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648" r:id="rId1"/>
  </p:sldMasterIdLst>
  <p:notesMasterIdLst>
    <p:notesMasterId r:id="rId27"/>
  </p:notesMasterIdLst>
  <p:handoutMasterIdLst>
    <p:handoutMasterId r:id="rId28"/>
  </p:handoutMasterIdLst>
  <p:sldIdLst>
    <p:sldId id="256" r:id="rId2"/>
    <p:sldId id="257" r:id="rId3"/>
    <p:sldId id="268" r:id="rId4"/>
    <p:sldId id="261" r:id="rId5"/>
    <p:sldId id="267" r:id="rId6"/>
    <p:sldId id="289" r:id="rId7"/>
    <p:sldId id="264" r:id="rId8"/>
    <p:sldId id="288" r:id="rId9"/>
    <p:sldId id="272" r:id="rId10"/>
    <p:sldId id="273" r:id="rId11"/>
    <p:sldId id="292" r:id="rId12"/>
    <p:sldId id="274" r:id="rId13"/>
    <p:sldId id="286" r:id="rId14"/>
    <p:sldId id="271" r:id="rId15"/>
    <p:sldId id="275" r:id="rId16"/>
    <p:sldId id="276" r:id="rId17"/>
    <p:sldId id="291" r:id="rId18"/>
    <p:sldId id="278" r:id="rId19"/>
    <p:sldId id="279" r:id="rId20"/>
    <p:sldId id="280" r:id="rId21"/>
    <p:sldId id="281" r:id="rId22"/>
    <p:sldId id="282" r:id="rId23"/>
    <p:sldId id="283" r:id="rId24"/>
    <p:sldId id="284" r:id="rId25"/>
    <p:sldId id="290" r:id="rId26"/>
  </p:sldIdLst>
  <p:sldSz cx="18288000" cy="10287000"/>
  <p:notesSz cx="6858000" cy="9144000"/>
  <p:embeddedFontLst>
    <p:embeddedFont>
      <p:font typeface="Calibri" panose="020F0502020204030204" pitchFamily="34" charset="0"/>
      <p:regular r:id="rId29"/>
      <p:bold r:id="rId30"/>
      <p:italic r:id="rId31"/>
      <p:boldItalic r:id="rId32"/>
    </p:embeddedFont>
    <p:embeddedFont>
      <p:font typeface="Raleway Bold" charset="0"/>
      <p:regular r:id="rId33"/>
    </p:embeddedFont>
    <p:embeddedFont>
      <p:font typeface="Segoe UI" panose="020B0502040204020203" pitchFamily="34" charset="0"/>
      <p:regular r:id="rId34"/>
      <p:bold r:id="rId35"/>
      <p:italic r:id="rId36"/>
      <p:boldItalic r:id="rId37"/>
    </p:embeddedFont>
    <p:embeddedFont>
      <p:font typeface="Segoe UI Semibold" panose="020B0702040204020203" pitchFamily="34" charset="0"/>
      <p:bold r:id="rId38"/>
      <p:boldItalic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isa Mathieu" initials="EM" lastIdx="1" clrIdx="0">
    <p:extLst>
      <p:ext uri="{19B8F6BF-5375-455C-9EA6-DF929625EA0E}">
        <p15:presenceInfo xmlns:p15="http://schemas.microsoft.com/office/powerpoint/2012/main" userId="S::p05776@univ-lorraine.fr::b6f3bc03-44bb-42db-a87a-fef6e5119db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3F35"/>
    <a:srgbClr val="B40E0E"/>
    <a:srgbClr val="E63329"/>
    <a:srgbClr val="B21D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8EC20E35-A176-4012-BC5E-935CFFF8708E}" styleName="Style moyen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53" autoAdjust="0"/>
    <p:restoredTop sz="94622" autoAdjust="0"/>
  </p:normalViewPr>
  <p:slideViewPr>
    <p:cSldViewPr>
      <p:cViewPr varScale="1">
        <p:scale>
          <a:sx n="48" d="100"/>
          <a:sy n="48" d="100"/>
        </p:scale>
        <p:origin x="392" y="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3E41282-D5A2-466E-98C2-AF3BCE84F237}" type="doc">
      <dgm:prSet loTypeId="urn:microsoft.com/office/officeart/2005/8/layout/radial6" loCatId="cycle" qsTypeId="urn:microsoft.com/office/officeart/2005/8/quickstyle/simple1" qsCatId="simple" csTypeId="urn:microsoft.com/office/officeart/2005/8/colors/accent2_1" csCatId="accent2" phldr="1"/>
      <dgm:spPr/>
      <dgm:t>
        <a:bodyPr/>
        <a:lstStyle/>
        <a:p>
          <a:endParaRPr lang="fr-FR"/>
        </a:p>
      </dgm:t>
    </dgm:pt>
    <dgm:pt modelId="{558C1611-30C1-4E66-963A-B68BF716A986}">
      <dgm:prSet phldrT="[Texte]" custT="1"/>
      <dgm:spPr>
        <a:ln>
          <a:solidFill>
            <a:srgbClr val="F03F35"/>
          </a:solidFill>
        </a:ln>
      </dgm:spPr>
      <dgm:t>
        <a:bodyPr/>
        <a:lstStyle/>
        <a:p>
          <a:r>
            <a:rPr lang="fr-FR" sz="2000" dirty="0">
              <a:solidFill>
                <a:srgbClr val="B40E0E"/>
              </a:solidFill>
              <a:latin typeface="Segoe UI Semibold" panose="020B0702040204020203" pitchFamily="34" charset="0"/>
              <a:cs typeface="Segoe UI Semibold" panose="020B0702040204020203" pitchFamily="34" charset="0"/>
            </a:rPr>
            <a:t>STRATEGIC SETUP</a:t>
          </a:r>
        </a:p>
      </dgm:t>
    </dgm:pt>
    <dgm:pt modelId="{31B20DF0-7638-42DE-B622-885708858401}" type="parTrans" cxnId="{553A4685-0EAA-417C-8769-81E55A528F91}">
      <dgm:prSet/>
      <dgm:spPr/>
      <dgm:t>
        <a:bodyPr/>
        <a:lstStyle/>
        <a:p>
          <a:endParaRPr lang="fr-FR" sz="2000">
            <a:latin typeface="Segoe UI Semibold" panose="020B0702040204020203" pitchFamily="34" charset="0"/>
            <a:cs typeface="Segoe UI Semibold" panose="020B0702040204020203" pitchFamily="34" charset="0"/>
          </a:endParaRPr>
        </a:p>
      </dgm:t>
    </dgm:pt>
    <dgm:pt modelId="{EB28BDF4-87BD-441E-B4F0-8A5CE33C32A0}" type="sibTrans" cxnId="{553A4685-0EAA-417C-8769-81E55A528F91}">
      <dgm:prSet/>
      <dgm:spPr/>
      <dgm:t>
        <a:bodyPr/>
        <a:lstStyle/>
        <a:p>
          <a:endParaRPr lang="fr-FR" sz="2000">
            <a:latin typeface="Segoe UI Semibold" panose="020B0702040204020203" pitchFamily="34" charset="0"/>
            <a:cs typeface="Segoe UI Semibold" panose="020B0702040204020203" pitchFamily="34" charset="0"/>
          </a:endParaRPr>
        </a:p>
      </dgm:t>
    </dgm:pt>
    <dgm:pt modelId="{B8998126-E1C7-4BEB-8F2F-76A8731EDA1B}">
      <dgm:prSet phldrT="[Texte]" custT="1"/>
      <dgm:spPr>
        <a:ln>
          <a:solidFill>
            <a:srgbClr val="F03F35"/>
          </a:solidFill>
        </a:ln>
      </dgm:spPr>
      <dgm:t>
        <a:bodyPr/>
        <a:lstStyle/>
        <a:p>
          <a:r>
            <a:rPr lang="fr-FR" sz="2000" dirty="0">
              <a:solidFill>
                <a:schemeClr val="tx1"/>
              </a:solidFill>
              <a:latin typeface="Segoe UI Semibold" panose="020B0702040204020203" pitchFamily="34" charset="0"/>
              <a:cs typeface="Segoe UI Semibold" panose="020B0702040204020203" pitchFamily="34" charset="0"/>
            </a:rPr>
            <a:t>PRODUCT / SERVICE</a:t>
          </a:r>
        </a:p>
      </dgm:t>
    </dgm:pt>
    <dgm:pt modelId="{F4A391DD-EB42-469E-8EFD-42848590D361}" type="parTrans" cxnId="{317B008F-4663-4930-A06D-D7B5B47A8E29}">
      <dgm:prSet/>
      <dgm:spPr/>
      <dgm:t>
        <a:bodyPr/>
        <a:lstStyle/>
        <a:p>
          <a:endParaRPr lang="fr-FR" sz="2000">
            <a:latin typeface="Segoe UI Semibold" panose="020B0702040204020203" pitchFamily="34" charset="0"/>
            <a:cs typeface="Segoe UI Semibold" panose="020B0702040204020203" pitchFamily="34" charset="0"/>
          </a:endParaRPr>
        </a:p>
      </dgm:t>
    </dgm:pt>
    <dgm:pt modelId="{C091B42C-1F53-4385-835A-6DB26FEA4643}" type="sibTrans" cxnId="{317B008F-4663-4930-A06D-D7B5B47A8E29}">
      <dgm:prSet/>
      <dgm:spPr>
        <a:solidFill>
          <a:srgbClr val="F03F35"/>
        </a:solidFill>
      </dgm:spPr>
      <dgm:t>
        <a:bodyPr/>
        <a:lstStyle/>
        <a:p>
          <a:endParaRPr lang="fr-FR" sz="2000">
            <a:latin typeface="Segoe UI Semibold" panose="020B0702040204020203" pitchFamily="34" charset="0"/>
            <a:cs typeface="Segoe UI Semibold" panose="020B0702040204020203" pitchFamily="34" charset="0"/>
          </a:endParaRPr>
        </a:p>
      </dgm:t>
    </dgm:pt>
    <dgm:pt modelId="{97F44929-D0E6-4C3F-AB73-0C480ECFA29B}">
      <dgm:prSet phldrT="[Texte]" custT="1"/>
      <dgm:spPr>
        <a:ln>
          <a:solidFill>
            <a:srgbClr val="F03F35"/>
          </a:solidFill>
        </a:ln>
      </dgm:spPr>
      <dgm:t>
        <a:bodyPr/>
        <a:lstStyle/>
        <a:p>
          <a:r>
            <a:rPr lang="fr-FR" sz="2000" dirty="0">
              <a:solidFill>
                <a:schemeClr val="tx1"/>
              </a:solidFill>
              <a:latin typeface="Segoe UI Semibold" panose="020B0702040204020203" pitchFamily="34" charset="0"/>
              <a:cs typeface="Segoe UI Semibold" panose="020B0702040204020203" pitchFamily="34" charset="0"/>
            </a:rPr>
            <a:t>COMPETITION</a:t>
          </a:r>
        </a:p>
      </dgm:t>
    </dgm:pt>
    <dgm:pt modelId="{D08E76C1-F22F-4571-9592-61D93ACEB5D2}" type="parTrans" cxnId="{3417EA1A-A55A-42DA-9806-503A557CCB71}">
      <dgm:prSet/>
      <dgm:spPr/>
      <dgm:t>
        <a:bodyPr/>
        <a:lstStyle/>
        <a:p>
          <a:endParaRPr lang="fr-FR" sz="2000">
            <a:latin typeface="Segoe UI Semibold" panose="020B0702040204020203" pitchFamily="34" charset="0"/>
            <a:cs typeface="Segoe UI Semibold" panose="020B0702040204020203" pitchFamily="34" charset="0"/>
          </a:endParaRPr>
        </a:p>
      </dgm:t>
    </dgm:pt>
    <dgm:pt modelId="{F6FC0CCA-2C55-4185-AD15-EF5CDB798B76}" type="sibTrans" cxnId="{3417EA1A-A55A-42DA-9806-503A557CCB71}">
      <dgm:prSet/>
      <dgm:spPr>
        <a:solidFill>
          <a:srgbClr val="F03F35"/>
        </a:solidFill>
      </dgm:spPr>
      <dgm:t>
        <a:bodyPr/>
        <a:lstStyle/>
        <a:p>
          <a:endParaRPr lang="fr-FR" sz="2000">
            <a:latin typeface="Segoe UI Semibold" panose="020B0702040204020203" pitchFamily="34" charset="0"/>
            <a:cs typeface="Segoe UI Semibold" panose="020B0702040204020203" pitchFamily="34" charset="0"/>
          </a:endParaRPr>
        </a:p>
      </dgm:t>
    </dgm:pt>
    <dgm:pt modelId="{7AEFFB2B-C8BD-46AD-B490-7D7BFA840B8B}">
      <dgm:prSet phldrT="[Texte]" custT="1"/>
      <dgm:spPr>
        <a:ln>
          <a:solidFill>
            <a:srgbClr val="F03F35"/>
          </a:solidFill>
        </a:ln>
      </dgm:spPr>
      <dgm:t>
        <a:bodyPr/>
        <a:lstStyle/>
        <a:p>
          <a:r>
            <a:rPr lang="fr-FR" sz="2000" dirty="0">
              <a:solidFill>
                <a:schemeClr val="tx1"/>
              </a:solidFill>
              <a:latin typeface="Segoe UI Semibold" panose="020B0702040204020203" pitchFamily="34" charset="0"/>
              <a:cs typeface="Segoe UI Semibold" panose="020B0702040204020203" pitchFamily="34" charset="0"/>
            </a:rPr>
            <a:t>FINANCE</a:t>
          </a:r>
        </a:p>
      </dgm:t>
    </dgm:pt>
    <dgm:pt modelId="{7D7C5674-A0FF-41E0-B605-6E278CABC90E}" type="parTrans" cxnId="{193F8919-A568-46CA-96C4-BCC2E292FFA0}">
      <dgm:prSet/>
      <dgm:spPr/>
      <dgm:t>
        <a:bodyPr/>
        <a:lstStyle/>
        <a:p>
          <a:endParaRPr lang="fr-FR" sz="2000">
            <a:latin typeface="Segoe UI Semibold" panose="020B0702040204020203" pitchFamily="34" charset="0"/>
            <a:cs typeface="Segoe UI Semibold" panose="020B0702040204020203" pitchFamily="34" charset="0"/>
          </a:endParaRPr>
        </a:p>
      </dgm:t>
    </dgm:pt>
    <dgm:pt modelId="{34AE9F58-58C5-4DA2-B386-88EEE57ABB08}" type="sibTrans" cxnId="{193F8919-A568-46CA-96C4-BCC2E292FFA0}">
      <dgm:prSet/>
      <dgm:spPr>
        <a:solidFill>
          <a:srgbClr val="F03F35"/>
        </a:solidFill>
      </dgm:spPr>
      <dgm:t>
        <a:bodyPr/>
        <a:lstStyle/>
        <a:p>
          <a:endParaRPr lang="fr-FR" sz="2000">
            <a:latin typeface="Segoe UI Semibold" panose="020B0702040204020203" pitchFamily="34" charset="0"/>
            <a:cs typeface="Segoe UI Semibold" panose="020B0702040204020203" pitchFamily="34" charset="0"/>
          </a:endParaRPr>
        </a:p>
      </dgm:t>
    </dgm:pt>
    <dgm:pt modelId="{AB2CE40F-FFD9-42F5-AC6A-AF17DD543835}">
      <dgm:prSet phldrT="[Texte]" custT="1"/>
      <dgm:spPr>
        <a:ln>
          <a:solidFill>
            <a:srgbClr val="F03F35"/>
          </a:solidFill>
        </a:ln>
      </dgm:spPr>
      <dgm:t>
        <a:bodyPr/>
        <a:lstStyle/>
        <a:p>
          <a:r>
            <a:rPr lang="fr-FR" sz="2000" dirty="0">
              <a:solidFill>
                <a:schemeClr val="tx1"/>
              </a:solidFill>
              <a:latin typeface="Segoe UI Semibold" panose="020B0702040204020203" pitchFamily="34" charset="0"/>
              <a:cs typeface="Segoe UI Semibold" panose="020B0702040204020203" pitchFamily="34" charset="0"/>
            </a:rPr>
            <a:t>OPPORTUNITIES AND THREATS</a:t>
          </a:r>
        </a:p>
      </dgm:t>
    </dgm:pt>
    <dgm:pt modelId="{1CF8E503-1427-48BF-B9EA-776ECD9BEFAD}" type="parTrans" cxnId="{80256FDF-2D51-4115-869C-B028A7D81E42}">
      <dgm:prSet/>
      <dgm:spPr/>
      <dgm:t>
        <a:bodyPr/>
        <a:lstStyle/>
        <a:p>
          <a:endParaRPr lang="fr-FR" sz="2000">
            <a:latin typeface="Segoe UI Semibold" panose="020B0702040204020203" pitchFamily="34" charset="0"/>
            <a:cs typeface="Segoe UI Semibold" panose="020B0702040204020203" pitchFamily="34" charset="0"/>
          </a:endParaRPr>
        </a:p>
      </dgm:t>
    </dgm:pt>
    <dgm:pt modelId="{C8F1130F-FEE1-4790-AE57-C82856780E27}" type="sibTrans" cxnId="{80256FDF-2D51-4115-869C-B028A7D81E42}">
      <dgm:prSet/>
      <dgm:spPr>
        <a:solidFill>
          <a:srgbClr val="F03F35"/>
        </a:solidFill>
      </dgm:spPr>
      <dgm:t>
        <a:bodyPr/>
        <a:lstStyle/>
        <a:p>
          <a:endParaRPr lang="fr-FR" sz="2000">
            <a:latin typeface="Segoe UI Semibold" panose="020B0702040204020203" pitchFamily="34" charset="0"/>
            <a:cs typeface="Segoe UI Semibold" panose="020B0702040204020203" pitchFamily="34" charset="0"/>
          </a:endParaRPr>
        </a:p>
      </dgm:t>
    </dgm:pt>
    <dgm:pt modelId="{0490222F-2FA3-4583-9F2F-FFAB04B29C4D}">
      <dgm:prSet phldrT="[Texte]" custT="1"/>
      <dgm:spPr>
        <a:ln>
          <a:solidFill>
            <a:srgbClr val="F03F35"/>
          </a:solidFill>
        </a:ln>
      </dgm:spPr>
      <dgm:t>
        <a:bodyPr/>
        <a:lstStyle/>
        <a:p>
          <a:r>
            <a:rPr lang="fr-FR" sz="2000" dirty="0">
              <a:solidFill>
                <a:schemeClr val="tx1"/>
              </a:solidFill>
              <a:latin typeface="Segoe UI Semibold" panose="020B0702040204020203" pitchFamily="34" charset="0"/>
              <a:cs typeface="Segoe UI Semibold" panose="020B0702040204020203" pitchFamily="34" charset="0"/>
            </a:rPr>
            <a:t>LEGAL ANALYSIS</a:t>
          </a:r>
        </a:p>
      </dgm:t>
    </dgm:pt>
    <dgm:pt modelId="{1E442186-B138-44AC-8074-A3DE4F2C9459}" type="parTrans" cxnId="{F7BFAF6C-D521-42A5-A960-A625A25DE31D}">
      <dgm:prSet/>
      <dgm:spPr/>
      <dgm:t>
        <a:bodyPr/>
        <a:lstStyle/>
        <a:p>
          <a:endParaRPr lang="fr-FR" sz="2000">
            <a:latin typeface="Segoe UI Semibold" panose="020B0702040204020203" pitchFamily="34" charset="0"/>
            <a:cs typeface="Segoe UI Semibold" panose="020B0702040204020203" pitchFamily="34" charset="0"/>
          </a:endParaRPr>
        </a:p>
      </dgm:t>
    </dgm:pt>
    <dgm:pt modelId="{93517891-7DF5-47EC-BDB6-24616740C8BE}" type="sibTrans" cxnId="{F7BFAF6C-D521-42A5-A960-A625A25DE31D}">
      <dgm:prSet/>
      <dgm:spPr>
        <a:solidFill>
          <a:srgbClr val="F03F35"/>
        </a:solidFill>
      </dgm:spPr>
      <dgm:t>
        <a:bodyPr/>
        <a:lstStyle/>
        <a:p>
          <a:endParaRPr lang="fr-FR" sz="2000">
            <a:latin typeface="Segoe UI Semibold" panose="020B0702040204020203" pitchFamily="34" charset="0"/>
            <a:cs typeface="Segoe UI Semibold" panose="020B0702040204020203" pitchFamily="34" charset="0"/>
          </a:endParaRPr>
        </a:p>
      </dgm:t>
    </dgm:pt>
    <dgm:pt modelId="{236377D3-06F2-4BCE-B1EE-B78527F5F006}">
      <dgm:prSet phldrT="[Texte]" custT="1"/>
      <dgm:spPr>
        <a:ln>
          <a:solidFill>
            <a:srgbClr val="F03F35"/>
          </a:solidFill>
        </a:ln>
      </dgm:spPr>
      <dgm:t>
        <a:bodyPr/>
        <a:lstStyle/>
        <a:p>
          <a:r>
            <a:rPr lang="fr-FR" sz="2000" dirty="0">
              <a:solidFill>
                <a:schemeClr val="tx1"/>
              </a:solidFill>
              <a:latin typeface="Segoe UI Semibold" panose="020B0702040204020203" pitchFamily="34" charset="0"/>
              <a:cs typeface="Segoe UI Semibold" panose="020B0702040204020203" pitchFamily="34" charset="0"/>
            </a:rPr>
            <a:t>MARKETING</a:t>
          </a:r>
        </a:p>
      </dgm:t>
    </dgm:pt>
    <dgm:pt modelId="{5A5BDD81-87BA-4945-A668-470D0F02384A}" type="parTrans" cxnId="{FEA367EE-9A40-40F2-A09D-FE9E0FEB3A82}">
      <dgm:prSet/>
      <dgm:spPr/>
      <dgm:t>
        <a:bodyPr/>
        <a:lstStyle/>
        <a:p>
          <a:endParaRPr lang="fr-FR" sz="2000">
            <a:latin typeface="Segoe UI Semibold" panose="020B0702040204020203" pitchFamily="34" charset="0"/>
            <a:cs typeface="Segoe UI Semibold" panose="020B0702040204020203" pitchFamily="34" charset="0"/>
          </a:endParaRPr>
        </a:p>
      </dgm:t>
    </dgm:pt>
    <dgm:pt modelId="{9983675D-714B-4476-87A6-14E35FF2963B}" type="sibTrans" cxnId="{FEA367EE-9A40-40F2-A09D-FE9E0FEB3A82}">
      <dgm:prSet/>
      <dgm:spPr>
        <a:solidFill>
          <a:srgbClr val="F03F35"/>
        </a:solidFill>
      </dgm:spPr>
      <dgm:t>
        <a:bodyPr/>
        <a:lstStyle/>
        <a:p>
          <a:endParaRPr lang="fr-FR" sz="2000">
            <a:latin typeface="Segoe UI Semibold" panose="020B0702040204020203" pitchFamily="34" charset="0"/>
            <a:cs typeface="Segoe UI Semibold" panose="020B0702040204020203" pitchFamily="34" charset="0"/>
          </a:endParaRPr>
        </a:p>
      </dgm:t>
    </dgm:pt>
    <dgm:pt modelId="{CF058B96-F4AF-4474-AA4B-6A5E0BF9D08C}">
      <dgm:prSet phldrT="[Texte]" custT="1"/>
      <dgm:spPr>
        <a:ln>
          <a:solidFill>
            <a:srgbClr val="F03F35"/>
          </a:solidFill>
        </a:ln>
      </dgm:spPr>
      <dgm:t>
        <a:bodyPr/>
        <a:lstStyle/>
        <a:p>
          <a:r>
            <a:rPr lang="fr-FR" sz="2000" dirty="0">
              <a:solidFill>
                <a:schemeClr val="tx1"/>
              </a:solidFill>
              <a:latin typeface="Segoe UI Semibold" panose="020B0702040204020203" pitchFamily="34" charset="0"/>
              <a:cs typeface="Segoe UI Semibold" panose="020B0702040204020203" pitchFamily="34" charset="0"/>
            </a:rPr>
            <a:t>MID-TERM AND LONG-TERM VISION</a:t>
          </a:r>
        </a:p>
      </dgm:t>
    </dgm:pt>
    <dgm:pt modelId="{1401C4F0-E293-45DB-831A-7CC3D46AF9C1}" type="parTrans" cxnId="{84941BE0-BAC9-4F7C-B5C2-463954565A41}">
      <dgm:prSet/>
      <dgm:spPr/>
      <dgm:t>
        <a:bodyPr/>
        <a:lstStyle/>
        <a:p>
          <a:endParaRPr lang="fr-FR" sz="2000">
            <a:latin typeface="Segoe UI Semibold" panose="020B0702040204020203" pitchFamily="34" charset="0"/>
            <a:cs typeface="Segoe UI Semibold" panose="020B0702040204020203" pitchFamily="34" charset="0"/>
          </a:endParaRPr>
        </a:p>
      </dgm:t>
    </dgm:pt>
    <dgm:pt modelId="{00854BF5-6217-427C-8473-2F180C9D1697}" type="sibTrans" cxnId="{84941BE0-BAC9-4F7C-B5C2-463954565A41}">
      <dgm:prSet/>
      <dgm:spPr>
        <a:solidFill>
          <a:srgbClr val="F03F35"/>
        </a:solidFill>
      </dgm:spPr>
      <dgm:t>
        <a:bodyPr/>
        <a:lstStyle/>
        <a:p>
          <a:endParaRPr lang="fr-FR" sz="2000">
            <a:latin typeface="Segoe UI Semibold" panose="020B0702040204020203" pitchFamily="34" charset="0"/>
            <a:cs typeface="Segoe UI Semibold" panose="020B0702040204020203" pitchFamily="34" charset="0"/>
          </a:endParaRPr>
        </a:p>
      </dgm:t>
    </dgm:pt>
    <dgm:pt modelId="{7596CE6C-98E6-41AA-8BB1-B8EE03548EDC}">
      <dgm:prSet phldrT="[Texte]" custT="1"/>
      <dgm:spPr>
        <a:ln>
          <a:solidFill>
            <a:srgbClr val="F03F35"/>
          </a:solidFill>
        </a:ln>
      </dgm:spPr>
      <dgm:t>
        <a:bodyPr/>
        <a:lstStyle/>
        <a:p>
          <a:r>
            <a:rPr lang="fr-FR" sz="2000" dirty="0">
              <a:solidFill>
                <a:schemeClr val="tx1"/>
              </a:solidFill>
              <a:latin typeface="Segoe UI Semibold" panose="020B0702040204020203" pitchFamily="34" charset="0"/>
              <a:cs typeface="Segoe UI Semibold" panose="020B0702040204020203" pitchFamily="34" charset="0"/>
            </a:rPr>
            <a:t>HUMAN RESOURCES</a:t>
          </a:r>
        </a:p>
      </dgm:t>
    </dgm:pt>
    <dgm:pt modelId="{3C50D036-44A6-4EB0-B20D-5784DBAFCCC6}" type="sibTrans" cxnId="{3EA035DD-1CC8-459B-B1E3-E2562C10A4DB}">
      <dgm:prSet/>
      <dgm:spPr>
        <a:solidFill>
          <a:srgbClr val="F03F35"/>
        </a:solidFill>
      </dgm:spPr>
      <dgm:t>
        <a:bodyPr/>
        <a:lstStyle/>
        <a:p>
          <a:endParaRPr lang="fr-FR" sz="2000">
            <a:latin typeface="Segoe UI Semibold" panose="020B0702040204020203" pitchFamily="34" charset="0"/>
            <a:cs typeface="Segoe UI Semibold" panose="020B0702040204020203" pitchFamily="34" charset="0"/>
          </a:endParaRPr>
        </a:p>
      </dgm:t>
    </dgm:pt>
    <dgm:pt modelId="{7D3EA590-0301-4D06-A1FE-EC45308DC163}" type="parTrans" cxnId="{3EA035DD-1CC8-459B-B1E3-E2562C10A4DB}">
      <dgm:prSet/>
      <dgm:spPr/>
      <dgm:t>
        <a:bodyPr/>
        <a:lstStyle/>
        <a:p>
          <a:endParaRPr lang="fr-FR" sz="2000">
            <a:latin typeface="Segoe UI Semibold" panose="020B0702040204020203" pitchFamily="34" charset="0"/>
            <a:cs typeface="Segoe UI Semibold" panose="020B0702040204020203" pitchFamily="34" charset="0"/>
          </a:endParaRPr>
        </a:p>
      </dgm:t>
    </dgm:pt>
    <dgm:pt modelId="{BFCCAFEE-397B-4EC3-8CEA-CFE686825573}">
      <dgm:prSet phldrT="[Texte]" custT="1"/>
      <dgm:spPr>
        <a:solidFill>
          <a:prstClr val="white">
            <a:hueOff val="0"/>
            <a:satOff val="0"/>
            <a:lumOff val="0"/>
            <a:alphaOff val="0"/>
          </a:prstClr>
        </a:solidFill>
        <a:ln w="25400" cap="flat" cmpd="sng" algn="ctr">
          <a:solidFill>
            <a:srgbClr val="F03F35"/>
          </a:solidFill>
          <a:prstDash val="solid"/>
        </a:ln>
        <a:effectLst/>
      </dgm:spPr>
      <dgm:t>
        <a:bodyPr spcFirstLastPara="0" vert="horz" wrap="square" lIns="22860" tIns="22860" rIns="22860" bIns="22860" numCol="1" spcCol="1270" anchor="ctr" anchorCtr="0"/>
        <a:lstStyle/>
        <a:p>
          <a:pPr marL="0" lvl="0" indent="0" algn="ctr" defTabSz="800100">
            <a:lnSpc>
              <a:spcPct val="90000"/>
            </a:lnSpc>
            <a:spcBef>
              <a:spcPct val="0"/>
            </a:spcBef>
            <a:spcAft>
              <a:spcPct val="35000"/>
            </a:spcAft>
            <a:buNone/>
          </a:pPr>
          <a:r>
            <a:rPr lang="fr-FR" sz="2000" kern="1200" dirty="0">
              <a:solidFill>
                <a:prstClr val="black"/>
              </a:solidFill>
              <a:latin typeface="Segoe UI Semibold" panose="020B0702040204020203" pitchFamily="34" charset="0"/>
              <a:ea typeface="+mn-ea"/>
              <a:cs typeface="Segoe UI Semibold" panose="020B0702040204020203" pitchFamily="34" charset="0"/>
            </a:rPr>
            <a:t>TARGET MARKET</a:t>
          </a:r>
        </a:p>
      </dgm:t>
    </dgm:pt>
    <dgm:pt modelId="{190496B3-85BB-4550-A93B-6A6603BC4356}" type="parTrans" cxnId="{3D107630-445B-4F44-823D-EB0D6E0568E3}">
      <dgm:prSet/>
      <dgm:spPr/>
      <dgm:t>
        <a:bodyPr/>
        <a:lstStyle/>
        <a:p>
          <a:endParaRPr lang="fr-FR" sz="2000">
            <a:latin typeface="Segoe UI Semibold" panose="020B0702040204020203" pitchFamily="34" charset="0"/>
            <a:cs typeface="Segoe UI Semibold" panose="020B0702040204020203" pitchFamily="34" charset="0"/>
          </a:endParaRPr>
        </a:p>
      </dgm:t>
    </dgm:pt>
    <dgm:pt modelId="{7A67FF8A-68D9-42F4-ACBE-A6F2EABC05B9}" type="sibTrans" cxnId="{3D107630-445B-4F44-823D-EB0D6E0568E3}">
      <dgm:prSet/>
      <dgm:spPr>
        <a:solidFill>
          <a:srgbClr val="F03F35"/>
        </a:solidFill>
      </dgm:spPr>
      <dgm:t>
        <a:bodyPr/>
        <a:lstStyle/>
        <a:p>
          <a:endParaRPr lang="fr-FR" sz="2000">
            <a:latin typeface="Segoe UI Semibold" panose="020B0702040204020203" pitchFamily="34" charset="0"/>
            <a:cs typeface="Segoe UI Semibold" panose="020B0702040204020203" pitchFamily="34" charset="0"/>
          </a:endParaRPr>
        </a:p>
      </dgm:t>
    </dgm:pt>
    <dgm:pt modelId="{E681B655-96E9-4321-A88C-505676DC0E47}" type="pres">
      <dgm:prSet presAssocID="{33E41282-D5A2-466E-98C2-AF3BCE84F237}" presName="Name0" presStyleCnt="0">
        <dgm:presLayoutVars>
          <dgm:chMax val="1"/>
          <dgm:dir/>
          <dgm:animLvl val="ctr"/>
          <dgm:resizeHandles val="exact"/>
        </dgm:presLayoutVars>
      </dgm:prSet>
      <dgm:spPr/>
    </dgm:pt>
    <dgm:pt modelId="{A69374E7-13D3-45AD-B517-5A786388884A}" type="pres">
      <dgm:prSet presAssocID="{558C1611-30C1-4E66-963A-B68BF716A986}" presName="centerShape" presStyleLbl="node0" presStyleIdx="0" presStyleCnt="1" custScaleY="63655"/>
      <dgm:spPr>
        <a:prstGeom prst="flowChartAlternateProcess">
          <a:avLst/>
        </a:prstGeom>
      </dgm:spPr>
    </dgm:pt>
    <dgm:pt modelId="{AD2DFBEF-7D8D-417B-95E2-9889CFD31D99}" type="pres">
      <dgm:prSet presAssocID="{7596CE6C-98E6-41AA-8BB1-B8EE03548EDC}" presName="node" presStyleLbl="node1" presStyleIdx="0" presStyleCnt="9" custScaleX="171701" custScaleY="79360">
        <dgm:presLayoutVars>
          <dgm:bulletEnabled val="1"/>
        </dgm:presLayoutVars>
      </dgm:prSet>
      <dgm:spPr>
        <a:prstGeom prst="flowChartAlternateProcess">
          <a:avLst/>
        </a:prstGeom>
      </dgm:spPr>
    </dgm:pt>
    <dgm:pt modelId="{B219D80E-A627-4544-8ED6-5D6E6F0BA70E}" type="pres">
      <dgm:prSet presAssocID="{7596CE6C-98E6-41AA-8BB1-B8EE03548EDC}" presName="dummy" presStyleCnt="0"/>
      <dgm:spPr/>
    </dgm:pt>
    <dgm:pt modelId="{E418F45B-9764-43F6-96ED-24A25FB58897}" type="pres">
      <dgm:prSet presAssocID="{3C50D036-44A6-4EB0-B20D-5784DBAFCCC6}" presName="sibTrans" presStyleLbl="sibTrans2D1" presStyleIdx="0" presStyleCnt="9"/>
      <dgm:spPr/>
    </dgm:pt>
    <dgm:pt modelId="{B2973FBD-57C8-46CC-B43D-177FB58D7AA4}" type="pres">
      <dgm:prSet presAssocID="{BFCCAFEE-397B-4EC3-8CEA-CFE686825573}" presName="node" presStyleLbl="node1" presStyleIdx="1" presStyleCnt="9" custScaleX="171656" custScaleY="79487" custRadScaleRad="97875" custRadScaleInc="93622">
        <dgm:presLayoutVars>
          <dgm:bulletEnabled val="1"/>
        </dgm:presLayoutVars>
      </dgm:prSet>
      <dgm:spPr>
        <a:xfrm>
          <a:off x="7941126" y="661147"/>
          <a:ext cx="1218317" cy="1218317"/>
        </a:xfrm>
        <a:prstGeom prst="roundRect">
          <a:avLst/>
        </a:prstGeom>
      </dgm:spPr>
    </dgm:pt>
    <dgm:pt modelId="{632F369A-BF85-45ED-8DDC-24F08603BF0A}" type="pres">
      <dgm:prSet presAssocID="{BFCCAFEE-397B-4EC3-8CEA-CFE686825573}" presName="dummy" presStyleCnt="0"/>
      <dgm:spPr/>
    </dgm:pt>
    <dgm:pt modelId="{481CA8E2-5B66-4A8F-BB12-2A5B044E93DC}" type="pres">
      <dgm:prSet presAssocID="{7A67FF8A-68D9-42F4-ACBE-A6F2EABC05B9}" presName="sibTrans" presStyleLbl="sibTrans2D1" presStyleIdx="1" presStyleCnt="9"/>
      <dgm:spPr/>
    </dgm:pt>
    <dgm:pt modelId="{5E116286-1E26-463A-89FC-CF29E9DDBD23}" type="pres">
      <dgm:prSet presAssocID="{B8998126-E1C7-4BEB-8F2F-76A8731EDA1B}" presName="node" presStyleLbl="node1" presStyleIdx="2" presStyleCnt="9" custScaleX="171701" custScaleY="79360" custRadScaleRad="99724" custRadScaleInc="39280">
        <dgm:presLayoutVars>
          <dgm:bulletEnabled val="1"/>
        </dgm:presLayoutVars>
      </dgm:prSet>
      <dgm:spPr>
        <a:prstGeom prst="flowChartAlternateProcess">
          <a:avLst/>
        </a:prstGeom>
      </dgm:spPr>
    </dgm:pt>
    <dgm:pt modelId="{52232A63-47A8-43EE-82B7-59AE46E4E5F4}" type="pres">
      <dgm:prSet presAssocID="{B8998126-E1C7-4BEB-8F2F-76A8731EDA1B}" presName="dummy" presStyleCnt="0"/>
      <dgm:spPr/>
    </dgm:pt>
    <dgm:pt modelId="{16368BD1-5FF6-4A8F-AED5-9B921865C861}" type="pres">
      <dgm:prSet presAssocID="{C091B42C-1F53-4385-835A-6DB26FEA4643}" presName="sibTrans" presStyleLbl="sibTrans2D1" presStyleIdx="2" presStyleCnt="9"/>
      <dgm:spPr/>
    </dgm:pt>
    <dgm:pt modelId="{0A80759C-9B0C-4B8F-BAE0-29151FA2F939}" type="pres">
      <dgm:prSet presAssocID="{97F44929-D0E6-4C3F-AB73-0C480ECFA29B}" presName="node" presStyleLbl="node1" presStyleIdx="3" presStyleCnt="9" custScaleX="171701" custScaleY="79360" custRadScaleRad="97956" custRadScaleInc="-16049">
        <dgm:presLayoutVars>
          <dgm:bulletEnabled val="1"/>
        </dgm:presLayoutVars>
      </dgm:prSet>
      <dgm:spPr>
        <a:prstGeom prst="flowChartAlternateProcess">
          <a:avLst/>
        </a:prstGeom>
      </dgm:spPr>
    </dgm:pt>
    <dgm:pt modelId="{D510B974-F6B4-438B-923A-CFB010965795}" type="pres">
      <dgm:prSet presAssocID="{97F44929-D0E6-4C3F-AB73-0C480ECFA29B}" presName="dummy" presStyleCnt="0"/>
      <dgm:spPr/>
    </dgm:pt>
    <dgm:pt modelId="{958E3E6B-1525-4600-B1D8-6F1332080DA1}" type="pres">
      <dgm:prSet presAssocID="{F6FC0CCA-2C55-4185-AD15-EF5CDB798B76}" presName="sibTrans" presStyleLbl="sibTrans2D1" presStyleIdx="3" presStyleCnt="9"/>
      <dgm:spPr/>
    </dgm:pt>
    <dgm:pt modelId="{9B4994F5-1672-4B6E-8463-DCBC4A6A5DA5}" type="pres">
      <dgm:prSet presAssocID="{7AEFFB2B-C8BD-46AD-B490-7D7BFA840B8B}" presName="node" presStyleLbl="node1" presStyleIdx="4" presStyleCnt="9" custScaleX="171701" custScaleY="79360" custRadScaleRad="100670" custRadScaleInc="-51397">
        <dgm:presLayoutVars>
          <dgm:bulletEnabled val="1"/>
        </dgm:presLayoutVars>
      </dgm:prSet>
      <dgm:spPr>
        <a:prstGeom prst="flowChartAlternateProcess">
          <a:avLst/>
        </a:prstGeom>
      </dgm:spPr>
    </dgm:pt>
    <dgm:pt modelId="{4ECFAA8C-D534-4037-B462-9F7DCBBA1D6C}" type="pres">
      <dgm:prSet presAssocID="{7AEFFB2B-C8BD-46AD-B490-7D7BFA840B8B}" presName="dummy" presStyleCnt="0"/>
      <dgm:spPr/>
    </dgm:pt>
    <dgm:pt modelId="{E0EE40DB-4FAD-4D16-B34E-EE455CC70BA8}" type="pres">
      <dgm:prSet presAssocID="{34AE9F58-58C5-4DA2-B386-88EEE57ABB08}" presName="sibTrans" presStyleLbl="sibTrans2D1" presStyleIdx="4" presStyleCnt="9"/>
      <dgm:spPr/>
    </dgm:pt>
    <dgm:pt modelId="{2B7349F2-9E17-439F-982A-B6455D164B92}" type="pres">
      <dgm:prSet presAssocID="{0490222F-2FA3-4583-9F2F-FFAB04B29C4D}" presName="node" presStyleLbl="node1" presStyleIdx="5" presStyleCnt="9" custScaleX="171701" custScaleY="79360" custRadScaleRad="97835" custRadScaleInc="24671">
        <dgm:presLayoutVars>
          <dgm:bulletEnabled val="1"/>
        </dgm:presLayoutVars>
      </dgm:prSet>
      <dgm:spPr>
        <a:prstGeom prst="flowChartAlternateProcess">
          <a:avLst/>
        </a:prstGeom>
      </dgm:spPr>
    </dgm:pt>
    <dgm:pt modelId="{548F230B-F90C-4374-B19E-5A72DE4CB74E}" type="pres">
      <dgm:prSet presAssocID="{0490222F-2FA3-4583-9F2F-FFAB04B29C4D}" presName="dummy" presStyleCnt="0"/>
      <dgm:spPr/>
    </dgm:pt>
    <dgm:pt modelId="{D7E9CF69-BB8B-46F3-BEE3-767CBEEEAB10}" type="pres">
      <dgm:prSet presAssocID="{93517891-7DF5-47EC-BDB6-24616740C8BE}" presName="sibTrans" presStyleLbl="sibTrans2D1" presStyleIdx="5" presStyleCnt="9"/>
      <dgm:spPr/>
    </dgm:pt>
    <dgm:pt modelId="{F7A8A2C0-B0EC-4038-BFA3-11DEDEAC151B}" type="pres">
      <dgm:prSet presAssocID="{236377D3-06F2-4BCE-B1EE-B78527F5F006}" presName="node" presStyleLbl="node1" presStyleIdx="6" presStyleCnt="9" custScaleX="171701" custScaleY="79360" custRadScaleRad="104346" custRadScaleInc="25976">
        <dgm:presLayoutVars>
          <dgm:bulletEnabled val="1"/>
        </dgm:presLayoutVars>
      </dgm:prSet>
      <dgm:spPr>
        <a:prstGeom prst="flowChartAlternateProcess">
          <a:avLst/>
        </a:prstGeom>
      </dgm:spPr>
    </dgm:pt>
    <dgm:pt modelId="{A560431A-7276-4A97-BC7F-5C7E1B011E6B}" type="pres">
      <dgm:prSet presAssocID="{236377D3-06F2-4BCE-B1EE-B78527F5F006}" presName="dummy" presStyleCnt="0"/>
      <dgm:spPr/>
    </dgm:pt>
    <dgm:pt modelId="{03FD60C9-0CC1-4C6B-A553-6FCB8BDFD855}" type="pres">
      <dgm:prSet presAssocID="{9983675D-714B-4476-87A6-14E35FF2963B}" presName="sibTrans" presStyleLbl="sibTrans2D1" presStyleIdx="6" presStyleCnt="9"/>
      <dgm:spPr/>
    </dgm:pt>
    <dgm:pt modelId="{E2843514-8EB4-4956-A84F-7A997C5EF17F}" type="pres">
      <dgm:prSet presAssocID="{CF058B96-F4AF-4474-AA4B-6A5E0BF9D08C}" presName="node" presStyleLbl="node1" presStyleIdx="7" presStyleCnt="9" custScaleX="171701" custScaleY="79360" custRadScaleRad="99001" custRadScaleInc="-30906">
        <dgm:presLayoutVars>
          <dgm:bulletEnabled val="1"/>
        </dgm:presLayoutVars>
      </dgm:prSet>
      <dgm:spPr>
        <a:prstGeom prst="flowChartAlternateProcess">
          <a:avLst/>
        </a:prstGeom>
      </dgm:spPr>
    </dgm:pt>
    <dgm:pt modelId="{9EDCE4E5-1F97-4464-947C-641C76E0FE2F}" type="pres">
      <dgm:prSet presAssocID="{CF058B96-F4AF-4474-AA4B-6A5E0BF9D08C}" presName="dummy" presStyleCnt="0"/>
      <dgm:spPr/>
    </dgm:pt>
    <dgm:pt modelId="{E9149C66-3033-48D2-A1CE-C3ACCE925ECF}" type="pres">
      <dgm:prSet presAssocID="{00854BF5-6217-427C-8473-2F180C9D1697}" presName="sibTrans" presStyleLbl="sibTrans2D1" presStyleIdx="7" presStyleCnt="9"/>
      <dgm:spPr/>
    </dgm:pt>
    <dgm:pt modelId="{9A01A9CE-CEA7-4768-8FAB-FEF5CB9859C2}" type="pres">
      <dgm:prSet presAssocID="{AB2CE40F-FFD9-42F5-AC6A-AF17DD543835}" presName="node" presStyleLbl="node1" presStyleIdx="8" presStyleCnt="9" custScaleX="171701" custScaleY="79360" custRadScaleRad="96933" custRadScaleInc="-90251">
        <dgm:presLayoutVars>
          <dgm:bulletEnabled val="1"/>
        </dgm:presLayoutVars>
      </dgm:prSet>
      <dgm:spPr>
        <a:prstGeom prst="flowChartAlternateProcess">
          <a:avLst/>
        </a:prstGeom>
      </dgm:spPr>
    </dgm:pt>
    <dgm:pt modelId="{AC40E563-F743-448E-9090-CC46DCE813C2}" type="pres">
      <dgm:prSet presAssocID="{AB2CE40F-FFD9-42F5-AC6A-AF17DD543835}" presName="dummy" presStyleCnt="0"/>
      <dgm:spPr/>
    </dgm:pt>
    <dgm:pt modelId="{DEA7A1FD-CE16-4E6B-8111-E5C731FB1447}" type="pres">
      <dgm:prSet presAssocID="{C8F1130F-FEE1-4790-AE57-C82856780E27}" presName="sibTrans" presStyleLbl="sibTrans2D1" presStyleIdx="8" presStyleCnt="9"/>
      <dgm:spPr/>
    </dgm:pt>
  </dgm:ptLst>
  <dgm:cxnLst>
    <dgm:cxn modelId="{51ED6104-BC1D-4109-95C4-D21C5A7F3D36}" type="presOf" srcId="{9983675D-714B-4476-87A6-14E35FF2963B}" destId="{03FD60C9-0CC1-4C6B-A553-6FCB8BDFD855}" srcOrd="0" destOrd="0" presId="urn:microsoft.com/office/officeart/2005/8/layout/radial6"/>
    <dgm:cxn modelId="{A88C440C-4671-4B8C-9A57-F1B185980904}" type="presOf" srcId="{558C1611-30C1-4E66-963A-B68BF716A986}" destId="{A69374E7-13D3-45AD-B517-5A786388884A}" srcOrd="0" destOrd="0" presId="urn:microsoft.com/office/officeart/2005/8/layout/radial6"/>
    <dgm:cxn modelId="{CCBC400D-0247-45BB-ACDC-32E1496A382C}" type="presOf" srcId="{AB2CE40F-FFD9-42F5-AC6A-AF17DD543835}" destId="{9A01A9CE-CEA7-4768-8FAB-FEF5CB9859C2}" srcOrd="0" destOrd="0" presId="urn:microsoft.com/office/officeart/2005/8/layout/radial6"/>
    <dgm:cxn modelId="{7F262110-CBE3-46A5-8350-C9573E0EA5D0}" type="presOf" srcId="{33E41282-D5A2-466E-98C2-AF3BCE84F237}" destId="{E681B655-96E9-4321-A88C-505676DC0E47}" srcOrd="0" destOrd="0" presId="urn:microsoft.com/office/officeart/2005/8/layout/radial6"/>
    <dgm:cxn modelId="{6C4F0716-837B-49DD-A508-91A166F6EBBD}" type="presOf" srcId="{BFCCAFEE-397B-4EC3-8CEA-CFE686825573}" destId="{B2973FBD-57C8-46CC-B43D-177FB58D7AA4}" srcOrd="0" destOrd="0" presId="urn:microsoft.com/office/officeart/2005/8/layout/radial6"/>
    <dgm:cxn modelId="{193F8919-A568-46CA-96C4-BCC2E292FFA0}" srcId="{558C1611-30C1-4E66-963A-B68BF716A986}" destId="{7AEFFB2B-C8BD-46AD-B490-7D7BFA840B8B}" srcOrd="4" destOrd="0" parTransId="{7D7C5674-A0FF-41E0-B605-6E278CABC90E}" sibTransId="{34AE9F58-58C5-4DA2-B386-88EEE57ABB08}"/>
    <dgm:cxn modelId="{3417EA1A-A55A-42DA-9806-503A557CCB71}" srcId="{558C1611-30C1-4E66-963A-B68BF716A986}" destId="{97F44929-D0E6-4C3F-AB73-0C480ECFA29B}" srcOrd="3" destOrd="0" parTransId="{D08E76C1-F22F-4571-9592-61D93ACEB5D2}" sibTransId="{F6FC0CCA-2C55-4185-AD15-EF5CDB798B76}"/>
    <dgm:cxn modelId="{CBBA6228-4A28-43D3-9A95-B6D06BD1A8B0}" type="presOf" srcId="{7AEFFB2B-C8BD-46AD-B490-7D7BFA840B8B}" destId="{9B4994F5-1672-4B6E-8463-DCBC4A6A5DA5}" srcOrd="0" destOrd="0" presId="urn:microsoft.com/office/officeart/2005/8/layout/radial6"/>
    <dgm:cxn modelId="{4A00CD2F-C120-4C1A-9CF5-EE5DE893BB85}" type="presOf" srcId="{C8F1130F-FEE1-4790-AE57-C82856780E27}" destId="{DEA7A1FD-CE16-4E6B-8111-E5C731FB1447}" srcOrd="0" destOrd="0" presId="urn:microsoft.com/office/officeart/2005/8/layout/radial6"/>
    <dgm:cxn modelId="{3D107630-445B-4F44-823D-EB0D6E0568E3}" srcId="{558C1611-30C1-4E66-963A-B68BF716A986}" destId="{BFCCAFEE-397B-4EC3-8CEA-CFE686825573}" srcOrd="1" destOrd="0" parTransId="{190496B3-85BB-4550-A93B-6A6603BC4356}" sibTransId="{7A67FF8A-68D9-42F4-ACBE-A6F2EABC05B9}"/>
    <dgm:cxn modelId="{3E8C275F-CDE1-43CF-9725-E30BE537764C}" type="presOf" srcId="{34AE9F58-58C5-4DA2-B386-88EEE57ABB08}" destId="{E0EE40DB-4FAD-4D16-B34E-EE455CC70BA8}" srcOrd="0" destOrd="0" presId="urn:microsoft.com/office/officeart/2005/8/layout/radial6"/>
    <dgm:cxn modelId="{8F28BE69-D197-4C1A-8D37-9916FE48A7FA}" type="presOf" srcId="{3C50D036-44A6-4EB0-B20D-5784DBAFCCC6}" destId="{E418F45B-9764-43F6-96ED-24A25FB58897}" srcOrd="0" destOrd="0" presId="urn:microsoft.com/office/officeart/2005/8/layout/radial6"/>
    <dgm:cxn modelId="{F7BFAF6C-D521-42A5-A960-A625A25DE31D}" srcId="{558C1611-30C1-4E66-963A-B68BF716A986}" destId="{0490222F-2FA3-4583-9F2F-FFAB04B29C4D}" srcOrd="5" destOrd="0" parTransId="{1E442186-B138-44AC-8074-A3DE4F2C9459}" sibTransId="{93517891-7DF5-47EC-BDB6-24616740C8BE}"/>
    <dgm:cxn modelId="{4E68994E-D66D-4F9D-B9F2-E84F8E5C891B}" type="presOf" srcId="{C091B42C-1F53-4385-835A-6DB26FEA4643}" destId="{16368BD1-5FF6-4A8F-AED5-9B921865C861}" srcOrd="0" destOrd="0" presId="urn:microsoft.com/office/officeart/2005/8/layout/radial6"/>
    <dgm:cxn modelId="{E37D2A75-E8B5-4A17-8E4D-B082488BBF01}" type="presOf" srcId="{CF058B96-F4AF-4474-AA4B-6A5E0BF9D08C}" destId="{E2843514-8EB4-4956-A84F-7A997C5EF17F}" srcOrd="0" destOrd="0" presId="urn:microsoft.com/office/officeart/2005/8/layout/radial6"/>
    <dgm:cxn modelId="{D8230881-A3B8-461F-A598-6E8BA5CB6238}" type="presOf" srcId="{00854BF5-6217-427C-8473-2F180C9D1697}" destId="{E9149C66-3033-48D2-A1CE-C3ACCE925ECF}" srcOrd="0" destOrd="0" presId="urn:microsoft.com/office/officeart/2005/8/layout/radial6"/>
    <dgm:cxn modelId="{553A4685-0EAA-417C-8769-81E55A528F91}" srcId="{33E41282-D5A2-466E-98C2-AF3BCE84F237}" destId="{558C1611-30C1-4E66-963A-B68BF716A986}" srcOrd="0" destOrd="0" parTransId="{31B20DF0-7638-42DE-B622-885708858401}" sibTransId="{EB28BDF4-87BD-441E-B4F0-8A5CE33C32A0}"/>
    <dgm:cxn modelId="{317B008F-4663-4930-A06D-D7B5B47A8E29}" srcId="{558C1611-30C1-4E66-963A-B68BF716A986}" destId="{B8998126-E1C7-4BEB-8F2F-76A8731EDA1B}" srcOrd="2" destOrd="0" parTransId="{F4A391DD-EB42-469E-8EFD-42848590D361}" sibTransId="{C091B42C-1F53-4385-835A-6DB26FEA4643}"/>
    <dgm:cxn modelId="{5012679B-4C8B-4A53-A59E-4070C5219A17}" type="presOf" srcId="{F6FC0CCA-2C55-4185-AD15-EF5CDB798B76}" destId="{958E3E6B-1525-4600-B1D8-6F1332080DA1}" srcOrd="0" destOrd="0" presId="urn:microsoft.com/office/officeart/2005/8/layout/radial6"/>
    <dgm:cxn modelId="{3E45CBB0-5A6C-471C-96BC-7D8FECBCB7B5}" type="presOf" srcId="{236377D3-06F2-4BCE-B1EE-B78527F5F006}" destId="{F7A8A2C0-B0EC-4038-BFA3-11DEDEAC151B}" srcOrd="0" destOrd="0" presId="urn:microsoft.com/office/officeart/2005/8/layout/radial6"/>
    <dgm:cxn modelId="{411DF3C4-E6CD-4451-A697-04BB966DCD80}" type="presOf" srcId="{7A67FF8A-68D9-42F4-ACBE-A6F2EABC05B9}" destId="{481CA8E2-5B66-4A8F-BB12-2A5B044E93DC}" srcOrd="0" destOrd="0" presId="urn:microsoft.com/office/officeart/2005/8/layout/radial6"/>
    <dgm:cxn modelId="{D2EEF5C9-6B47-4420-8D36-6B33D6B7CD26}" type="presOf" srcId="{7596CE6C-98E6-41AA-8BB1-B8EE03548EDC}" destId="{AD2DFBEF-7D8D-417B-95E2-9889CFD31D99}" srcOrd="0" destOrd="0" presId="urn:microsoft.com/office/officeart/2005/8/layout/radial6"/>
    <dgm:cxn modelId="{3EA035DD-1CC8-459B-B1E3-E2562C10A4DB}" srcId="{558C1611-30C1-4E66-963A-B68BF716A986}" destId="{7596CE6C-98E6-41AA-8BB1-B8EE03548EDC}" srcOrd="0" destOrd="0" parTransId="{7D3EA590-0301-4D06-A1FE-EC45308DC163}" sibTransId="{3C50D036-44A6-4EB0-B20D-5784DBAFCCC6}"/>
    <dgm:cxn modelId="{80256FDF-2D51-4115-869C-B028A7D81E42}" srcId="{558C1611-30C1-4E66-963A-B68BF716A986}" destId="{AB2CE40F-FFD9-42F5-AC6A-AF17DD543835}" srcOrd="8" destOrd="0" parTransId="{1CF8E503-1427-48BF-B9EA-776ECD9BEFAD}" sibTransId="{C8F1130F-FEE1-4790-AE57-C82856780E27}"/>
    <dgm:cxn modelId="{84941BE0-BAC9-4F7C-B5C2-463954565A41}" srcId="{558C1611-30C1-4E66-963A-B68BF716A986}" destId="{CF058B96-F4AF-4474-AA4B-6A5E0BF9D08C}" srcOrd="7" destOrd="0" parTransId="{1401C4F0-E293-45DB-831A-7CC3D46AF9C1}" sibTransId="{00854BF5-6217-427C-8473-2F180C9D1697}"/>
    <dgm:cxn modelId="{FEA367EE-9A40-40F2-A09D-FE9E0FEB3A82}" srcId="{558C1611-30C1-4E66-963A-B68BF716A986}" destId="{236377D3-06F2-4BCE-B1EE-B78527F5F006}" srcOrd="6" destOrd="0" parTransId="{5A5BDD81-87BA-4945-A668-470D0F02384A}" sibTransId="{9983675D-714B-4476-87A6-14E35FF2963B}"/>
    <dgm:cxn modelId="{77FFDBF0-DB7E-4175-A390-B494E3C186DA}" type="presOf" srcId="{0490222F-2FA3-4583-9F2F-FFAB04B29C4D}" destId="{2B7349F2-9E17-439F-982A-B6455D164B92}" srcOrd="0" destOrd="0" presId="urn:microsoft.com/office/officeart/2005/8/layout/radial6"/>
    <dgm:cxn modelId="{0EF43EF2-F257-4129-BB98-E2D0D4F8B1E1}" type="presOf" srcId="{B8998126-E1C7-4BEB-8F2F-76A8731EDA1B}" destId="{5E116286-1E26-463A-89FC-CF29E9DDBD23}" srcOrd="0" destOrd="0" presId="urn:microsoft.com/office/officeart/2005/8/layout/radial6"/>
    <dgm:cxn modelId="{1BEC3EF8-16FA-4214-8E41-3109021039F6}" type="presOf" srcId="{97F44929-D0E6-4C3F-AB73-0C480ECFA29B}" destId="{0A80759C-9B0C-4B8F-BAE0-29151FA2F939}" srcOrd="0" destOrd="0" presId="urn:microsoft.com/office/officeart/2005/8/layout/radial6"/>
    <dgm:cxn modelId="{130E30F9-516E-44A6-897E-EE54C53EAD2C}" type="presOf" srcId="{93517891-7DF5-47EC-BDB6-24616740C8BE}" destId="{D7E9CF69-BB8B-46F3-BEE3-767CBEEEAB10}" srcOrd="0" destOrd="0" presId="urn:microsoft.com/office/officeart/2005/8/layout/radial6"/>
    <dgm:cxn modelId="{079D5BE0-9BDC-4480-A467-8BD876487B0B}" type="presParOf" srcId="{E681B655-96E9-4321-A88C-505676DC0E47}" destId="{A69374E7-13D3-45AD-B517-5A786388884A}" srcOrd="0" destOrd="0" presId="urn:microsoft.com/office/officeart/2005/8/layout/radial6"/>
    <dgm:cxn modelId="{920F18A8-8549-4A60-A698-8D710429C59F}" type="presParOf" srcId="{E681B655-96E9-4321-A88C-505676DC0E47}" destId="{AD2DFBEF-7D8D-417B-95E2-9889CFD31D99}" srcOrd="1" destOrd="0" presId="urn:microsoft.com/office/officeart/2005/8/layout/radial6"/>
    <dgm:cxn modelId="{A7EC8EB9-3E5B-479D-A315-56C8BE1DB3CD}" type="presParOf" srcId="{E681B655-96E9-4321-A88C-505676DC0E47}" destId="{B219D80E-A627-4544-8ED6-5D6E6F0BA70E}" srcOrd="2" destOrd="0" presId="urn:microsoft.com/office/officeart/2005/8/layout/radial6"/>
    <dgm:cxn modelId="{E0681F63-0107-4F1F-902F-132F7B2772A2}" type="presParOf" srcId="{E681B655-96E9-4321-A88C-505676DC0E47}" destId="{E418F45B-9764-43F6-96ED-24A25FB58897}" srcOrd="3" destOrd="0" presId="urn:microsoft.com/office/officeart/2005/8/layout/radial6"/>
    <dgm:cxn modelId="{8409333E-55AA-443B-A434-633CD0E40009}" type="presParOf" srcId="{E681B655-96E9-4321-A88C-505676DC0E47}" destId="{B2973FBD-57C8-46CC-B43D-177FB58D7AA4}" srcOrd="4" destOrd="0" presId="urn:microsoft.com/office/officeart/2005/8/layout/radial6"/>
    <dgm:cxn modelId="{FAB49F1C-3EA4-4984-9722-FC7ECD430F13}" type="presParOf" srcId="{E681B655-96E9-4321-A88C-505676DC0E47}" destId="{632F369A-BF85-45ED-8DDC-24F08603BF0A}" srcOrd="5" destOrd="0" presId="urn:microsoft.com/office/officeart/2005/8/layout/radial6"/>
    <dgm:cxn modelId="{E82F24FD-A818-4AC4-A22F-A7F97FC6526C}" type="presParOf" srcId="{E681B655-96E9-4321-A88C-505676DC0E47}" destId="{481CA8E2-5B66-4A8F-BB12-2A5B044E93DC}" srcOrd="6" destOrd="0" presId="urn:microsoft.com/office/officeart/2005/8/layout/radial6"/>
    <dgm:cxn modelId="{D9030051-E066-4F8B-8E46-6E178EDB3650}" type="presParOf" srcId="{E681B655-96E9-4321-A88C-505676DC0E47}" destId="{5E116286-1E26-463A-89FC-CF29E9DDBD23}" srcOrd="7" destOrd="0" presId="urn:microsoft.com/office/officeart/2005/8/layout/radial6"/>
    <dgm:cxn modelId="{B602F3F7-53FD-431C-B01C-ED2B848F551D}" type="presParOf" srcId="{E681B655-96E9-4321-A88C-505676DC0E47}" destId="{52232A63-47A8-43EE-82B7-59AE46E4E5F4}" srcOrd="8" destOrd="0" presId="urn:microsoft.com/office/officeart/2005/8/layout/radial6"/>
    <dgm:cxn modelId="{A86A5BFD-D371-4106-8BD1-73F41FE6F567}" type="presParOf" srcId="{E681B655-96E9-4321-A88C-505676DC0E47}" destId="{16368BD1-5FF6-4A8F-AED5-9B921865C861}" srcOrd="9" destOrd="0" presId="urn:microsoft.com/office/officeart/2005/8/layout/radial6"/>
    <dgm:cxn modelId="{963FB974-4B10-4E10-9E04-19BEDC3DD76A}" type="presParOf" srcId="{E681B655-96E9-4321-A88C-505676DC0E47}" destId="{0A80759C-9B0C-4B8F-BAE0-29151FA2F939}" srcOrd="10" destOrd="0" presId="urn:microsoft.com/office/officeart/2005/8/layout/radial6"/>
    <dgm:cxn modelId="{9AD66A6E-9E99-4010-A7F7-A3E5C98508F0}" type="presParOf" srcId="{E681B655-96E9-4321-A88C-505676DC0E47}" destId="{D510B974-F6B4-438B-923A-CFB010965795}" srcOrd="11" destOrd="0" presId="urn:microsoft.com/office/officeart/2005/8/layout/radial6"/>
    <dgm:cxn modelId="{8155AB49-DAA3-4F8F-A93A-D44BA2A45B6E}" type="presParOf" srcId="{E681B655-96E9-4321-A88C-505676DC0E47}" destId="{958E3E6B-1525-4600-B1D8-6F1332080DA1}" srcOrd="12" destOrd="0" presId="urn:microsoft.com/office/officeart/2005/8/layout/radial6"/>
    <dgm:cxn modelId="{A060F3ED-E79B-435D-A983-EC34D2ADA941}" type="presParOf" srcId="{E681B655-96E9-4321-A88C-505676DC0E47}" destId="{9B4994F5-1672-4B6E-8463-DCBC4A6A5DA5}" srcOrd="13" destOrd="0" presId="urn:microsoft.com/office/officeart/2005/8/layout/radial6"/>
    <dgm:cxn modelId="{373FAB78-4608-4A02-9DD5-3932F10D8F4B}" type="presParOf" srcId="{E681B655-96E9-4321-A88C-505676DC0E47}" destId="{4ECFAA8C-D534-4037-B462-9F7DCBBA1D6C}" srcOrd="14" destOrd="0" presId="urn:microsoft.com/office/officeart/2005/8/layout/radial6"/>
    <dgm:cxn modelId="{CAC30F20-AED3-4E2E-8221-0093CAAAE52F}" type="presParOf" srcId="{E681B655-96E9-4321-A88C-505676DC0E47}" destId="{E0EE40DB-4FAD-4D16-B34E-EE455CC70BA8}" srcOrd="15" destOrd="0" presId="urn:microsoft.com/office/officeart/2005/8/layout/radial6"/>
    <dgm:cxn modelId="{8EEAE0BA-A359-43F7-B795-48E2065767F6}" type="presParOf" srcId="{E681B655-96E9-4321-A88C-505676DC0E47}" destId="{2B7349F2-9E17-439F-982A-B6455D164B92}" srcOrd="16" destOrd="0" presId="urn:microsoft.com/office/officeart/2005/8/layout/radial6"/>
    <dgm:cxn modelId="{3820E69F-29A8-406D-9BE4-6617FA919A79}" type="presParOf" srcId="{E681B655-96E9-4321-A88C-505676DC0E47}" destId="{548F230B-F90C-4374-B19E-5A72DE4CB74E}" srcOrd="17" destOrd="0" presId="urn:microsoft.com/office/officeart/2005/8/layout/radial6"/>
    <dgm:cxn modelId="{28A973FC-5109-49B3-A8F4-29301561DEB2}" type="presParOf" srcId="{E681B655-96E9-4321-A88C-505676DC0E47}" destId="{D7E9CF69-BB8B-46F3-BEE3-767CBEEEAB10}" srcOrd="18" destOrd="0" presId="urn:microsoft.com/office/officeart/2005/8/layout/radial6"/>
    <dgm:cxn modelId="{90D4A1E7-9445-478C-B3A6-F4F7944ACB02}" type="presParOf" srcId="{E681B655-96E9-4321-A88C-505676DC0E47}" destId="{F7A8A2C0-B0EC-4038-BFA3-11DEDEAC151B}" srcOrd="19" destOrd="0" presId="urn:microsoft.com/office/officeart/2005/8/layout/radial6"/>
    <dgm:cxn modelId="{38F00153-F3DB-46E0-8A30-63166F53BF21}" type="presParOf" srcId="{E681B655-96E9-4321-A88C-505676DC0E47}" destId="{A560431A-7276-4A97-BC7F-5C7E1B011E6B}" srcOrd="20" destOrd="0" presId="urn:microsoft.com/office/officeart/2005/8/layout/radial6"/>
    <dgm:cxn modelId="{C70D05BD-CA0E-44CF-8C04-C2076FAAF894}" type="presParOf" srcId="{E681B655-96E9-4321-A88C-505676DC0E47}" destId="{03FD60C9-0CC1-4C6B-A553-6FCB8BDFD855}" srcOrd="21" destOrd="0" presId="urn:microsoft.com/office/officeart/2005/8/layout/radial6"/>
    <dgm:cxn modelId="{5235624F-0D11-40B3-9D34-9A8055BDEDD9}" type="presParOf" srcId="{E681B655-96E9-4321-A88C-505676DC0E47}" destId="{E2843514-8EB4-4956-A84F-7A997C5EF17F}" srcOrd="22" destOrd="0" presId="urn:microsoft.com/office/officeart/2005/8/layout/radial6"/>
    <dgm:cxn modelId="{B8E173B2-739F-4C44-8A98-FB7D8B5C3C59}" type="presParOf" srcId="{E681B655-96E9-4321-A88C-505676DC0E47}" destId="{9EDCE4E5-1F97-4464-947C-641C76E0FE2F}" srcOrd="23" destOrd="0" presId="urn:microsoft.com/office/officeart/2005/8/layout/radial6"/>
    <dgm:cxn modelId="{B8D14056-127C-4307-A24C-640B64BA13E8}" type="presParOf" srcId="{E681B655-96E9-4321-A88C-505676DC0E47}" destId="{E9149C66-3033-48D2-A1CE-C3ACCE925ECF}" srcOrd="24" destOrd="0" presId="urn:microsoft.com/office/officeart/2005/8/layout/radial6"/>
    <dgm:cxn modelId="{09D5157B-6AC1-42A4-994E-E3958AC4FFFD}" type="presParOf" srcId="{E681B655-96E9-4321-A88C-505676DC0E47}" destId="{9A01A9CE-CEA7-4768-8FAB-FEF5CB9859C2}" srcOrd="25" destOrd="0" presId="urn:microsoft.com/office/officeart/2005/8/layout/radial6"/>
    <dgm:cxn modelId="{CA3AA413-EE2B-4DC6-A7C5-40344B046CFA}" type="presParOf" srcId="{E681B655-96E9-4321-A88C-505676DC0E47}" destId="{AC40E563-F743-448E-9090-CC46DCE813C2}" srcOrd="26" destOrd="0" presId="urn:microsoft.com/office/officeart/2005/8/layout/radial6"/>
    <dgm:cxn modelId="{213E209D-DFB4-4472-ADA8-2E0738AE3D2C}" type="presParOf" srcId="{E681B655-96E9-4321-A88C-505676DC0E47}" destId="{DEA7A1FD-CE16-4E6B-8111-E5C731FB1447}" srcOrd="27" destOrd="0" presId="urn:microsoft.com/office/officeart/2005/8/layout/radial6"/>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A7A1FD-CE16-4E6B-8111-E5C731FB1447}">
      <dsp:nvSpPr>
        <dsp:cNvPr id="0" name=""/>
        <dsp:cNvSpPr/>
      </dsp:nvSpPr>
      <dsp:spPr>
        <a:xfrm>
          <a:off x="3985230" y="564704"/>
          <a:ext cx="5726268" cy="5726268"/>
        </a:xfrm>
        <a:prstGeom prst="blockArc">
          <a:avLst>
            <a:gd name="adj1" fmla="val 12993186"/>
            <a:gd name="adj2" fmla="val 16065501"/>
            <a:gd name="adj3" fmla="val 3064"/>
          </a:avLst>
        </a:prstGeom>
        <a:solidFill>
          <a:srgbClr val="F03F35"/>
        </a:solidFill>
        <a:ln>
          <a:noFill/>
        </a:ln>
        <a:effectLst/>
      </dsp:spPr>
      <dsp:style>
        <a:lnRef idx="0">
          <a:scrgbClr r="0" g="0" b="0"/>
        </a:lnRef>
        <a:fillRef idx="1">
          <a:scrgbClr r="0" g="0" b="0"/>
        </a:fillRef>
        <a:effectRef idx="0">
          <a:scrgbClr r="0" g="0" b="0"/>
        </a:effectRef>
        <a:fontRef idx="minor">
          <a:schemeClr val="lt1"/>
        </a:fontRef>
      </dsp:style>
    </dsp:sp>
    <dsp:sp modelId="{E9149C66-3033-48D2-A1CE-C3ACCE925ECF}">
      <dsp:nvSpPr>
        <dsp:cNvPr id="0" name=""/>
        <dsp:cNvSpPr/>
      </dsp:nvSpPr>
      <dsp:spPr>
        <a:xfrm>
          <a:off x="3888236" y="688187"/>
          <a:ext cx="5726268" cy="5726268"/>
        </a:xfrm>
        <a:prstGeom prst="blockArc">
          <a:avLst>
            <a:gd name="adj1" fmla="val 11298300"/>
            <a:gd name="adj2" fmla="val 13184679"/>
            <a:gd name="adj3" fmla="val 3064"/>
          </a:avLst>
        </a:prstGeom>
        <a:solidFill>
          <a:srgbClr val="F03F35"/>
        </a:solidFill>
        <a:ln>
          <a:noFill/>
        </a:ln>
        <a:effectLst/>
      </dsp:spPr>
      <dsp:style>
        <a:lnRef idx="0">
          <a:scrgbClr r="0" g="0" b="0"/>
        </a:lnRef>
        <a:fillRef idx="1">
          <a:scrgbClr r="0" g="0" b="0"/>
        </a:fillRef>
        <a:effectRef idx="0">
          <a:scrgbClr r="0" g="0" b="0"/>
        </a:effectRef>
        <a:fontRef idx="minor">
          <a:schemeClr val="lt1"/>
        </a:fontRef>
      </dsp:style>
    </dsp:sp>
    <dsp:sp modelId="{03FD60C9-0CC1-4C6B-A553-6FCB8BDFD855}">
      <dsp:nvSpPr>
        <dsp:cNvPr id="0" name=""/>
        <dsp:cNvSpPr/>
      </dsp:nvSpPr>
      <dsp:spPr>
        <a:xfrm>
          <a:off x="3862235" y="837943"/>
          <a:ext cx="5726268" cy="5726268"/>
        </a:xfrm>
        <a:prstGeom prst="blockArc">
          <a:avLst>
            <a:gd name="adj1" fmla="val 9496945"/>
            <a:gd name="adj2" fmla="val 11483663"/>
            <a:gd name="adj3" fmla="val 3064"/>
          </a:avLst>
        </a:prstGeom>
        <a:solidFill>
          <a:srgbClr val="F03F35"/>
        </a:solidFill>
        <a:ln>
          <a:noFill/>
        </a:ln>
        <a:effectLst/>
      </dsp:spPr>
      <dsp:style>
        <a:lnRef idx="0">
          <a:scrgbClr r="0" g="0" b="0"/>
        </a:lnRef>
        <a:fillRef idx="1">
          <a:scrgbClr r="0" g="0" b="0"/>
        </a:fillRef>
        <a:effectRef idx="0">
          <a:scrgbClr r="0" g="0" b="0"/>
        </a:effectRef>
        <a:fontRef idx="minor">
          <a:schemeClr val="lt1"/>
        </a:fontRef>
      </dsp:style>
    </dsp:sp>
    <dsp:sp modelId="{D7E9CF69-BB8B-46F3-BEE3-767CBEEEAB10}">
      <dsp:nvSpPr>
        <dsp:cNvPr id="0" name=""/>
        <dsp:cNvSpPr/>
      </dsp:nvSpPr>
      <dsp:spPr>
        <a:xfrm>
          <a:off x="3653091" y="418246"/>
          <a:ext cx="5726268" cy="5726268"/>
        </a:xfrm>
        <a:prstGeom prst="blockArc">
          <a:avLst>
            <a:gd name="adj1" fmla="val 6476763"/>
            <a:gd name="adj2" fmla="val 8924495"/>
            <a:gd name="adj3" fmla="val 3064"/>
          </a:avLst>
        </a:prstGeom>
        <a:solidFill>
          <a:srgbClr val="F03F35"/>
        </a:solidFill>
        <a:ln>
          <a:noFill/>
        </a:ln>
        <a:effectLst/>
      </dsp:spPr>
      <dsp:style>
        <a:lnRef idx="0">
          <a:scrgbClr r="0" g="0" b="0"/>
        </a:lnRef>
        <a:fillRef idx="1">
          <a:scrgbClr r="0" g="0" b="0"/>
        </a:fillRef>
        <a:effectRef idx="0">
          <a:scrgbClr r="0" g="0" b="0"/>
        </a:effectRef>
        <a:fontRef idx="minor">
          <a:schemeClr val="lt1"/>
        </a:fontRef>
      </dsp:style>
    </dsp:sp>
    <dsp:sp modelId="{E0EE40DB-4FAD-4D16-B34E-EE455CC70BA8}">
      <dsp:nvSpPr>
        <dsp:cNvPr id="0" name=""/>
        <dsp:cNvSpPr/>
      </dsp:nvSpPr>
      <dsp:spPr>
        <a:xfrm>
          <a:off x="3969207" y="542119"/>
          <a:ext cx="5726268" cy="5726268"/>
        </a:xfrm>
        <a:prstGeom prst="blockArc">
          <a:avLst>
            <a:gd name="adj1" fmla="val 3905009"/>
            <a:gd name="adj2" fmla="val 6891014"/>
            <a:gd name="adj3" fmla="val 3064"/>
          </a:avLst>
        </a:prstGeom>
        <a:solidFill>
          <a:srgbClr val="F03F35"/>
        </a:solidFill>
        <a:ln>
          <a:noFill/>
        </a:ln>
        <a:effectLst/>
      </dsp:spPr>
      <dsp:style>
        <a:lnRef idx="0">
          <a:scrgbClr r="0" g="0" b="0"/>
        </a:lnRef>
        <a:fillRef idx="1">
          <a:scrgbClr r="0" g="0" b="0"/>
        </a:fillRef>
        <a:effectRef idx="0">
          <a:scrgbClr r="0" g="0" b="0"/>
        </a:effectRef>
        <a:fontRef idx="minor">
          <a:schemeClr val="lt1"/>
        </a:fontRef>
      </dsp:style>
    </dsp:sp>
    <dsp:sp modelId="{958E3E6B-1525-4600-B1D8-6F1332080DA1}">
      <dsp:nvSpPr>
        <dsp:cNvPr id="0" name=""/>
        <dsp:cNvSpPr/>
      </dsp:nvSpPr>
      <dsp:spPr>
        <a:xfrm>
          <a:off x="3772052" y="643308"/>
          <a:ext cx="5726268" cy="5726268"/>
        </a:xfrm>
        <a:prstGeom prst="blockArc">
          <a:avLst>
            <a:gd name="adj1" fmla="val 1530518"/>
            <a:gd name="adj2" fmla="val 3634718"/>
            <a:gd name="adj3" fmla="val 3064"/>
          </a:avLst>
        </a:prstGeom>
        <a:solidFill>
          <a:srgbClr val="F03F35"/>
        </a:solidFill>
        <a:ln>
          <a:noFill/>
        </a:ln>
        <a:effectLst/>
      </dsp:spPr>
      <dsp:style>
        <a:lnRef idx="0">
          <a:scrgbClr r="0" g="0" b="0"/>
        </a:lnRef>
        <a:fillRef idx="1">
          <a:scrgbClr r="0" g="0" b="0"/>
        </a:fillRef>
        <a:effectRef idx="0">
          <a:scrgbClr r="0" g="0" b="0"/>
        </a:effectRef>
        <a:fontRef idx="minor">
          <a:schemeClr val="lt1"/>
        </a:fontRef>
      </dsp:style>
    </dsp:sp>
    <dsp:sp modelId="{16368BD1-5FF6-4A8F-AED5-9B921865C861}">
      <dsp:nvSpPr>
        <dsp:cNvPr id="0" name=""/>
        <dsp:cNvSpPr/>
      </dsp:nvSpPr>
      <dsp:spPr>
        <a:xfrm>
          <a:off x="3860894" y="472398"/>
          <a:ext cx="5726268" cy="5726268"/>
        </a:xfrm>
        <a:prstGeom prst="blockArc">
          <a:avLst>
            <a:gd name="adj1" fmla="val 21430474"/>
            <a:gd name="adj2" fmla="val 1765442"/>
            <a:gd name="adj3" fmla="val 3064"/>
          </a:avLst>
        </a:prstGeom>
        <a:solidFill>
          <a:srgbClr val="F03F35"/>
        </a:solidFill>
        <a:ln>
          <a:noFill/>
        </a:ln>
        <a:effectLst/>
      </dsp:spPr>
      <dsp:style>
        <a:lnRef idx="0">
          <a:scrgbClr r="0" g="0" b="0"/>
        </a:lnRef>
        <a:fillRef idx="1">
          <a:scrgbClr r="0" g="0" b="0"/>
        </a:fillRef>
        <a:effectRef idx="0">
          <a:scrgbClr r="0" g="0" b="0"/>
        </a:effectRef>
        <a:fontRef idx="minor">
          <a:schemeClr val="lt1"/>
        </a:fontRef>
      </dsp:style>
    </dsp:sp>
    <dsp:sp modelId="{481CA8E2-5B66-4A8F-BB12-2A5B044E93DC}">
      <dsp:nvSpPr>
        <dsp:cNvPr id="0" name=""/>
        <dsp:cNvSpPr/>
      </dsp:nvSpPr>
      <dsp:spPr>
        <a:xfrm>
          <a:off x="3877183" y="666262"/>
          <a:ext cx="5726268" cy="5726268"/>
        </a:xfrm>
        <a:prstGeom prst="blockArc">
          <a:avLst>
            <a:gd name="adj1" fmla="val 19251171"/>
            <a:gd name="adj2" fmla="val 21193201"/>
            <a:gd name="adj3" fmla="val 3064"/>
          </a:avLst>
        </a:prstGeom>
        <a:solidFill>
          <a:srgbClr val="F03F35"/>
        </a:solidFill>
        <a:ln>
          <a:noFill/>
        </a:ln>
        <a:effectLst/>
      </dsp:spPr>
      <dsp:style>
        <a:lnRef idx="0">
          <a:scrgbClr r="0" g="0" b="0"/>
        </a:lnRef>
        <a:fillRef idx="1">
          <a:scrgbClr r="0" g="0" b="0"/>
        </a:fillRef>
        <a:effectRef idx="0">
          <a:scrgbClr r="0" g="0" b="0"/>
        </a:effectRef>
        <a:fontRef idx="minor">
          <a:schemeClr val="lt1"/>
        </a:fontRef>
      </dsp:style>
    </dsp:sp>
    <dsp:sp modelId="{E418F45B-9764-43F6-96ED-24A25FB58897}">
      <dsp:nvSpPr>
        <dsp:cNvPr id="0" name=""/>
        <dsp:cNvSpPr/>
      </dsp:nvSpPr>
      <dsp:spPr>
        <a:xfrm>
          <a:off x="3799135" y="565841"/>
          <a:ext cx="5726268" cy="5726268"/>
        </a:xfrm>
        <a:prstGeom prst="blockArc">
          <a:avLst>
            <a:gd name="adj1" fmla="val 16292465"/>
            <a:gd name="adj2" fmla="val 19406269"/>
            <a:gd name="adj3" fmla="val 3064"/>
          </a:avLst>
        </a:prstGeom>
        <a:solidFill>
          <a:srgbClr val="F03F35"/>
        </a:solidFill>
        <a:ln>
          <a:noFill/>
        </a:ln>
        <a:effectLst/>
      </dsp:spPr>
      <dsp:style>
        <a:lnRef idx="0">
          <a:scrgbClr r="0" g="0" b="0"/>
        </a:lnRef>
        <a:fillRef idx="1">
          <a:scrgbClr r="0" g="0" b="0"/>
        </a:fillRef>
        <a:effectRef idx="0">
          <a:scrgbClr r="0" g="0" b="0"/>
        </a:effectRef>
        <a:fontRef idx="minor">
          <a:schemeClr val="lt1"/>
        </a:fontRef>
      </dsp:style>
    </dsp:sp>
    <dsp:sp modelId="{A69374E7-13D3-45AD-B517-5A786388884A}">
      <dsp:nvSpPr>
        <dsp:cNvPr id="0" name=""/>
        <dsp:cNvSpPr/>
      </dsp:nvSpPr>
      <dsp:spPr>
        <a:xfrm>
          <a:off x="5867863" y="2876053"/>
          <a:ext cx="1740454" cy="1107886"/>
        </a:xfrm>
        <a:prstGeom prst="flowChartAlternateProcess">
          <a:avLst/>
        </a:prstGeom>
        <a:solidFill>
          <a:schemeClr val="lt1">
            <a:hueOff val="0"/>
            <a:satOff val="0"/>
            <a:lumOff val="0"/>
            <a:alphaOff val="0"/>
          </a:schemeClr>
        </a:solidFill>
        <a:ln w="25400" cap="flat" cmpd="sng" algn="ctr">
          <a:solidFill>
            <a:srgbClr val="F03F35"/>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FR" sz="2000" kern="1200" dirty="0">
              <a:solidFill>
                <a:srgbClr val="B40E0E"/>
              </a:solidFill>
              <a:latin typeface="Segoe UI Semibold" panose="020B0702040204020203" pitchFamily="34" charset="0"/>
              <a:cs typeface="Segoe UI Semibold" panose="020B0702040204020203" pitchFamily="34" charset="0"/>
            </a:rPr>
            <a:t>STRATEGIC SETUP</a:t>
          </a:r>
        </a:p>
      </dsp:txBody>
      <dsp:txXfrm>
        <a:off x="5921944" y="2930134"/>
        <a:ext cx="1632292" cy="999724"/>
      </dsp:txXfrm>
    </dsp:sp>
    <dsp:sp modelId="{AD2DFBEF-7D8D-417B-95E2-9889CFD31D99}">
      <dsp:nvSpPr>
        <dsp:cNvPr id="0" name=""/>
        <dsp:cNvSpPr/>
      </dsp:nvSpPr>
      <dsp:spPr>
        <a:xfrm>
          <a:off x="5692158" y="127292"/>
          <a:ext cx="2091863" cy="966857"/>
        </a:xfrm>
        <a:prstGeom prst="flowChartAlternateProcess">
          <a:avLst/>
        </a:prstGeom>
        <a:solidFill>
          <a:schemeClr val="lt1">
            <a:hueOff val="0"/>
            <a:satOff val="0"/>
            <a:lumOff val="0"/>
            <a:alphaOff val="0"/>
          </a:schemeClr>
        </a:solidFill>
        <a:ln w="25400" cap="flat" cmpd="sng" algn="ctr">
          <a:solidFill>
            <a:srgbClr val="F03F35"/>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FR" sz="2000" kern="1200" dirty="0">
              <a:solidFill>
                <a:schemeClr val="tx1"/>
              </a:solidFill>
              <a:latin typeface="Segoe UI Semibold" panose="020B0702040204020203" pitchFamily="34" charset="0"/>
              <a:cs typeface="Segoe UI Semibold" panose="020B0702040204020203" pitchFamily="34" charset="0"/>
            </a:rPr>
            <a:t>HUMAN RESOURCES</a:t>
          </a:r>
        </a:p>
      </dsp:txBody>
      <dsp:txXfrm>
        <a:off x="5739355" y="174489"/>
        <a:ext cx="1997469" cy="872463"/>
      </dsp:txXfrm>
    </dsp:sp>
    <dsp:sp modelId="{B2973FBD-57C8-46CC-B43D-177FB58D7AA4}">
      <dsp:nvSpPr>
        <dsp:cNvPr id="0" name=""/>
        <dsp:cNvSpPr/>
      </dsp:nvSpPr>
      <dsp:spPr>
        <a:xfrm>
          <a:off x="7881083" y="1265346"/>
          <a:ext cx="2091315" cy="968404"/>
        </a:xfrm>
        <a:prstGeom prst="roundRect">
          <a:avLst/>
        </a:prstGeom>
        <a:solidFill>
          <a:prstClr val="white">
            <a:hueOff val="0"/>
            <a:satOff val="0"/>
            <a:lumOff val="0"/>
            <a:alphaOff val="0"/>
          </a:prstClr>
        </a:solidFill>
        <a:ln w="25400" cap="flat" cmpd="sng" algn="ctr">
          <a:solidFill>
            <a:srgbClr val="F03F35"/>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fr-FR" sz="2000" kern="1200" dirty="0">
              <a:solidFill>
                <a:prstClr val="black"/>
              </a:solidFill>
              <a:latin typeface="Segoe UI Semibold" panose="020B0702040204020203" pitchFamily="34" charset="0"/>
              <a:ea typeface="+mn-ea"/>
              <a:cs typeface="Segoe UI Semibold" panose="020B0702040204020203" pitchFamily="34" charset="0"/>
            </a:rPr>
            <a:t>TARGET MARKET</a:t>
          </a:r>
        </a:p>
      </dsp:txBody>
      <dsp:txXfrm>
        <a:off x="7928357" y="1312620"/>
        <a:ext cx="1996767" cy="873856"/>
      </dsp:txXfrm>
    </dsp:sp>
    <dsp:sp modelId="{5E116286-1E26-463A-89FC-CF29E9DDBD23}">
      <dsp:nvSpPr>
        <dsp:cNvPr id="0" name=""/>
        <dsp:cNvSpPr/>
      </dsp:nvSpPr>
      <dsp:spPr>
        <a:xfrm>
          <a:off x="8493944" y="2713133"/>
          <a:ext cx="2091863" cy="966857"/>
        </a:xfrm>
        <a:prstGeom prst="flowChartAlternateProcess">
          <a:avLst/>
        </a:prstGeom>
        <a:solidFill>
          <a:schemeClr val="lt1">
            <a:hueOff val="0"/>
            <a:satOff val="0"/>
            <a:lumOff val="0"/>
            <a:alphaOff val="0"/>
          </a:schemeClr>
        </a:solidFill>
        <a:ln w="25400" cap="flat" cmpd="sng" algn="ctr">
          <a:solidFill>
            <a:srgbClr val="F03F35"/>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FR" sz="2000" kern="1200" dirty="0">
              <a:solidFill>
                <a:schemeClr val="tx1"/>
              </a:solidFill>
              <a:latin typeface="Segoe UI Semibold" panose="020B0702040204020203" pitchFamily="34" charset="0"/>
              <a:cs typeface="Segoe UI Semibold" panose="020B0702040204020203" pitchFamily="34" charset="0"/>
            </a:rPr>
            <a:t>PRODUCT / SERVICE</a:t>
          </a:r>
        </a:p>
      </dsp:txBody>
      <dsp:txXfrm>
        <a:off x="8541141" y="2760330"/>
        <a:ext cx="1997469" cy="872463"/>
      </dsp:txXfrm>
    </dsp:sp>
    <dsp:sp modelId="{0A80759C-9B0C-4B8F-BAE0-29151FA2F939}">
      <dsp:nvSpPr>
        <dsp:cNvPr id="0" name=""/>
        <dsp:cNvSpPr/>
      </dsp:nvSpPr>
      <dsp:spPr>
        <a:xfrm>
          <a:off x="8133707" y="4237126"/>
          <a:ext cx="2091863" cy="966857"/>
        </a:xfrm>
        <a:prstGeom prst="flowChartAlternateProcess">
          <a:avLst/>
        </a:prstGeom>
        <a:solidFill>
          <a:schemeClr val="lt1">
            <a:hueOff val="0"/>
            <a:satOff val="0"/>
            <a:lumOff val="0"/>
            <a:alphaOff val="0"/>
          </a:schemeClr>
        </a:solidFill>
        <a:ln w="25400" cap="flat" cmpd="sng" algn="ctr">
          <a:solidFill>
            <a:srgbClr val="F03F35"/>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FR" sz="2000" kern="1200" dirty="0">
              <a:solidFill>
                <a:schemeClr val="tx1"/>
              </a:solidFill>
              <a:latin typeface="Segoe UI Semibold" panose="020B0702040204020203" pitchFamily="34" charset="0"/>
              <a:cs typeface="Segoe UI Semibold" panose="020B0702040204020203" pitchFamily="34" charset="0"/>
            </a:rPr>
            <a:t>COMPETITION</a:t>
          </a:r>
        </a:p>
      </dsp:txBody>
      <dsp:txXfrm>
        <a:off x="8180904" y="4284323"/>
        <a:ext cx="1997469" cy="872463"/>
      </dsp:txXfrm>
    </dsp:sp>
    <dsp:sp modelId="{9B4994F5-1672-4B6E-8463-DCBC4A6A5DA5}">
      <dsp:nvSpPr>
        <dsp:cNvPr id="0" name=""/>
        <dsp:cNvSpPr/>
      </dsp:nvSpPr>
      <dsp:spPr>
        <a:xfrm>
          <a:off x="6974162" y="5478689"/>
          <a:ext cx="2091863" cy="966857"/>
        </a:xfrm>
        <a:prstGeom prst="flowChartAlternateProcess">
          <a:avLst/>
        </a:prstGeom>
        <a:solidFill>
          <a:schemeClr val="lt1">
            <a:hueOff val="0"/>
            <a:satOff val="0"/>
            <a:lumOff val="0"/>
            <a:alphaOff val="0"/>
          </a:schemeClr>
        </a:solidFill>
        <a:ln w="25400" cap="flat" cmpd="sng" algn="ctr">
          <a:solidFill>
            <a:srgbClr val="F03F35"/>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FR" sz="2000" kern="1200" dirty="0">
              <a:solidFill>
                <a:schemeClr val="tx1"/>
              </a:solidFill>
              <a:latin typeface="Segoe UI Semibold" panose="020B0702040204020203" pitchFamily="34" charset="0"/>
              <a:cs typeface="Segoe UI Semibold" panose="020B0702040204020203" pitchFamily="34" charset="0"/>
            </a:rPr>
            <a:t>FINANCE</a:t>
          </a:r>
        </a:p>
      </dsp:txBody>
      <dsp:txXfrm>
        <a:off x="7021359" y="5525886"/>
        <a:ext cx="1997469" cy="872463"/>
      </dsp:txXfrm>
    </dsp:sp>
    <dsp:sp modelId="{2B7349F2-9E17-439F-982A-B6455D164B92}">
      <dsp:nvSpPr>
        <dsp:cNvPr id="0" name=""/>
        <dsp:cNvSpPr/>
      </dsp:nvSpPr>
      <dsp:spPr>
        <a:xfrm>
          <a:off x="4601615" y="5480061"/>
          <a:ext cx="2091863" cy="966857"/>
        </a:xfrm>
        <a:prstGeom prst="flowChartAlternateProcess">
          <a:avLst/>
        </a:prstGeom>
        <a:solidFill>
          <a:schemeClr val="lt1">
            <a:hueOff val="0"/>
            <a:satOff val="0"/>
            <a:lumOff val="0"/>
            <a:alphaOff val="0"/>
          </a:schemeClr>
        </a:solidFill>
        <a:ln w="25400" cap="flat" cmpd="sng" algn="ctr">
          <a:solidFill>
            <a:srgbClr val="F03F35"/>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FR" sz="2000" kern="1200" dirty="0">
              <a:solidFill>
                <a:schemeClr val="tx1"/>
              </a:solidFill>
              <a:latin typeface="Segoe UI Semibold" panose="020B0702040204020203" pitchFamily="34" charset="0"/>
              <a:cs typeface="Segoe UI Semibold" panose="020B0702040204020203" pitchFamily="34" charset="0"/>
            </a:rPr>
            <a:t>LEGAL ANALYSIS</a:t>
          </a:r>
        </a:p>
      </dsp:txBody>
      <dsp:txXfrm>
        <a:off x="4648812" y="5527258"/>
        <a:ext cx="1997469" cy="872463"/>
      </dsp:txXfrm>
    </dsp:sp>
    <dsp:sp modelId="{F7A8A2C0-B0EC-4038-BFA3-11DEDEAC151B}">
      <dsp:nvSpPr>
        <dsp:cNvPr id="0" name=""/>
        <dsp:cNvSpPr/>
      </dsp:nvSpPr>
      <dsp:spPr>
        <a:xfrm>
          <a:off x="3060277" y="4260870"/>
          <a:ext cx="2091863" cy="966857"/>
        </a:xfrm>
        <a:prstGeom prst="flowChartAlternateProcess">
          <a:avLst/>
        </a:prstGeom>
        <a:solidFill>
          <a:schemeClr val="lt1">
            <a:hueOff val="0"/>
            <a:satOff val="0"/>
            <a:lumOff val="0"/>
            <a:alphaOff val="0"/>
          </a:schemeClr>
        </a:solidFill>
        <a:ln w="25400" cap="flat" cmpd="sng" algn="ctr">
          <a:solidFill>
            <a:srgbClr val="F03F35"/>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FR" sz="2000" kern="1200" dirty="0">
              <a:solidFill>
                <a:schemeClr val="tx1"/>
              </a:solidFill>
              <a:latin typeface="Segoe UI Semibold" panose="020B0702040204020203" pitchFamily="34" charset="0"/>
              <a:cs typeface="Segoe UI Semibold" panose="020B0702040204020203" pitchFamily="34" charset="0"/>
            </a:rPr>
            <a:t>MARKETING</a:t>
          </a:r>
        </a:p>
      </dsp:txBody>
      <dsp:txXfrm>
        <a:off x="3107474" y="4308067"/>
        <a:ext cx="1997469" cy="872463"/>
      </dsp:txXfrm>
    </dsp:sp>
    <dsp:sp modelId="{E2843514-8EB4-4956-A84F-7A997C5EF17F}">
      <dsp:nvSpPr>
        <dsp:cNvPr id="0" name=""/>
        <dsp:cNvSpPr/>
      </dsp:nvSpPr>
      <dsp:spPr>
        <a:xfrm>
          <a:off x="2915729" y="2660670"/>
          <a:ext cx="2091863" cy="966857"/>
        </a:xfrm>
        <a:prstGeom prst="flowChartAlternateProcess">
          <a:avLst/>
        </a:prstGeom>
        <a:solidFill>
          <a:schemeClr val="lt1">
            <a:hueOff val="0"/>
            <a:satOff val="0"/>
            <a:lumOff val="0"/>
            <a:alphaOff val="0"/>
          </a:schemeClr>
        </a:solidFill>
        <a:ln w="25400" cap="flat" cmpd="sng" algn="ctr">
          <a:solidFill>
            <a:srgbClr val="F03F35"/>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FR" sz="2000" kern="1200" dirty="0">
              <a:solidFill>
                <a:schemeClr val="tx1"/>
              </a:solidFill>
              <a:latin typeface="Segoe UI Semibold" panose="020B0702040204020203" pitchFamily="34" charset="0"/>
              <a:cs typeface="Segoe UI Semibold" panose="020B0702040204020203" pitchFamily="34" charset="0"/>
            </a:rPr>
            <a:t>MID-TERM AND LONG-TERM VISION</a:t>
          </a:r>
        </a:p>
      </dsp:txBody>
      <dsp:txXfrm>
        <a:off x="2962926" y="2707867"/>
        <a:ext cx="1997469" cy="872463"/>
      </dsp:txXfrm>
    </dsp:sp>
    <dsp:sp modelId="{9A01A9CE-CEA7-4768-8FAB-FEF5CB9859C2}">
      <dsp:nvSpPr>
        <dsp:cNvPr id="0" name=""/>
        <dsp:cNvSpPr/>
      </dsp:nvSpPr>
      <dsp:spPr>
        <a:xfrm>
          <a:off x="3537694" y="1265341"/>
          <a:ext cx="2091863" cy="966857"/>
        </a:xfrm>
        <a:prstGeom prst="flowChartAlternateProcess">
          <a:avLst/>
        </a:prstGeom>
        <a:solidFill>
          <a:schemeClr val="lt1">
            <a:hueOff val="0"/>
            <a:satOff val="0"/>
            <a:lumOff val="0"/>
            <a:alphaOff val="0"/>
          </a:schemeClr>
        </a:solidFill>
        <a:ln w="25400" cap="flat" cmpd="sng" algn="ctr">
          <a:solidFill>
            <a:srgbClr val="F03F35"/>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FR" sz="2000" kern="1200" dirty="0">
              <a:solidFill>
                <a:schemeClr val="tx1"/>
              </a:solidFill>
              <a:latin typeface="Segoe UI Semibold" panose="020B0702040204020203" pitchFamily="34" charset="0"/>
              <a:cs typeface="Segoe UI Semibold" panose="020B0702040204020203" pitchFamily="34" charset="0"/>
            </a:rPr>
            <a:t>OPPORTUNITIES AND THREATS</a:t>
          </a:r>
        </a:p>
      </dsp:txBody>
      <dsp:txXfrm>
        <a:off x="3584891" y="1312538"/>
        <a:ext cx="1997469" cy="872463"/>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1C34BA4B-58F0-4146-957E-DAEC1DC6BE5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D57BB67C-CD82-4EB1-90F5-63777115162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A8DC7A7-2B16-4132-AA3D-C0956738C78E}" type="datetimeFigureOut">
              <a:rPr lang="fr-FR" smtClean="0"/>
              <a:t>20/11/2025</a:t>
            </a:fld>
            <a:endParaRPr lang="fr-FR"/>
          </a:p>
        </p:txBody>
      </p:sp>
      <p:sp>
        <p:nvSpPr>
          <p:cNvPr id="4" name="Espace réservé du pied de page 3">
            <a:extLst>
              <a:ext uri="{FF2B5EF4-FFF2-40B4-BE49-F238E27FC236}">
                <a16:creationId xmlns:a16="http://schemas.microsoft.com/office/drawing/2014/main" id="{A0963E69-4951-4639-A8B4-DF25EF7119F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A44CA14B-D236-40C5-A312-A43E256E760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C662DAB-E2DC-4B96-BF19-56844860B310}" type="slidenum">
              <a:rPr lang="fr-FR" smtClean="0"/>
              <a:t>‹N°›</a:t>
            </a:fld>
            <a:endParaRPr lang="fr-FR"/>
          </a:p>
        </p:txBody>
      </p:sp>
    </p:spTree>
    <p:extLst>
      <p:ext uri="{BB962C8B-B14F-4D97-AF65-F5344CB8AC3E}">
        <p14:creationId xmlns:p14="http://schemas.microsoft.com/office/powerpoint/2010/main" val="20698352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53F42F-0E7B-4D85-8721-B225D6BD1C28}" type="datetimeFigureOut">
              <a:rPr lang="fr-FR" smtClean="0"/>
              <a:t>20/11/2025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294C8D-84A3-4721-866F-9D196DA99109}" type="slidenum">
              <a:rPr lang="fr-FR" smtClean="0"/>
              <a:t>‹N°›</a:t>
            </a:fld>
            <a:endParaRPr lang="fr-FR"/>
          </a:p>
        </p:txBody>
      </p:sp>
    </p:spTree>
    <p:extLst>
      <p:ext uri="{BB962C8B-B14F-4D97-AF65-F5344CB8AC3E}">
        <p14:creationId xmlns:p14="http://schemas.microsoft.com/office/powerpoint/2010/main" val="37461248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B8F96AC-894E-477C-882F-CF5FA517FCF8}" type="datetime1">
              <a:rPr lang="en-US" smtClean="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54C13F9-28AF-45BE-9DF3-CF11B813F3F9}" type="datetime1">
              <a:rPr lang="en-US" smtClean="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018791-29D7-4C66-9897-6E156C93A91D}" type="datetime1">
              <a:rPr lang="en-US" smtClean="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CD7D29D-DC3D-4981-AE2E-11857ADCCFE3}" type="datetime1">
              <a:rPr lang="en-US" smtClean="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27A1507-14E8-4F98-ACC9-CDC9B7BE7CA9}" type="datetime1">
              <a:rPr lang="en-US" smtClean="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7C23364-CB28-4776-886A-51B7C9DEC359}" type="datetime1">
              <a:rPr lang="en-US" smtClean="0"/>
              <a:t>11/20/2025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53FB441-09F3-4B9E-93A6-F979D958CD03}" type="datetime1">
              <a:rPr lang="en-US" smtClean="0"/>
              <a:t>11/20/2025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614D803-C108-4406-A971-B83F7C5F5F24}" type="datetime1">
              <a:rPr lang="en-US" smtClean="0"/>
              <a:t>11/20/2025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32685D-4ABE-4E30-B02B-BD508572214F}" type="datetime1">
              <a:rPr lang="en-US" smtClean="0"/>
              <a:t>11/20/2025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16078200" y="9867900"/>
            <a:ext cx="2133600" cy="365125"/>
          </a:xfrm>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07CFA13-493E-4718-99B5-8BFB6B0C12B2}" type="datetime1">
              <a:rPr lang="en-US" smtClean="0"/>
              <a:t>11/20/2025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5650966-04E2-42D0-95C6-6E2DA8BDF26F}" type="datetime1">
              <a:rPr lang="en-US" smtClean="0"/>
              <a:t>11/20/2025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A777DC-E516-4F56-BA20-A6F49DD84F74}" type="datetime1">
              <a:rPr lang="en-US" smtClean="0"/>
              <a:t>11/20/2025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0.sv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2.sv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4.sv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4.sv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png"/><Relationship Id="rId7" Type="http://schemas.openxmlformats.org/officeDocument/2006/relationships/diagramColors" Target="../diagrams/colors1.xml"/><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6.sv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9.sv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31.sv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33.svg"/></Relationships>
</file>

<file path=ppt/slides/_rels/slide2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39.svg"/></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25.xml.rels><?xml version="1.0" encoding="UTF-8" standalone="yes"?>
<Relationships xmlns="http://schemas.openxmlformats.org/package/2006/relationships"><Relationship Id="rId13" Type="http://schemas.openxmlformats.org/officeDocument/2006/relationships/image" Target="../media/image51.png"/><Relationship Id="rId18" Type="http://schemas.openxmlformats.org/officeDocument/2006/relationships/image" Target="../media/image56.png"/><Relationship Id="rId26" Type="http://schemas.openxmlformats.org/officeDocument/2006/relationships/image" Target="../media/image64.png"/><Relationship Id="rId39" Type="http://schemas.openxmlformats.org/officeDocument/2006/relationships/image" Target="../media/image77.png"/><Relationship Id="rId21" Type="http://schemas.openxmlformats.org/officeDocument/2006/relationships/image" Target="../media/image59.png"/><Relationship Id="rId34" Type="http://schemas.openxmlformats.org/officeDocument/2006/relationships/image" Target="../media/image72.png"/><Relationship Id="rId7" Type="http://schemas.openxmlformats.org/officeDocument/2006/relationships/image" Target="../media/image45.png"/><Relationship Id="rId12" Type="http://schemas.openxmlformats.org/officeDocument/2006/relationships/image" Target="../media/image50.png"/><Relationship Id="rId17" Type="http://schemas.openxmlformats.org/officeDocument/2006/relationships/image" Target="../media/image55.png"/><Relationship Id="rId25" Type="http://schemas.openxmlformats.org/officeDocument/2006/relationships/image" Target="../media/image63.png"/><Relationship Id="rId33" Type="http://schemas.openxmlformats.org/officeDocument/2006/relationships/image" Target="../media/image71.png"/><Relationship Id="rId38" Type="http://schemas.openxmlformats.org/officeDocument/2006/relationships/image" Target="../media/image76.png"/><Relationship Id="rId2" Type="http://schemas.openxmlformats.org/officeDocument/2006/relationships/image" Target="../media/image40.png"/><Relationship Id="rId16" Type="http://schemas.openxmlformats.org/officeDocument/2006/relationships/image" Target="../media/image54.png"/><Relationship Id="rId20" Type="http://schemas.openxmlformats.org/officeDocument/2006/relationships/image" Target="../media/image58.png"/><Relationship Id="rId29" Type="http://schemas.openxmlformats.org/officeDocument/2006/relationships/image" Target="../media/image67.png"/><Relationship Id="rId1" Type="http://schemas.openxmlformats.org/officeDocument/2006/relationships/slideLayout" Target="../slideLayouts/slideLayout7.xml"/><Relationship Id="rId6" Type="http://schemas.openxmlformats.org/officeDocument/2006/relationships/image" Target="../media/image44.png"/><Relationship Id="rId11" Type="http://schemas.openxmlformats.org/officeDocument/2006/relationships/image" Target="../media/image49.png"/><Relationship Id="rId24" Type="http://schemas.openxmlformats.org/officeDocument/2006/relationships/image" Target="../media/image62.png"/><Relationship Id="rId32" Type="http://schemas.openxmlformats.org/officeDocument/2006/relationships/image" Target="../media/image70.png"/><Relationship Id="rId37" Type="http://schemas.openxmlformats.org/officeDocument/2006/relationships/image" Target="../media/image75.png"/><Relationship Id="rId40" Type="http://schemas.openxmlformats.org/officeDocument/2006/relationships/image" Target="../media/image9.jpeg"/><Relationship Id="rId5" Type="http://schemas.openxmlformats.org/officeDocument/2006/relationships/image" Target="../media/image43.png"/><Relationship Id="rId15" Type="http://schemas.openxmlformats.org/officeDocument/2006/relationships/image" Target="../media/image53.png"/><Relationship Id="rId23" Type="http://schemas.openxmlformats.org/officeDocument/2006/relationships/image" Target="../media/image61.png"/><Relationship Id="rId28" Type="http://schemas.openxmlformats.org/officeDocument/2006/relationships/image" Target="../media/image66.png"/><Relationship Id="rId36" Type="http://schemas.openxmlformats.org/officeDocument/2006/relationships/image" Target="../media/image74.png"/><Relationship Id="rId10" Type="http://schemas.openxmlformats.org/officeDocument/2006/relationships/image" Target="../media/image48.png"/><Relationship Id="rId19" Type="http://schemas.openxmlformats.org/officeDocument/2006/relationships/image" Target="../media/image57.png"/><Relationship Id="rId31" Type="http://schemas.openxmlformats.org/officeDocument/2006/relationships/image" Target="../media/image69.png"/><Relationship Id="rId4" Type="http://schemas.openxmlformats.org/officeDocument/2006/relationships/image" Target="../media/image42.svg"/><Relationship Id="rId9" Type="http://schemas.openxmlformats.org/officeDocument/2006/relationships/image" Target="../media/image47.png"/><Relationship Id="rId14" Type="http://schemas.openxmlformats.org/officeDocument/2006/relationships/image" Target="../media/image52.jpeg"/><Relationship Id="rId22" Type="http://schemas.openxmlformats.org/officeDocument/2006/relationships/image" Target="../media/image60.png"/><Relationship Id="rId27" Type="http://schemas.openxmlformats.org/officeDocument/2006/relationships/image" Target="../media/image65.png"/><Relationship Id="rId30" Type="http://schemas.openxmlformats.org/officeDocument/2006/relationships/image" Target="../media/image68.png"/><Relationship Id="rId35" Type="http://schemas.openxmlformats.org/officeDocument/2006/relationships/image" Target="../media/image73.png"/><Relationship Id="rId8" Type="http://schemas.openxmlformats.org/officeDocument/2006/relationships/image" Target="../media/image46.png"/><Relationship Id="rId3" Type="http://schemas.openxmlformats.org/officeDocument/2006/relationships/image" Target="../media/image41.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2.sv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4.sv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0.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63329"/>
        </a:solidFill>
        <a:effectLst/>
      </p:bgPr>
    </p:bg>
    <p:spTree>
      <p:nvGrpSpPr>
        <p:cNvPr id="1" name=""/>
        <p:cNvGrpSpPr/>
        <p:nvPr/>
      </p:nvGrpSpPr>
      <p:grpSpPr>
        <a:xfrm>
          <a:off x="0" y="0"/>
          <a:ext cx="0" cy="0"/>
          <a:chOff x="0" y="0"/>
          <a:chExt cx="0" cy="0"/>
        </a:xfrm>
      </p:grpSpPr>
      <p:sp>
        <p:nvSpPr>
          <p:cNvPr id="2" name="TextBox 2"/>
          <p:cNvSpPr txBox="1"/>
          <p:nvPr/>
        </p:nvSpPr>
        <p:spPr>
          <a:xfrm>
            <a:off x="2525870" y="3992103"/>
            <a:ext cx="13236260" cy="1998689"/>
          </a:xfrm>
          <a:prstGeom prst="rect">
            <a:avLst/>
          </a:prstGeom>
        </p:spPr>
        <p:txBody>
          <a:bodyPr lIns="0" tIns="0" rIns="0" bIns="0" rtlCol="0" anchor="t">
            <a:spAutoFit/>
          </a:bodyPr>
          <a:lstStyle/>
          <a:p>
            <a:pPr marL="0" lvl="1" indent="0" algn="l">
              <a:lnSpc>
                <a:spcPts val="15224"/>
              </a:lnSpc>
            </a:pPr>
            <a:r>
              <a:rPr lang="en-US" sz="17499" b="1" spc="-349" dirty="0" err="1">
                <a:solidFill>
                  <a:srgbClr val="FFFFFF"/>
                </a:solidFill>
                <a:latin typeface="Segoe UI" panose="020B0502040204020203" pitchFamily="34" charset="0"/>
                <a:ea typeface="Raleway Ultra-Bold"/>
                <a:cs typeface="Segoe UI" panose="020B0502040204020203" pitchFamily="34" charset="0"/>
                <a:sym typeface="Raleway Ultra-Bold"/>
              </a:rPr>
              <a:t>IDéO</a:t>
            </a:r>
            <a:r>
              <a:rPr lang="en-US" sz="17499" b="1" spc="-349" dirty="0">
                <a:solidFill>
                  <a:srgbClr val="FFFFFF"/>
                </a:solidFill>
                <a:latin typeface="Segoe UI" panose="020B0502040204020203" pitchFamily="34" charset="0"/>
                <a:ea typeface="Raleway Ultra-Bold"/>
                <a:cs typeface="Segoe UI" panose="020B0502040204020203" pitchFamily="34" charset="0"/>
                <a:sym typeface="Raleway Ultra-Bold"/>
              </a:rPr>
              <a:t>©</a:t>
            </a:r>
          </a:p>
        </p:txBody>
      </p:sp>
      <p:sp>
        <p:nvSpPr>
          <p:cNvPr id="3" name="AutoShape 3"/>
          <p:cNvSpPr/>
          <p:nvPr/>
        </p:nvSpPr>
        <p:spPr>
          <a:xfrm>
            <a:off x="2525938" y="2959702"/>
            <a:ext cx="13236192" cy="0"/>
          </a:xfrm>
          <a:prstGeom prst="line">
            <a:avLst/>
          </a:prstGeom>
          <a:ln w="9525" cap="flat">
            <a:solidFill>
              <a:srgbClr val="FFFFFF"/>
            </a:solidFill>
            <a:prstDash val="solid"/>
            <a:headEnd type="none" w="sm" len="sm"/>
            <a:tailEnd type="none" w="sm" len="sm"/>
          </a:ln>
        </p:spPr>
      </p:sp>
      <p:sp>
        <p:nvSpPr>
          <p:cNvPr id="4" name="AutoShape 4"/>
          <p:cNvSpPr/>
          <p:nvPr/>
        </p:nvSpPr>
        <p:spPr>
          <a:xfrm>
            <a:off x="2525870" y="6616240"/>
            <a:ext cx="13236260" cy="0"/>
          </a:xfrm>
          <a:prstGeom prst="line">
            <a:avLst/>
          </a:prstGeom>
          <a:ln w="9525" cap="flat">
            <a:solidFill>
              <a:srgbClr val="FFFFFF"/>
            </a:solidFill>
            <a:prstDash val="solid"/>
            <a:headEnd type="none" w="sm" len="sm"/>
            <a:tailEnd type="none" w="sm" len="sm"/>
          </a:ln>
        </p:spPr>
      </p:sp>
      <p:grpSp>
        <p:nvGrpSpPr>
          <p:cNvPr id="5" name="Group 5"/>
          <p:cNvGrpSpPr/>
          <p:nvPr/>
        </p:nvGrpSpPr>
        <p:grpSpPr>
          <a:xfrm>
            <a:off x="14273284" y="4778481"/>
            <a:ext cx="1602579" cy="1602579"/>
            <a:chOff x="0" y="0"/>
            <a:chExt cx="2136772" cy="2136772"/>
          </a:xfrm>
        </p:grpSpPr>
        <p:sp>
          <p:nvSpPr>
            <p:cNvPr id="6" name="Freeform 6"/>
            <p:cNvSpPr/>
            <p:nvPr/>
          </p:nvSpPr>
          <p:spPr>
            <a:xfrm rot="3243328">
              <a:off x="303388" y="303388"/>
              <a:ext cx="1529995" cy="1529995"/>
            </a:xfrm>
            <a:custGeom>
              <a:avLst/>
              <a:gdLst/>
              <a:ahLst/>
              <a:cxnLst/>
              <a:rect l="l" t="t" r="r" b="b"/>
              <a:pathLst>
                <a:path w="1529995" h="1529995">
                  <a:moveTo>
                    <a:pt x="0" y="0"/>
                  </a:moveTo>
                  <a:lnTo>
                    <a:pt x="1529996" y="0"/>
                  </a:lnTo>
                  <a:lnTo>
                    <a:pt x="1529996" y="1529996"/>
                  </a:lnTo>
                  <a:lnTo>
                    <a:pt x="0" y="152999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7" name="Freeform 7"/>
            <p:cNvSpPr/>
            <p:nvPr/>
          </p:nvSpPr>
          <p:spPr>
            <a:xfrm flipV="1">
              <a:off x="748780" y="748780"/>
              <a:ext cx="639212" cy="639212"/>
            </a:xfrm>
            <a:custGeom>
              <a:avLst/>
              <a:gdLst/>
              <a:ahLst/>
              <a:cxnLst/>
              <a:rect l="l" t="t" r="r" b="b"/>
              <a:pathLst>
                <a:path w="639212" h="639212">
                  <a:moveTo>
                    <a:pt x="0" y="639212"/>
                  </a:moveTo>
                  <a:lnTo>
                    <a:pt x="639212" y="639212"/>
                  </a:lnTo>
                  <a:lnTo>
                    <a:pt x="639212" y="0"/>
                  </a:lnTo>
                  <a:lnTo>
                    <a:pt x="0" y="0"/>
                  </a:lnTo>
                  <a:lnTo>
                    <a:pt x="0" y="639212"/>
                  </a:lnTo>
                  <a:close/>
                </a:path>
              </a:pathLst>
            </a:custGeom>
            <a:blipFill>
              <a:blip r:embed="rId4">
                <a:extLst>
                  <a:ext uri="{96DAC541-7B7A-43D3-8B79-37D633B846F1}">
                    <asvg:svgBlip xmlns:asvg="http://schemas.microsoft.com/office/drawing/2016/SVG/main" r:embed="rId5"/>
                  </a:ext>
                </a:extLst>
              </a:blip>
              <a:stretch>
                <a:fillRect/>
              </a:stretch>
            </a:blipFill>
          </p:spPr>
        </p:sp>
      </p:grpSp>
      <p:grpSp>
        <p:nvGrpSpPr>
          <p:cNvPr id="8" name="Group 8"/>
          <p:cNvGrpSpPr/>
          <p:nvPr/>
        </p:nvGrpSpPr>
        <p:grpSpPr>
          <a:xfrm>
            <a:off x="2678218" y="1790700"/>
            <a:ext cx="1827192" cy="1514285"/>
            <a:chOff x="0" y="0"/>
            <a:chExt cx="2436256" cy="2019047"/>
          </a:xfrm>
        </p:grpSpPr>
        <p:sp>
          <p:nvSpPr>
            <p:cNvPr id="9" name="Freeform 9"/>
            <p:cNvSpPr/>
            <p:nvPr/>
          </p:nvSpPr>
          <p:spPr>
            <a:xfrm>
              <a:off x="0" y="0"/>
              <a:ext cx="2436256" cy="2019047"/>
            </a:xfrm>
            <a:custGeom>
              <a:avLst/>
              <a:gdLst/>
              <a:ahLst/>
              <a:cxnLst/>
              <a:rect l="l" t="t" r="r" b="b"/>
              <a:pathLst>
                <a:path w="2436256" h="2019047">
                  <a:moveTo>
                    <a:pt x="0" y="0"/>
                  </a:moveTo>
                  <a:lnTo>
                    <a:pt x="2436256" y="0"/>
                  </a:lnTo>
                  <a:lnTo>
                    <a:pt x="2436256" y="2019047"/>
                  </a:lnTo>
                  <a:lnTo>
                    <a:pt x="0" y="2019047"/>
                  </a:lnTo>
                  <a:lnTo>
                    <a:pt x="0" y="0"/>
                  </a:lnTo>
                  <a:close/>
                </a:path>
              </a:pathLst>
            </a:custGeom>
            <a:blipFill>
              <a:blip r:embed="rId6"/>
              <a:stretch>
                <a:fillRect/>
              </a:stretch>
            </a:blipFill>
          </p:spPr>
        </p:sp>
        <p:grpSp>
          <p:nvGrpSpPr>
            <p:cNvPr id="10" name="Group 10"/>
            <p:cNvGrpSpPr/>
            <p:nvPr/>
          </p:nvGrpSpPr>
          <p:grpSpPr>
            <a:xfrm>
              <a:off x="1888994" y="90828"/>
              <a:ext cx="376911" cy="376911"/>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CFAFA"/>
              </a:solidFill>
            </p:spPr>
          </p:sp>
          <p:sp>
            <p:nvSpPr>
              <p:cNvPr id="12" name="TextBox 12"/>
              <p:cNvSpPr txBox="1"/>
              <p:nvPr/>
            </p:nvSpPr>
            <p:spPr>
              <a:xfrm>
                <a:off x="76200" y="66675"/>
                <a:ext cx="660400" cy="669925"/>
              </a:xfrm>
              <a:prstGeom prst="rect">
                <a:avLst/>
              </a:prstGeom>
            </p:spPr>
            <p:txBody>
              <a:bodyPr lIns="50800" tIns="50800" rIns="50800" bIns="50800" rtlCol="0" anchor="ctr"/>
              <a:lstStyle/>
              <a:p>
                <a:pPr algn="ctr">
                  <a:lnSpc>
                    <a:spcPts val="2160"/>
                  </a:lnSpc>
                </a:pPr>
                <a:endParaRPr>
                  <a:latin typeface="Segoe UI" panose="020B0502040204020203" pitchFamily="34" charset="0"/>
                  <a:cs typeface="Segoe UI" panose="020B0502040204020203" pitchFamily="34" charset="0"/>
                </a:endParaRPr>
              </a:p>
            </p:txBody>
          </p:sp>
        </p:grpSp>
        <p:sp>
          <p:nvSpPr>
            <p:cNvPr id="13" name="Freeform 13"/>
            <p:cNvSpPr/>
            <p:nvPr/>
          </p:nvSpPr>
          <p:spPr>
            <a:xfrm>
              <a:off x="1899262" y="123370"/>
              <a:ext cx="356375" cy="311828"/>
            </a:xfrm>
            <a:custGeom>
              <a:avLst/>
              <a:gdLst/>
              <a:ahLst/>
              <a:cxnLst/>
              <a:rect l="l" t="t" r="r" b="b"/>
              <a:pathLst>
                <a:path w="356375" h="311828">
                  <a:moveTo>
                    <a:pt x="0" y="0"/>
                  </a:moveTo>
                  <a:lnTo>
                    <a:pt x="356375" y="0"/>
                  </a:lnTo>
                  <a:lnTo>
                    <a:pt x="356375" y="311828"/>
                  </a:lnTo>
                  <a:lnTo>
                    <a:pt x="0" y="31182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pSp>
      <p:sp>
        <p:nvSpPr>
          <p:cNvPr id="14" name="Freeform 14"/>
          <p:cNvSpPr>
            <a:spLocks noChangeAspect="1"/>
          </p:cNvSpPr>
          <p:nvPr/>
        </p:nvSpPr>
        <p:spPr>
          <a:xfrm>
            <a:off x="7426800" y="9175899"/>
            <a:ext cx="3434400" cy="844401"/>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9"/>
            <a:stretch>
              <a:fillRect/>
            </a:stretch>
          </a:blipFill>
        </p:spPr>
      </p:sp>
      <p:sp>
        <p:nvSpPr>
          <p:cNvPr id="23" name="ZoneTexte 22">
            <a:extLst>
              <a:ext uri="{FF2B5EF4-FFF2-40B4-BE49-F238E27FC236}">
                <a16:creationId xmlns:a16="http://schemas.microsoft.com/office/drawing/2014/main" id="{772B13D9-03A0-4F4C-AB74-35E6AC2B4EE9}"/>
              </a:ext>
            </a:extLst>
          </p:cNvPr>
          <p:cNvSpPr txBox="1"/>
          <p:nvPr/>
        </p:nvSpPr>
        <p:spPr>
          <a:xfrm>
            <a:off x="2525870" y="5729209"/>
            <a:ext cx="11049000" cy="769441"/>
          </a:xfrm>
          <a:prstGeom prst="rect">
            <a:avLst/>
          </a:prstGeom>
          <a:noFill/>
        </p:spPr>
        <p:txBody>
          <a:bodyPr wrap="square" rtlCol="0">
            <a:spAutoFit/>
          </a:bodyPr>
          <a:lstStyle/>
          <a:p>
            <a:r>
              <a:rPr lang="fr-FR" sz="4400" b="1" dirty="0" err="1">
                <a:solidFill>
                  <a:schemeClr val="bg1"/>
                </a:solidFill>
                <a:latin typeface="Segoe UI" panose="020B0502040204020203" pitchFamily="34" charset="0"/>
                <a:cs typeface="Segoe UI" panose="020B0502040204020203" pitchFamily="34" charset="0"/>
              </a:rPr>
              <a:t>From</a:t>
            </a:r>
            <a:r>
              <a:rPr lang="fr-FR" sz="4400" b="1" dirty="0">
                <a:solidFill>
                  <a:schemeClr val="bg1"/>
                </a:solidFill>
                <a:latin typeface="Segoe UI" panose="020B0502040204020203" pitchFamily="34" charset="0"/>
                <a:cs typeface="Segoe UI" panose="020B0502040204020203" pitchFamily="34" charset="0"/>
              </a:rPr>
              <a:t> </a:t>
            </a:r>
            <a:r>
              <a:rPr lang="fr-FR" sz="4400" b="1" dirty="0" err="1">
                <a:solidFill>
                  <a:schemeClr val="bg1"/>
                </a:solidFill>
                <a:latin typeface="Segoe UI" panose="020B0502040204020203" pitchFamily="34" charset="0"/>
                <a:cs typeface="Segoe UI" panose="020B0502040204020203" pitchFamily="34" charset="0"/>
              </a:rPr>
              <a:t>idea</a:t>
            </a:r>
            <a:r>
              <a:rPr lang="fr-FR" sz="4400" b="1" dirty="0">
                <a:solidFill>
                  <a:schemeClr val="bg1"/>
                </a:solidFill>
                <a:latin typeface="Segoe UI" panose="020B0502040204020203" pitchFamily="34" charset="0"/>
                <a:cs typeface="Segoe UI" panose="020B0502040204020203" pitchFamily="34" charset="0"/>
              </a:rPr>
              <a:t> to </a:t>
            </a:r>
            <a:r>
              <a:rPr lang="fr-FR" sz="4400" b="1" dirty="0" err="1">
                <a:solidFill>
                  <a:schemeClr val="bg1"/>
                </a:solidFill>
                <a:latin typeface="Segoe UI" panose="020B0502040204020203" pitchFamily="34" charset="0"/>
                <a:cs typeface="Segoe UI" panose="020B0502040204020203" pitchFamily="34" charset="0"/>
              </a:rPr>
              <a:t>opportunity</a:t>
            </a:r>
            <a:endParaRPr lang="fr-FR" sz="4400" b="1" dirty="0">
              <a:solidFill>
                <a:schemeClr val="bg1"/>
              </a:solidFill>
              <a:latin typeface="Segoe UI" panose="020B0502040204020203" pitchFamily="34" charset="0"/>
              <a:cs typeface="Segoe UI" panose="020B0502040204020203" pitchFamily="34" charset="0"/>
            </a:endParaRPr>
          </a:p>
        </p:txBody>
      </p:sp>
      <p:grpSp>
        <p:nvGrpSpPr>
          <p:cNvPr id="32" name="Groupe 31">
            <a:extLst>
              <a:ext uri="{FF2B5EF4-FFF2-40B4-BE49-F238E27FC236}">
                <a16:creationId xmlns:a16="http://schemas.microsoft.com/office/drawing/2014/main" id="{C863285F-E978-4787-88BB-C7EBE5994682}"/>
              </a:ext>
            </a:extLst>
          </p:cNvPr>
          <p:cNvGrpSpPr>
            <a:grpSpLocks noChangeAspect="1"/>
          </p:cNvGrpSpPr>
          <p:nvPr/>
        </p:nvGrpSpPr>
        <p:grpSpPr>
          <a:xfrm>
            <a:off x="15762130" y="382192"/>
            <a:ext cx="2138275" cy="1908000"/>
            <a:chOff x="7620000" y="661188"/>
            <a:chExt cx="2344562" cy="2088000"/>
          </a:xfrm>
        </p:grpSpPr>
        <p:sp>
          <p:nvSpPr>
            <p:cNvPr id="29" name="Rectangle : coins arrondis 28">
              <a:extLst>
                <a:ext uri="{FF2B5EF4-FFF2-40B4-BE49-F238E27FC236}">
                  <a16:creationId xmlns:a16="http://schemas.microsoft.com/office/drawing/2014/main" id="{35302CA6-4E41-4FA7-811B-2FCE92BA40FC}"/>
                </a:ext>
              </a:extLst>
            </p:cNvPr>
            <p:cNvSpPr/>
            <p:nvPr/>
          </p:nvSpPr>
          <p:spPr>
            <a:xfrm>
              <a:off x="7620000" y="661188"/>
              <a:ext cx="2340000" cy="20880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Segoe UI" panose="020B0502040204020203" pitchFamily="34" charset="0"/>
                <a:cs typeface="Segoe UI" panose="020B0502040204020203" pitchFamily="34" charset="0"/>
              </a:endParaRPr>
            </a:p>
          </p:txBody>
        </p:sp>
        <p:pic>
          <p:nvPicPr>
            <p:cNvPr id="25" name="Image 24">
              <a:extLst>
                <a:ext uri="{FF2B5EF4-FFF2-40B4-BE49-F238E27FC236}">
                  <a16:creationId xmlns:a16="http://schemas.microsoft.com/office/drawing/2014/main" id="{813077E6-F032-419C-8CA8-60CE907A6CCE}"/>
                </a:ext>
              </a:extLst>
            </p:cNvPr>
            <p:cNvPicPr>
              <a:picLocks noChangeAspect="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a:ext>
              </a:extLst>
            </a:blip>
            <a:srcRect l="5659" t="7143"/>
            <a:stretch/>
          </p:blipFill>
          <p:spPr bwMode="auto">
            <a:xfrm>
              <a:off x="7837670" y="822079"/>
              <a:ext cx="2126892" cy="1872273"/>
            </a:xfrm>
            <a:prstGeom prst="rect">
              <a:avLst/>
            </a:prstGeom>
          </p:spPr>
        </p:pic>
      </p:grpSp>
      <p:sp>
        <p:nvSpPr>
          <p:cNvPr id="31" name="Rectangle 30">
            <a:extLst>
              <a:ext uri="{FF2B5EF4-FFF2-40B4-BE49-F238E27FC236}">
                <a16:creationId xmlns:a16="http://schemas.microsoft.com/office/drawing/2014/main" id="{BECAF0BF-5406-4598-A858-973F2DB91E16}"/>
              </a:ext>
            </a:extLst>
          </p:cNvPr>
          <p:cNvSpPr/>
          <p:nvPr/>
        </p:nvSpPr>
        <p:spPr bwMode="auto">
          <a:xfrm>
            <a:off x="152400" y="8849261"/>
            <a:ext cx="3859783" cy="1323439"/>
          </a:xfrm>
          <a:prstGeom prst="rect">
            <a:avLst/>
          </a:prstGeom>
        </p:spPr>
        <p:txBody>
          <a:bodyPr wrap="square">
            <a:spAutoFit/>
          </a:bodyPr>
          <a:lstStyle/>
          <a:p>
            <a:pPr>
              <a:defRPr/>
            </a:pPr>
            <a:r>
              <a:rPr lang="fr-FR" sz="1400" b="1" dirty="0" err="1">
                <a:solidFill>
                  <a:schemeClr val="bg1"/>
                </a:solidFill>
                <a:latin typeface="Segoe UI" panose="020B0502040204020203" pitchFamily="34" charset="0"/>
                <a:cs typeface="Segoe UI" panose="020B0502040204020203" pitchFamily="34" charset="0"/>
              </a:rPr>
              <a:t>IDéO</a:t>
            </a:r>
            <a:r>
              <a:rPr lang="fr-FR" sz="1400" b="1" dirty="0">
                <a:solidFill>
                  <a:schemeClr val="bg1"/>
                </a:solidFill>
                <a:latin typeface="Segoe UI" panose="020B0502040204020203" pitchFamily="34" charset="0"/>
                <a:cs typeface="Segoe UI" panose="020B0502040204020203" pitchFamily="34" charset="0"/>
              </a:rPr>
              <a:t>© - </a:t>
            </a:r>
            <a:r>
              <a:rPr lang="fr-FR" sz="1400" b="1" dirty="0" err="1">
                <a:solidFill>
                  <a:schemeClr val="bg1"/>
                </a:solidFill>
                <a:latin typeface="Segoe UI" panose="020B0502040204020203" pitchFamily="34" charset="0"/>
                <a:cs typeface="Segoe UI" panose="020B0502040204020203" pitchFamily="34" charset="0"/>
              </a:rPr>
              <a:t>Working</a:t>
            </a:r>
            <a:r>
              <a:rPr lang="fr-FR" sz="1400" b="1" dirty="0">
                <a:solidFill>
                  <a:schemeClr val="bg1"/>
                </a:solidFill>
                <a:latin typeface="Segoe UI" panose="020B0502040204020203" pitchFamily="34" charset="0"/>
                <a:cs typeface="Segoe UI" panose="020B0502040204020203" pitchFamily="34" charset="0"/>
              </a:rPr>
              <a:t> document</a:t>
            </a:r>
            <a:br>
              <a:rPr lang="fr-FR" sz="1400" b="1" dirty="0">
                <a:solidFill>
                  <a:schemeClr val="bg1"/>
                </a:solidFill>
                <a:latin typeface="Segoe UI" panose="020B0502040204020203" pitchFamily="34" charset="0"/>
                <a:cs typeface="Segoe UI" panose="020B0502040204020203" pitchFamily="34" charset="0"/>
              </a:rPr>
            </a:br>
            <a:r>
              <a:rPr lang="fr-FR" sz="1000" b="1" dirty="0">
                <a:solidFill>
                  <a:schemeClr val="bg1"/>
                </a:solidFill>
                <a:latin typeface="Segoe UI" panose="020B0502040204020203" pitchFamily="34" charset="0"/>
                <a:cs typeface="Segoe UI" panose="020B0502040204020203" pitchFamily="34" charset="0"/>
              </a:rPr>
              <a:t> </a:t>
            </a:r>
            <a:endParaRPr lang="fr-FR" sz="1400" b="1" dirty="0">
              <a:solidFill>
                <a:schemeClr val="bg1"/>
              </a:solidFill>
              <a:latin typeface="Segoe UI" panose="020B0502040204020203" pitchFamily="34" charset="0"/>
              <a:cs typeface="Segoe UI" panose="020B0502040204020203" pitchFamily="34" charset="0"/>
            </a:endParaRPr>
          </a:p>
          <a:p>
            <a:pPr>
              <a:defRPr/>
            </a:pPr>
            <a:r>
              <a:rPr lang="fr-FR" sz="1400" dirty="0">
                <a:solidFill>
                  <a:schemeClr val="bg1"/>
                </a:solidFill>
                <a:latin typeface="Segoe UI" panose="020B0502040204020203" pitchFamily="34" charset="0"/>
                <a:cs typeface="Segoe UI" panose="020B0502040204020203" pitchFamily="34" charset="0"/>
              </a:rPr>
              <a:t>Conception:</a:t>
            </a:r>
            <a:endParaRPr sz="4000" dirty="0">
              <a:solidFill>
                <a:schemeClr val="bg1"/>
              </a:solidFill>
              <a:latin typeface="Segoe UI" panose="020B0502040204020203" pitchFamily="34" charset="0"/>
              <a:cs typeface="Segoe UI" panose="020B0502040204020203" pitchFamily="34" charset="0"/>
            </a:endParaRPr>
          </a:p>
          <a:p>
            <a:pPr>
              <a:defRPr/>
            </a:pPr>
            <a:r>
              <a:rPr lang="fr-FR" sz="1400" b="1" dirty="0">
                <a:solidFill>
                  <a:schemeClr val="bg1"/>
                </a:solidFill>
                <a:latin typeface="Segoe UI" panose="020B0502040204020203" pitchFamily="34" charset="0"/>
                <a:cs typeface="Segoe UI" panose="020B0502040204020203" pitchFamily="34" charset="0"/>
              </a:rPr>
              <a:t>Pr. Christophe Schmitt</a:t>
            </a:r>
            <a:endParaRPr sz="4000" dirty="0">
              <a:solidFill>
                <a:schemeClr val="bg1"/>
              </a:solidFill>
              <a:latin typeface="Segoe UI" panose="020B0502040204020203" pitchFamily="34" charset="0"/>
              <a:cs typeface="Segoe UI" panose="020B0502040204020203" pitchFamily="34" charset="0"/>
            </a:endParaRPr>
          </a:p>
          <a:p>
            <a:pPr>
              <a:defRPr/>
            </a:pPr>
            <a:r>
              <a:rPr lang="en-US" sz="1400" dirty="0">
                <a:solidFill>
                  <a:schemeClr val="bg1"/>
                </a:solidFill>
                <a:latin typeface="Segoe UI" panose="020B0502040204020203" pitchFamily="34" charset="0"/>
                <a:cs typeface="Segoe UI" panose="020B0502040204020203" pitchFamily="34" charset="0"/>
              </a:rPr>
              <a:t>Head of </a:t>
            </a:r>
            <a:r>
              <a:rPr lang="en-US" sz="1400" dirty="0" err="1">
                <a:solidFill>
                  <a:schemeClr val="bg1"/>
                </a:solidFill>
                <a:latin typeface="Segoe UI" panose="020B0502040204020203" pitchFamily="34" charset="0"/>
                <a:cs typeface="Segoe UI" panose="020B0502040204020203" pitchFamily="34" charset="0"/>
              </a:rPr>
              <a:t>PeeL</a:t>
            </a:r>
            <a:endParaRPr lang="en-US" sz="1400" dirty="0">
              <a:solidFill>
                <a:schemeClr val="bg1"/>
              </a:solidFill>
              <a:latin typeface="Segoe UI" panose="020B0502040204020203" pitchFamily="34" charset="0"/>
              <a:cs typeface="Segoe UI" panose="020B0502040204020203" pitchFamily="34" charset="0"/>
            </a:endParaRPr>
          </a:p>
          <a:p>
            <a:pPr>
              <a:defRPr/>
            </a:pPr>
            <a:r>
              <a:rPr lang="en-US" sz="1400" dirty="0">
                <a:solidFill>
                  <a:schemeClr val="bg1"/>
                </a:solidFill>
                <a:latin typeface="Segoe UI" panose="020B0502040204020203" pitchFamily="34" charset="0"/>
                <a:cs typeface="Segoe UI" panose="020B0502040204020203" pitchFamily="34" charset="0"/>
              </a:rPr>
              <a:t>Professor at IAE Metz and CEREFIGE</a:t>
            </a:r>
            <a:endParaRPr lang="fr-FR" sz="1400" dirty="0">
              <a:solidFill>
                <a:schemeClr val="bg1"/>
              </a:solidFill>
              <a:latin typeface="Segoe UI" panose="020B0502040204020203" pitchFamily="34" charset="0"/>
              <a:cs typeface="Segoe UI" panose="020B0502040204020203" pitchFamily="34" charset="0"/>
            </a:endParaRPr>
          </a:p>
        </p:txBody>
      </p:sp>
      <p:sp>
        <p:nvSpPr>
          <p:cNvPr id="33" name="TextBox 4">
            <a:extLst>
              <a:ext uri="{FF2B5EF4-FFF2-40B4-BE49-F238E27FC236}">
                <a16:creationId xmlns:a16="http://schemas.microsoft.com/office/drawing/2014/main" id="{9DC79310-D658-4A91-95F1-C33E7C1DEDD7}"/>
              </a:ext>
            </a:extLst>
          </p:cNvPr>
          <p:cNvSpPr txBox="1"/>
          <p:nvPr/>
        </p:nvSpPr>
        <p:spPr>
          <a:xfrm>
            <a:off x="2525870" y="7303973"/>
            <a:ext cx="4179730" cy="408317"/>
          </a:xfrm>
          <a:prstGeom prst="rect">
            <a:avLst/>
          </a:prstGeom>
        </p:spPr>
        <p:txBody>
          <a:bodyPr wrap="square" lIns="0" tIns="0" rIns="0" bIns="0" rtlCol="0" anchor="t">
            <a:spAutoFit/>
          </a:bodyPr>
          <a:lstStyle/>
          <a:p>
            <a:pPr marL="0" lvl="1" indent="0" algn="l">
              <a:lnSpc>
                <a:spcPts val="3359"/>
              </a:lnSpc>
            </a:pPr>
            <a:r>
              <a:rPr lang="en-US" sz="2799" b="1" spc="-139" dirty="0">
                <a:solidFill>
                  <a:schemeClr val="bg1"/>
                </a:solidFill>
                <a:latin typeface="Segoe UI" panose="020B0502040204020203" pitchFamily="34" charset="0"/>
                <a:ea typeface="Raleway Bold"/>
                <a:cs typeface="Segoe UI" panose="020B0502040204020203" pitchFamily="34" charset="0"/>
                <a:sym typeface="Raleway Bold"/>
              </a:rPr>
              <a:t>Project name: </a:t>
            </a:r>
            <a:r>
              <a:rPr lang="en-US" sz="2799" spc="-139" dirty="0">
                <a:solidFill>
                  <a:schemeClr val="bg1"/>
                </a:solidFill>
                <a:latin typeface="Segoe UI" panose="020B0502040204020203" pitchFamily="34" charset="0"/>
                <a:ea typeface="Raleway Bold"/>
                <a:cs typeface="Segoe UI" panose="020B0502040204020203" pitchFamily="34" charset="0"/>
                <a:sym typeface="Raleway Bold"/>
              </a:rPr>
              <a:t>write here</a:t>
            </a:r>
          </a:p>
        </p:txBody>
      </p:sp>
      <p:sp>
        <p:nvSpPr>
          <p:cNvPr id="34" name="TextBox 4">
            <a:extLst>
              <a:ext uri="{FF2B5EF4-FFF2-40B4-BE49-F238E27FC236}">
                <a16:creationId xmlns:a16="http://schemas.microsoft.com/office/drawing/2014/main" id="{B919C2D7-21AA-4C59-9839-9DADE65620A0}"/>
              </a:ext>
            </a:extLst>
          </p:cNvPr>
          <p:cNvSpPr txBox="1"/>
          <p:nvPr/>
        </p:nvSpPr>
        <p:spPr>
          <a:xfrm>
            <a:off x="9372600" y="7321430"/>
            <a:ext cx="6858000" cy="412870"/>
          </a:xfrm>
          <a:prstGeom prst="rect">
            <a:avLst/>
          </a:prstGeom>
        </p:spPr>
        <p:txBody>
          <a:bodyPr wrap="square" lIns="0" tIns="0" rIns="0" bIns="0" rtlCol="0" anchor="t">
            <a:spAutoFit/>
          </a:bodyPr>
          <a:lstStyle/>
          <a:p>
            <a:pPr marL="0" lvl="1" indent="0" algn="l">
              <a:lnSpc>
                <a:spcPts val="3359"/>
              </a:lnSpc>
            </a:pPr>
            <a:r>
              <a:rPr lang="en-US" sz="2799" b="1" spc="-139" dirty="0">
                <a:solidFill>
                  <a:schemeClr val="bg1"/>
                </a:solidFill>
                <a:latin typeface="Segoe UI" panose="020B0502040204020203" pitchFamily="34" charset="0"/>
                <a:ea typeface="Raleway Bold"/>
                <a:cs typeface="Segoe UI" panose="020B0502040204020203" pitchFamily="34" charset="0"/>
                <a:sym typeface="Raleway Bold"/>
              </a:rPr>
              <a:t>Project leader(s): </a:t>
            </a:r>
            <a:r>
              <a:rPr lang="en-US" sz="2799" spc="-139" dirty="0">
                <a:solidFill>
                  <a:schemeClr val="bg1"/>
                </a:solidFill>
                <a:latin typeface="Segoe UI" panose="020B0502040204020203" pitchFamily="34" charset="0"/>
                <a:ea typeface="Raleway Bold"/>
                <a:cs typeface="Segoe UI" panose="020B0502040204020203" pitchFamily="34" charset="0"/>
                <a:sym typeface="Raleway Bold"/>
              </a:rPr>
              <a:t>write here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ZoneTexte 23">
            <a:extLst>
              <a:ext uri="{FF2B5EF4-FFF2-40B4-BE49-F238E27FC236}">
                <a16:creationId xmlns:a16="http://schemas.microsoft.com/office/drawing/2014/main" id="{B8226DA8-B7C6-4F15-A579-451D731346DD}"/>
              </a:ext>
            </a:extLst>
          </p:cNvPr>
          <p:cNvSpPr txBox="1"/>
          <p:nvPr/>
        </p:nvSpPr>
        <p:spPr>
          <a:xfrm>
            <a:off x="12662669" y="2341709"/>
            <a:ext cx="468000" cy="584775"/>
          </a:xfrm>
          <a:prstGeom prst="rect">
            <a:avLst/>
          </a:prstGeom>
          <a:noFill/>
        </p:spPr>
        <p:txBody>
          <a:bodyPr wrap="square" rtlCol="0" anchor="ctr">
            <a:spAutoFit/>
          </a:bodyPr>
          <a:lstStyle/>
          <a:p>
            <a:pPr algn="ctr"/>
            <a:r>
              <a:rPr lang="fr-FR" sz="3200" b="1" dirty="0">
                <a:solidFill>
                  <a:srgbClr val="B40E0E"/>
                </a:solidFill>
                <a:latin typeface="Segoe UI" panose="020B0502040204020203" pitchFamily="34" charset="0"/>
                <a:cs typeface="Segoe UI" panose="020B0502040204020203" pitchFamily="34" charset="0"/>
              </a:rPr>
              <a:t>3</a:t>
            </a:r>
          </a:p>
        </p:txBody>
      </p:sp>
      <p:sp>
        <p:nvSpPr>
          <p:cNvPr id="22" name="ZoneTexte 21">
            <a:extLst>
              <a:ext uri="{FF2B5EF4-FFF2-40B4-BE49-F238E27FC236}">
                <a16:creationId xmlns:a16="http://schemas.microsoft.com/office/drawing/2014/main" id="{E58358D6-B608-400C-AFB2-2AAA72561E6F}"/>
              </a:ext>
            </a:extLst>
          </p:cNvPr>
          <p:cNvSpPr txBox="1"/>
          <p:nvPr/>
        </p:nvSpPr>
        <p:spPr>
          <a:xfrm>
            <a:off x="6800677" y="2359002"/>
            <a:ext cx="468000" cy="584775"/>
          </a:xfrm>
          <a:prstGeom prst="rect">
            <a:avLst/>
          </a:prstGeom>
          <a:noFill/>
        </p:spPr>
        <p:txBody>
          <a:bodyPr wrap="square" rtlCol="0" anchor="ctr">
            <a:spAutoFit/>
          </a:bodyPr>
          <a:lstStyle/>
          <a:p>
            <a:pPr algn="ctr"/>
            <a:r>
              <a:rPr lang="fr-FR" sz="3200" b="1" dirty="0">
                <a:solidFill>
                  <a:srgbClr val="B40E0E"/>
                </a:solidFill>
                <a:latin typeface="Segoe UI" panose="020B0502040204020203" pitchFamily="34" charset="0"/>
                <a:cs typeface="Segoe UI" panose="020B0502040204020203" pitchFamily="34" charset="0"/>
              </a:rPr>
              <a:t>1</a:t>
            </a:r>
          </a:p>
        </p:txBody>
      </p:sp>
      <p:sp>
        <p:nvSpPr>
          <p:cNvPr id="23" name="ZoneTexte 22">
            <a:extLst>
              <a:ext uri="{FF2B5EF4-FFF2-40B4-BE49-F238E27FC236}">
                <a16:creationId xmlns:a16="http://schemas.microsoft.com/office/drawing/2014/main" id="{6F63E617-9305-4BDB-AA65-068233D41054}"/>
              </a:ext>
            </a:extLst>
          </p:cNvPr>
          <p:cNvSpPr txBox="1"/>
          <p:nvPr/>
        </p:nvSpPr>
        <p:spPr>
          <a:xfrm>
            <a:off x="938686" y="2359001"/>
            <a:ext cx="468000" cy="584775"/>
          </a:xfrm>
          <a:prstGeom prst="rect">
            <a:avLst/>
          </a:prstGeom>
          <a:noFill/>
        </p:spPr>
        <p:txBody>
          <a:bodyPr wrap="square" rtlCol="0" anchor="ctr">
            <a:spAutoFit/>
          </a:bodyPr>
          <a:lstStyle/>
          <a:p>
            <a:pPr algn="ctr"/>
            <a:r>
              <a:rPr lang="fr-FR" sz="3200" b="1" dirty="0">
                <a:solidFill>
                  <a:srgbClr val="B40E0E"/>
                </a:solidFill>
                <a:latin typeface="Segoe UI" panose="020B0502040204020203" pitchFamily="34" charset="0"/>
                <a:cs typeface="Segoe UI" panose="020B0502040204020203" pitchFamily="34" charset="0"/>
              </a:rPr>
              <a:t>2</a:t>
            </a:r>
          </a:p>
        </p:txBody>
      </p:sp>
      <p:sp>
        <p:nvSpPr>
          <p:cNvPr id="5" name="TextBox 5"/>
          <p:cNvSpPr txBox="1"/>
          <p:nvPr/>
        </p:nvSpPr>
        <p:spPr>
          <a:xfrm>
            <a:off x="1371600" y="2437077"/>
            <a:ext cx="3763048" cy="408317"/>
          </a:xfrm>
          <a:prstGeom prst="rect">
            <a:avLst/>
          </a:prstGeom>
        </p:spPr>
        <p:txBody>
          <a:bodyPr lIns="0" tIns="0" rIns="0" bIns="0" rtlCol="0" anchor="t">
            <a:spAutoFit/>
          </a:bodyPr>
          <a:lstStyle/>
          <a:p>
            <a:pPr marL="0" lvl="1" indent="0" algn="l">
              <a:lnSpc>
                <a:spcPts val="3359"/>
              </a:lnSpc>
              <a:spcBef>
                <a:spcPct val="0"/>
              </a:spcBef>
            </a:pPr>
            <a:r>
              <a:rPr lang="fr-FR" sz="2799" b="1" spc="-139" dirty="0" err="1">
                <a:solidFill>
                  <a:srgbClr val="1D1D1B"/>
                </a:solidFill>
                <a:latin typeface="Segoe UI" panose="020B0502040204020203" pitchFamily="34" charset="0"/>
                <a:ea typeface="Raleway Bold"/>
                <a:cs typeface="Segoe UI" panose="020B0502040204020203" pitchFamily="34" charset="0"/>
                <a:sym typeface="Raleway Bold"/>
              </a:rPr>
              <a:t>Resources</a:t>
            </a:r>
            <a:endParaRPr lang="fr-FR" sz="2799" b="1" spc="-139" dirty="0">
              <a:solidFill>
                <a:srgbClr val="1D1D1B"/>
              </a:solidFill>
              <a:latin typeface="Segoe UI" panose="020B0502040204020203" pitchFamily="34" charset="0"/>
              <a:ea typeface="Raleway Bold"/>
              <a:cs typeface="Segoe UI" panose="020B0502040204020203" pitchFamily="34" charset="0"/>
              <a:sym typeface="Raleway Bold"/>
            </a:endParaRPr>
          </a:p>
        </p:txBody>
      </p:sp>
      <p:sp>
        <p:nvSpPr>
          <p:cNvPr id="6" name="TextBox 6"/>
          <p:cNvSpPr txBox="1"/>
          <p:nvPr/>
        </p:nvSpPr>
        <p:spPr>
          <a:xfrm>
            <a:off x="7233591" y="2437077"/>
            <a:ext cx="3763048" cy="408317"/>
          </a:xfrm>
          <a:prstGeom prst="rect">
            <a:avLst/>
          </a:prstGeom>
        </p:spPr>
        <p:txBody>
          <a:bodyPr lIns="0" tIns="0" rIns="0" bIns="0" rtlCol="0" anchor="t">
            <a:spAutoFit/>
          </a:bodyPr>
          <a:lstStyle/>
          <a:p>
            <a:pPr marL="0" lvl="1" indent="0" algn="l">
              <a:lnSpc>
                <a:spcPts val="3359"/>
              </a:lnSpc>
              <a:spcBef>
                <a:spcPct val="0"/>
              </a:spcBef>
            </a:pPr>
            <a:r>
              <a:rPr lang="fr-FR" sz="2799" b="1" spc="-139" dirty="0" err="1">
                <a:solidFill>
                  <a:srgbClr val="1D1D1B"/>
                </a:solidFill>
                <a:latin typeface="Segoe UI" panose="020B0502040204020203" pitchFamily="34" charset="0"/>
                <a:ea typeface="Raleway Bold"/>
                <a:cs typeface="Segoe UI" panose="020B0502040204020203" pitchFamily="34" charset="0"/>
                <a:sym typeface="Raleway Bold"/>
              </a:rPr>
              <a:t>Activities</a:t>
            </a:r>
            <a:endParaRPr lang="fr-FR" sz="2799" b="1" spc="-139" dirty="0">
              <a:solidFill>
                <a:srgbClr val="1D1D1B"/>
              </a:solidFill>
              <a:latin typeface="Segoe UI" panose="020B0502040204020203" pitchFamily="34" charset="0"/>
              <a:ea typeface="Raleway Bold"/>
              <a:cs typeface="Segoe UI" panose="020B0502040204020203" pitchFamily="34" charset="0"/>
              <a:sym typeface="Raleway Bold"/>
            </a:endParaRPr>
          </a:p>
        </p:txBody>
      </p:sp>
      <p:sp>
        <p:nvSpPr>
          <p:cNvPr id="7" name="TextBox 7"/>
          <p:cNvSpPr txBox="1"/>
          <p:nvPr/>
        </p:nvSpPr>
        <p:spPr>
          <a:xfrm>
            <a:off x="13095582" y="2437077"/>
            <a:ext cx="3763048" cy="408317"/>
          </a:xfrm>
          <a:prstGeom prst="rect">
            <a:avLst/>
          </a:prstGeom>
        </p:spPr>
        <p:txBody>
          <a:bodyPr lIns="0" tIns="0" rIns="0" bIns="0" rtlCol="0" anchor="t">
            <a:spAutoFit/>
          </a:bodyPr>
          <a:lstStyle/>
          <a:p>
            <a:pPr marL="0" lvl="1">
              <a:lnSpc>
                <a:spcPts val="3359"/>
              </a:lnSpc>
              <a:spcBef>
                <a:spcPct val="0"/>
              </a:spcBef>
            </a:pPr>
            <a:r>
              <a:rPr lang="fr-FR" sz="2799" b="1" spc="-139" dirty="0" err="1">
                <a:solidFill>
                  <a:srgbClr val="1D1D1B"/>
                </a:solidFill>
                <a:latin typeface="Segoe UI" panose="020B0502040204020203" pitchFamily="34" charset="0"/>
                <a:ea typeface="Raleway Bold"/>
                <a:cs typeface="Segoe UI" panose="020B0502040204020203" pitchFamily="34" charset="0"/>
                <a:sym typeface="Raleway Bold"/>
              </a:rPr>
              <a:t>Results</a:t>
            </a:r>
            <a:r>
              <a:rPr lang="fr-FR" sz="2799" b="1" spc="-139" dirty="0">
                <a:solidFill>
                  <a:srgbClr val="1D1D1B"/>
                </a:solidFill>
                <a:latin typeface="Segoe UI" panose="020B0502040204020203" pitchFamily="34" charset="0"/>
                <a:ea typeface="Raleway Bold"/>
                <a:cs typeface="Segoe UI" panose="020B0502040204020203" pitchFamily="34" charset="0"/>
                <a:sym typeface="Raleway Bold"/>
              </a:rPr>
              <a:t> / Goals</a:t>
            </a:r>
          </a:p>
        </p:txBody>
      </p:sp>
      <p:sp>
        <p:nvSpPr>
          <p:cNvPr id="8" name="AutoShape 8"/>
          <p:cNvSpPr/>
          <p:nvPr/>
        </p:nvSpPr>
        <p:spPr>
          <a:xfrm>
            <a:off x="1028700" y="1964351"/>
            <a:ext cx="16230600" cy="0"/>
          </a:xfrm>
          <a:prstGeom prst="line">
            <a:avLst/>
          </a:prstGeom>
          <a:ln w="9525" cap="flat">
            <a:solidFill>
              <a:srgbClr val="140E0C"/>
            </a:solidFill>
            <a:prstDash val="solid"/>
            <a:headEnd type="none" w="sm" len="sm"/>
            <a:tailEnd type="none" w="sm" len="sm"/>
          </a:ln>
        </p:spPr>
      </p:sp>
      <p:sp>
        <p:nvSpPr>
          <p:cNvPr id="15" name="Freeform 15"/>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2"/>
            <a:stretch>
              <a:fillRect/>
            </a:stretch>
          </a:blipFill>
        </p:spPr>
      </p:sp>
      <p:sp>
        <p:nvSpPr>
          <p:cNvPr id="16" name="TextBox 6">
            <a:extLst>
              <a:ext uri="{FF2B5EF4-FFF2-40B4-BE49-F238E27FC236}">
                <a16:creationId xmlns:a16="http://schemas.microsoft.com/office/drawing/2014/main" id="{60C579EA-C55D-4B08-B463-2AEF81E5249F}"/>
              </a:ext>
            </a:extLst>
          </p:cNvPr>
          <p:cNvSpPr txBox="1"/>
          <p:nvPr/>
        </p:nvSpPr>
        <p:spPr>
          <a:xfrm>
            <a:off x="1025387" y="1000125"/>
            <a:ext cx="9033013" cy="815160"/>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1.4 What does my project do?</a:t>
            </a:r>
          </a:p>
        </p:txBody>
      </p:sp>
      <p:sp>
        <p:nvSpPr>
          <p:cNvPr id="34" name="Freeform 20">
            <a:extLst>
              <a:ext uri="{FF2B5EF4-FFF2-40B4-BE49-F238E27FC236}">
                <a16:creationId xmlns:a16="http://schemas.microsoft.com/office/drawing/2014/main" id="{ED0F1671-EB64-4BF4-B3C4-D1E86D6020E5}"/>
              </a:ext>
            </a:extLst>
          </p:cNvPr>
          <p:cNvSpPr>
            <a:spLocks noChangeAspect="1"/>
          </p:cNvSpPr>
          <p:nvPr/>
        </p:nvSpPr>
        <p:spPr>
          <a:xfrm>
            <a:off x="12725400" y="326124"/>
            <a:ext cx="1980047" cy="1772143"/>
          </a:xfrm>
          <a:custGeom>
            <a:avLst/>
            <a:gdLst/>
            <a:ahLst/>
            <a:cxnLst/>
            <a:rect l="l" t="t" r="r" b="b"/>
            <a:pathLst>
              <a:path w="1271333" h="1137843">
                <a:moveTo>
                  <a:pt x="0" y="0"/>
                </a:moveTo>
                <a:lnTo>
                  <a:pt x="1271334" y="0"/>
                </a:lnTo>
                <a:lnTo>
                  <a:pt x="1271334" y="1137844"/>
                </a:lnTo>
                <a:lnTo>
                  <a:pt x="0" y="113784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5" name="ZoneTexte 34">
            <a:extLst>
              <a:ext uri="{FF2B5EF4-FFF2-40B4-BE49-F238E27FC236}">
                <a16:creationId xmlns:a16="http://schemas.microsoft.com/office/drawing/2014/main" id="{7CCF2F4E-D50B-4E81-B7BF-A17BE87051BE}"/>
              </a:ext>
            </a:extLst>
          </p:cNvPr>
          <p:cNvSpPr txBox="1"/>
          <p:nvPr/>
        </p:nvSpPr>
        <p:spPr>
          <a:xfrm>
            <a:off x="14478000" y="452072"/>
            <a:ext cx="2621716" cy="769441"/>
          </a:xfrm>
          <a:prstGeom prst="rect">
            <a:avLst/>
          </a:prstGeom>
          <a:noFill/>
        </p:spPr>
        <p:txBody>
          <a:bodyPr wrap="square">
            <a:spAutoFit/>
          </a:bodyPr>
          <a:lstStyle/>
          <a:p>
            <a:pPr algn="ctr"/>
            <a:r>
              <a:rPr lang="en-US" sz="2200" b="0" i="0" dirty="0">
                <a:solidFill>
                  <a:srgbClr val="E63329"/>
                </a:solidFill>
                <a:effectLst/>
                <a:latin typeface="Segoe UI Semibold" panose="020B0702040204020203" pitchFamily="34" charset="0"/>
                <a:cs typeface="Segoe UI Semibold" panose="020B0702040204020203" pitchFamily="34" charset="0"/>
              </a:rPr>
              <a:t>Please note the filling order!</a:t>
            </a:r>
            <a:endParaRPr lang="fr-FR" sz="2200" dirty="0">
              <a:solidFill>
                <a:srgbClr val="E63329"/>
              </a:solidFill>
              <a:latin typeface="Segoe UI Semibold" panose="020B0702040204020203" pitchFamily="34" charset="0"/>
              <a:cs typeface="Segoe UI Semibold" panose="020B0702040204020203" pitchFamily="34" charset="0"/>
            </a:endParaRPr>
          </a:p>
        </p:txBody>
      </p:sp>
      <p:sp>
        <p:nvSpPr>
          <p:cNvPr id="3" name="Espace réservé du numéro de diapositive 2">
            <a:extLst>
              <a:ext uri="{FF2B5EF4-FFF2-40B4-BE49-F238E27FC236}">
                <a16:creationId xmlns:a16="http://schemas.microsoft.com/office/drawing/2014/main" id="{F1BA5983-6D30-4C8B-A7F1-C082C3F8818E}"/>
              </a:ext>
            </a:extLst>
          </p:cNvPr>
          <p:cNvSpPr>
            <a:spLocks noGrp="1"/>
          </p:cNvSpPr>
          <p:nvPr>
            <p:ph type="sldNum" sz="quarter" idx="12"/>
          </p:nvPr>
        </p:nvSpPr>
        <p:spPr/>
        <p:txBody>
          <a:bodyPr/>
          <a:lstStyle/>
          <a:p>
            <a:fld id="{B6F15528-21DE-4FAA-801E-634DDDAF4B2B}" type="slidenum">
              <a:rPr lang="en-US" smtClean="0"/>
              <a:pPr/>
              <a:t>10</a:t>
            </a:fld>
            <a:endParaRPr lang="en-US" dirty="0"/>
          </a:p>
        </p:txBody>
      </p:sp>
      <p:graphicFrame>
        <p:nvGraphicFramePr>
          <p:cNvPr id="19" name="Tableau 3">
            <a:extLst>
              <a:ext uri="{FF2B5EF4-FFF2-40B4-BE49-F238E27FC236}">
                <a16:creationId xmlns:a16="http://schemas.microsoft.com/office/drawing/2014/main" id="{C9AC2891-99E7-45D1-B5B8-E40E7DC89475}"/>
              </a:ext>
            </a:extLst>
          </p:cNvPr>
          <p:cNvGraphicFramePr>
            <a:graphicFrameLocks noGrp="1"/>
          </p:cNvGraphicFramePr>
          <p:nvPr>
            <p:extLst>
              <p:ext uri="{D42A27DB-BD31-4B8C-83A1-F6EECF244321}">
                <p14:modId xmlns:p14="http://schemas.microsoft.com/office/powerpoint/2010/main" val="242796734"/>
              </p:ext>
            </p:extLst>
          </p:nvPr>
        </p:nvGraphicFramePr>
        <p:xfrm>
          <a:off x="12725400" y="2941118"/>
          <a:ext cx="4472817" cy="6432058"/>
        </p:xfrm>
        <a:graphic>
          <a:graphicData uri="http://schemas.openxmlformats.org/drawingml/2006/table">
            <a:tbl>
              <a:tblPr bandRow="1">
                <a:tableStyleId>{8EC20E35-A176-4012-BC5E-935CFFF8708E}</a:tableStyleId>
              </a:tblPr>
              <a:tblGrid>
                <a:gridCol w="4472817">
                  <a:extLst>
                    <a:ext uri="{9D8B030D-6E8A-4147-A177-3AD203B41FA5}">
                      <a16:colId xmlns:a16="http://schemas.microsoft.com/office/drawing/2014/main" val="1520929369"/>
                    </a:ext>
                  </a:extLst>
                </a:gridCol>
              </a:tblGrid>
              <a:tr h="6005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914567687"/>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029173472"/>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019686700"/>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073662627"/>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68634356"/>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732631322"/>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371626285"/>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113825263"/>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376433106"/>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18283144"/>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7650713"/>
                  </a:ext>
                </a:extLst>
              </a:tr>
            </a:tbl>
          </a:graphicData>
        </a:graphic>
      </p:graphicFrame>
      <p:graphicFrame>
        <p:nvGraphicFramePr>
          <p:cNvPr id="20" name="Tableau 3">
            <a:extLst>
              <a:ext uri="{FF2B5EF4-FFF2-40B4-BE49-F238E27FC236}">
                <a16:creationId xmlns:a16="http://schemas.microsoft.com/office/drawing/2014/main" id="{34DBD77B-7084-4C42-A012-7E9B39362F34}"/>
              </a:ext>
            </a:extLst>
          </p:cNvPr>
          <p:cNvGraphicFramePr>
            <a:graphicFrameLocks noGrp="1"/>
          </p:cNvGraphicFramePr>
          <p:nvPr>
            <p:extLst>
              <p:ext uri="{D42A27DB-BD31-4B8C-83A1-F6EECF244321}">
                <p14:modId xmlns:p14="http://schemas.microsoft.com/office/powerpoint/2010/main" val="2775826294"/>
              </p:ext>
            </p:extLst>
          </p:nvPr>
        </p:nvGraphicFramePr>
        <p:xfrm>
          <a:off x="6907591" y="2941118"/>
          <a:ext cx="4472817" cy="6432058"/>
        </p:xfrm>
        <a:graphic>
          <a:graphicData uri="http://schemas.openxmlformats.org/drawingml/2006/table">
            <a:tbl>
              <a:tblPr bandRow="1">
                <a:tableStyleId>{8EC20E35-A176-4012-BC5E-935CFFF8708E}</a:tableStyleId>
              </a:tblPr>
              <a:tblGrid>
                <a:gridCol w="4472817">
                  <a:extLst>
                    <a:ext uri="{9D8B030D-6E8A-4147-A177-3AD203B41FA5}">
                      <a16:colId xmlns:a16="http://schemas.microsoft.com/office/drawing/2014/main" val="1520929369"/>
                    </a:ext>
                  </a:extLst>
                </a:gridCol>
              </a:tblGrid>
              <a:tr h="6005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914567687"/>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029173472"/>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019686700"/>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073662627"/>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68634356"/>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732631322"/>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371626285"/>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113825263"/>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376433106"/>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18283144"/>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7650713"/>
                  </a:ext>
                </a:extLst>
              </a:tr>
            </a:tbl>
          </a:graphicData>
        </a:graphic>
      </p:graphicFrame>
      <p:graphicFrame>
        <p:nvGraphicFramePr>
          <p:cNvPr id="21" name="Tableau 3">
            <a:extLst>
              <a:ext uri="{FF2B5EF4-FFF2-40B4-BE49-F238E27FC236}">
                <a16:creationId xmlns:a16="http://schemas.microsoft.com/office/drawing/2014/main" id="{620045DE-460A-4F8C-87FD-08AA5DC7ADF2}"/>
              </a:ext>
            </a:extLst>
          </p:cNvPr>
          <p:cNvGraphicFramePr>
            <a:graphicFrameLocks noGrp="1"/>
          </p:cNvGraphicFramePr>
          <p:nvPr>
            <p:extLst>
              <p:ext uri="{D42A27DB-BD31-4B8C-83A1-F6EECF244321}">
                <p14:modId xmlns:p14="http://schemas.microsoft.com/office/powerpoint/2010/main" val="1623032788"/>
              </p:ext>
            </p:extLst>
          </p:nvPr>
        </p:nvGraphicFramePr>
        <p:xfrm>
          <a:off x="1025387" y="2941118"/>
          <a:ext cx="4472817" cy="6432058"/>
        </p:xfrm>
        <a:graphic>
          <a:graphicData uri="http://schemas.openxmlformats.org/drawingml/2006/table">
            <a:tbl>
              <a:tblPr bandRow="1">
                <a:tableStyleId>{8EC20E35-A176-4012-BC5E-935CFFF8708E}</a:tableStyleId>
              </a:tblPr>
              <a:tblGrid>
                <a:gridCol w="4472817">
                  <a:extLst>
                    <a:ext uri="{9D8B030D-6E8A-4147-A177-3AD203B41FA5}">
                      <a16:colId xmlns:a16="http://schemas.microsoft.com/office/drawing/2014/main" val="1520929369"/>
                    </a:ext>
                  </a:extLst>
                </a:gridCol>
              </a:tblGrid>
              <a:tr h="6005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914567687"/>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029173472"/>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019686700"/>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073662627"/>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68634356"/>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732631322"/>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371626285"/>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113825263"/>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376433106"/>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18283144"/>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7650713"/>
                  </a:ext>
                </a:extLst>
              </a:tr>
            </a:tbl>
          </a:graphicData>
        </a:graphic>
      </p:graphicFrame>
      <p:cxnSp>
        <p:nvCxnSpPr>
          <p:cNvPr id="17" name="Connecteur droit avec flèche 16">
            <a:extLst>
              <a:ext uri="{FF2B5EF4-FFF2-40B4-BE49-F238E27FC236}">
                <a16:creationId xmlns:a16="http://schemas.microsoft.com/office/drawing/2014/main" id="{3B935DFD-1764-41D6-812C-5DBDA556FD79}"/>
              </a:ext>
            </a:extLst>
          </p:cNvPr>
          <p:cNvCxnSpPr>
            <a:cxnSpLocks/>
          </p:cNvCxnSpPr>
          <p:nvPr/>
        </p:nvCxnSpPr>
        <p:spPr>
          <a:xfrm>
            <a:off x="5029200" y="2628900"/>
            <a:ext cx="1666029" cy="0"/>
          </a:xfrm>
          <a:prstGeom prst="straightConnector1">
            <a:avLst/>
          </a:prstGeom>
          <a:ln>
            <a:solidFill>
              <a:srgbClr val="B21D21"/>
            </a:solidFill>
            <a:headEnd type="none" w="med" len="med"/>
            <a:tailEnd type="arrow" w="med" len="med"/>
          </a:ln>
        </p:spPr>
        <p:style>
          <a:lnRef idx="1">
            <a:schemeClr val="accent2"/>
          </a:lnRef>
          <a:fillRef idx="0">
            <a:schemeClr val="accent2"/>
          </a:fillRef>
          <a:effectRef idx="0">
            <a:schemeClr val="accent2"/>
          </a:effectRef>
          <a:fontRef idx="minor">
            <a:schemeClr val="tx1"/>
          </a:fontRef>
        </p:style>
      </p:cxnSp>
      <p:cxnSp>
        <p:nvCxnSpPr>
          <p:cNvPr id="18" name="Connecteur droit avec flèche 17">
            <a:extLst>
              <a:ext uri="{FF2B5EF4-FFF2-40B4-BE49-F238E27FC236}">
                <a16:creationId xmlns:a16="http://schemas.microsoft.com/office/drawing/2014/main" id="{D3F83F7D-52C9-4A8E-B6F8-8193D2A3B369}"/>
              </a:ext>
            </a:extLst>
          </p:cNvPr>
          <p:cNvCxnSpPr>
            <a:cxnSpLocks/>
          </p:cNvCxnSpPr>
          <p:nvPr/>
        </p:nvCxnSpPr>
        <p:spPr>
          <a:xfrm>
            <a:off x="10896600" y="2628900"/>
            <a:ext cx="1666030" cy="0"/>
          </a:xfrm>
          <a:prstGeom prst="straightConnector1">
            <a:avLst/>
          </a:prstGeom>
          <a:ln>
            <a:solidFill>
              <a:srgbClr val="B21D21"/>
            </a:solidFill>
            <a:headEnd type="none" w="med" len="med"/>
            <a:tailEnd type="arrow" w="med" len="med"/>
          </a:ln>
        </p:spPr>
        <p:style>
          <a:lnRef idx="1">
            <a:schemeClr val="accent2"/>
          </a:lnRef>
          <a:fillRef idx="0">
            <a:schemeClr val="accent2"/>
          </a:fillRef>
          <a:effectRef idx="0">
            <a:schemeClr val="accent2"/>
          </a:effectRef>
          <a:fontRef idx="minor">
            <a:schemeClr val="tx1"/>
          </a:fontRef>
        </p:style>
      </p:cxnSp>
      <p:cxnSp>
        <p:nvCxnSpPr>
          <p:cNvPr id="25" name="Connecteur droit 24">
            <a:extLst>
              <a:ext uri="{FF2B5EF4-FFF2-40B4-BE49-F238E27FC236}">
                <a16:creationId xmlns:a16="http://schemas.microsoft.com/office/drawing/2014/main" id="{ADF6310D-ECDC-4EAB-8424-2CD4FD674AA0}"/>
              </a:ext>
            </a:extLst>
          </p:cNvPr>
          <p:cNvCxnSpPr>
            <a:cxnSpLocks/>
          </p:cNvCxnSpPr>
          <p:nvPr/>
        </p:nvCxnSpPr>
        <p:spPr>
          <a:xfrm>
            <a:off x="3352800" y="9944100"/>
            <a:ext cx="11752299" cy="0"/>
          </a:xfrm>
          <a:prstGeom prst="line">
            <a:avLst/>
          </a:prstGeom>
          <a:ln>
            <a:solidFill>
              <a:srgbClr val="B21D21"/>
            </a:solidFill>
          </a:ln>
        </p:spPr>
        <p:style>
          <a:lnRef idx="1">
            <a:schemeClr val="dk1"/>
          </a:lnRef>
          <a:fillRef idx="0">
            <a:schemeClr val="dk1"/>
          </a:fillRef>
          <a:effectRef idx="0">
            <a:schemeClr val="dk1"/>
          </a:effectRef>
          <a:fontRef idx="minor">
            <a:schemeClr val="tx1"/>
          </a:fontRef>
        </p:style>
      </p:cxnSp>
      <p:cxnSp>
        <p:nvCxnSpPr>
          <p:cNvPr id="26" name="Connecteur droit avec flèche 25">
            <a:extLst>
              <a:ext uri="{FF2B5EF4-FFF2-40B4-BE49-F238E27FC236}">
                <a16:creationId xmlns:a16="http://schemas.microsoft.com/office/drawing/2014/main" id="{B8CF549C-D6FB-448A-A252-3612742032F4}"/>
              </a:ext>
            </a:extLst>
          </p:cNvPr>
          <p:cNvCxnSpPr>
            <a:cxnSpLocks/>
          </p:cNvCxnSpPr>
          <p:nvPr/>
        </p:nvCxnSpPr>
        <p:spPr>
          <a:xfrm flipV="1">
            <a:off x="3335301" y="9363784"/>
            <a:ext cx="0" cy="580316"/>
          </a:xfrm>
          <a:prstGeom prst="straightConnector1">
            <a:avLst/>
          </a:prstGeom>
          <a:ln>
            <a:solidFill>
              <a:srgbClr val="B21D21"/>
            </a:solidFill>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7" name="Connecteur droit 26">
            <a:extLst>
              <a:ext uri="{FF2B5EF4-FFF2-40B4-BE49-F238E27FC236}">
                <a16:creationId xmlns:a16="http://schemas.microsoft.com/office/drawing/2014/main" id="{7E6CB58A-19F8-474B-946E-A3FA181B4F41}"/>
              </a:ext>
            </a:extLst>
          </p:cNvPr>
          <p:cNvCxnSpPr>
            <a:cxnSpLocks/>
          </p:cNvCxnSpPr>
          <p:nvPr/>
        </p:nvCxnSpPr>
        <p:spPr>
          <a:xfrm>
            <a:off x="15087600" y="9363783"/>
            <a:ext cx="17499" cy="580317"/>
          </a:xfrm>
          <a:prstGeom prst="line">
            <a:avLst/>
          </a:prstGeom>
          <a:ln>
            <a:solidFill>
              <a:srgbClr val="B21D2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16501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eeform 15">
            <a:extLst>
              <a:ext uri="{FF2B5EF4-FFF2-40B4-BE49-F238E27FC236}">
                <a16:creationId xmlns:a16="http://schemas.microsoft.com/office/drawing/2014/main" id="{B48F57E6-FEB1-4E1C-A94E-3970742BB7B7}"/>
              </a:ext>
            </a:extLst>
          </p:cNvPr>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2"/>
            <a:stretch>
              <a:fillRect/>
            </a:stretch>
          </a:blipFill>
        </p:spPr>
      </p:sp>
      <p:sp>
        <p:nvSpPr>
          <p:cNvPr id="2" name="Espace réservé du numéro de diapositive 1">
            <a:extLst>
              <a:ext uri="{FF2B5EF4-FFF2-40B4-BE49-F238E27FC236}">
                <a16:creationId xmlns:a16="http://schemas.microsoft.com/office/drawing/2014/main" id="{F45F9CE3-2359-42DA-AA0B-5252FFE23611}"/>
              </a:ext>
            </a:extLst>
          </p:cNvPr>
          <p:cNvSpPr>
            <a:spLocks noGrp="1"/>
          </p:cNvSpPr>
          <p:nvPr>
            <p:ph type="sldNum" sz="quarter" idx="12"/>
          </p:nvPr>
        </p:nvSpPr>
        <p:spPr/>
        <p:txBody>
          <a:bodyPr/>
          <a:lstStyle/>
          <a:p>
            <a:fld id="{B6F15528-21DE-4FAA-801E-634DDDAF4B2B}" type="slidenum">
              <a:rPr lang="en-US" smtClean="0"/>
              <a:pPr/>
              <a:t>11</a:t>
            </a:fld>
            <a:endParaRPr lang="en-US" dirty="0"/>
          </a:p>
        </p:txBody>
      </p:sp>
      <p:sp>
        <p:nvSpPr>
          <p:cNvPr id="26" name="TextBox 6">
            <a:extLst>
              <a:ext uri="{FF2B5EF4-FFF2-40B4-BE49-F238E27FC236}">
                <a16:creationId xmlns:a16="http://schemas.microsoft.com/office/drawing/2014/main" id="{46E9A6D2-8014-4073-947C-B125C8C3C9C6}"/>
              </a:ext>
            </a:extLst>
          </p:cNvPr>
          <p:cNvSpPr txBox="1"/>
          <p:nvPr/>
        </p:nvSpPr>
        <p:spPr>
          <a:xfrm>
            <a:off x="1025387" y="1356540"/>
            <a:ext cx="12081013" cy="808683"/>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1.5 In which environment does my project evolve?</a:t>
            </a:r>
          </a:p>
        </p:txBody>
      </p:sp>
      <p:sp>
        <p:nvSpPr>
          <p:cNvPr id="27" name="AutoShape 18">
            <a:extLst>
              <a:ext uri="{FF2B5EF4-FFF2-40B4-BE49-F238E27FC236}">
                <a16:creationId xmlns:a16="http://schemas.microsoft.com/office/drawing/2014/main" id="{1043D273-B2D6-4B3C-A695-E4357D50D3ED}"/>
              </a:ext>
            </a:extLst>
          </p:cNvPr>
          <p:cNvSpPr/>
          <p:nvPr/>
        </p:nvSpPr>
        <p:spPr>
          <a:xfrm>
            <a:off x="956707" y="2247900"/>
            <a:ext cx="16232400" cy="0"/>
          </a:xfrm>
          <a:prstGeom prst="line">
            <a:avLst/>
          </a:prstGeom>
          <a:ln w="9525" cap="flat">
            <a:solidFill>
              <a:srgbClr val="140E0C"/>
            </a:solidFill>
            <a:prstDash val="solid"/>
            <a:headEnd type="none" w="sm" len="sm"/>
            <a:tailEnd type="none" w="sm" len="sm"/>
          </a:ln>
        </p:spPr>
      </p:sp>
      <p:sp>
        <p:nvSpPr>
          <p:cNvPr id="28" name="AutoShape 19">
            <a:extLst>
              <a:ext uri="{FF2B5EF4-FFF2-40B4-BE49-F238E27FC236}">
                <a16:creationId xmlns:a16="http://schemas.microsoft.com/office/drawing/2014/main" id="{541DDFBB-BA57-499E-8716-4A9890F9A543}"/>
              </a:ext>
            </a:extLst>
          </p:cNvPr>
          <p:cNvSpPr/>
          <p:nvPr/>
        </p:nvSpPr>
        <p:spPr>
          <a:xfrm>
            <a:off x="957607" y="8496300"/>
            <a:ext cx="16230600" cy="0"/>
          </a:xfrm>
          <a:prstGeom prst="line">
            <a:avLst/>
          </a:prstGeom>
          <a:ln w="9525" cap="flat">
            <a:solidFill>
              <a:srgbClr val="140E0C"/>
            </a:solidFill>
            <a:prstDash val="solid"/>
            <a:headEnd type="none" w="sm" len="sm"/>
            <a:tailEnd type="none" w="sm" len="sm"/>
          </a:ln>
        </p:spPr>
      </p:sp>
      <p:sp>
        <p:nvSpPr>
          <p:cNvPr id="30" name="Rectangle : coins arrondis 29">
            <a:extLst>
              <a:ext uri="{FF2B5EF4-FFF2-40B4-BE49-F238E27FC236}">
                <a16:creationId xmlns:a16="http://schemas.microsoft.com/office/drawing/2014/main" id="{1F102328-D236-44EF-833A-652A56746AFA}"/>
              </a:ext>
            </a:extLst>
          </p:cNvPr>
          <p:cNvSpPr/>
          <p:nvPr/>
        </p:nvSpPr>
        <p:spPr>
          <a:xfrm>
            <a:off x="7315183" y="4736909"/>
            <a:ext cx="3657600" cy="1198784"/>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fr-FR" sz="2400" dirty="0">
                <a:solidFill>
                  <a:srgbClr val="B40E0E"/>
                </a:solidFill>
                <a:latin typeface="Segoe UI Semibold" panose="020B0702040204020203" pitchFamily="34" charset="0"/>
                <a:cs typeface="Segoe UI Semibold" panose="020B0702040204020203" pitchFamily="34" charset="0"/>
              </a:rPr>
              <a:t>YOUR PROJECT</a:t>
            </a:r>
          </a:p>
        </p:txBody>
      </p:sp>
      <p:sp>
        <p:nvSpPr>
          <p:cNvPr id="31" name="Rectangle : coins arrondis 30">
            <a:extLst>
              <a:ext uri="{FF2B5EF4-FFF2-40B4-BE49-F238E27FC236}">
                <a16:creationId xmlns:a16="http://schemas.microsoft.com/office/drawing/2014/main" id="{1D4CFC4C-2E2C-4348-8D50-B3FC6348147F}"/>
              </a:ext>
            </a:extLst>
          </p:cNvPr>
          <p:cNvSpPr/>
          <p:nvPr/>
        </p:nvSpPr>
        <p:spPr>
          <a:xfrm>
            <a:off x="7433983" y="2568354"/>
            <a:ext cx="3420000" cy="1198784"/>
          </a:xfrm>
          <a:prstGeom prst="roundRect">
            <a:avLst/>
          </a:prstGeom>
          <a:ln>
            <a:solidFill>
              <a:srgbClr val="B40E0E"/>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2400" dirty="0" err="1">
                <a:solidFill>
                  <a:schemeClr val="tx1"/>
                </a:solidFill>
                <a:latin typeface="Segoe UI Semibold" panose="020B0702040204020203" pitchFamily="34" charset="0"/>
                <a:cs typeface="Segoe UI Semibold" panose="020B0702040204020203" pitchFamily="34" charset="0"/>
              </a:rPr>
              <a:t>Technological</a:t>
            </a:r>
            <a:r>
              <a:rPr lang="fr-FR" sz="2400" dirty="0">
                <a:solidFill>
                  <a:schemeClr val="tx1"/>
                </a:solidFill>
                <a:latin typeface="Segoe UI Semibold" panose="020B0702040204020203" pitchFamily="34" charset="0"/>
                <a:cs typeface="Segoe UI Semibold" panose="020B0702040204020203" pitchFamily="34" charset="0"/>
              </a:rPr>
              <a:t> </a:t>
            </a:r>
            <a:r>
              <a:rPr lang="fr-FR" sz="2400" dirty="0" err="1">
                <a:solidFill>
                  <a:schemeClr val="tx1"/>
                </a:solidFill>
                <a:latin typeface="Segoe UI" panose="020B0502040204020203" pitchFamily="34" charset="0"/>
                <a:cs typeface="Segoe UI" panose="020B0502040204020203" pitchFamily="34" charset="0"/>
              </a:rPr>
              <a:t>environment</a:t>
            </a:r>
            <a:endParaRPr lang="fr-FR" sz="2400" dirty="0">
              <a:solidFill>
                <a:schemeClr val="tx1"/>
              </a:solidFill>
              <a:latin typeface="Segoe UI Semibold" panose="020B0702040204020203" pitchFamily="34" charset="0"/>
              <a:cs typeface="Segoe UI Semibold" panose="020B0702040204020203" pitchFamily="34" charset="0"/>
            </a:endParaRPr>
          </a:p>
        </p:txBody>
      </p:sp>
      <p:sp>
        <p:nvSpPr>
          <p:cNvPr id="32" name="Rectangle : coins arrondis 31">
            <a:extLst>
              <a:ext uri="{FF2B5EF4-FFF2-40B4-BE49-F238E27FC236}">
                <a16:creationId xmlns:a16="http://schemas.microsoft.com/office/drawing/2014/main" id="{C196B9FA-FDE6-4692-BB94-0F35537BCEE3}"/>
              </a:ext>
            </a:extLst>
          </p:cNvPr>
          <p:cNvSpPr/>
          <p:nvPr/>
        </p:nvSpPr>
        <p:spPr>
          <a:xfrm>
            <a:off x="7433983" y="6932170"/>
            <a:ext cx="3420000" cy="1198784"/>
          </a:xfrm>
          <a:prstGeom prst="roundRect">
            <a:avLst/>
          </a:prstGeom>
          <a:ln>
            <a:solidFill>
              <a:srgbClr val="B40E0E"/>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2400" dirty="0">
                <a:solidFill>
                  <a:schemeClr val="tx1"/>
                </a:solidFill>
                <a:latin typeface="Segoe UI Semibold" panose="020B0702040204020203" pitchFamily="34" charset="0"/>
                <a:cs typeface="Segoe UI Semibold" panose="020B0702040204020203" pitchFamily="34" charset="0"/>
              </a:rPr>
              <a:t>Human </a:t>
            </a:r>
            <a:r>
              <a:rPr lang="fr-FR" sz="2400" dirty="0" err="1">
                <a:solidFill>
                  <a:schemeClr val="tx1"/>
                </a:solidFill>
                <a:latin typeface="Segoe UI" panose="020B0502040204020203" pitchFamily="34" charset="0"/>
                <a:cs typeface="Segoe UI" panose="020B0502040204020203" pitchFamily="34" charset="0"/>
              </a:rPr>
              <a:t>environment</a:t>
            </a:r>
            <a:endParaRPr lang="fr-FR" sz="2400" dirty="0">
              <a:solidFill>
                <a:schemeClr val="tx1"/>
              </a:solidFill>
              <a:latin typeface="Segoe UI Semibold" panose="020B0702040204020203" pitchFamily="34" charset="0"/>
              <a:cs typeface="Segoe UI Semibold" panose="020B0702040204020203" pitchFamily="34" charset="0"/>
            </a:endParaRPr>
          </a:p>
        </p:txBody>
      </p:sp>
      <p:sp>
        <p:nvSpPr>
          <p:cNvPr id="34" name="Rectangle : coins arrondis 33">
            <a:extLst>
              <a:ext uri="{FF2B5EF4-FFF2-40B4-BE49-F238E27FC236}">
                <a16:creationId xmlns:a16="http://schemas.microsoft.com/office/drawing/2014/main" id="{0161796D-8E7C-4AFC-B954-F908434B1845}"/>
              </a:ext>
            </a:extLst>
          </p:cNvPr>
          <p:cNvSpPr/>
          <p:nvPr/>
        </p:nvSpPr>
        <p:spPr>
          <a:xfrm>
            <a:off x="2525853" y="3619500"/>
            <a:ext cx="3420000" cy="1198784"/>
          </a:xfrm>
          <a:prstGeom prst="roundRect">
            <a:avLst/>
          </a:prstGeom>
          <a:ln>
            <a:solidFill>
              <a:srgbClr val="B40E0E"/>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2400" dirty="0" err="1">
                <a:solidFill>
                  <a:schemeClr val="tx1"/>
                </a:solidFill>
                <a:latin typeface="Segoe UI Semibold" panose="020B0702040204020203" pitchFamily="34" charset="0"/>
                <a:cs typeface="Segoe UI Semibold" panose="020B0702040204020203" pitchFamily="34" charset="0"/>
              </a:rPr>
              <a:t>Geographical</a:t>
            </a:r>
            <a:r>
              <a:rPr lang="fr-FR" sz="2400" dirty="0">
                <a:solidFill>
                  <a:schemeClr val="tx1"/>
                </a:solidFill>
                <a:latin typeface="Segoe UI Semibold" panose="020B0702040204020203" pitchFamily="34" charset="0"/>
                <a:cs typeface="Segoe UI Semibold" panose="020B0702040204020203" pitchFamily="34" charset="0"/>
              </a:rPr>
              <a:t> </a:t>
            </a:r>
            <a:r>
              <a:rPr lang="fr-FR" sz="2400" dirty="0" err="1">
                <a:solidFill>
                  <a:schemeClr val="tx1"/>
                </a:solidFill>
                <a:latin typeface="Segoe UI" panose="020B0502040204020203" pitchFamily="34" charset="0"/>
                <a:cs typeface="Segoe UI" panose="020B0502040204020203" pitchFamily="34" charset="0"/>
              </a:rPr>
              <a:t>environment</a:t>
            </a:r>
            <a:endParaRPr lang="fr-FR" sz="2400" dirty="0">
              <a:solidFill>
                <a:schemeClr val="tx1"/>
              </a:solidFill>
              <a:latin typeface="Segoe UI Semibold" panose="020B0702040204020203" pitchFamily="34" charset="0"/>
              <a:cs typeface="Segoe UI Semibold" panose="020B0702040204020203" pitchFamily="34" charset="0"/>
            </a:endParaRPr>
          </a:p>
        </p:txBody>
      </p:sp>
      <p:sp>
        <p:nvSpPr>
          <p:cNvPr id="35" name="Rectangle : coins arrondis 34">
            <a:extLst>
              <a:ext uri="{FF2B5EF4-FFF2-40B4-BE49-F238E27FC236}">
                <a16:creationId xmlns:a16="http://schemas.microsoft.com/office/drawing/2014/main" id="{9AA10014-42C8-4788-B537-A5A14814F447}"/>
              </a:ext>
            </a:extLst>
          </p:cNvPr>
          <p:cNvSpPr/>
          <p:nvPr/>
        </p:nvSpPr>
        <p:spPr>
          <a:xfrm>
            <a:off x="12104513" y="3619500"/>
            <a:ext cx="3420000" cy="1198784"/>
          </a:xfrm>
          <a:prstGeom prst="roundRect">
            <a:avLst/>
          </a:prstGeom>
          <a:ln>
            <a:solidFill>
              <a:srgbClr val="B40E0E"/>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2400" dirty="0" err="1">
                <a:solidFill>
                  <a:schemeClr val="tx1"/>
                </a:solidFill>
                <a:latin typeface="Segoe UI Semibold" panose="020B0702040204020203" pitchFamily="34" charset="0"/>
                <a:cs typeface="Segoe UI Semibold" panose="020B0702040204020203" pitchFamily="34" charset="0"/>
              </a:rPr>
              <a:t>Economic</a:t>
            </a:r>
            <a:r>
              <a:rPr lang="fr-FR" sz="2400" dirty="0">
                <a:solidFill>
                  <a:schemeClr val="tx1"/>
                </a:solidFill>
                <a:latin typeface="Segoe UI Semibold" panose="020B0702040204020203" pitchFamily="34" charset="0"/>
                <a:cs typeface="Segoe UI Semibold" panose="020B0702040204020203" pitchFamily="34" charset="0"/>
              </a:rPr>
              <a:t> </a:t>
            </a:r>
            <a:r>
              <a:rPr lang="fr-FR" sz="2400" dirty="0" err="1">
                <a:solidFill>
                  <a:schemeClr val="tx1"/>
                </a:solidFill>
                <a:latin typeface="Segoe UI" panose="020B0502040204020203" pitchFamily="34" charset="0"/>
                <a:cs typeface="Segoe UI" panose="020B0502040204020203" pitchFamily="34" charset="0"/>
              </a:rPr>
              <a:t>environment</a:t>
            </a:r>
            <a:endParaRPr lang="fr-FR" sz="2400" dirty="0">
              <a:solidFill>
                <a:schemeClr val="tx1"/>
              </a:solidFill>
              <a:latin typeface="Segoe UI Semibold" panose="020B0702040204020203" pitchFamily="34" charset="0"/>
              <a:cs typeface="Segoe UI Semibold" panose="020B0702040204020203" pitchFamily="34" charset="0"/>
            </a:endParaRPr>
          </a:p>
        </p:txBody>
      </p:sp>
      <p:cxnSp>
        <p:nvCxnSpPr>
          <p:cNvPr id="42" name="Connecteur droit avec flèche 41">
            <a:extLst>
              <a:ext uri="{FF2B5EF4-FFF2-40B4-BE49-F238E27FC236}">
                <a16:creationId xmlns:a16="http://schemas.microsoft.com/office/drawing/2014/main" id="{B5AEB060-2AFB-46C9-AA90-8E0894EB3CE7}"/>
              </a:ext>
            </a:extLst>
          </p:cNvPr>
          <p:cNvCxnSpPr>
            <a:cxnSpLocks/>
            <a:stCxn id="31" idx="2"/>
            <a:endCxn id="30" idx="0"/>
          </p:cNvCxnSpPr>
          <p:nvPr/>
        </p:nvCxnSpPr>
        <p:spPr>
          <a:xfrm>
            <a:off x="9143983" y="3767138"/>
            <a:ext cx="0" cy="969771"/>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3" name="Connecteur droit avec flèche 42">
            <a:extLst>
              <a:ext uri="{FF2B5EF4-FFF2-40B4-BE49-F238E27FC236}">
                <a16:creationId xmlns:a16="http://schemas.microsoft.com/office/drawing/2014/main" id="{67D527B3-3991-4C88-965F-88C3D63B7467}"/>
              </a:ext>
            </a:extLst>
          </p:cNvPr>
          <p:cNvCxnSpPr>
            <a:cxnSpLocks/>
            <a:stCxn id="30" idx="2"/>
            <a:endCxn id="32" idx="0"/>
          </p:cNvCxnSpPr>
          <p:nvPr/>
        </p:nvCxnSpPr>
        <p:spPr>
          <a:xfrm>
            <a:off x="9143983" y="5935693"/>
            <a:ext cx="0" cy="996477"/>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4" name="Connecteur droit avec flèche 43">
            <a:extLst>
              <a:ext uri="{FF2B5EF4-FFF2-40B4-BE49-F238E27FC236}">
                <a16:creationId xmlns:a16="http://schemas.microsoft.com/office/drawing/2014/main" id="{F40105AE-4FB9-4950-B447-3BB2781B07DE}"/>
              </a:ext>
            </a:extLst>
          </p:cNvPr>
          <p:cNvCxnSpPr>
            <a:cxnSpLocks/>
            <a:stCxn id="34" idx="3"/>
          </p:cNvCxnSpPr>
          <p:nvPr/>
        </p:nvCxnSpPr>
        <p:spPr>
          <a:xfrm>
            <a:off x="5945853" y="4218892"/>
            <a:ext cx="1445513" cy="564024"/>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5" name="Connecteur droit avec flèche 44">
            <a:extLst>
              <a:ext uri="{FF2B5EF4-FFF2-40B4-BE49-F238E27FC236}">
                <a16:creationId xmlns:a16="http://schemas.microsoft.com/office/drawing/2014/main" id="{3FDFC505-E5D8-446D-B8D6-48834E719F5D}"/>
              </a:ext>
            </a:extLst>
          </p:cNvPr>
          <p:cNvCxnSpPr>
            <a:cxnSpLocks/>
            <a:endCxn id="35" idx="1"/>
          </p:cNvCxnSpPr>
          <p:nvPr/>
        </p:nvCxnSpPr>
        <p:spPr>
          <a:xfrm flipV="1">
            <a:off x="10896600" y="4218892"/>
            <a:ext cx="1207913" cy="599392"/>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46" name="Rectangle : coins arrondis 45">
            <a:extLst>
              <a:ext uri="{FF2B5EF4-FFF2-40B4-BE49-F238E27FC236}">
                <a16:creationId xmlns:a16="http://schemas.microsoft.com/office/drawing/2014/main" id="{7779286A-D69A-4163-A71F-DDF48831C226}"/>
              </a:ext>
            </a:extLst>
          </p:cNvPr>
          <p:cNvSpPr/>
          <p:nvPr/>
        </p:nvSpPr>
        <p:spPr>
          <a:xfrm>
            <a:off x="12115800" y="5849716"/>
            <a:ext cx="3420000" cy="1198784"/>
          </a:xfrm>
          <a:prstGeom prst="roundRect">
            <a:avLst/>
          </a:prstGeom>
          <a:ln>
            <a:solidFill>
              <a:srgbClr val="B40E0E"/>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2400" dirty="0" err="1">
                <a:solidFill>
                  <a:schemeClr val="tx1"/>
                </a:solidFill>
                <a:latin typeface="Segoe UI Semibold" panose="020B0702040204020203" pitchFamily="34" charset="0"/>
                <a:cs typeface="Segoe UI Semibold" panose="020B0702040204020203" pitchFamily="34" charset="0"/>
              </a:rPr>
              <a:t>Political</a:t>
            </a:r>
            <a:r>
              <a:rPr lang="fr-FR" sz="2400" dirty="0">
                <a:solidFill>
                  <a:schemeClr val="tx1"/>
                </a:solidFill>
                <a:latin typeface="Segoe UI Semibold" panose="020B0702040204020203" pitchFamily="34" charset="0"/>
                <a:cs typeface="Segoe UI Semibold" panose="020B0702040204020203" pitchFamily="34" charset="0"/>
              </a:rPr>
              <a:t> and </a:t>
            </a:r>
            <a:r>
              <a:rPr lang="fr-FR" sz="2400" dirty="0" err="1">
                <a:solidFill>
                  <a:schemeClr val="tx1"/>
                </a:solidFill>
                <a:latin typeface="Segoe UI Semibold" panose="020B0702040204020203" pitchFamily="34" charset="0"/>
                <a:cs typeface="Segoe UI Semibold" panose="020B0702040204020203" pitchFamily="34" charset="0"/>
              </a:rPr>
              <a:t>legal</a:t>
            </a:r>
            <a:r>
              <a:rPr lang="fr-FR" sz="2400" dirty="0">
                <a:solidFill>
                  <a:schemeClr val="tx1"/>
                </a:solidFill>
                <a:latin typeface="Segoe UI Semibold" panose="020B0702040204020203" pitchFamily="34" charset="0"/>
                <a:cs typeface="Segoe UI Semibold" panose="020B0702040204020203" pitchFamily="34" charset="0"/>
              </a:rPr>
              <a:t> </a:t>
            </a:r>
            <a:r>
              <a:rPr lang="fr-FR" sz="2400" dirty="0" err="1">
                <a:solidFill>
                  <a:schemeClr val="tx1"/>
                </a:solidFill>
                <a:latin typeface="Segoe UI" panose="020B0502040204020203" pitchFamily="34" charset="0"/>
                <a:cs typeface="Segoe UI" panose="020B0502040204020203" pitchFamily="34" charset="0"/>
              </a:rPr>
              <a:t>environment</a:t>
            </a:r>
            <a:endParaRPr lang="fr-FR" sz="2400" dirty="0">
              <a:solidFill>
                <a:schemeClr val="tx1"/>
              </a:solidFill>
              <a:latin typeface="Segoe UI Semibold" panose="020B0702040204020203" pitchFamily="34" charset="0"/>
              <a:cs typeface="Segoe UI Semibold" panose="020B0702040204020203" pitchFamily="34" charset="0"/>
            </a:endParaRPr>
          </a:p>
        </p:txBody>
      </p:sp>
      <p:sp>
        <p:nvSpPr>
          <p:cNvPr id="47" name="Rectangle : coins arrondis 46">
            <a:extLst>
              <a:ext uri="{FF2B5EF4-FFF2-40B4-BE49-F238E27FC236}">
                <a16:creationId xmlns:a16="http://schemas.microsoft.com/office/drawing/2014/main" id="{E3796838-7A61-4279-91B0-CF47D77162FE}"/>
              </a:ext>
            </a:extLst>
          </p:cNvPr>
          <p:cNvSpPr/>
          <p:nvPr/>
        </p:nvSpPr>
        <p:spPr>
          <a:xfrm>
            <a:off x="2525853" y="5849716"/>
            <a:ext cx="3420000" cy="1198784"/>
          </a:xfrm>
          <a:prstGeom prst="roundRect">
            <a:avLst/>
          </a:prstGeom>
          <a:ln>
            <a:solidFill>
              <a:srgbClr val="B40E0E"/>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2400" dirty="0">
                <a:solidFill>
                  <a:schemeClr val="tx1"/>
                </a:solidFill>
                <a:latin typeface="Segoe UI Semibold" panose="020B0702040204020203" pitchFamily="34" charset="0"/>
                <a:cs typeface="Segoe UI Semibold" panose="020B0702040204020203" pitchFamily="34" charset="0"/>
              </a:rPr>
              <a:t>Cultural </a:t>
            </a:r>
            <a:r>
              <a:rPr lang="fr-FR" sz="2400" dirty="0" err="1">
                <a:solidFill>
                  <a:schemeClr val="tx1"/>
                </a:solidFill>
                <a:latin typeface="Segoe UI" panose="020B0502040204020203" pitchFamily="34" charset="0"/>
                <a:cs typeface="Segoe UI" panose="020B0502040204020203" pitchFamily="34" charset="0"/>
              </a:rPr>
              <a:t>environment</a:t>
            </a:r>
            <a:endParaRPr lang="fr-FR" sz="2400" dirty="0">
              <a:solidFill>
                <a:schemeClr val="tx1"/>
              </a:solidFill>
              <a:latin typeface="Segoe UI Semibold" panose="020B0702040204020203" pitchFamily="34" charset="0"/>
              <a:cs typeface="Segoe UI Semibold" panose="020B0702040204020203" pitchFamily="34" charset="0"/>
            </a:endParaRPr>
          </a:p>
        </p:txBody>
      </p:sp>
      <p:cxnSp>
        <p:nvCxnSpPr>
          <p:cNvPr id="63" name="Connecteur droit avec flèche 62">
            <a:extLst>
              <a:ext uri="{FF2B5EF4-FFF2-40B4-BE49-F238E27FC236}">
                <a16:creationId xmlns:a16="http://schemas.microsoft.com/office/drawing/2014/main" id="{880FF8E9-215A-46DD-934F-69B2FDBA37BF}"/>
              </a:ext>
            </a:extLst>
          </p:cNvPr>
          <p:cNvCxnSpPr>
            <a:cxnSpLocks/>
            <a:stCxn id="47" idx="3"/>
          </p:cNvCxnSpPr>
          <p:nvPr/>
        </p:nvCxnSpPr>
        <p:spPr>
          <a:xfrm flipV="1">
            <a:off x="5945853" y="5849716"/>
            <a:ext cx="1380617" cy="599392"/>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66" name="Connecteur droit avec flèche 65">
            <a:extLst>
              <a:ext uri="{FF2B5EF4-FFF2-40B4-BE49-F238E27FC236}">
                <a16:creationId xmlns:a16="http://schemas.microsoft.com/office/drawing/2014/main" id="{E11B043E-3DF9-48BE-83BC-CD256A5BF1EF}"/>
              </a:ext>
            </a:extLst>
          </p:cNvPr>
          <p:cNvCxnSpPr>
            <a:cxnSpLocks/>
            <a:endCxn id="46" idx="1"/>
          </p:cNvCxnSpPr>
          <p:nvPr/>
        </p:nvCxnSpPr>
        <p:spPr>
          <a:xfrm>
            <a:off x="10929048" y="5849716"/>
            <a:ext cx="1186752" cy="599392"/>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71" name="Freeform 18">
            <a:extLst>
              <a:ext uri="{FF2B5EF4-FFF2-40B4-BE49-F238E27FC236}">
                <a16:creationId xmlns:a16="http://schemas.microsoft.com/office/drawing/2014/main" id="{26BEDBD7-B860-49AD-8BC9-1698D6B024F3}"/>
              </a:ext>
            </a:extLst>
          </p:cNvPr>
          <p:cNvSpPr>
            <a:spLocks noChangeAspect="1"/>
          </p:cNvSpPr>
          <p:nvPr/>
        </p:nvSpPr>
        <p:spPr>
          <a:xfrm>
            <a:off x="14414551" y="711154"/>
            <a:ext cx="1109962" cy="1765346"/>
          </a:xfrm>
          <a:custGeom>
            <a:avLst/>
            <a:gdLst/>
            <a:ahLst/>
            <a:cxnLst/>
            <a:rect l="l" t="t" r="r" b="b"/>
            <a:pathLst>
              <a:path w="715419" h="1137843">
                <a:moveTo>
                  <a:pt x="0" y="0"/>
                </a:moveTo>
                <a:lnTo>
                  <a:pt x="715419" y="0"/>
                </a:lnTo>
                <a:lnTo>
                  <a:pt x="715419" y="1137844"/>
                </a:lnTo>
                <a:lnTo>
                  <a:pt x="0" y="113784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AC60406B-030C-4BA3-ACBE-92F78ADF7BD8}"/>
              </a:ext>
            </a:extLst>
          </p:cNvPr>
          <p:cNvSpPr/>
          <p:nvPr/>
        </p:nvSpPr>
        <p:spPr>
          <a:xfrm>
            <a:off x="6922264" y="1617014"/>
            <a:ext cx="4888736" cy="7636524"/>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Segoe UI" panose="020B0502040204020203" pitchFamily="34" charset="0"/>
              <a:cs typeface="Segoe UI" panose="020B0502040204020203" pitchFamily="34" charset="0"/>
            </a:endParaRPr>
          </a:p>
        </p:txBody>
      </p:sp>
      <p:sp>
        <p:nvSpPr>
          <p:cNvPr id="4" name="TextBox 4"/>
          <p:cNvSpPr txBox="1"/>
          <p:nvPr/>
        </p:nvSpPr>
        <p:spPr>
          <a:xfrm>
            <a:off x="2033528" y="1714501"/>
            <a:ext cx="4672072" cy="750911"/>
          </a:xfrm>
          <a:prstGeom prst="rect">
            <a:avLst/>
          </a:prstGeom>
        </p:spPr>
        <p:txBody>
          <a:bodyPr wrap="square" lIns="0" tIns="0" rIns="0" bIns="0" rtlCol="0" anchor="t">
            <a:spAutoFit/>
          </a:bodyPr>
          <a:lstStyle/>
          <a:p>
            <a:pPr marL="0" lvl="1" indent="0" algn="l">
              <a:lnSpc>
                <a:spcPts val="3359"/>
              </a:lnSpc>
              <a:spcBef>
                <a:spcPct val="0"/>
              </a:spcBef>
            </a:pPr>
            <a:r>
              <a:rPr lang="fr-FR" sz="2400" b="1" spc="-139" dirty="0">
                <a:solidFill>
                  <a:srgbClr val="B40E0E"/>
                </a:solidFill>
                <a:latin typeface="Segoe UI Semibold" panose="020B0702040204020203" pitchFamily="34" charset="0"/>
                <a:ea typeface="Raleway Bold"/>
                <a:cs typeface="Segoe UI Semibold" panose="020B0702040204020203" pitchFamily="34" charset="0"/>
                <a:sym typeface="Raleway Bold"/>
              </a:rPr>
              <a:t>Nature and </a:t>
            </a:r>
            <a:r>
              <a:rPr lang="fr-FR" sz="2400" b="1" spc="-139" dirty="0" err="1">
                <a:solidFill>
                  <a:srgbClr val="B40E0E"/>
                </a:solidFill>
                <a:latin typeface="Segoe UI Semibold" panose="020B0702040204020203" pitchFamily="34" charset="0"/>
                <a:ea typeface="Raleway Bold"/>
                <a:cs typeface="Segoe UI Semibold" panose="020B0702040204020203" pitchFamily="34" charset="0"/>
                <a:sym typeface="Raleway Bold"/>
              </a:rPr>
              <a:t>physical</a:t>
            </a:r>
            <a:r>
              <a:rPr lang="fr-FR" sz="2400" b="1" spc="-139" dirty="0">
                <a:solidFill>
                  <a:srgbClr val="B40E0E"/>
                </a:solidFill>
                <a:latin typeface="Segoe UI Semibold" panose="020B0702040204020203" pitchFamily="34" charset="0"/>
                <a:ea typeface="Raleway Bold"/>
                <a:cs typeface="Segoe UI Semibold" panose="020B0702040204020203" pitchFamily="34" charset="0"/>
                <a:sym typeface="Raleway Bold"/>
              </a:rPr>
              <a:t> location</a:t>
            </a:r>
          </a:p>
          <a:p>
            <a:pPr marL="0" marR="0" lvl="0" indent="0" algn="l" defTabSz="914400" rtl="0" eaLnBrk="1" fontAlgn="auto" latinLnBrk="0" hangingPunct="1">
              <a:lnSpc>
                <a:spcPts val="2699"/>
              </a:lnSpc>
              <a:spcBef>
                <a:spcPct val="0"/>
              </a:spcBef>
              <a:spcAft>
                <a:spcPts val="0"/>
              </a:spcAft>
              <a:buClrTx/>
              <a:buSzTx/>
              <a:buFontTx/>
              <a:buNone/>
              <a:tabLst/>
              <a:defRPr/>
            </a:pPr>
            <a:r>
              <a:rPr kumimoji="0" lang="fr-FR" sz="1800" b="0" u="none" strike="noStrike" kern="1200" cap="none" spc="0" normalizeH="0" baseline="0" noProof="0" dirty="0">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rPr>
              <a:t>Activity </a:t>
            </a:r>
            <a:r>
              <a:rPr kumimoji="0" lang="fr-FR" sz="1800" b="0" u="none" strike="noStrike" kern="1200" cap="none" spc="0" normalizeH="0" baseline="0" noProof="0" dirty="0" err="1">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rPr>
              <a:t>scale</a:t>
            </a:r>
            <a:endParaRPr kumimoji="0" lang="fr-FR" sz="1799" b="0" u="none" strike="noStrike" kern="1200" cap="none" spc="0" normalizeH="0" baseline="0" noProof="0" dirty="0">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endParaRPr>
          </a:p>
        </p:txBody>
      </p:sp>
      <p:sp>
        <p:nvSpPr>
          <p:cNvPr id="18" name="AutoShape 18"/>
          <p:cNvSpPr/>
          <p:nvPr/>
        </p:nvSpPr>
        <p:spPr>
          <a:xfrm>
            <a:off x="956707" y="1617014"/>
            <a:ext cx="16232400" cy="0"/>
          </a:xfrm>
          <a:prstGeom prst="line">
            <a:avLst/>
          </a:prstGeom>
          <a:ln w="9525" cap="flat">
            <a:solidFill>
              <a:srgbClr val="140E0C"/>
            </a:solidFill>
            <a:prstDash val="solid"/>
            <a:headEnd type="none" w="sm" len="sm"/>
            <a:tailEnd type="none" w="sm" len="sm"/>
          </a:ln>
        </p:spPr>
      </p:sp>
      <p:sp>
        <p:nvSpPr>
          <p:cNvPr id="21" name="Freeform 21"/>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2"/>
            <a:stretch>
              <a:fillRect/>
            </a:stretch>
          </a:blipFill>
        </p:spPr>
      </p:sp>
      <p:sp>
        <p:nvSpPr>
          <p:cNvPr id="24" name="TextBox 6">
            <a:extLst>
              <a:ext uri="{FF2B5EF4-FFF2-40B4-BE49-F238E27FC236}">
                <a16:creationId xmlns:a16="http://schemas.microsoft.com/office/drawing/2014/main" id="{2DC94F02-1AF5-4D30-94E3-1D343CE02BE9}"/>
              </a:ext>
            </a:extLst>
          </p:cNvPr>
          <p:cNvSpPr txBox="1"/>
          <p:nvPr/>
        </p:nvSpPr>
        <p:spPr>
          <a:xfrm>
            <a:off x="1025387" y="746940"/>
            <a:ext cx="12081013" cy="815160"/>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1.5 In which environment does my project evolve?</a:t>
            </a:r>
          </a:p>
        </p:txBody>
      </p:sp>
      <p:sp>
        <p:nvSpPr>
          <p:cNvPr id="22" name="Freeform 28">
            <a:extLst>
              <a:ext uri="{FF2B5EF4-FFF2-40B4-BE49-F238E27FC236}">
                <a16:creationId xmlns:a16="http://schemas.microsoft.com/office/drawing/2014/main" id="{19FCF767-ACC9-4E1F-BF35-B19ABF8899EB}"/>
              </a:ext>
            </a:extLst>
          </p:cNvPr>
          <p:cNvSpPr>
            <a:spLocks noChangeAspect="1"/>
          </p:cNvSpPr>
          <p:nvPr/>
        </p:nvSpPr>
        <p:spPr>
          <a:xfrm>
            <a:off x="14326936" y="149756"/>
            <a:ext cx="918870" cy="1467258"/>
          </a:xfrm>
          <a:custGeom>
            <a:avLst/>
            <a:gdLst/>
            <a:ahLst/>
            <a:cxnLst/>
            <a:rect l="l" t="t" r="r" b="b"/>
            <a:pathLst>
              <a:path w="712574" h="1137843">
                <a:moveTo>
                  <a:pt x="0" y="0"/>
                </a:moveTo>
                <a:lnTo>
                  <a:pt x="712574" y="0"/>
                </a:lnTo>
                <a:lnTo>
                  <a:pt x="712574" y="1137843"/>
                </a:lnTo>
                <a:lnTo>
                  <a:pt x="0" y="113784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9" name="AutoShape 19"/>
          <p:cNvSpPr/>
          <p:nvPr/>
        </p:nvSpPr>
        <p:spPr>
          <a:xfrm>
            <a:off x="957607" y="9253538"/>
            <a:ext cx="16230600" cy="0"/>
          </a:xfrm>
          <a:prstGeom prst="line">
            <a:avLst/>
          </a:prstGeom>
          <a:ln w="9525" cap="flat">
            <a:solidFill>
              <a:srgbClr val="140E0C"/>
            </a:solidFill>
            <a:prstDash val="solid"/>
            <a:headEnd type="none" w="sm" len="sm"/>
            <a:tailEnd type="none" w="sm" len="sm"/>
          </a:ln>
        </p:spPr>
      </p:sp>
      <p:sp>
        <p:nvSpPr>
          <p:cNvPr id="28" name="TextBox 4">
            <a:extLst>
              <a:ext uri="{FF2B5EF4-FFF2-40B4-BE49-F238E27FC236}">
                <a16:creationId xmlns:a16="http://schemas.microsoft.com/office/drawing/2014/main" id="{613061D2-5265-44A3-BEF5-FF804A520699}"/>
              </a:ext>
            </a:extLst>
          </p:cNvPr>
          <p:cNvSpPr txBox="1"/>
          <p:nvPr/>
        </p:nvSpPr>
        <p:spPr>
          <a:xfrm>
            <a:off x="7032763" y="1712814"/>
            <a:ext cx="4745107" cy="750911"/>
          </a:xfrm>
          <a:prstGeom prst="rect">
            <a:avLst/>
          </a:prstGeom>
        </p:spPr>
        <p:txBody>
          <a:bodyPr wrap="square" lIns="0" tIns="0" rIns="0" bIns="0" rtlCol="0" anchor="t">
            <a:spAutoFit/>
          </a:bodyPr>
          <a:lstStyle/>
          <a:p>
            <a:pPr marL="0" lvl="1" indent="0" algn="l">
              <a:lnSpc>
                <a:spcPts val="3359"/>
              </a:lnSpc>
              <a:spcBef>
                <a:spcPct val="0"/>
              </a:spcBef>
            </a:pPr>
            <a:r>
              <a:rPr lang="fr-FR" sz="2400" b="1" spc="-139" dirty="0" err="1">
                <a:solidFill>
                  <a:srgbClr val="B40E0E"/>
                </a:solidFill>
                <a:latin typeface="Segoe UI Semibold" panose="020B0702040204020203" pitchFamily="34" charset="0"/>
                <a:ea typeface="Raleway Bold"/>
                <a:cs typeface="Segoe UI Semibold" panose="020B0702040204020203" pitchFamily="34" charset="0"/>
                <a:sym typeface="Raleway Bold"/>
              </a:rPr>
              <a:t>Technology</a:t>
            </a:r>
            <a:endParaRPr lang="fr-FR" sz="2400" b="1" spc="-139" dirty="0">
              <a:solidFill>
                <a:srgbClr val="B40E0E"/>
              </a:solidFill>
              <a:latin typeface="Segoe UI Semibold" panose="020B0702040204020203" pitchFamily="34" charset="0"/>
              <a:ea typeface="Raleway Bold"/>
              <a:cs typeface="Segoe UI Semibold" panose="020B0702040204020203" pitchFamily="34" charset="0"/>
              <a:sym typeface="Raleway Bold"/>
            </a:endParaRPr>
          </a:p>
          <a:p>
            <a:pPr marL="0" marR="0" lvl="0" indent="0" algn="l" defTabSz="914400" rtl="0" eaLnBrk="1" fontAlgn="auto" latinLnBrk="0" hangingPunct="1">
              <a:lnSpc>
                <a:spcPts val="2699"/>
              </a:lnSpc>
              <a:spcBef>
                <a:spcPct val="0"/>
              </a:spcBef>
              <a:spcAft>
                <a:spcPts val="0"/>
              </a:spcAft>
              <a:buClrTx/>
              <a:buSzTx/>
              <a:buFontTx/>
              <a:buNone/>
              <a:tabLst/>
              <a:defRPr/>
            </a:pPr>
            <a:r>
              <a:rPr kumimoji="0" lang="fr-FR" sz="1800" b="0" u="none" strike="noStrike" kern="1200" cap="none" spc="0" normalizeH="0" baseline="0" noProof="0" dirty="0">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rPr>
              <a:t>Essential </a:t>
            </a:r>
            <a:r>
              <a:rPr kumimoji="0" lang="fr-FR" sz="1800" b="0" u="none" strike="noStrike" kern="1200" cap="none" spc="0" normalizeH="0" baseline="0" noProof="0" dirty="0" err="1">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rPr>
              <a:t>knowledge</a:t>
            </a:r>
            <a:r>
              <a:rPr kumimoji="0" lang="fr-FR" sz="1800" b="0" u="none" strike="noStrike" kern="1200" cap="none" spc="0" normalizeH="0" baseline="0" noProof="0" dirty="0">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rPr>
              <a:t>/technologies</a:t>
            </a:r>
            <a:endParaRPr kumimoji="0" lang="fr-FR" sz="1799" b="0" u="none" strike="noStrike" kern="1200" cap="none" spc="0" normalizeH="0" baseline="0" noProof="0" dirty="0">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endParaRPr>
          </a:p>
        </p:txBody>
      </p:sp>
      <p:sp>
        <p:nvSpPr>
          <p:cNvPr id="29" name="TextBox 4">
            <a:extLst>
              <a:ext uri="{FF2B5EF4-FFF2-40B4-BE49-F238E27FC236}">
                <a16:creationId xmlns:a16="http://schemas.microsoft.com/office/drawing/2014/main" id="{8C84B879-59BA-4392-B0B3-85720B90158F}"/>
              </a:ext>
            </a:extLst>
          </p:cNvPr>
          <p:cNvSpPr txBox="1"/>
          <p:nvPr/>
        </p:nvSpPr>
        <p:spPr>
          <a:xfrm>
            <a:off x="11954382" y="1714500"/>
            <a:ext cx="4888736" cy="750911"/>
          </a:xfrm>
          <a:prstGeom prst="rect">
            <a:avLst/>
          </a:prstGeom>
        </p:spPr>
        <p:txBody>
          <a:bodyPr wrap="square" lIns="0" tIns="0" rIns="0" bIns="0" rtlCol="0" anchor="t">
            <a:spAutoFit/>
          </a:bodyPr>
          <a:lstStyle/>
          <a:p>
            <a:pPr marL="0" lvl="1" indent="0" algn="l">
              <a:lnSpc>
                <a:spcPts val="3359"/>
              </a:lnSpc>
              <a:spcBef>
                <a:spcPct val="0"/>
              </a:spcBef>
            </a:pPr>
            <a:r>
              <a:rPr lang="fr-FR" sz="2400" b="1" spc="-139" dirty="0" err="1">
                <a:solidFill>
                  <a:srgbClr val="B40E0E"/>
                </a:solidFill>
                <a:latin typeface="Segoe UI Semibold" panose="020B0702040204020203" pitchFamily="34" charset="0"/>
                <a:ea typeface="Raleway Bold"/>
                <a:cs typeface="Segoe UI Semibold" panose="020B0702040204020203" pitchFamily="34" charset="0"/>
                <a:sym typeface="Raleway Bold"/>
              </a:rPr>
              <a:t>Economics</a:t>
            </a:r>
            <a:endParaRPr lang="fr-FR" sz="2400" b="1" spc="-139" dirty="0">
              <a:solidFill>
                <a:srgbClr val="B40E0E"/>
              </a:solidFill>
              <a:latin typeface="Segoe UI Semibold" panose="020B0702040204020203" pitchFamily="34" charset="0"/>
              <a:ea typeface="Raleway Bold"/>
              <a:cs typeface="Segoe UI Semibold" panose="020B0702040204020203" pitchFamily="34" charset="0"/>
              <a:sym typeface="Raleway Bold"/>
            </a:endParaRPr>
          </a:p>
          <a:p>
            <a:pPr marL="0" marR="0" lvl="0" indent="0" algn="l" defTabSz="914400" rtl="0" eaLnBrk="1" fontAlgn="auto" latinLnBrk="0" hangingPunct="1">
              <a:lnSpc>
                <a:spcPts val="2699"/>
              </a:lnSpc>
              <a:spcBef>
                <a:spcPct val="0"/>
              </a:spcBef>
              <a:spcAft>
                <a:spcPts val="0"/>
              </a:spcAft>
              <a:buClrTx/>
              <a:buSzTx/>
              <a:buFontTx/>
              <a:buNone/>
              <a:tabLst/>
              <a:defRPr/>
            </a:pPr>
            <a:r>
              <a:rPr kumimoji="0" lang="en-US" sz="1800" b="0" u="none" strike="noStrike" kern="1200" cap="none" spc="0" normalizeH="0" baseline="0" noProof="0" dirty="0">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rPr>
              <a:t>Market appeal / attractiveness of the sector</a:t>
            </a:r>
            <a:endParaRPr kumimoji="0" lang="fr-FR" sz="1799" b="0" u="none" strike="noStrike" kern="1200" cap="none" spc="0" normalizeH="0" baseline="0" noProof="0" dirty="0">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endParaRPr>
          </a:p>
        </p:txBody>
      </p:sp>
      <p:sp>
        <p:nvSpPr>
          <p:cNvPr id="33" name="TextBox 7">
            <a:extLst>
              <a:ext uri="{FF2B5EF4-FFF2-40B4-BE49-F238E27FC236}">
                <a16:creationId xmlns:a16="http://schemas.microsoft.com/office/drawing/2014/main" id="{D5379B5B-9977-456E-B4A3-280C7B99F1EC}"/>
              </a:ext>
            </a:extLst>
          </p:cNvPr>
          <p:cNvSpPr txBox="1"/>
          <p:nvPr/>
        </p:nvSpPr>
        <p:spPr>
          <a:xfrm>
            <a:off x="2033528" y="2600563"/>
            <a:ext cx="4343400" cy="6544420"/>
          </a:xfrm>
          <a:prstGeom prst="rect">
            <a:avLst/>
          </a:prstGeom>
        </p:spPr>
        <p:txBody>
          <a:bodyPr wrap="square" lIns="0" tIns="0" rIns="0" bIns="0" rtlCol="0" anchor="t">
            <a:spAutoFit/>
          </a:bodyPr>
          <a:lstStyle/>
          <a:p>
            <a:pPr marL="0" lvl="0" indent="0" algn="l">
              <a:lnSpc>
                <a:spcPts val="2699"/>
              </a:lnSpc>
              <a:spcBef>
                <a:spcPct val="0"/>
              </a:spcBef>
            </a:pPr>
            <a:r>
              <a:rPr lang="fr-FR" sz="1600" i="1" dirty="0">
                <a:solidFill>
                  <a:srgbClr val="1D1D1B"/>
                </a:solidFill>
                <a:latin typeface="Segoe UI" panose="020B0502040204020203" pitchFamily="34" charset="0"/>
                <a:ea typeface="Raleway"/>
                <a:cs typeface="Segoe UI" panose="020B0502040204020203" pitchFamily="34" charset="0"/>
                <a:sym typeface="Raleway"/>
              </a:rPr>
              <a:t>Location (</a:t>
            </a:r>
            <a:r>
              <a:rPr lang="fr-FR" sz="1600" i="1" dirty="0" err="1">
                <a:solidFill>
                  <a:srgbClr val="1D1D1B"/>
                </a:solidFill>
                <a:latin typeface="Segoe UI" panose="020B0502040204020203" pitchFamily="34" charset="0"/>
                <a:ea typeface="Raleway"/>
                <a:cs typeface="Segoe UI" panose="020B0502040204020203" pitchFamily="34" charset="0"/>
                <a:sym typeface="Raleway"/>
              </a:rPr>
              <a:t>headquarters</a:t>
            </a:r>
            <a:r>
              <a:rPr lang="fr-FR" sz="1600" i="1" dirty="0">
                <a:solidFill>
                  <a:srgbClr val="1D1D1B"/>
                </a:solidFill>
                <a:latin typeface="Segoe UI" panose="020B0502040204020203" pitchFamily="34" charset="0"/>
                <a:ea typeface="Raleway"/>
                <a:cs typeface="Segoe UI" panose="020B0502040204020203" pitchFamily="34" charset="0"/>
                <a:sym typeface="Raleway"/>
              </a:rPr>
              <a:t>, </a:t>
            </a:r>
            <a:r>
              <a:rPr lang="fr-FR" sz="1600" i="1" dirty="0" err="1">
                <a:solidFill>
                  <a:srgbClr val="1D1D1B"/>
                </a:solidFill>
                <a:latin typeface="Segoe UI" panose="020B0502040204020203" pitchFamily="34" charset="0"/>
                <a:ea typeface="Raleway"/>
                <a:cs typeface="Segoe UI" panose="020B0502040204020203" pitchFamily="34" charset="0"/>
                <a:sym typeface="Raleway"/>
              </a:rPr>
              <a:t>factories</a:t>
            </a:r>
            <a:r>
              <a:rPr lang="fr-FR" sz="1600" i="1" dirty="0">
                <a:solidFill>
                  <a:srgbClr val="1D1D1B"/>
                </a:solidFill>
                <a:latin typeface="Segoe UI" panose="020B0502040204020203" pitchFamily="34" charset="0"/>
                <a:ea typeface="Raleway"/>
                <a:cs typeface="Segoe UI" panose="020B0502040204020203" pitchFamily="34" charset="0"/>
                <a:sym typeface="Raleway"/>
              </a:rPr>
              <a:t>, distribution centres, R&amp;D):</a:t>
            </a:r>
          </a:p>
          <a:p>
            <a:pPr marL="0" lvl="0" indent="0" algn="l">
              <a:lnSpc>
                <a:spcPts val="2699"/>
              </a:lnSpc>
              <a:spcBef>
                <a:spcPct val="0"/>
              </a:spcBef>
            </a:pPr>
            <a:endParaRPr lang="fr-FR" sz="1600"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600"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600"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600"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en-US" sz="1600" i="1" u="none" strike="noStrike" dirty="0">
                <a:solidFill>
                  <a:srgbClr val="1D1D1B"/>
                </a:solidFill>
                <a:latin typeface="Segoe UI" panose="020B0502040204020203" pitchFamily="34" charset="0"/>
                <a:ea typeface="Raleway"/>
                <a:cs typeface="Segoe UI" panose="020B0502040204020203" pitchFamily="34" charset="0"/>
                <a:sym typeface="Raleway"/>
              </a:rPr>
              <a:t>Catchment area: local, regional, national, international?</a:t>
            </a:r>
          </a:p>
          <a:p>
            <a:pPr marL="0" lvl="0" indent="0" algn="l">
              <a:lnSpc>
                <a:spcPts val="2699"/>
              </a:lnSpc>
              <a:spcBef>
                <a:spcPct val="0"/>
              </a:spcBef>
            </a:pPr>
            <a:endParaRPr lang="fr-FR" sz="1600"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600"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600"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600"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600" i="1" u="none" strike="noStrike" dirty="0">
                <a:solidFill>
                  <a:srgbClr val="1D1D1B"/>
                </a:solidFill>
                <a:latin typeface="Segoe UI" panose="020B0502040204020203" pitchFamily="34" charset="0"/>
                <a:ea typeface="Raleway"/>
                <a:cs typeface="Segoe UI" panose="020B0502040204020203" pitchFamily="34" charset="0"/>
                <a:sym typeface="Raleway"/>
              </a:rPr>
              <a:t>Details : </a:t>
            </a:r>
            <a:endParaRPr lang="fr-FR" sz="1600"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600"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600"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600"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600"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600"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600"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34" name="TextBox 7">
            <a:extLst>
              <a:ext uri="{FF2B5EF4-FFF2-40B4-BE49-F238E27FC236}">
                <a16:creationId xmlns:a16="http://schemas.microsoft.com/office/drawing/2014/main" id="{E7284ECE-16E5-4843-BEEB-84350F29C01C}"/>
              </a:ext>
            </a:extLst>
          </p:cNvPr>
          <p:cNvSpPr txBox="1"/>
          <p:nvPr/>
        </p:nvSpPr>
        <p:spPr>
          <a:xfrm>
            <a:off x="7043380" y="2559524"/>
            <a:ext cx="4734490" cy="1350691"/>
          </a:xfrm>
          <a:prstGeom prst="rect">
            <a:avLst/>
          </a:prstGeom>
        </p:spPr>
        <p:txBody>
          <a:bodyPr wrap="square" lIns="0" tIns="0" rIns="0" bIns="0" rtlCol="0" anchor="t">
            <a:spAutoFit/>
          </a:bodyPr>
          <a:lstStyle/>
          <a:p>
            <a:pPr marL="0" lvl="0" indent="0" algn="l">
              <a:lnSpc>
                <a:spcPts val="2699"/>
              </a:lnSpc>
              <a:spcBef>
                <a:spcPct val="0"/>
              </a:spcBef>
            </a:pPr>
            <a:r>
              <a:rPr lang="en-US" sz="1600" i="1" dirty="0">
                <a:solidFill>
                  <a:srgbClr val="1D1D1B"/>
                </a:solidFill>
                <a:latin typeface="Segoe UI" panose="020B0502040204020203" pitchFamily="34" charset="0"/>
                <a:ea typeface="Raleway"/>
                <a:cs typeface="Segoe UI" panose="020B0502040204020203" pitchFamily="34" charset="0"/>
                <a:sym typeface="Raleway"/>
              </a:rPr>
              <a:t>State of the Art of tools, teams and knowledge to use within the project. Our technology, compared with other companies in the sector is it: innovative, classic or rudimentary?</a:t>
            </a:r>
            <a:endParaRPr lang="fr-FR" sz="1600"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35" name="TextBox 7">
            <a:extLst>
              <a:ext uri="{FF2B5EF4-FFF2-40B4-BE49-F238E27FC236}">
                <a16:creationId xmlns:a16="http://schemas.microsoft.com/office/drawing/2014/main" id="{23E5D5A1-399D-42B7-8A4E-9257C12490D2}"/>
              </a:ext>
            </a:extLst>
          </p:cNvPr>
          <p:cNvSpPr txBox="1"/>
          <p:nvPr/>
        </p:nvSpPr>
        <p:spPr>
          <a:xfrm>
            <a:off x="11954382" y="2562895"/>
            <a:ext cx="4657218" cy="1344920"/>
          </a:xfrm>
          <a:prstGeom prst="rect">
            <a:avLst/>
          </a:prstGeom>
        </p:spPr>
        <p:txBody>
          <a:bodyPr wrap="square" lIns="0" tIns="0" rIns="0" bIns="0" rtlCol="0" anchor="t">
            <a:spAutoFit/>
          </a:bodyPr>
          <a:lstStyle/>
          <a:p>
            <a:pPr marL="0" lvl="0" indent="0" algn="l">
              <a:lnSpc>
                <a:spcPts val="2699"/>
              </a:lnSpc>
              <a:spcBef>
                <a:spcPct val="0"/>
              </a:spcBef>
            </a:pPr>
            <a:r>
              <a:rPr lang="en-US" sz="1600" i="1" dirty="0">
                <a:solidFill>
                  <a:srgbClr val="1D1D1B"/>
                </a:solidFill>
                <a:latin typeface="Segoe UI" panose="020B0502040204020203" pitchFamily="34" charset="0"/>
                <a:ea typeface="Raleway"/>
                <a:cs typeface="Segoe UI" panose="020B0502040204020203" pitchFamily="34" charset="0"/>
                <a:sym typeface="Raleway"/>
              </a:rPr>
              <a:t>Is our market buoyant? Do customers buy at the price we are looking for? Who are the leaders of the sector? Do investors have confidence? Does the market have growth and liquidity?</a:t>
            </a:r>
            <a:endParaRPr lang="fr-FR" sz="1600"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3" name="Espace réservé du numéro de diapositive 2">
            <a:extLst>
              <a:ext uri="{FF2B5EF4-FFF2-40B4-BE49-F238E27FC236}">
                <a16:creationId xmlns:a16="http://schemas.microsoft.com/office/drawing/2014/main" id="{A50DB4EB-8B2C-4885-A32A-2C691A1D3EE9}"/>
              </a:ext>
            </a:extLst>
          </p:cNvPr>
          <p:cNvSpPr>
            <a:spLocks noGrp="1"/>
          </p:cNvSpPr>
          <p:nvPr>
            <p:ph type="sldNum" sz="quarter" idx="12"/>
          </p:nvPr>
        </p:nvSpPr>
        <p:spPr/>
        <p:txBody>
          <a:bodyPr/>
          <a:lstStyle/>
          <a:p>
            <a:fld id="{B6F15528-21DE-4FAA-801E-634DDDAF4B2B}" type="slidenum">
              <a:rPr lang="en-US" smtClean="0"/>
              <a:pPr/>
              <a:t>12</a:t>
            </a:fld>
            <a:endParaRPr lang="en-US" dirty="0"/>
          </a:p>
        </p:txBody>
      </p:sp>
    </p:spTree>
    <p:extLst>
      <p:ext uri="{BB962C8B-B14F-4D97-AF65-F5344CB8AC3E}">
        <p14:creationId xmlns:p14="http://schemas.microsoft.com/office/powerpoint/2010/main" val="41751403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eeform 21"/>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2"/>
            <a:stretch>
              <a:fillRect/>
            </a:stretch>
          </a:blipFill>
        </p:spPr>
      </p:sp>
      <p:sp>
        <p:nvSpPr>
          <p:cNvPr id="24" name="TextBox 6">
            <a:extLst>
              <a:ext uri="{FF2B5EF4-FFF2-40B4-BE49-F238E27FC236}">
                <a16:creationId xmlns:a16="http://schemas.microsoft.com/office/drawing/2014/main" id="{2DC94F02-1AF5-4D30-94E3-1D343CE02BE9}"/>
              </a:ext>
            </a:extLst>
          </p:cNvPr>
          <p:cNvSpPr txBox="1"/>
          <p:nvPr/>
        </p:nvSpPr>
        <p:spPr>
          <a:xfrm>
            <a:off x="1025387" y="746940"/>
            <a:ext cx="12081013" cy="815160"/>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1.5 In which environment does my project evolve?</a:t>
            </a:r>
          </a:p>
        </p:txBody>
      </p:sp>
      <p:sp>
        <p:nvSpPr>
          <p:cNvPr id="22" name="Freeform 28">
            <a:extLst>
              <a:ext uri="{FF2B5EF4-FFF2-40B4-BE49-F238E27FC236}">
                <a16:creationId xmlns:a16="http://schemas.microsoft.com/office/drawing/2014/main" id="{19FCF767-ACC9-4E1F-BF35-B19ABF8899EB}"/>
              </a:ext>
            </a:extLst>
          </p:cNvPr>
          <p:cNvSpPr>
            <a:spLocks noChangeAspect="1"/>
          </p:cNvSpPr>
          <p:nvPr/>
        </p:nvSpPr>
        <p:spPr>
          <a:xfrm>
            <a:off x="14326936" y="149756"/>
            <a:ext cx="918870" cy="1467258"/>
          </a:xfrm>
          <a:custGeom>
            <a:avLst/>
            <a:gdLst/>
            <a:ahLst/>
            <a:cxnLst/>
            <a:rect l="l" t="t" r="r" b="b"/>
            <a:pathLst>
              <a:path w="712574" h="1137843">
                <a:moveTo>
                  <a:pt x="0" y="0"/>
                </a:moveTo>
                <a:lnTo>
                  <a:pt x="712574" y="0"/>
                </a:lnTo>
                <a:lnTo>
                  <a:pt x="712574" y="1137843"/>
                </a:lnTo>
                <a:lnTo>
                  <a:pt x="0" y="113784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6" name="Rectangle 25">
            <a:extLst>
              <a:ext uri="{FF2B5EF4-FFF2-40B4-BE49-F238E27FC236}">
                <a16:creationId xmlns:a16="http://schemas.microsoft.com/office/drawing/2014/main" id="{C2B5ED64-73E4-4EA1-81A4-8D1CA131B32F}"/>
              </a:ext>
            </a:extLst>
          </p:cNvPr>
          <p:cNvSpPr/>
          <p:nvPr/>
        </p:nvSpPr>
        <p:spPr>
          <a:xfrm>
            <a:off x="11811000" y="1617014"/>
            <a:ext cx="4888736" cy="7636523"/>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Segoe UI" panose="020B0502040204020203" pitchFamily="34" charset="0"/>
              <a:cs typeface="Segoe UI" panose="020B0502040204020203" pitchFamily="34" charset="0"/>
            </a:endParaRPr>
          </a:p>
        </p:txBody>
      </p:sp>
      <p:sp>
        <p:nvSpPr>
          <p:cNvPr id="27" name="Rectangle 26">
            <a:extLst>
              <a:ext uri="{FF2B5EF4-FFF2-40B4-BE49-F238E27FC236}">
                <a16:creationId xmlns:a16="http://schemas.microsoft.com/office/drawing/2014/main" id="{5FB822A5-945C-4DB7-9A05-6B46354B0B09}"/>
              </a:ext>
            </a:extLst>
          </p:cNvPr>
          <p:cNvSpPr/>
          <p:nvPr/>
        </p:nvSpPr>
        <p:spPr>
          <a:xfrm>
            <a:off x="2033528" y="1617014"/>
            <a:ext cx="4888736" cy="7636523"/>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Segoe UI" panose="020B0502040204020203" pitchFamily="34" charset="0"/>
              <a:cs typeface="Segoe UI" panose="020B0502040204020203" pitchFamily="34" charset="0"/>
            </a:endParaRPr>
          </a:p>
        </p:txBody>
      </p:sp>
      <p:sp>
        <p:nvSpPr>
          <p:cNvPr id="19" name="AutoShape 19"/>
          <p:cNvSpPr/>
          <p:nvPr/>
        </p:nvSpPr>
        <p:spPr>
          <a:xfrm>
            <a:off x="957607" y="9253538"/>
            <a:ext cx="16230600" cy="0"/>
          </a:xfrm>
          <a:prstGeom prst="line">
            <a:avLst/>
          </a:prstGeom>
          <a:ln w="9525" cap="flat">
            <a:solidFill>
              <a:srgbClr val="140E0C"/>
            </a:solidFill>
            <a:prstDash val="solid"/>
            <a:headEnd type="none" w="sm" len="sm"/>
            <a:tailEnd type="none" w="sm" len="sm"/>
          </a:ln>
        </p:spPr>
      </p:sp>
      <p:sp>
        <p:nvSpPr>
          <p:cNvPr id="30" name="TextBox 4">
            <a:extLst>
              <a:ext uri="{FF2B5EF4-FFF2-40B4-BE49-F238E27FC236}">
                <a16:creationId xmlns:a16="http://schemas.microsoft.com/office/drawing/2014/main" id="{961D2C14-CA46-4147-BB14-4617FCFE89AE}"/>
              </a:ext>
            </a:extLst>
          </p:cNvPr>
          <p:cNvSpPr txBox="1"/>
          <p:nvPr/>
        </p:nvSpPr>
        <p:spPr>
          <a:xfrm>
            <a:off x="2076376" y="1752600"/>
            <a:ext cx="4745107" cy="750911"/>
          </a:xfrm>
          <a:prstGeom prst="rect">
            <a:avLst/>
          </a:prstGeom>
        </p:spPr>
        <p:txBody>
          <a:bodyPr wrap="square" lIns="0" tIns="0" rIns="0" bIns="0" rtlCol="0" anchor="t">
            <a:spAutoFit/>
          </a:bodyPr>
          <a:lstStyle/>
          <a:p>
            <a:pPr marL="0" lvl="1" indent="0" algn="l">
              <a:lnSpc>
                <a:spcPts val="3359"/>
              </a:lnSpc>
              <a:spcBef>
                <a:spcPct val="0"/>
              </a:spcBef>
            </a:pPr>
            <a:r>
              <a:rPr lang="fr-FR" sz="2400" b="1" spc="-139" dirty="0">
                <a:solidFill>
                  <a:srgbClr val="B40E0E"/>
                </a:solidFill>
                <a:latin typeface="Segoe UI Semibold" panose="020B0702040204020203" pitchFamily="34" charset="0"/>
                <a:ea typeface="Raleway Bold"/>
                <a:cs typeface="Segoe UI Semibold" panose="020B0702040204020203" pitchFamily="34" charset="0"/>
                <a:sym typeface="Raleway Bold"/>
              </a:rPr>
              <a:t>Cultural </a:t>
            </a:r>
            <a:r>
              <a:rPr lang="fr-FR" sz="2400" b="1" spc="-139" dirty="0" err="1">
                <a:solidFill>
                  <a:srgbClr val="B40E0E"/>
                </a:solidFill>
                <a:latin typeface="Segoe UI Semibold" panose="020B0702040204020203" pitchFamily="34" charset="0"/>
                <a:ea typeface="Raleway Bold"/>
                <a:cs typeface="Segoe UI Semibold" panose="020B0702040204020203" pitchFamily="34" charset="0"/>
                <a:sym typeface="Raleway Bold"/>
              </a:rPr>
              <a:t>mindset</a:t>
            </a:r>
            <a:endParaRPr lang="fr-FR" sz="2400" b="1" spc="-139" dirty="0">
              <a:solidFill>
                <a:srgbClr val="B40E0E"/>
              </a:solidFill>
              <a:latin typeface="Segoe UI Semibold" panose="020B0702040204020203" pitchFamily="34" charset="0"/>
              <a:ea typeface="Raleway Bold"/>
              <a:cs typeface="Segoe UI Semibold" panose="020B0702040204020203" pitchFamily="34" charset="0"/>
              <a:sym typeface="Raleway Bold"/>
            </a:endParaRPr>
          </a:p>
          <a:p>
            <a:pPr marL="0" marR="0" lvl="0" indent="0" algn="l" defTabSz="914400" rtl="0" eaLnBrk="1" fontAlgn="auto" latinLnBrk="0" hangingPunct="1">
              <a:lnSpc>
                <a:spcPts val="2699"/>
              </a:lnSpc>
              <a:spcBef>
                <a:spcPct val="0"/>
              </a:spcBef>
              <a:spcAft>
                <a:spcPts val="0"/>
              </a:spcAft>
              <a:buClrTx/>
              <a:buSzTx/>
              <a:buFontTx/>
              <a:buNone/>
              <a:tabLst/>
              <a:defRPr/>
            </a:pPr>
            <a:r>
              <a:rPr lang="fr-FR" dirty="0">
                <a:solidFill>
                  <a:srgbClr val="1D1D1B"/>
                </a:solidFill>
                <a:latin typeface="Segoe UI Semibold" panose="020B0702040204020203" pitchFamily="34" charset="0"/>
                <a:ea typeface="Raleway"/>
                <a:cs typeface="Segoe UI Semibold" panose="020B0702040204020203" pitchFamily="34" charset="0"/>
                <a:sym typeface="Raleway"/>
              </a:rPr>
              <a:t>Cultural assets / </a:t>
            </a:r>
            <a:r>
              <a:rPr lang="fr-FR" dirty="0" err="1">
                <a:solidFill>
                  <a:srgbClr val="1D1D1B"/>
                </a:solidFill>
                <a:latin typeface="Segoe UI Semibold" panose="020B0702040204020203" pitchFamily="34" charset="0"/>
                <a:ea typeface="Raleway"/>
                <a:cs typeface="Segoe UI Semibold" panose="020B0702040204020203" pitchFamily="34" charset="0"/>
                <a:sym typeface="Raleway"/>
              </a:rPr>
              <a:t>fashions</a:t>
            </a:r>
            <a:endParaRPr kumimoji="0" lang="fr-FR" sz="1799" b="0" u="none" strike="noStrike" kern="1200" cap="none" spc="0" normalizeH="0" baseline="0" noProof="0" dirty="0">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endParaRPr>
          </a:p>
        </p:txBody>
      </p:sp>
      <p:sp>
        <p:nvSpPr>
          <p:cNvPr id="31" name="TextBox 4">
            <a:extLst>
              <a:ext uri="{FF2B5EF4-FFF2-40B4-BE49-F238E27FC236}">
                <a16:creationId xmlns:a16="http://schemas.microsoft.com/office/drawing/2014/main" id="{DC2B90D4-AF8C-4590-A14D-D7C787E47B1E}"/>
              </a:ext>
            </a:extLst>
          </p:cNvPr>
          <p:cNvSpPr txBox="1"/>
          <p:nvPr/>
        </p:nvSpPr>
        <p:spPr>
          <a:xfrm>
            <a:off x="6991616" y="1752600"/>
            <a:ext cx="4745107" cy="815288"/>
          </a:xfrm>
          <a:prstGeom prst="rect">
            <a:avLst/>
          </a:prstGeom>
        </p:spPr>
        <p:txBody>
          <a:bodyPr wrap="square" lIns="0" tIns="0" rIns="0" bIns="0" rtlCol="0" anchor="t">
            <a:spAutoFit/>
          </a:bodyPr>
          <a:lstStyle/>
          <a:p>
            <a:pPr marL="0" lvl="1" indent="0" algn="l">
              <a:lnSpc>
                <a:spcPts val="3359"/>
              </a:lnSpc>
              <a:spcBef>
                <a:spcPct val="0"/>
              </a:spcBef>
            </a:pPr>
            <a:r>
              <a:rPr lang="fr-FR" sz="2400" b="1" spc="-139" dirty="0">
                <a:solidFill>
                  <a:srgbClr val="B40E0E"/>
                </a:solidFill>
                <a:latin typeface="Segoe UI Semibold" panose="020B0702040204020203" pitchFamily="34" charset="0"/>
                <a:ea typeface="Raleway Bold"/>
                <a:cs typeface="Segoe UI Semibold" panose="020B0702040204020203" pitchFamily="34" charset="0"/>
                <a:sym typeface="Raleway Bold"/>
              </a:rPr>
              <a:t>Human </a:t>
            </a:r>
            <a:r>
              <a:rPr lang="fr-FR" sz="2400" b="1" spc="-139" dirty="0" err="1">
                <a:solidFill>
                  <a:srgbClr val="B40E0E"/>
                </a:solidFill>
                <a:latin typeface="Segoe UI Semibold" panose="020B0702040204020203" pitchFamily="34" charset="0"/>
                <a:ea typeface="Raleway Bold"/>
                <a:cs typeface="Segoe UI Semibold" panose="020B0702040204020203" pitchFamily="34" charset="0"/>
                <a:sym typeface="Raleway Bold"/>
              </a:rPr>
              <a:t>competences</a:t>
            </a:r>
            <a:endParaRPr lang="fr-FR" sz="2400" b="1" spc="-139" dirty="0">
              <a:solidFill>
                <a:srgbClr val="B40E0E"/>
              </a:solidFill>
              <a:latin typeface="Segoe UI Semibold" panose="020B0702040204020203" pitchFamily="34" charset="0"/>
              <a:ea typeface="Raleway Bold"/>
              <a:cs typeface="Segoe UI Semibold" panose="020B0702040204020203" pitchFamily="34" charset="0"/>
              <a:sym typeface="Raleway Bold"/>
            </a:endParaRPr>
          </a:p>
          <a:p>
            <a:pPr marL="0" lvl="1" indent="0" algn="l">
              <a:lnSpc>
                <a:spcPts val="3359"/>
              </a:lnSpc>
              <a:spcBef>
                <a:spcPct val="0"/>
              </a:spcBef>
            </a:pPr>
            <a:r>
              <a:rPr lang="fr-FR" dirty="0">
                <a:solidFill>
                  <a:srgbClr val="1D1D1B"/>
                </a:solidFill>
                <a:latin typeface="Segoe UI Semibold" panose="020B0702040204020203" pitchFamily="34" charset="0"/>
                <a:ea typeface="Raleway"/>
                <a:cs typeface="Segoe UI Semibold" panose="020B0702040204020203" pitchFamily="34" charset="0"/>
                <a:sym typeface="Raleway"/>
              </a:rPr>
              <a:t>Essential </a:t>
            </a:r>
            <a:r>
              <a:rPr lang="fr-FR" dirty="0" err="1">
                <a:solidFill>
                  <a:srgbClr val="1D1D1B"/>
                </a:solidFill>
                <a:latin typeface="Segoe UI Semibold" panose="020B0702040204020203" pitchFamily="34" charset="0"/>
                <a:ea typeface="Raleway"/>
                <a:cs typeface="Segoe UI Semibold" panose="020B0702040204020203" pitchFamily="34" charset="0"/>
                <a:sym typeface="Raleway"/>
              </a:rPr>
              <a:t>skills</a:t>
            </a:r>
            <a:endParaRPr kumimoji="0" lang="fr-FR" sz="1799" b="0" u="none" strike="noStrike" kern="1200" cap="none" spc="0" normalizeH="0" baseline="0" noProof="0" dirty="0">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endParaRPr>
          </a:p>
        </p:txBody>
      </p:sp>
      <p:sp>
        <p:nvSpPr>
          <p:cNvPr id="32" name="TextBox 4">
            <a:extLst>
              <a:ext uri="{FF2B5EF4-FFF2-40B4-BE49-F238E27FC236}">
                <a16:creationId xmlns:a16="http://schemas.microsoft.com/office/drawing/2014/main" id="{164F8840-B166-4FB2-A2AD-67AAAE0A4542}"/>
              </a:ext>
            </a:extLst>
          </p:cNvPr>
          <p:cNvSpPr txBox="1"/>
          <p:nvPr/>
        </p:nvSpPr>
        <p:spPr>
          <a:xfrm>
            <a:off x="11954629" y="1752600"/>
            <a:ext cx="4745107" cy="815288"/>
          </a:xfrm>
          <a:prstGeom prst="rect">
            <a:avLst/>
          </a:prstGeom>
        </p:spPr>
        <p:txBody>
          <a:bodyPr wrap="square" lIns="0" tIns="0" rIns="0" bIns="0" rtlCol="0" anchor="t">
            <a:spAutoFit/>
          </a:bodyPr>
          <a:lstStyle/>
          <a:p>
            <a:pPr marL="0" lvl="1" indent="0" algn="l">
              <a:lnSpc>
                <a:spcPts val="3359"/>
              </a:lnSpc>
              <a:spcBef>
                <a:spcPct val="0"/>
              </a:spcBef>
            </a:pPr>
            <a:r>
              <a:rPr lang="fr-FR" sz="2400" b="1" spc="-139" dirty="0" err="1">
                <a:solidFill>
                  <a:srgbClr val="B40E0E"/>
                </a:solidFill>
                <a:latin typeface="Segoe UI Semibold" panose="020B0702040204020203" pitchFamily="34" charset="0"/>
                <a:ea typeface="Raleway Bold"/>
                <a:cs typeface="Segoe UI Semibold" panose="020B0702040204020203" pitchFamily="34" charset="0"/>
                <a:sym typeface="Raleway Bold"/>
              </a:rPr>
              <a:t>Politics</a:t>
            </a:r>
            <a:r>
              <a:rPr lang="fr-FR" sz="2400" b="1" spc="-139" dirty="0">
                <a:solidFill>
                  <a:srgbClr val="B40E0E"/>
                </a:solidFill>
                <a:latin typeface="Segoe UI Semibold" panose="020B0702040204020203" pitchFamily="34" charset="0"/>
                <a:ea typeface="Raleway Bold"/>
                <a:cs typeface="Segoe UI Semibold" panose="020B0702040204020203" pitchFamily="34" charset="0"/>
                <a:sym typeface="Raleway Bold"/>
              </a:rPr>
              <a:t> and Law</a:t>
            </a:r>
          </a:p>
          <a:p>
            <a:pPr marL="0" lvl="1" indent="0" algn="l">
              <a:lnSpc>
                <a:spcPts val="3359"/>
              </a:lnSpc>
              <a:spcBef>
                <a:spcPct val="0"/>
              </a:spcBef>
            </a:pPr>
            <a:r>
              <a:rPr lang="fr-FR" dirty="0">
                <a:solidFill>
                  <a:srgbClr val="1D1D1B"/>
                </a:solidFill>
                <a:latin typeface="Segoe UI Semibold" panose="020B0702040204020203" pitchFamily="34" charset="0"/>
                <a:ea typeface="Raleway"/>
                <a:cs typeface="Segoe UI Semibold" panose="020B0702040204020203" pitchFamily="34" charset="0"/>
                <a:sym typeface="Raleway"/>
              </a:rPr>
              <a:t>Laws, </a:t>
            </a:r>
            <a:r>
              <a:rPr lang="fr-FR" dirty="0" err="1">
                <a:solidFill>
                  <a:srgbClr val="1D1D1B"/>
                </a:solidFill>
                <a:latin typeface="Segoe UI Semibold" panose="020B0702040204020203" pitchFamily="34" charset="0"/>
                <a:ea typeface="Raleway"/>
                <a:cs typeface="Segoe UI Semibold" panose="020B0702040204020203" pitchFamily="34" charset="0"/>
                <a:sym typeface="Raleway"/>
              </a:rPr>
              <a:t>regulations</a:t>
            </a:r>
            <a:r>
              <a:rPr lang="fr-FR" dirty="0">
                <a:solidFill>
                  <a:srgbClr val="1D1D1B"/>
                </a:solidFill>
                <a:latin typeface="Segoe UI Semibold" panose="020B0702040204020203" pitchFamily="34" charset="0"/>
                <a:ea typeface="Raleway"/>
                <a:cs typeface="Segoe UI Semibold" panose="020B0702040204020203" pitchFamily="34" charset="0"/>
                <a:sym typeface="Raleway"/>
              </a:rPr>
              <a:t>, standards</a:t>
            </a:r>
            <a:endParaRPr kumimoji="0" lang="fr-FR" sz="1799" b="0" u="none" strike="noStrike" kern="1200" cap="none" spc="0" normalizeH="0" baseline="0" noProof="0" dirty="0">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endParaRPr>
          </a:p>
        </p:txBody>
      </p:sp>
      <p:sp>
        <p:nvSpPr>
          <p:cNvPr id="20" name="TextBox 7">
            <a:extLst>
              <a:ext uri="{FF2B5EF4-FFF2-40B4-BE49-F238E27FC236}">
                <a16:creationId xmlns:a16="http://schemas.microsoft.com/office/drawing/2014/main" id="{D76FC228-7279-4D4A-B369-011E14E618D1}"/>
              </a:ext>
            </a:extLst>
          </p:cNvPr>
          <p:cNvSpPr txBox="1"/>
          <p:nvPr/>
        </p:nvSpPr>
        <p:spPr>
          <a:xfrm>
            <a:off x="2112894" y="2610179"/>
            <a:ext cx="4745106" cy="998671"/>
          </a:xfrm>
          <a:prstGeom prst="rect">
            <a:avLst/>
          </a:prstGeom>
        </p:spPr>
        <p:txBody>
          <a:bodyPr wrap="square" lIns="0" tIns="0" rIns="0" bIns="0" rtlCol="0" anchor="t">
            <a:spAutoFit/>
          </a:bodyPr>
          <a:lstStyle/>
          <a:p>
            <a:pPr marL="0" lvl="0" indent="0" algn="l">
              <a:lnSpc>
                <a:spcPts val="2699"/>
              </a:lnSpc>
              <a:spcBef>
                <a:spcPct val="0"/>
              </a:spcBef>
            </a:pPr>
            <a:r>
              <a:rPr lang="en-US" sz="1600" i="1" dirty="0">
                <a:solidFill>
                  <a:srgbClr val="1D1D1B"/>
                </a:solidFill>
                <a:latin typeface="Segoe UI" panose="020B0502040204020203" pitchFamily="34" charset="0"/>
                <a:ea typeface="Raleway"/>
                <a:cs typeface="Segoe UI" panose="020B0502040204020203" pitchFamily="34" charset="0"/>
                <a:sym typeface="Raleway"/>
              </a:rPr>
              <a:t>What cultural features can I use to make my project stronger? Will the society easily accept my product / service?</a:t>
            </a:r>
            <a:endParaRPr lang="fr-FR" sz="1600"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36" name="TextBox 7">
            <a:extLst>
              <a:ext uri="{FF2B5EF4-FFF2-40B4-BE49-F238E27FC236}">
                <a16:creationId xmlns:a16="http://schemas.microsoft.com/office/drawing/2014/main" id="{A67F82BF-1854-4C9E-A9DB-41A4E5D3F475}"/>
              </a:ext>
            </a:extLst>
          </p:cNvPr>
          <p:cNvSpPr txBox="1"/>
          <p:nvPr/>
        </p:nvSpPr>
        <p:spPr>
          <a:xfrm>
            <a:off x="7001382" y="2610179"/>
            <a:ext cx="4603571" cy="998671"/>
          </a:xfrm>
          <a:prstGeom prst="rect">
            <a:avLst/>
          </a:prstGeom>
        </p:spPr>
        <p:txBody>
          <a:bodyPr wrap="square" lIns="0" tIns="0" rIns="0" bIns="0" rtlCol="0" anchor="t">
            <a:spAutoFit/>
          </a:bodyPr>
          <a:lstStyle/>
          <a:p>
            <a:pPr marL="0" lvl="0" indent="0" algn="l">
              <a:lnSpc>
                <a:spcPts val="2699"/>
              </a:lnSpc>
              <a:spcBef>
                <a:spcPct val="0"/>
              </a:spcBef>
            </a:pPr>
            <a:r>
              <a:rPr lang="en-US" sz="1600" i="1" dirty="0">
                <a:solidFill>
                  <a:srgbClr val="1D1D1B"/>
                </a:solidFill>
                <a:latin typeface="Segoe UI" panose="020B0502040204020203" pitchFamily="34" charset="0"/>
                <a:ea typeface="Raleway"/>
                <a:cs typeface="Segoe UI" panose="020B0502040204020203" pitchFamily="34" charset="0"/>
                <a:sym typeface="Raleway"/>
              </a:rPr>
              <a:t>What human skills are they key to the development of my business? Are they available / easy to acquire in the chosen location?</a:t>
            </a:r>
            <a:endParaRPr lang="fr-FR" sz="1600"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37" name="TextBox 7">
            <a:extLst>
              <a:ext uri="{FF2B5EF4-FFF2-40B4-BE49-F238E27FC236}">
                <a16:creationId xmlns:a16="http://schemas.microsoft.com/office/drawing/2014/main" id="{C3916571-BF03-4FA5-B3F9-6C176F13DB16}"/>
              </a:ext>
            </a:extLst>
          </p:cNvPr>
          <p:cNvSpPr txBox="1"/>
          <p:nvPr/>
        </p:nvSpPr>
        <p:spPr>
          <a:xfrm>
            <a:off x="11954382" y="2610179"/>
            <a:ext cx="4657218" cy="1691169"/>
          </a:xfrm>
          <a:prstGeom prst="rect">
            <a:avLst/>
          </a:prstGeom>
        </p:spPr>
        <p:txBody>
          <a:bodyPr wrap="square" lIns="0" tIns="0" rIns="0" bIns="0" rtlCol="0" anchor="t">
            <a:spAutoFit/>
          </a:bodyPr>
          <a:lstStyle/>
          <a:p>
            <a:pPr marL="0" lvl="0" indent="0" algn="l">
              <a:lnSpc>
                <a:spcPts val="2699"/>
              </a:lnSpc>
              <a:spcBef>
                <a:spcPct val="0"/>
              </a:spcBef>
            </a:pPr>
            <a:r>
              <a:rPr lang="en-US" sz="1600" i="1" dirty="0">
                <a:solidFill>
                  <a:srgbClr val="1D1D1B"/>
                </a:solidFill>
                <a:latin typeface="Segoe UI" panose="020B0502040204020203" pitchFamily="34" charset="0"/>
                <a:ea typeface="Raleway"/>
                <a:cs typeface="Segoe UI" panose="020B0502040204020203" pitchFamily="34" charset="0"/>
                <a:sym typeface="Raleway"/>
              </a:rPr>
              <a:t>Are there any political or legal contraindications? Do laws favor the development of my activity? What standards / laws should I consider for my project? What involvement of civil society or the government does my project need?</a:t>
            </a:r>
            <a:endParaRPr lang="fr-FR" sz="1600"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3" name="Espace réservé du numéro de diapositive 2">
            <a:extLst>
              <a:ext uri="{FF2B5EF4-FFF2-40B4-BE49-F238E27FC236}">
                <a16:creationId xmlns:a16="http://schemas.microsoft.com/office/drawing/2014/main" id="{A50DB4EB-8B2C-4885-A32A-2C691A1D3EE9}"/>
              </a:ext>
            </a:extLst>
          </p:cNvPr>
          <p:cNvSpPr>
            <a:spLocks noGrp="1"/>
          </p:cNvSpPr>
          <p:nvPr>
            <p:ph type="sldNum" sz="quarter" idx="12"/>
          </p:nvPr>
        </p:nvSpPr>
        <p:spPr/>
        <p:txBody>
          <a:bodyPr/>
          <a:lstStyle/>
          <a:p>
            <a:fld id="{B6F15528-21DE-4FAA-801E-634DDDAF4B2B}" type="slidenum">
              <a:rPr lang="en-US" smtClean="0"/>
              <a:pPr/>
              <a:t>13</a:t>
            </a:fld>
            <a:endParaRPr lang="en-US" dirty="0"/>
          </a:p>
        </p:txBody>
      </p:sp>
      <p:sp>
        <p:nvSpPr>
          <p:cNvPr id="18" name="AutoShape 18"/>
          <p:cNvSpPr/>
          <p:nvPr/>
        </p:nvSpPr>
        <p:spPr>
          <a:xfrm>
            <a:off x="956707" y="1617014"/>
            <a:ext cx="16232400" cy="0"/>
          </a:xfrm>
          <a:prstGeom prst="line">
            <a:avLst/>
          </a:prstGeom>
          <a:ln w="9525" cap="flat">
            <a:solidFill>
              <a:srgbClr val="140E0C"/>
            </a:solidFill>
            <a:prstDash val="solid"/>
            <a:headEnd type="none" w="sm" len="sm"/>
            <a:tailEnd type="none" w="sm" len="sm"/>
          </a:ln>
        </p:spPr>
      </p:sp>
    </p:spTree>
    <p:extLst>
      <p:ext uri="{BB962C8B-B14F-4D97-AF65-F5344CB8AC3E}">
        <p14:creationId xmlns:p14="http://schemas.microsoft.com/office/powerpoint/2010/main" val="33825734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63329"/>
        </a:solidFill>
        <a:effectLst/>
      </p:bgPr>
    </p:bg>
    <p:spTree>
      <p:nvGrpSpPr>
        <p:cNvPr id="1" name=""/>
        <p:cNvGrpSpPr/>
        <p:nvPr/>
      </p:nvGrpSpPr>
      <p:grpSpPr>
        <a:xfrm>
          <a:off x="0" y="0"/>
          <a:ext cx="0" cy="0"/>
          <a:chOff x="0" y="0"/>
          <a:chExt cx="0" cy="0"/>
        </a:xfrm>
      </p:grpSpPr>
      <p:sp>
        <p:nvSpPr>
          <p:cNvPr id="2" name="AutoShape 2"/>
          <p:cNvSpPr/>
          <p:nvPr/>
        </p:nvSpPr>
        <p:spPr>
          <a:xfrm>
            <a:off x="1028700" y="4761034"/>
            <a:ext cx="16230600" cy="0"/>
          </a:xfrm>
          <a:prstGeom prst="line">
            <a:avLst/>
          </a:prstGeom>
          <a:ln w="9525" cap="flat">
            <a:solidFill>
              <a:srgbClr val="FFFFFF"/>
            </a:solidFill>
            <a:prstDash val="solid"/>
            <a:headEnd type="none" w="sm" len="sm"/>
            <a:tailEnd type="none" w="sm" len="sm"/>
          </a:ln>
        </p:spPr>
      </p:sp>
      <p:sp>
        <p:nvSpPr>
          <p:cNvPr id="3" name="AutoShape 3"/>
          <p:cNvSpPr/>
          <p:nvPr/>
        </p:nvSpPr>
        <p:spPr>
          <a:xfrm>
            <a:off x="1028700" y="9253538"/>
            <a:ext cx="16230600" cy="0"/>
          </a:xfrm>
          <a:prstGeom prst="line">
            <a:avLst/>
          </a:prstGeom>
          <a:ln w="9525" cap="flat">
            <a:solidFill>
              <a:srgbClr val="FFFFFF"/>
            </a:solidFill>
            <a:prstDash val="solid"/>
            <a:headEnd type="none" w="sm" len="sm"/>
            <a:tailEnd type="none" w="sm" len="sm"/>
          </a:ln>
        </p:spPr>
      </p:sp>
      <p:sp>
        <p:nvSpPr>
          <p:cNvPr id="4" name="TextBox 4"/>
          <p:cNvSpPr txBox="1"/>
          <p:nvPr/>
        </p:nvSpPr>
        <p:spPr>
          <a:xfrm>
            <a:off x="1028700" y="1218687"/>
            <a:ext cx="16230600" cy="1998689"/>
          </a:xfrm>
          <a:prstGeom prst="rect">
            <a:avLst/>
          </a:prstGeom>
        </p:spPr>
        <p:txBody>
          <a:bodyPr lIns="0" tIns="0" rIns="0" bIns="0" rtlCol="0" anchor="t">
            <a:spAutoFit/>
          </a:bodyPr>
          <a:lstStyle/>
          <a:p>
            <a:pPr marL="0" lvl="1" indent="0" algn="l">
              <a:lnSpc>
                <a:spcPts val="15224"/>
              </a:lnSpc>
              <a:spcBef>
                <a:spcPct val="0"/>
              </a:spcBef>
            </a:pPr>
            <a:r>
              <a:rPr lang="fr-FR" sz="17499" b="1" spc="-349" dirty="0">
                <a:solidFill>
                  <a:srgbClr val="FFFFFF"/>
                </a:solidFill>
                <a:latin typeface="Segoe UI" panose="020B0502040204020203" pitchFamily="34" charset="0"/>
                <a:ea typeface="Raleway Ultra-Bold"/>
                <a:cs typeface="Segoe UI" panose="020B0502040204020203" pitchFamily="34" charset="0"/>
                <a:sym typeface="Raleway Ultra-Bold"/>
              </a:rPr>
              <a:t>PART 2</a:t>
            </a:r>
          </a:p>
        </p:txBody>
      </p:sp>
      <p:sp>
        <p:nvSpPr>
          <p:cNvPr id="5" name="TextBox 5"/>
          <p:cNvSpPr txBox="1"/>
          <p:nvPr/>
        </p:nvSpPr>
        <p:spPr>
          <a:xfrm>
            <a:off x="978492" y="5152420"/>
            <a:ext cx="1099467" cy="810030"/>
          </a:xfrm>
          <a:prstGeom prst="rect">
            <a:avLst/>
          </a:prstGeom>
        </p:spPr>
        <p:txBody>
          <a:bodyPr lIns="0" tIns="0" rIns="0" bIns="0" rtlCol="0" anchor="t">
            <a:spAutoFit/>
          </a:bodyPr>
          <a:lstStyle/>
          <a:p>
            <a:pPr marL="0" lvl="1" indent="0" algn="l">
              <a:lnSpc>
                <a:spcPts val="6720"/>
              </a:lnSpc>
              <a:spcBef>
                <a:spcPct val="0"/>
              </a:spcBef>
            </a:pPr>
            <a:r>
              <a:rPr lang="fr-FR" sz="4800" b="1" u="none" strike="noStrike" dirty="0">
                <a:solidFill>
                  <a:srgbClr val="FFFFFF"/>
                </a:solidFill>
                <a:latin typeface="Segoe UI" panose="020B0502040204020203" pitchFamily="34" charset="0"/>
                <a:ea typeface="Raleway Bold"/>
                <a:cs typeface="Segoe UI" panose="020B0502040204020203" pitchFamily="34" charset="0"/>
                <a:sym typeface="Raleway Bold"/>
              </a:rPr>
              <a:t>1</a:t>
            </a:r>
          </a:p>
        </p:txBody>
      </p:sp>
      <p:sp>
        <p:nvSpPr>
          <p:cNvPr id="6" name="TextBox 6"/>
          <p:cNvSpPr txBox="1"/>
          <p:nvPr/>
        </p:nvSpPr>
        <p:spPr>
          <a:xfrm>
            <a:off x="6361495" y="5152420"/>
            <a:ext cx="1099467" cy="810030"/>
          </a:xfrm>
          <a:prstGeom prst="rect">
            <a:avLst/>
          </a:prstGeom>
        </p:spPr>
        <p:txBody>
          <a:bodyPr lIns="0" tIns="0" rIns="0" bIns="0" rtlCol="0" anchor="t">
            <a:spAutoFit/>
          </a:bodyPr>
          <a:lstStyle/>
          <a:p>
            <a:pPr marL="0" lvl="1" indent="0" algn="l">
              <a:lnSpc>
                <a:spcPts val="6720"/>
              </a:lnSpc>
              <a:spcBef>
                <a:spcPct val="0"/>
              </a:spcBef>
            </a:pPr>
            <a:r>
              <a:rPr lang="fr-FR" sz="4800" b="1" dirty="0">
                <a:solidFill>
                  <a:srgbClr val="FFFFFF"/>
                </a:solidFill>
                <a:latin typeface="Segoe UI" panose="020B0502040204020203" pitchFamily="34" charset="0"/>
                <a:ea typeface="Raleway Bold"/>
                <a:cs typeface="Segoe UI" panose="020B0502040204020203" pitchFamily="34" charset="0"/>
                <a:sym typeface="Raleway Bold"/>
              </a:rPr>
              <a:t>4</a:t>
            </a:r>
            <a:endParaRPr lang="fr-FR" sz="5600" b="1" dirty="0">
              <a:solidFill>
                <a:srgbClr val="FFFFFF"/>
              </a:solidFill>
              <a:latin typeface="Segoe UI" panose="020B0502040204020203" pitchFamily="34" charset="0"/>
              <a:ea typeface="Raleway Bold"/>
              <a:cs typeface="Segoe UI" panose="020B0502040204020203" pitchFamily="34" charset="0"/>
              <a:sym typeface="Raleway Bold"/>
            </a:endParaRPr>
          </a:p>
        </p:txBody>
      </p:sp>
      <p:sp>
        <p:nvSpPr>
          <p:cNvPr id="7" name="TextBox 7"/>
          <p:cNvSpPr txBox="1"/>
          <p:nvPr/>
        </p:nvSpPr>
        <p:spPr>
          <a:xfrm>
            <a:off x="978492" y="6382585"/>
            <a:ext cx="1099467" cy="810030"/>
          </a:xfrm>
          <a:prstGeom prst="rect">
            <a:avLst/>
          </a:prstGeom>
        </p:spPr>
        <p:txBody>
          <a:bodyPr lIns="0" tIns="0" rIns="0" bIns="0" rtlCol="0" anchor="t">
            <a:spAutoFit/>
          </a:bodyPr>
          <a:lstStyle/>
          <a:p>
            <a:pPr marL="0" lvl="1" indent="0" algn="l">
              <a:lnSpc>
                <a:spcPts val="6720"/>
              </a:lnSpc>
              <a:spcBef>
                <a:spcPct val="0"/>
              </a:spcBef>
            </a:pPr>
            <a:r>
              <a:rPr lang="fr-FR" sz="4800" b="1" dirty="0">
                <a:solidFill>
                  <a:srgbClr val="FFFFFF"/>
                </a:solidFill>
                <a:latin typeface="Segoe UI" panose="020B0502040204020203" pitchFamily="34" charset="0"/>
                <a:ea typeface="Raleway Bold"/>
                <a:cs typeface="Segoe UI" panose="020B0502040204020203" pitchFamily="34" charset="0"/>
                <a:sym typeface="Raleway Bold"/>
              </a:rPr>
              <a:t>2</a:t>
            </a:r>
          </a:p>
        </p:txBody>
      </p:sp>
      <p:sp>
        <p:nvSpPr>
          <p:cNvPr id="8" name="TextBox 8"/>
          <p:cNvSpPr txBox="1"/>
          <p:nvPr/>
        </p:nvSpPr>
        <p:spPr>
          <a:xfrm>
            <a:off x="6361495" y="6390670"/>
            <a:ext cx="1099467" cy="810030"/>
          </a:xfrm>
          <a:prstGeom prst="rect">
            <a:avLst/>
          </a:prstGeom>
        </p:spPr>
        <p:txBody>
          <a:bodyPr lIns="0" tIns="0" rIns="0" bIns="0" rtlCol="0" anchor="t">
            <a:spAutoFit/>
          </a:bodyPr>
          <a:lstStyle/>
          <a:p>
            <a:pPr marL="0" lvl="1" indent="0" algn="l">
              <a:lnSpc>
                <a:spcPts val="6720"/>
              </a:lnSpc>
              <a:spcBef>
                <a:spcPct val="0"/>
              </a:spcBef>
            </a:pPr>
            <a:r>
              <a:rPr lang="fr-FR" sz="4800" b="1" dirty="0">
                <a:solidFill>
                  <a:srgbClr val="FFFFFF"/>
                </a:solidFill>
                <a:latin typeface="Segoe UI" panose="020B0502040204020203" pitchFamily="34" charset="0"/>
                <a:ea typeface="Raleway Bold"/>
                <a:cs typeface="Segoe UI" panose="020B0502040204020203" pitchFamily="34" charset="0"/>
                <a:sym typeface="Raleway Bold"/>
              </a:rPr>
              <a:t>5</a:t>
            </a:r>
          </a:p>
        </p:txBody>
      </p:sp>
      <p:sp>
        <p:nvSpPr>
          <p:cNvPr id="9" name="TextBox 9"/>
          <p:cNvSpPr txBox="1"/>
          <p:nvPr/>
        </p:nvSpPr>
        <p:spPr>
          <a:xfrm>
            <a:off x="978492" y="7612750"/>
            <a:ext cx="1099467" cy="810030"/>
          </a:xfrm>
          <a:prstGeom prst="rect">
            <a:avLst/>
          </a:prstGeom>
        </p:spPr>
        <p:txBody>
          <a:bodyPr lIns="0" tIns="0" rIns="0" bIns="0" rtlCol="0" anchor="t">
            <a:spAutoFit/>
          </a:bodyPr>
          <a:lstStyle/>
          <a:p>
            <a:pPr marL="0" lvl="1" indent="0" algn="l">
              <a:lnSpc>
                <a:spcPts val="6720"/>
              </a:lnSpc>
              <a:spcBef>
                <a:spcPct val="0"/>
              </a:spcBef>
            </a:pPr>
            <a:r>
              <a:rPr lang="fr-FR" sz="4800" b="1" dirty="0">
                <a:solidFill>
                  <a:srgbClr val="FFFFFF"/>
                </a:solidFill>
                <a:latin typeface="Segoe UI" panose="020B0502040204020203" pitchFamily="34" charset="0"/>
                <a:ea typeface="Raleway Bold"/>
                <a:cs typeface="Segoe UI" panose="020B0502040204020203" pitchFamily="34" charset="0"/>
                <a:sym typeface="Raleway Bold"/>
              </a:rPr>
              <a:t>3</a:t>
            </a:r>
          </a:p>
        </p:txBody>
      </p:sp>
      <p:sp>
        <p:nvSpPr>
          <p:cNvPr id="10" name="TextBox 10"/>
          <p:cNvSpPr txBox="1"/>
          <p:nvPr/>
        </p:nvSpPr>
        <p:spPr>
          <a:xfrm>
            <a:off x="1600200" y="5409155"/>
            <a:ext cx="4495799" cy="572080"/>
          </a:xfrm>
          <a:prstGeom prst="rect">
            <a:avLst/>
          </a:prstGeom>
        </p:spPr>
        <p:txBody>
          <a:bodyPr wrap="square" lIns="0" tIns="0" rIns="0" bIns="0" rtlCol="0" anchor="t">
            <a:spAutoFit/>
          </a:bodyPr>
          <a:lstStyle/>
          <a:p>
            <a:pPr marL="0" lvl="1" indent="0" algn="l">
              <a:lnSpc>
                <a:spcPts val="4799"/>
              </a:lnSpc>
              <a:spcBef>
                <a:spcPct val="0"/>
              </a:spcBef>
            </a:pPr>
            <a:r>
              <a:rPr lang="fr-FR" sz="3600" b="1" spc="-199" dirty="0">
                <a:solidFill>
                  <a:srgbClr val="FFFFFF"/>
                </a:solidFill>
                <a:latin typeface="Segoe UI" panose="020B0502040204020203" pitchFamily="34" charset="0"/>
                <a:ea typeface="Raleway Bold"/>
                <a:cs typeface="Segoe UI" panose="020B0502040204020203" pitchFamily="34" charset="0"/>
                <a:sym typeface="Raleway Bold"/>
              </a:rPr>
              <a:t>Human </a:t>
            </a:r>
            <a:r>
              <a:rPr lang="fr-FR" sz="3600" b="1" spc="-199" dirty="0" err="1">
                <a:solidFill>
                  <a:srgbClr val="FFFFFF"/>
                </a:solidFill>
                <a:latin typeface="Segoe UI" panose="020B0502040204020203" pitchFamily="34" charset="0"/>
                <a:ea typeface="Raleway Bold"/>
                <a:cs typeface="Segoe UI" panose="020B0502040204020203" pitchFamily="34" charset="0"/>
                <a:sym typeface="Raleway Bold"/>
              </a:rPr>
              <a:t>resources</a:t>
            </a:r>
            <a:endParaRPr lang="fr-FR" sz="3600" b="1" spc="-199" dirty="0">
              <a:solidFill>
                <a:srgbClr val="FFFFFF"/>
              </a:solidFill>
              <a:latin typeface="Segoe UI" panose="020B0502040204020203" pitchFamily="34" charset="0"/>
              <a:ea typeface="Raleway Bold"/>
              <a:cs typeface="Segoe UI" panose="020B0502040204020203" pitchFamily="34" charset="0"/>
              <a:sym typeface="Raleway Bold"/>
            </a:endParaRPr>
          </a:p>
        </p:txBody>
      </p:sp>
      <p:sp>
        <p:nvSpPr>
          <p:cNvPr id="11" name="TextBox 11"/>
          <p:cNvSpPr txBox="1"/>
          <p:nvPr/>
        </p:nvSpPr>
        <p:spPr>
          <a:xfrm>
            <a:off x="6971095" y="5409155"/>
            <a:ext cx="2786733" cy="572080"/>
          </a:xfrm>
          <a:prstGeom prst="rect">
            <a:avLst/>
          </a:prstGeom>
        </p:spPr>
        <p:txBody>
          <a:bodyPr wrap="square" lIns="0" tIns="0" rIns="0" bIns="0" rtlCol="0" anchor="t">
            <a:spAutoFit/>
          </a:bodyPr>
          <a:lstStyle/>
          <a:p>
            <a:pPr algn="l">
              <a:lnSpc>
                <a:spcPts val="4799"/>
              </a:lnSpc>
            </a:pPr>
            <a:r>
              <a:rPr lang="fr-FR" sz="3600" b="1" spc="-199" dirty="0" err="1">
                <a:solidFill>
                  <a:srgbClr val="FFFFFF"/>
                </a:solidFill>
                <a:latin typeface="Segoe UI" panose="020B0502040204020203" pitchFamily="34" charset="0"/>
                <a:ea typeface="Raleway Bold"/>
                <a:cs typeface="Segoe UI" panose="020B0502040204020203" pitchFamily="34" charset="0"/>
                <a:sym typeface="Raleway Bold"/>
              </a:rPr>
              <a:t>Competition</a:t>
            </a:r>
            <a:endParaRPr lang="fr-FR" sz="3600" b="1" spc="-199" dirty="0">
              <a:solidFill>
                <a:srgbClr val="FFFFFF"/>
              </a:solidFill>
              <a:latin typeface="Segoe UI" panose="020B0502040204020203" pitchFamily="34" charset="0"/>
              <a:ea typeface="Raleway Bold"/>
              <a:cs typeface="Segoe UI" panose="020B0502040204020203" pitchFamily="34" charset="0"/>
              <a:sym typeface="Raleway Bold"/>
            </a:endParaRPr>
          </a:p>
        </p:txBody>
      </p:sp>
      <p:sp>
        <p:nvSpPr>
          <p:cNvPr id="12" name="TextBox 12"/>
          <p:cNvSpPr txBox="1"/>
          <p:nvPr/>
        </p:nvSpPr>
        <p:spPr>
          <a:xfrm>
            <a:off x="1600199" y="6647405"/>
            <a:ext cx="3853533" cy="566181"/>
          </a:xfrm>
          <a:prstGeom prst="rect">
            <a:avLst/>
          </a:prstGeom>
        </p:spPr>
        <p:txBody>
          <a:bodyPr wrap="square" lIns="0" tIns="0" rIns="0" bIns="0" rtlCol="0" anchor="t">
            <a:spAutoFit/>
          </a:bodyPr>
          <a:lstStyle/>
          <a:p>
            <a:pPr marL="0" lvl="1" indent="0" algn="l">
              <a:lnSpc>
                <a:spcPts val="4799"/>
              </a:lnSpc>
              <a:spcBef>
                <a:spcPct val="0"/>
              </a:spcBef>
            </a:pPr>
            <a:r>
              <a:rPr lang="fr-FR" sz="3600" b="1" spc="-199" dirty="0">
                <a:solidFill>
                  <a:srgbClr val="FFFFFF"/>
                </a:solidFill>
                <a:latin typeface="Segoe UI" panose="020B0502040204020203" pitchFamily="34" charset="0"/>
                <a:ea typeface="Raleway Bold"/>
                <a:cs typeface="Segoe UI" panose="020B0502040204020203" pitchFamily="34" charset="0"/>
                <a:sym typeface="Raleway Bold"/>
              </a:rPr>
              <a:t>Target </a:t>
            </a:r>
            <a:r>
              <a:rPr lang="fr-FR" sz="3600" b="1" spc="-199" dirty="0" err="1">
                <a:solidFill>
                  <a:srgbClr val="FFFFFF"/>
                </a:solidFill>
                <a:latin typeface="Segoe UI" panose="020B0502040204020203" pitchFamily="34" charset="0"/>
                <a:ea typeface="Raleway Bold"/>
                <a:cs typeface="Segoe UI" panose="020B0502040204020203" pitchFamily="34" charset="0"/>
                <a:sym typeface="Raleway Bold"/>
              </a:rPr>
              <a:t>market</a:t>
            </a:r>
            <a:endParaRPr lang="fr-FR" sz="3600" b="1" spc="-199" dirty="0">
              <a:solidFill>
                <a:srgbClr val="FFFFFF"/>
              </a:solidFill>
              <a:latin typeface="Segoe UI" panose="020B0502040204020203" pitchFamily="34" charset="0"/>
              <a:ea typeface="Raleway Bold"/>
              <a:cs typeface="Segoe UI" panose="020B0502040204020203" pitchFamily="34" charset="0"/>
              <a:sym typeface="Raleway Bold"/>
            </a:endParaRPr>
          </a:p>
        </p:txBody>
      </p:sp>
      <p:sp>
        <p:nvSpPr>
          <p:cNvPr id="13" name="TextBox 13"/>
          <p:cNvSpPr txBox="1"/>
          <p:nvPr/>
        </p:nvSpPr>
        <p:spPr>
          <a:xfrm>
            <a:off x="6971096" y="6647405"/>
            <a:ext cx="3243932" cy="572080"/>
          </a:xfrm>
          <a:prstGeom prst="rect">
            <a:avLst/>
          </a:prstGeom>
        </p:spPr>
        <p:txBody>
          <a:bodyPr wrap="square" lIns="0" tIns="0" rIns="0" bIns="0" rtlCol="0" anchor="t">
            <a:spAutoFit/>
          </a:bodyPr>
          <a:lstStyle/>
          <a:p>
            <a:pPr algn="l">
              <a:lnSpc>
                <a:spcPts val="4799"/>
              </a:lnSpc>
            </a:pPr>
            <a:r>
              <a:rPr lang="fr-FR" sz="3600" b="1" spc="-199" dirty="0">
                <a:solidFill>
                  <a:srgbClr val="FFFFFF"/>
                </a:solidFill>
                <a:latin typeface="Segoe UI" panose="020B0502040204020203" pitchFamily="34" charset="0"/>
                <a:ea typeface="Raleway Bold"/>
                <a:cs typeface="Segoe UI" panose="020B0502040204020203" pitchFamily="34" charset="0"/>
                <a:sym typeface="Raleway Bold"/>
              </a:rPr>
              <a:t>Finance</a:t>
            </a:r>
          </a:p>
        </p:txBody>
      </p:sp>
      <p:sp>
        <p:nvSpPr>
          <p:cNvPr id="14" name="TextBox 14"/>
          <p:cNvSpPr txBox="1"/>
          <p:nvPr/>
        </p:nvSpPr>
        <p:spPr>
          <a:xfrm>
            <a:off x="1600200" y="7886700"/>
            <a:ext cx="3505199" cy="566181"/>
          </a:xfrm>
          <a:prstGeom prst="rect">
            <a:avLst/>
          </a:prstGeom>
        </p:spPr>
        <p:txBody>
          <a:bodyPr wrap="square" lIns="0" tIns="0" rIns="0" bIns="0" rtlCol="0" anchor="t">
            <a:spAutoFit/>
          </a:bodyPr>
          <a:lstStyle/>
          <a:p>
            <a:pPr marL="0" lvl="1" indent="0" algn="l">
              <a:lnSpc>
                <a:spcPts val="4799"/>
              </a:lnSpc>
              <a:spcBef>
                <a:spcPct val="0"/>
              </a:spcBef>
            </a:pPr>
            <a:r>
              <a:rPr lang="fr-FR" sz="3600" b="1" spc="-199" dirty="0">
                <a:solidFill>
                  <a:srgbClr val="FFFFFF"/>
                </a:solidFill>
                <a:latin typeface="Segoe UI" panose="020B0502040204020203" pitchFamily="34" charset="0"/>
                <a:ea typeface="Raleway Bold"/>
                <a:cs typeface="Segoe UI" panose="020B0502040204020203" pitchFamily="34" charset="0"/>
                <a:sym typeface="Raleway Bold"/>
              </a:rPr>
              <a:t>Product / service</a:t>
            </a:r>
            <a:endParaRPr lang="fr-FR" sz="3600" b="1" u="none" strike="noStrike" spc="-199" dirty="0">
              <a:solidFill>
                <a:srgbClr val="FFFFFF"/>
              </a:solidFill>
              <a:latin typeface="Segoe UI" panose="020B0502040204020203" pitchFamily="34" charset="0"/>
              <a:ea typeface="Raleway Bold"/>
              <a:cs typeface="Segoe UI" panose="020B0502040204020203" pitchFamily="34" charset="0"/>
              <a:sym typeface="Raleway Bold"/>
            </a:endParaRPr>
          </a:p>
        </p:txBody>
      </p:sp>
      <p:sp>
        <p:nvSpPr>
          <p:cNvPr id="20" name="Freeform 20"/>
          <p:cNvSpPr/>
          <p:nvPr/>
        </p:nvSpPr>
        <p:spPr>
          <a:xfrm>
            <a:off x="15835195" y="2378248"/>
            <a:ext cx="1424105" cy="2765252"/>
          </a:xfrm>
          <a:custGeom>
            <a:avLst/>
            <a:gdLst/>
            <a:ahLst/>
            <a:cxnLst/>
            <a:rect l="l" t="t" r="r" b="b"/>
            <a:pathLst>
              <a:path w="1424105" h="2765252">
                <a:moveTo>
                  <a:pt x="0" y="0"/>
                </a:moveTo>
                <a:lnTo>
                  <a:pt x="1424105" y="0"/>
                </a:lnTo>
                <a:lnTo>
                  <a:pt x="1424105" y="2765252"/>
                </a:lnTo>
                <a:lnTo>
                  <a:pt x="0" y="2765252"/>
                </a:lnTo>
                <a:lnTo>
                  <a:pt x="0" y="0"/>
                </a:lnTo>
                <a:close/>
              </a:path>
            </a:pathLst>
          </a:custGeom>
          <a:blipFill>
            <a:blip r:embed="rId2"/>
            <a:stretch>
              <a:fillRect/>
            </a:stretch>
          </a:blipFill>
        </p:spPr>
      </p:sp>
      <p:sp>
        <p:nvSpPr>
          <p:cNvPr id="21" name="Freeform 21"/>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3"/>
            <a:stretch>
              <a:fillRect/>
            </a:stretch>
          </a:blipFill>
        </p:spPr>
      </p:sp>
      <p:sp>
        <p:nvSpPr>
          <p:cNvPr id="22" name="TextBox 10">
            <a:extLst>
              <a:ext uri="{FF2B5EF4-FFF2-40B4-BE49-F238E27FC236}">
                <a16:creationId xmlns:a16="http://schemas.microsoft.com/office/drawing/2014/main" id="{65B5DAE5-EE66-442B-B01F-68102FEDB212}"/>
              </a:ext>
            </a:extLst>
          </p:cNvPr>
          <p:cNvSpPr txBox="1"/>
          <p:nvPr/>
        </p:nvSpPr>
        <p:spPr>
          <a:xfrm>
            <a:off x="1028700" y="3164251"/>
            <a:ext cx="10172700" cy="577787"/>
          </a:xfrm>
          <a:prstGeom prst="rect">
            <a:avLst/>
          </a:prstGeom>
        </p:spPr>
        <p:txBody>
          <a:bodyPr wrap="square" lIns="0" tIns="0" rIns="0" bIns="0" rtlCol="0" anchor="t">
            <a:spAutoFit/>
          </a:bodyPr>
          <a:lstStyle/>
          <a:p>
            <a:pPr marL="0" lvl="1" indent="0" algn="l">
              <a:lnSpc>
                <a:spcPts val="4799"/>
              </a:lnSpc>
              <a:spcBef>
                <a:spcPct val="0"/>
              </a:spcBef>
            </a:pPr>
            <a:r>
              <a:rPr lang="fr-FR" sz="3999" b="1" spc="-199" dirty="0">
                <a:solidFill>
                  <a:srgbClr val="FFFFFF"/>
                </a:solidFill>
                <a:latin typeface="Segoe UI" panose="020B0502040204020203" pitchFamily="34" charset="0"/>
                <a:ea typeface="Raleway Bold"/>
                <a:cs typeface="Segoe UI" panose="020B0502040204020203" pitchFamily="34" charset="0"/>
                <a:sym typeface="Raleway Bold"/>
              </a:rPr>
              <a:t>- STRATEGIC SETUP - </a:t>
            </a:r>
          </a:p>
        </p:txBody>
      </p:sp>
      <p:sp>
        <p:nvSpPr>
          <p:cNvPr id="18" name="TextBox 8">
            <a:extLst>
              <a:ext uri="{FF2B5EF4-FFF2-40B4-BE49-F238E27FC236}">
                <a16:creationId xmlns:a16="http://schemas.microsoft.com/office/drawing/2014/main" id="{3FFEFDF5-A958-4D8E-8E4D-732DA5CED105}"/>
              </a:ext>
            </a:extLst>
          </p:cNvPr>
          <p:cNvSpPr txBox="1"/>
          <p:nvPr/>
        </p:nvSpPr>
        <p:spPr>
          <a:xfrm>
            <a:off x="6361495" y="7612750"/>
            <a:ext cx="1099467" cy="810030"/>
          </a:xfrm>
          <a:prstGeom prst="rect">
            <a:avLst/>
          </a:prstGeom>
        </p:spPr>
        <p:txBody>
          <a:bodyPr lIns="0" tIns="0" rIns="0" bIns="0" rtlCol="0" anchor="t">
            <a:spAutoFit/>
          </a:bodyPr>
          <a:lstStyle/>
          <a:p>
            <a:pPr marL="0" lvl="1" indent="0" algn="l">
              <a:lnSpc>
                <a:spcPts val="6720"/>
              </a:lnSpc>
              <a:spcBef>
                <a:spcPct val="0"/>
              </a:spcBef>
            </a:pPr>
            <a:r>
              <a:rPr lang="fr-FR" sz="4800" b="1" dirty="0">
                <a:solidFill>
                  <a:srgbClr val="FFFFFF"/>
                </a:solidFill>
                <a:latin typeface="Segoe UI" panose="020B0502040204020203" pitchFamily="34" charset="0"/>
                <a:ea typeface="Raleway Bold"/>
                <a:cs typeface="Segoe UI" panose="020B0502040204020203" pitchFamily="34" charset="0"/>
                <a:sym typeface="Raleway Bold"/>
              </a:rPr>
              <a:t>6</a:t>
            </a:r>
          </a:p>
        </p:txBody>
      </p:sp>
      <p:sp>
        <p:nvSpPr>
          <p:cNvPr id="19" name="TextBox 13">
            <a:extLst>
              <a:ext uri="{FF2B5EF4-FFF2-40B4-BE49-F238E27FC236}">
                <a16:creationId xmlns:a16="http://schemas.microsoft.com/office/drawing/2014/main" id="{3FE58DFD-5F90-4AAD-8AB6-D9BF8A9B128D}"/>
              </a:ext>
            </a:extLst>
          </p:cNvPr>
          <p:cNvSpPr txBox="1"/>
          <p:nvPr/>
        </p:nvSpPr>
        <p:spPr>
          <a:xfrm>
            <a:off x="6971096" y="7886700"/>
            <a:ext cx="3620704" cy="572080"/>
          </a:xfrm>
          <a:prstGeom prst="rect">
            <a:avLst/>
          </a:prstGeom>
        </p:spPr>
        <p:txBody>
          <a:bodyPr wrap="square" lIns="0" tIns="0" rIns="0" bIns="0" rtlCol="0" anchor="t">
            <a:spAutoFit/>
          </a:bodyPr>
          <a:lstStyle/>
          <a:p>
            <a:pPr algn="l">
              <a:lnSpc>
                <a:spcPts val="4799"/>
              </a:lnSpc>
            </a:pPr>
            <a:r>
              <a:rPr lang="fr-FR" sz="3600" b="1" spc="-199" dirty="0">
                <a:solidFill>
                  <a:srgbClr val="FFFFFF"/>
                </a:solidFill>
                <a:latin typeface="Segoe UI" panose="020B0502040204020203" pitchFamily="34" charset="0"/>
                <a:ea typeface="Raleway Bold"/>
                <a:cs typeface="Segoe UI" panose="020B0502040204020203" pitchFamily="34" charset="0"/>
                <a:sym typeface="Raleway Bold"/>
              </a:rPr>
              <a:t>Legal </a:t>
            </a:r>
            <a:r>
              <a:rPr lang="fr-FR" sz="3600" b="1" spc="-199" dirty="0" err="1">
                <a:solidFill>
                  <a:srgbClr val="FFFFFF"/>
                </a:solidFill>
                <a:latin typeface="Segoe UI" panose="020B0502040204020203" pitchFamily="34" charset="0"/>
                <a:ea typeface="Raleway Bold"/>
                <a:cs typeface="Segoe UI" panose="020B0502040204020203" pitchFamily="34" charset="0"/>
                <a:sym typeface="Raleway Bold"/>
              </a:rPr>
              <a:t>analysis</a:t>
            </a:r>
            <a:endParaRPr lang="fr-FR" sz="3600" b="1" spc="-199" dirty="0">
              <a:solidFill>
                <a:srgbClr val="FFFFFF"/>
              </a:solidFill>
              <a:latin typeface="Segoe UI" panose="020B0502040204020203" pitchFamily="34" charset="0"/>
              <a:ea typeface="Raleway Bold"/>
              <a:cs typeface="Segoe UI" panose="020B0502040204020203" pitchFamily="34" charset="0"/>
              <a:sym typeface="Raleway Bold"/>
            </a:endParaRPr>
          </a:p>
        </p:txBody>
      </p:sp>
      <p:sp>
        <p:nvSpPr>
          <p:cNvPr id="23" name="TextBox 6">
            <a:extLst>
              <a:ext uri="{FF2B5EF4-FFF2-40B4-BE49-F238E27FC236}">
                <a16:creationId xmlns:a16="http://schemas.microsoft.com/office/drawing/2014/main" id="{311F9A1E-D805-426B-920B-C49E98F327C0}"/>
              </a:ext>
            </a:extLst>
          </p:cNvPr>
          <p:cNvSpPr txBox="1"/>
          <p:nvPr/>
        </p:nvSpPr>
        <p:spPr>
          <a:xfrm>
            <a:off x="11016333" y="5152420"/>
            <a:ext cx="1099467" cy="810030"/>
          </a:xfrm>
          <a:prstGeom prst="rect">
            <a:avLst/>
          </a:prstGeom>
        </p:spPr>
        <p:txBody>
          <a:bodyPr lIns="0" tIns="0" rIns="0" bIns="0" rtlCol="0" anchor="t">
            <a:spAutoFit/>
          </a:bodyPr>
          <a:lstStyle/>
          <a:p>
            <a:pPr marL="0" lvl="1" indent="0" algn="l">
              <a:lnSpc>
                <a:spcPts val="6720"/>
              </a:lnSpc>
              <a:spcBef>
                <a:spcPct val="0"/>
              </a:spcBef>
            </a:pPr>
            <a:r>
              <a:rPr lang="fr-FR" sz="4800" b="1" dirty="0">
                <a:solidFill>
                  <a:srgbClr val="FFFFFF"/>
                </a:solidFill>
                <a:latin typeface="Segoe UI" panose="020B0502040204020203" pitchFamily="34" charset="0"/>
                <a:ea typeface="Raleway Bold"/>
                <a:cs typeface="Segoe UI" panose="020B0502040204020203" pitchFamily="34" charset="0"/>
                <a:sym typeface="Raleway Bold"/>
              </a:rPr>
              <a:t>7</a:t>
            </a:r>
          </a:p>
        </p:txBody>
      </p:sp>
      <p:sp>
        <p:nvSpPr>
          <p:cNvPr id="24" name="TextBox 8">
            <a:extLst>
              <a:ext uri="{FF2B5EF4-FFF2-40B4-BE49-F238E27FC236}">
                <a16:creationId xmlns:a16="http://schemas.microsoft.com/office/drawing/2014/main" id="{4FF5D134-6654-4797-8DE2-EB726335FC67}"/>
              </a:ext>
            </a:extLst>
          </p:cNvPr>
          <p:cNvSpPr txBox="1"/>
          <p:nvPr/>
        </p:nvSpPr>
        <p:spPr>
          <a:xfrm>
            <a:off x="11016333" y="6390670"/>
            <a:ext cx="1099467" cy="810030"/>
          </a:xfrm>
          <a:prstGeom prst="rect">
            <a:avLst/>
          </a:prstGeom>
        </p:spPr>
        <p:txBody>
          <a:bodyPr lIns="0" tIns="0" rIns="0" bIns="0" rtlCol="0" anchor="t">
            <a:spAutoFit/>
          </a:bodyPr>
          <a:lstStyle/>
          <a:p>
            <a:pPr marL="0" lvl="1" indent="0" algn="l">
              <a:lnSpc>
                <a:spcPts val="6720"/>
              </a:lnSpc>
              <a:spcBef>
                <a:spcPct val="0"/>
              </a:spcBef>
            </a:pPr>
            <a:r>
              <a:rPr lang="fr-FR" sz="4800" b="1" dirty="0">
                <a:solidFill>
                  <a:srgbClr val="FFFFFF"/>
                </a:solidFill>
                <a:latin typeface="Segoe UI" panose="020B0502040204020203" pitchFamily="34" charset="0"/>
                <a:ea typeface="Raleway Bold"/>
                <a:cs typeface="Segoe UI" panose="020B0502040204020203" pitchFamily="34" charset="0"/>
                <a:sym typeface="Raleway Bold"/>
              </a:rPr>
              <a:t>8</a:t>
            </a:r>
          </a:p>
        </p:txBody>
      </p:sp>
      <p:sp>
        <p:nvSpPr>
          <p:cNvPr id="25" name="TextBox 11">
            <a:extLst>
              <a:ext uri="{FF2B5EF4-FFF2-40B4-BE49-F238E27FC236}">
                <a16:creationId xmlns:a16="http://schemas.microsoft.com/office/drawing/2014/main" id="{E78718CF-BBEB-4703-82F2-DBC333FAF1A9}"/>
              </a:ext>
            </a:extLst>
          </p:cNvPr>
          <p:cNvSpPr txBox="1"/>
          <p:nvPr/>
        </p:nvSpPr>
        <p:spPr>
          <a:xfrm>
            <a:off x="11618387" y="5409155"/>
            <a:ext cx="5525706" cy="572080"/>
          </a:xfrm>
          <a:prstGeom prst="rect">
            <a:avLst/>
          </a:prstGeom>
        </p:spPr>
        <p:txBody>
          <a:bodyPr wrap="square" lIns="0" tIns="0" rIns="0" bIns="0" rtlCol="0" anchor="t">
            <a:spAutoFit/>
          </a:bodyPr>
          <a:lstStyle/>
          <a:p>
            <a:pPr algn="l">
              <a:lnSpc>
                <a:spcPts val="4799"/>
              </a:lnSpc>
            </a:pPr>
            <a:r>
              <a:rPr lang="fr-FR" sz="3600" b="1" spc="-199" dirty="0">
                <a:solidFill>
                  <a:srgbClr val="FFFFFF"/>
                </a:solidFill>
                <a:latin typeface="Segoe UI" panose="020B0502040204020203" pitchFamily="34" charset="0"/>
                <a:ea typeface="Raleway Bold"/>
                <a:cs typeface="Segoe UI" panose="020B0502040204020203" pitchFamily="34" charset="0"/>
                <a:sym typeface="Raleway Bold"/>
              </a:rPr>
              <a:t>Marketing</a:t>
            </a:r>
          </a:p>
        </p:txBody>
      </p:sp>
      <p:sp>
        <p:nvSpPr>
          <p:cNvPr id="26" name="TextBox 13">
            <a:extLst>
              <a:ext uri="{FF2B5EF4-FFF2-40B4-BE49-F238E27FC236}">
                <a16:creationId xmlns:a16="http://schemas.microsoft.com/office/drawing/2014/main" id="{B859DE23-CFFA-46EB-A129-CA33396B3FC0}"/>
              </a:ext>
            </a:extLst>
          </p:cNvPr>
          <p:cNvSpPr txBox="1"/>
          <p:nvPr/>
        </p:nvSpPr>
        <p:spPr>
          <a:xfrm>
            <a:off x="11618387" y="6647405"/>
            <a:ext cx="6060013" cy="566181"/>
          </a:xfrm>
          <a:prstGeom prst="rect">
            <a:avLst/>
          </a:prstGeom>
        </p:spPr>
        <p:txBody>
          <a:bodyPr wrap="square" lIns="0" tIns="0" rIns="0" bIns="0" rtlCol="0" anchor="t">
            <a:spAutoFit/>
          </a:bodyPr>
          <a:lstStyle/>
          <a:p>
            <a:pPr algn="l">
              <a:lnSpc>
                <a:spcPts val="4799"/>
              </a:lnSpc>
            </a:pPr>
            <a:r>
              <a:rPr lang="fr-FR" sz="3600" b="1" spc="-199" dirty="0" err="1">
                <a:solidFill>
                  <a:srgbClr val="FFFFFF"/>
                </a:solidFill>
                <a:latin typeface="Segoe UI" panose="020B0502040204020203" pitchFamily="34" charset="0"/>
                <a:ea typeface="Raleway Bold"/>
                <a:cs typeface="Segoe UI" panose="020B0502040204020203" pitchFamily="34" charset="0"/>
                <a:sym typeface="Raleway Bold"/>
              </a:rPr>
              <a:t>Mid-term</a:t>
            </a:r>
            <a:r>
              <a:rPr lang="fr-FR" sz="3600" b="1" spc="-199" dirty="0">
                <a:solidFill>
                  <a:srgbClr val="FFFFFF"/>
                </a:solidFill>
                <a:latin typeface="Segoe UI" panose="020B0502040204020203" pitchFamily="34" charset="0"/>
                <a:ea typeface="Raleway Bold"/>
                <a:cs typeface="Segoe UI" panose="020B0502040204020203" pitchFamily="34" charset="0"/>
                <a:sym typeface="Raleway Bold"/>
              </a:rPr>
              <a:t> and long-</a:t>
            </a:r>
            <a:r>
              <a:rPr lang="fr-FR" sz="3600" b="1" spc="-199" dirty="0" err="1">
                <a:solidFill>
                  <a:srgbClr val="FFFFFF"/>
                </a:solidFill>
                <a:latin typeface="Segoe UI" panose="020B0502040204020203" pitchFamily="34" charset="0"/>
                <a:ea typeface="Raleway Bold"/>
                <a:cs typeface="Segoe UI" panose="020B0502040204020203" pitchFamily="34" charset="0"/>
                <a:sym typeface="Raleway Bold"/>
              </a:rPr>
              <a:t>term</a:t>
            </a:r>
            <a:r>
              <a:rPr lang="fr-FR" sz="3600" b="1" spc="-199" dirty="0">
                <a:solidFill>
                  <a:srgbClr val="FFFFFF"/>
                </a:solidFill>
                <a:latin typeface="Segoe UI" panose="020B0502040204020203" pitchFamily="34" charset="0"/>
                <a:ea typeface="Raleway Bold"/>
                <a:cs typeface="Segoe UI" panose="020B0502040204020203" pitchFamily="34" charset="0"/>
                <a:sym typeface="Raleway Bold"/>
              </a:rPr>
              <a:t> vision</a:t>
            </a:r>
          </a:p>
        </p:txBody>
      </p:sp>
      <p:sp>
        <p:nvSpPr>
          <p:cNvPr id="27" name="TextBox 8">
            <a:extLst>
              <a:ext uri="{FF2B5EF4-FFF2-40B4-BE49-F238E27FC236}">
                <a16:creationId xmlns:a16="http://schemas.microsoft.com/office/drawing/2014/main" id="{D382E231-DC26-4236-96AE-2431AE21AB72}"/>
              </a:ext>
            </a:extLst>
          </p:cNvPr>
          <p:cNvSpPr txBox="1"/>
          <p:nvPr/>
        </p:nvSpPr>
        <p:spPr>
          <a:xfrm>
            <a:off x="11016333" y="7612750"/>
            <a:ext cx="1099467" cy="810030"/>
          </a:xfrm>
          <a:prstGeom prst="rect">
            <a:avLst/>
          </a:prstGeom>
        </p:spPr>
        <p:txBody>
          <a:bodyPr lIns="0" tIns="0" rIns="0" bIns="0" rtlCol="0" anchor="t">
            <a:spAutoFit/>
          </a:bodyPr>
          <a:lstStyle/>
          <a:p>
            <a:pPr marL="0" lvl="1" indent="0" algn="l">
              <a:lnSpc>
                <a:spcPts val="6720"/>
              </a:lnSpc>
              <a:spcBef>
                <a:spcPct val="0"/>
              </a:spcBef>
            </a:pPr>
            <a:r>
              <a:rPr lang="fr-FR" sz="4800" b="1" dirty="0">
                <a:solidFill>
                  <a:srgbClr val="FFFFFF"/>
                </a:solidFill>
                <a:latin typeface="Segoe UI" panose="020B0502040204020203" pitchFamily="34" charset="0"/>
                <a:ea typeface="Raleway Bold"/>
                <a:cs typeface="Segoe UI" panose="020B0502040204020203" pitchFamily="34" charset="0"/>
                <a:sym typeface="Raleway Bold"/>
              </a:rPr>
              <a:t>9</a:t>
            </a:r>
          </a:p>
        </p:txBody>
      </p:sp>
      <p:sp>
        <p:nvSpPr>
          <p:cNvPr id="28" name="TextBox 13">
            <a:extLst>
              <a:ext uri="{FF2B5EF4-FFF2-40B4-BE49-F238E27FC236}">
                <a16:creationId xmlns:a16="http://schemas.microsoft.com/office/drawing/2014/main" id="{353D87C3-BFC8-4F73-9E07-3CBF9575B2BD}"/>
              </a:ext>
            </a:extLst>
          </p:cNvPr>
          <p:cNvSpPr txBox="1"/>
          <p:nvPr/>
        </p:nvSpPr>
        <p:spPr>
          <a:xfrm>
            <a:off x="11618388" y="7886700"/>
            <a:ext cx="5298012" cy="566181"/>
          </a:xfrm>
          <a:prstGeom prst="rect">
            <a:avLst/>
          </a:prstGeom>
        </p:spPr>
        <p:txBody>
          <a:bodyPr wrap="square" lIns="0" tIns="0" rIns="0" bIns="0" rtlCol="0" anchor="t">
            <a:spAutoFit/>
          </a:bodyPr>
          <a:lstStyle/>
          <a:p>
            <a:pPr algn="l">
              <a:lnSpc>
                <a:spcPts val="4799"/>
              </a:lnSpc>
            </a:pPr>
            <a:r>
              <a:rPr lang="fr-FR" sz="3600" b="1" spc="-199" dirty="0" err="1">
                <a:solidFill>
                  <a:srgbClr val="FFFFFF"/>
                </a:solidFill>
                <a:latin typeface="Segoe UI" panose="020B0502040204020203" pitchFamily="34" charset="0"/>
                <a:ea typeface="Raleway Bold"/>
                <a:cs typeface="Segoe UI" panose="020B0502040204020203" pitchFamily="34" charset="0"/>
                <a:sym typeface="Raleway Bold"/>
              </a:rPr>
              <a:t>Opportunities</a:t>
            </a:r>
            <a:r>
              <a:rPr lang="fr-FR" sz="3600" b="1" spc="-199" dirty="0">
                <a:solidFill>
                  <a:srgbClr val="FFFFFF"/>
                </a:solidFill>
                <a:latin typeface="Segoe UI" panose="020B0502040204020203" pitchFamily="34" charset="0"/>
                <a:ea typeface="Raleway Bold"/>
                <a:cs typeface="Segoe UI" panose="020B0502040204020203" pitchFamily="34" charset="0"/>
                <a:sym typeface="Raleway Bold"/>
              </a:rPr>
              <a:t> and </a:t>
            </a:r>
            <a:r>
              <a:rPr lang="fr-FR" sz="3600" b="1" spc="-199" dirty="0" err="1">
                <a:solidFill>
                  <a:srgbClr val="FFFFFF"/>
                </a:solidFill>
                <a:latin typeface="Segoe UI" panose="020B0502040204020203" pitchFamily="34" charset="0"/>
                <a:ea typeface="Raleway Bold"/>
                <a:cs typeface="Segoe UI" panose="020B0502040204020203" pitchFamily="34" charset="0"/>
                <a:sym typeface="Raleway Bold"/>
              </a:rPr>
              <a:t>threats</a:t>
            </a:r>
            <a:endParaRPr lang="fr-FR" sz="3600" b="1" spc="-199" dirty="0">
              <a:solidFill>
                <a:srgbClr val="FFFFFF"/>
              </a:solidFill>
              <a:latin typeface="Segoe UI" panose="020B0502040204020203" pitchFamily="34" charset="0"/>
              <a:ea typeface="Raleway Bold"/>
              <a:cs typeface="Segoe UI" panose="020B0502040204020203" pitchFamily="34" charset="0"/>
              <a:sym typeface="Raleway Bold"/>
            </a:endParaRPr>
          </a:p>
        </p:txBody>
      </p:sp>
      <p:sp>
        <p:nvSpPr>
          <p:cNvPr id="16" name="Espace réservé du numéro de diapositive 15">
            <a:extLst>
              <a:ext uri="{FF2B5EF4-FFF2-40B4-BE49-F238E27FC236}">
                <a16:creationId xmlns:a16="http://schemas.microsoft.com/office/drawing/2014/main" id="{856C8B8F-119F-4E4D-A700-B41AA420C732}"/>
              </a:ext>
            </a:extLst>
          </p:cNvPr>
          <p:cNvSpPr>
            <a:spLocks noGrp="1"/>
          </p:cNvSpPr>
          <p:nvPr>
            <p:ph type="sldNum" sz="quarter" idx="12"/>
          </p:nvPr>
        </p:nvSpPr>
        <p:spPr/>
        <p:txBody>
          <a:bodyPr/>
          <a:lstStyle/>
          <a:p>
            <a:fld id="{B6F15528-21DE-4FAA-801E-634DDDAF4B2B}" type="slidenum">
              <a:rPr lang="en-US" smtClean="0">
                <a:solidFill>
                  <a:schemeClr val="bg1"/>
                </a:solidFill>
              </a:rPr>
              <a:pPr/>
              <a:t>14</a:t>
            </a:fld>
            <a:endParaRPr lang="en-US" dirty="0">
              <a:solidFill>
                <a:schemeClr val="bg1"/>
              </a:solidFill>
            </a:endParaRPr>
          </a:p>
        </p:txBody>
      </p:sp>
    </p:spTree>
    <p:extLst>
      <p:ext uri="{BB962C8B-B14F-4D97-AF65-F5344CB8AC3E}">
        <p14:creationId xmlns:p14="http://schemas.microsoft.com/office/powerpoint/2010/main" val="36460960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D1D1B"/>
        </a:solidFill>
        <a:effectLst/>
      </p:bgPr>
    </p:bg>
    <p:spTree>
      <p:nvGrpSpPr>
        <p:cNvPr id="1" name=""/>
        <p:cNvGrpSpPr/>
        <p:nvPr/>
      </p:nvGrpSpPr>
      <p:grpSpPr>
        <a:xfrm>
          <a:off x="0" y="0"/>
          <a:ext cx="0" cy="0"/>
          <a:chOff x="0" y="0"/>
          <a:chExt cx="0" cy="0"/>
        </a:xfrm>
      </p:grpSpPr>
      <p:sp>
        <p:nvSpPr>
          <p:cNvPr id="3" name="AutoShape 3"/>
          <p:cNvSpPr/>
          <p:nvPr/>
        </p:nvSpPr>
        <p:spPr>
          <a:xfrm>
            <a:off x="2525921" y="2019300"/>
            <a:ext cx="13236192" cy="0"/>
          </a:xfrm>
          <a:prstGeom prst="line">
            <a:avLst/>
          </a:prstGeom>
          <a:ln w="9525" cap="flat">
            <a:solidFill>
              <a:srgbClr val="FFFFFF"/>
            </a:solidFill>
            <a:prstDash val="solid"/>
            <a:headEnd type="none" w="sm" len="sm"/>
            <a:tailEnd type="none" w="sm" len="sm"/>
          </a:ln>
        </p:spPr>
      </p:sp>
      <p:sp>
        <p:nvSpPr>
          <p:cNvPr id="4" name="AutoShape 4"/>
          <p:cNvSpPr/>
          <p:nvPr/>
        </p:nvSpPr>
        <p:spPr>
          <a:xfrm>
            <a:off x="2525853" y="8645938"/>
            <a:ext cx="13236260" cy="0"/>
          </a:xfrm>
          <a:prstGeom prst="line">
            <a:avLst/>
          </a:prstGeom>
          <a:ln w="9525" cap="flat">
            <a:solidFill>
              <a:srgbClr val="FFFFFF"/>
            </a:solidFill>
            <a:prstDash val="solid"/>
            <a:headEnd type="none" w="sm" len="sm"/>
            <a:tailEnd type="none" w="sm" len="sm"/>
          </a:ln>
        </p:spPr>
      </p:sp>
      <p:sp>
        <p:nvSpPr>
          <p:cNvPr id="5" name="Freeform 5"/>
          <p:cNvSpPr/>
          <p:nvPr/>
        </p:nvSpPr>
        <p:spPr>
          <a:xfrm>
            <a:off x="13261888" y="7061552"/>
            <a:ext cx="1205927" cy="1663348"/>
          </a:xfrm>
          <a:custGeom>
            <a:avLst/>
            <a:gdLst/>
            <a:ahLst/>
            <a:cxnLst/>
            <a:rect l="l" t="t" r="r" b="b"/>
            <a:pathLst>
              <a:path w="1205927" h="1663348">
                <a:moveTo>
                  <a:pt x="0" y="0"/>
                </a:moveTo>
                <a:lnTo>
                  <a:pt x="1205927" y="0"/>
                </a:lnTo>
                <a:lnTo>
                  <a:pt x="1205927" y="1663348"/>
                </a:lnTo>
                <a:lnTo>
                  <a:pt x="0" y="1663348"/>
                </a:lnTo>
                <a:lnTo>
                  <a:pt x="0" y="0"/>
                </a:lnTo>
                <a:close/>
              </a:path>
            </a:pathLst>
          </a:custGeom>
          <a:blipFill>
            <a:blip r:embed="rId2"/>
            <a:stretch>
              <a:fillRect/>
            </a:stretch>
          </a:blipFill>
        </p:spPr>
      </p:sp>
      <p:sp>
        <p:nvSpPr>
          <p:cNvPr id="9" name="Freeform 9"/>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3"/>
            <a:stretch>
              <a:fillRect/>
            </a:stretch>
          </a:blipFill>
        </p:spPr>
      </p:sp>
      <p:sp>
        <p:nvSpPr>
          <p:cNvPr id="23" name="TextBox 7">
            <a:extLst>
              <a:ext uri="{FF2B5EF4-FFF2-40B4-BE49-F238E27FC236}">
                <a16:creationId xmlns:a16="http://schemas.microsoft.com/office/drawing/2014/main" id="{CCE9C416-332F-4EE0-9A66-83EE9D5AE209}"/>
              </a:ext>
            </a:extLst>
          </p:cNvPr>
          <p:cNvSpPr txBox="1"/>
          <p:nvPr/>
        </p:nvSpPr>
        <p:spPr>
          <a:xfrm>
            <a:off x="2525819" y="1051497"/>
            <a:ext cx="13236260" cy="923330"/>
          </a:xfrm>
          <a:prstGeom prst="rect">
            <a:avLst/>
          </a:prstGeom>
        </p:spPr>
        <p:txBody>
          <a:bodyPr lIns="0" tIns="0" rIns="0" bIns="0" rtlCol="0" anchor="t">
            <a:spAutoFit/>
          </a:bodyPr>
          <a:lstStyle/>
          <a:p>
            <a:pPr marL="0" lvl="1" indent="0" algn="l">
              <a:lnSpc>
                <a:spcPts val="7200"/>
              </a:lnSpc>
              <a:spcBef>
                <a:spcPct val="0"/>
              </a:spcBef>
            </a:pPr>
            <a:r>
              <a:rPr lang="en-US" sz="7200" b="1" dirty="0">
                <a:solidFill>
                  <a:srgbClr val="FFFFFF"/>
                </a:solidFill>
                <a:latin typeface="Segoe UI" panose="020B0502040204020203" pitchFamily="34" charset="0"/>
                <a:ea typeface="Raleway Bold"/>
                <a:cs typeface="Segoe UI" panose="020B0502040204020203" pitchFamily="34" charset="0"/>
                <a:sym typeface="Raleway Bold"/>
              </a:rPr>
              <a:t>PARTIE 2</a:t>
            </a:r>
          </a:p>
        </p:txBody>
      </p:sp>
      <p:graphicFrame>
        <p:nvGraphicFramePr>
          <p:cNvPr id="44" name="Diagramme 43">
            <a:extLst>
              <a:ext uri="{FF2B5EF4-FFF2-40B4-BE49-F238E27FC236}">
                <a16:creationId xmlns:a16="http://schemas.microsoft.com/office/drawing/2014/main" id="{AC16908B-95FF-4826-AE59-09CEAED65D82}"/>
              </a:ext>
            </a:extLst>
          </p:cNvPr>
          <p:cNvGraphicFramePr/>
          <p:nvPr>
            <p:extLst>
              <p:ext uri="{D42A27DB-BD31-4B8C-83A1-F6EECF244321}">
                <p14:modId xmlns:p14="http://schemas.microsoft.com/office/powerpoint/2010/main" val="3995673794"/>
              </p:ext>
            </p:extLst>
          </p:nvPr>
        </p:nvGraphicFramePr>
        <p:xfrm>
          <a:off x="2405910" y="1973170"/>
          <a:ext cx="13476181" cy="668996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Espace réservé du numéro de diapositive 5">
            <a:extLst>
              <a:ext uri="{FF2B5EF4-FFF2-40B4-BE49-F238E27FC236}">
                <a16:creationId xmlns:a16="http://schemas.microsoft.com/office/drawing/2014/main" id="{8555A1DC-F262-46F3-8843-18E500C065E5}"/>
              </a:ext>
            </a:extLst>
          </p:cNvPr>
          <p:cNvSpPr>
            <a:spLocks noGrp="1"/>
          </p:cNvSpPr>
          <p:nvPr>
            <p:ph type="sldNum" sz="quarter" idx="12"/>
          </p:nvPr>
        </p:nvSpPr>
        <p:spPr/>
        <p:txBody>
          <a:bodyPr/>
          <a:lstStyle/>
          <a:p>
            <a:fld id="{B6F15528-21DE-4FAA-801E-634DDDAF4B2B}" type="slidenum">
              <a:rPr lang="en-US" smtClean="0">
                <a:solidFill>
                  <a:schemeClr val="bg1"/>
                </a:solidFill>
              </a:rPr>
              <a:pPr/>
              <a:t>15</a:t>
            </a:fld>
            <a:endParaRPr lang="en-US" dirty="0">
              <a:solidFill>
                <a:schemeClr val="bg1"/>
              </a:solidFill>
            </a:endParaRPr>
          </a:p>
        </p:txBody>
      </p:sp>
    </p:spTree>
    <p:extLst>
      <p:ext uri="{BB962C8B-B14F-4D97-AF65-F5344CB8AC3E}">
        <p14:creationId xmlns:p14="http://schemas.microsoft.com/office/powerpoint/2010/main" val="38079942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8"/>
          <p:cNvSpPr/>
          <p:nvPr/>
        </p:nvSpPr>
        <p:spPr>
          <a:xfrm>
            <a:off x="1028700" y="1964351"/>
            <a:ext cx="16230600" cy="0"/>
          </a:xfrm>
          <a:prstGeom prst="line">
            <a:avLst/>
          </a:prstGeom>
          <a:ln w="9525" cap="flat">
            <a:solidFill>
              <a:srgbClr val="140E0C"/>
            </a:solidFill>
            <a:prstDash val="solid"/>
            <a:headEnd type="none" w="sm" len="sm"/>
            <a:tailEnd type="none" w="sm" len="sm"/>
          </a:ln>
        </p:spPr>
      </p:sp>
      <p:sp>
        <p:nvSpPr>
          <p:cNvPr id="9" name="AutoShape 9"/>
          <p:cNvSpPr/>
          <p:nvPr/>
        </p:nvSpPr>
        <p:spPr>
          <a:xfrm>
            <a:off x="1028700" y="4004324"/>
            <a:ext cx="16230600" cy="0"/>
          </a:xfrm>
          <a:prstGeom prst="line">
            <a:avLst/>
          </a:prstGeom>
          <a:ln w="9525" cap="flat">
            <a:solidFill>
              <a:srgbClr val="140E0C"/>
            </a:solidFill>
            <a:prstDash val="solid"/>
            <a:headEnd type="none" w="sm" len="sm"/>
            <a:tailEnd type="none" w="sm" len="sm"/>
          </a:ln>
        </p:spPr>
      </p:sp>
      <p:sp>
        <p:nvSpPr>
          <p:cNvPr id="15" name="Freeform 15"/>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2"/>
            <a:stretch>
              <a:fillRect/>
            </a:stretch>
          </a:blipFill>
        </p:spPr>
      </p:sp>
      <p:sp>
        <p:nvSpPr>
          <p:cNvPr id="16" name="TextBox 6">
            <a:extLst>
              <a:ext uri="{FF2B5EF4-FFF2-40B4-BE49-F238E27FC236}">
                <a16:creationId xmlns:a16="http://schemas.microsoft.com/office/drawing/2014/main" id="{60C579EA-C55D-4B08-B463-2AEF81E5249F}"/>
              </a:ext>
            </a:extLst>
          </p:cNvPr>
          <p:cNvSpPr txBox="1"/>
          <p:nvPr/>
        </p:nvSpPr>
        <p:spPr>
          <a:xfrm>
            <a:off x="1025387" y="1000125"/>
            <a:ext cx="9033013" cy="815160"/>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2.1 </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Human </a:t>
            </a:r>
            <a:r>
              <a:rPr lang="fr-FR" sz="4000" b="1" dirty="0" err="1">
                <a:solidFill>
                  <a:srgbClr val="1D1D1B"/>
                </a:solidFill>
                <a:latin typeface="Segoe UI" panose="020B0502040204020203" pitchFamily="34" charset="0"/>
                <a:ea typeface="Raleway Bold"/>
                <a:cs typeface="Segoe UI" panose="020B0502040204020203" pitchFamily="34" charset="0"/>
                <a:sym typeface="Raleway Bold"/>
              </a:rPr>
              <a:t>resources</a:t>
            </a:r>
            <a:endParaRPr lang="en-US" sz="4000" b="1" dirty="0">
              <a:solidFill>
                <a:srgbClr val="1D1D1B"/>
              </a:solidFill>
              <a:latin typeface="Segoe UI" panose="020B0502040204020203" pitchFamily="34" charset="0"/>
              <a:ea typeface="Raleway Bold"/>
              <a:cs typeface="Segoe UI" panose="020B0502040204020203" pitchFamily="34" charset="0"/>
              <a:sym typeface="Raleway Bold"/>
            </a:endParaRPr>
          </a:p>
        </p:txBody>
      </p:sp>
      <p:sp>
        <p:nvSpPr>
          <p:cNvPr id="18" name="ZoneTexte 17">
            <a:extLst>
              <a:ext uri="{FF2B5EF4-FFF2-40B4-BE49-F238E27FC236}">
                <a16:creationId xmlns:a16="http://schemas.microsoft.com/office/drawing/2014/main" id="{55CB5194-BF9C-499B-8904-63002D4F0439}"/>
              </a:ext>
            </a:extLst>
          </p:cNvPr>
          <p:cNvSpPr txBox="1"/>
          <p:nvPr/>
        </p:nvSpPr>
        <p:spPr>
          <a:xfrm>
            <a:off x="1025387" y="2019300"/>
            <a:ext cx="16230600" cy="1938992"/>
          </a:xfrm>
          <a:prstGeom prst="rect">
            <a:avLst/>
          </a:prstGeom>
          <a:noFill/>
        </p:spPr>
        <p:txBody>
          <a:bodyPr wrap="square">
            <a:spAutoFit/>
          </a:bodyPr>
          <a:lstStyle/>
          <a:p>
            <a:r>
              <a:rPr lang="en-US" sz="2000" b="0" i="0" dirty="0">
                <a:effectLst/>
                <a:latin typeface="Segoe UI Semibold" panose="020B0702040204020203" pitchFamily="34" charset="0"/>
                <a:cs typeface="Segoe UI Semibold" panose="020B0702040204020203" pitchFamily="34" charset="0"/>
              </a:rPr>
              <a:t>The number and skills of people required for the project, its </a:t>
            </a:r>
            <a:r>
              <a:rPr lang="en-US" sz="2000" b="0" i="0" dirty="0" err="1">
                <a:effectLst/>
                <a:latin typeface="Segoe UI Semibold" panose="020B0702040204020203" pitchFamily="34" charset="0"/>
                <a:cs typeface="Segoe UI Semibold" panose="020B0702040204020203" pitchFamily="34" charset="0"/>
              </a:rPr>
              <a:t>organisation</a:t>
            </a:r>
            <a:r>
              <a:rPr lang="en-US" sz="2000" b="0" i="0" dirty="0">
                <a:effectLst/>
                <a:latin typeface="Segoe UI Semibold" panose="020B0702040204020203" pitchFamily="34" charset="0"/>
                <a:cs typeface="Segoe UI Semibold" panose="020B0702040204020203" pitchFamily="34" charset="0"/>
              </a:rPr>
              <a:t> (who does what?), working hours, workspace for the industrial site or offices, salaries consistent with the team profile (experience/skills), etc.</a:t>
            </a:r>
          </a:p>
          <a:p>
            <a:r>
              <a:rPr lang="fr-FR" i="1" dirty="0">
                <a:latin typeface="Segoe UI" panose="020B0502040204020203" pitchFamily="34" charset="0"/>
                <a:cs typeface="Segoe UI" panose="020B0502040204020203" pitchFamily="34" charset="0"/>
              </a:rPr>
              <a:t>Write </a:t>
            </a:r>
            <a:r>
              <a:rPr lang="fr-FR" i="1" dirty="0" err="1">
                <a:latin typeface="Segoe UI" panose="020B0502040204020203" pitchFamily="34" charset="0"/>
                <a:cs typeface="Segoe UI" panose="020B0502040204020203" pitchFamily="34" charset="0"/>
              </a:rPr>
              <a:t>here</a:t>
            </a:r>
            <a:r>
              <a:rPr lang="fr-FR" i="1" dirty="0">
                <a:latin typeface="Segoe UI" panose="020B0502040204020203" pitchFamily="34" charset="0"/>
                <a:cs typeface="Segoe UI" panose="020B0502040204020203" pitchFamily="34" charset="0"/>
              </a:rPr>
              <a:t>.</a:t>
            </a:r>
          </a:p>
          <a:p>
            <a:endParaRPr lang="fr-FR" sz="2000" dirty="0">
              <a:latin typeface="Segoe UI Semibold" panose="020B0702040204020203" pitchFamily="34" charset="0"/>
              <a:cs typeface="Segoe UI Semibold" panose="020B0702040204020203" pitchFamily="34" charset="0"/>
            </a:endParaRPr>
          </a:p>
          <a:p>
            <a:endParaRPr lang="fr-FR" sz="2000" dirty="0">
              <a:latin typeface="Segoe UI Semibold" panose="020B0702040204020203" pitchFamily="34" charset="0"/>
              <a:cs typeface="Segoe UI Semibold" panose="020B0702040204020203" pitchFamily="34" charset="0"/>
            </a:endParaRPr>
          </a:p>
          <a:p>
            <a:pPr algn="ctr"/>
            <a:endParaRPr lang="fr-FR" sz="2000" dirty="0">
              <a:solidFill>
                <a:srgbClr val="C00000"/>
              </a:solidFill>
              <a:latin typeface="Segoe UI Semibold" panose="020B0702040204020203" pitchFamily="34" charset="0"/>
              <a:cs typeface="Segoe UI Semibold" panose="020B0702040204020203" pitchFamily="34" charset="0"/>
            </a:endParaRPr>
          </a:p>
        </p:txBody>
      </p:sp>
      <p:sp>
        <p:nvSpPr>
          <p:cNvPr id="19" name="Freeform 8">
            <a:extLst>
              <a:ext uri="{FF2B5EF4-FFF2-40B4-BE49-F238E27FC236}">
                <a16:creationId xmlns:a16="http://schemas.microsoft.com/office/drawing/2014/main" id="{C9821B51-9C2E-4A32-BDE1-139298183C42}"/>
              </a:ext>
            </a:extLst>
          </p:cNvPr>
          <p:cNvSpPr>
            <a:spLocks noChangeAspect="1"/>
          </p:cNvSpPr>
          <p:nvPr/>
        </p:nvSpPr>
        <p:spPr>
          <a:xfrm>
            <a:off x="13639800" y="459616"/>
            <a:ext cx="2231739" cy="1512000"/>
          </a:xfrm>
          <a:custGeom>
            <a:avLst/>
            <a:gdLst/>
            <a:ahLst/>
            <a:cxnLst/>
            <a:rect l="l" t="t" r="r" b="b"/>
            <a:pathLst>
              <a:path w="1614507" h="1093829">
                <a:moveTo>
                  <a:pt x="0" y="0"/>
                </a:moveTo>
                <a:lnTo>
                  <a:pt x="1614508" y="0"/>
                </a:lnTo>
                <a:lnTo>
                  <a:pt x="1614508" y="1093828"/>
                </a:lnTo>
                <a:lnTo>
                  <a:pt x="0" y="109382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aphicFrame>
        <p:nvGraphicFramePr>
          <p:cNvPr id="2" name="Tableau 2">
            <a:extLst>
              <a:ext uri="{FF2B5EF4-FFF2-40B4-BE49-F238E27FC236}">
                <a16:creationId xmlns:a16="http://schemas.microsoft.com/office/drawing/2014/main" id="{6CF4E28E-2FBB-4E4B-BB0F-8D1757EA96E6}"/>
              </a:ext>
            </a:extLst>
          </p:cNvPr>
          <p:cNvGraphicFramePr>
            <a:graphicFrameLocks noGrp="1"/>
          </p:cNvGraphicFramePr>
          <p:nvPr>
            <p:extLst>
              <p:ext uri="{D42A27DB-BD31-4B8C-83A1-F6EECF244321}">
                <p14:modId xmlns:p14="http://schemas.microsoft.com/office/powerpoint/2010/main" val="2619099562"/>
              </p:ext>
            </p:extLst>
          </p:nvPr>
        </p:nvGraphicFramePr>
        <p:xfrm>
          <a:off x="1025387" y="4164384"/>
          <a:ext cx="16230600" cy="4911095"/>
        </p:xfrm>
        <a:graphic>
          <a:graphicData uri="http://schemas.openxmlformats.org/drawingml/2006/table">
            <a:tbl>
              <a:tblPr firstRow="1" bandRow="1">
                <a:tableStyleId>{21E4AEA4-8DFA-4A89-87EB-49C32662AFE0}</a:tableStyleId>
              </a:tblPr>
              <a:tblGrid>
                <a:gridCol w="1803400">
                  <a:extLst>
                    <a:ext uri="{9D8B030D-6E8A-4147-A177-3AD203B41FA5}">
                      <a16:colId xmlns:a16="http://schemas.microsoft.com/office/drawing/2014/main" val="3833450276"/>
                    </a:ext>
                  </a:extLst>
                </a:gridCol>
                <a:gridCol w="905013">
                  <a:extLst>
                    <a:ext uri="{9D8B030D-6E8A-4147-A177-3AD203B41FA5}">
                      <a16:colId xmlns:a16="http://schemas.microsoft.com/office/drawing/2014/main" val="1260855471"/>
                    </a:ext>
                  </a:extLst>
                </a:gridCol>
                <a:gridCol w="1905000">
                  <a:extLst>
                    <a:ext uri="{9D8B030D-6E8A-4147-A177-3AD203B41FA5}">
                      <a16:colId xmlns:a16="http://schemas.microsoft.com/office/drawing/2014/main" val="4243776202"/>
                    </a:ext>
                  </a:extLst>
                </a:gridCol>
                <a:gridCol w="1752600">
                  <a:extLst>
                    <a:ext uri="{9D8B030D-6E8A-4147-A177-3AD203B41FA5}">
                      <a16:colId xmlns:a16="http://schemas.microsoft.com/office/drawing/2014/main" val="3222324350"/>
                    </a:ext>
                  </a:extLst>
                </a:gridCol>
                <a:gridCol w="2286000">
                  <a:extLst>
                    <a:ext uri="{9D8B030D-6E8A-4147-A177-3AD203B41FA5}">
                      <a16:colId xmlns:a16="http://schemas.microsoft.com/office/drawing/2014/main" val="1440984183"/>
                    </a:ext>
                  </a:extLst>
                </a:gridCol>
                <a:gridCol w="2399932">
                  <a:extLst>
                    <a:ext uri="{9D8B030D-6E8A-4147-A177-3AD203B41FA5}">
                      <a16:colId xmlns:a16="http://schemas.microsoft.com/office/drawing/2014/main" val="1223598283"/>
                    </a:ext>
                  </a:extLst>
                </a:gridCol>
                <a:gridCol w="1693333">
                  <a:extLst>
                    <a:ext uri="{9D8B030D-6E8A-4147-A177-3AD203B41FA5}">
                      <a16:colId xmlns:a16="http://schemas.microsoft.com/office/drawing/2014/main" val="3991509487"/>
                    </a:ext>
                  </a:extLst>
                </a:gridCol>
                <a:gridCol w="1761067">
                  <a:extLst>
                    <a:ext uri="{9D8B030D-6E8A-4147-A177-3AD203B41FA5}">
                      <a16:colId xmlns:a16="http://schemas.microsoft.com/office/drawing/2014/main" val="2737242816"/>
                    </a:ext>
                  </a:extLst>
                </a:gridCol>
                <a:gridCol w="1724255">
                  <a:extLst>
                    <a:ext uri="{9D8B030D-6E8A-4147-A177-3AD203B41FA5}">
                      <a16:colId xmlns:a16="http://schemas.microsoft.com/office/drawing/2014/main" val="2206746664"/>
                    </a:ext>
                  </a:extLst>
                </a:gridCol>
              </a:tblGrid>
              <a:tr h="1008592">
                <a:tc>
                  <a:txBody>
                    <a:bodyPr/>
                    <a:lstStyle/>
                    <a:p>
                      <a:pPr algn="ctr"/>
                      <a:r>
                        <a:rPr lang="fr-FR" i="0" dirty="0">
                          <a:latin typeface="Segoe UI Semibold" panose="020B0702040204020203" pitchFamily="34" charset="0"/>
                          <a:cs typeface="Segoe UI Semibold" panose="020B0702040204020203" pitchFamily="34" charset="0"/>
                        </a:rPr>
                        <a:t>Job </a:t>
                      </a:r>
                      <a:r>
                        <a:rPr lang="fr-FR" i="0" dirty="0" err="1">
                          <a:latin typeface="Segoe UI Semibold" panose="020B0702040204020203" pitchFamily="34" charset="0"/>
                          <a:cs typeface="Segoe UI Semibold" panose="020B0702040204020203" pitchFamily="34" charset="0"/>
                        </a:rPr>
                        <a:t>titles</a:t>
                      </a:r>
                      <a:endParaRPr lang="fr-FR" i="0" dirty="0">
                        <a:latin typeface="Segoe UI Semibold" panose="020B0702040204020203" pitchFamily="34" charset="0"/>
                        <a:cs typeface="Segoe UI Semibold" panose="020B0702040204020203" pitchFamily="34" charset="0"/>
                      </a:endParaRPr>
                    </a:p>
                  </a:txBody>
                  <a:tcPr anchor="ctr">
                    <a:solidFill>
                      <a:srgbClr val="B40E0E"/>
                    </a:solidFill>
                  </a:tcPr>
                </a:tc>
                <a:tc>
                  <a:txBody>
                    <a:bodyPr/>
                    <a:lstStyle/>
                    <a:p>
                      <a:pPr algn="ctr"/>
                      <a:r>
                        <a:rPr lang="fr-FR" i="0" dirty="0">
                          <a:latin typeface="Segoe UI Semibold" panose="020B0702040204020203" pitchFamily="34" charset="0"/>
                          <a:cs typeface="Segoe UI Semibold" panose="020B0702040204020203" pitchFamily="34" charset="0"/>
                        </a:rPr>
                        <a:t>I, O, P*</a:t>
                      </a:r>
                    </a:p>
                  </a:txBody>
                  <a:tcPr anchor="ctr">
                    <a:solidFill>
                      <a:srgbClr val="B40E0E"/>
                    </a:solidFill>
                  </a:tcPr>
                </a:tc>
                <a:tc>
                  <a:txBody>
                    <a:bodyPr/>
                    <a:lstStyle/>
                    <a:p>
                      <a:pPr algn="ctr"/>
                      <a:r>
                        <a:rPr lang="fr-FR" i="0" dirty="0">
                          <a:latin typeface="Segoe UI Semibold" panose="020B0702040204020203" pitchFamily="34" charset="0"/>
                          <a:cs typeface="Segoe UI Semibold" panose="020B0702040204020203" pitchFamily="34" charset="0"/>
                        </a:rPr>
                        <a:t>Job profile</a:t>
                      </a:r>
                    </a:p>
                  </a:txBody>
                  <a:tcPr anchor="ctr">
                    <a:solidFill>
                      <a:srgbClr val="B40E0E"/>
                    </a:solidFill>
                  </a:tcPr>
                </a:tc>
                <a:tc>
                  <a:txBody>
                    <a:bodyPr/>
                    <a:lstStyle/>
                    <a:p>
                      <a:pPr algn="ctr"/>
                      <a:r>
                        <a:rPr lang="fr-FR" i="0" dirty="0">
                          <a:latin typeface="Segoe UI Semibold" panose="020B0702040204020203" pitchFamily="34" charset="0"/>
                          <a:cs typeface="Segoe UI Semibold" panose="020B0702040204020203" pitchFamily="34" charset="0"/>
                        </a:rPr>
                        <a:t>Net Salary</a:t>
                      </a:r>
                    </a:p>
                  </a:txBody>
                  <a:tcPr anchor="ctr">
                    <a:solidFill>
                      <a:srgbClr val="B40E0E"/>
                    </a:solidFill>
                  </a:tcPr>
                </a:tc>
                <a:tc>
                  <a:txBody>
                    <a:bodyPr/>
                    <a:lstStyle/>
                    <a:p>
                      <a:pPr algn="ctr"/>
                      <a:r>
                        <a:rPr lang="en-US" i="0" dirty="0">
                          <a:latin typeface="Segoe UI Semibold" panose="020B0702040204020203" pitchFamily="34" charset="0"/>
                          <a:cs typeface="Segoe UI Semibold" panose="020B0702040204020203" pitchFamily="34" charset="0"/>
                        </a:rPr>
                        <a:t>Gross salary (payroll charges ≈ 22%)</a:t>
                      </a:r>
                      <a:endParaRPr lang="fr-FR" i="0" dirty="0">
                        <a:latin typeface="Segoe UI Semibold" panose="020B0702040204020203" pitchFamily="34" charset="0"/>
                        <a:cs typeface="Segoe UI Semibold" panose="020B0702040204020203" pitchFamily="34" charset="0"/>
                      </a:endParaRPr>
                    </a:p>
                  </a:txBody>
                  <a:tcPr anchor="ctr">
                    <a:solidFill>
                      <a:srgbClr val="B40E0E"/>
                    </a:solidFill>
                  </a:tcPr>
                </a:tc>
                <a:tc>
                  <a:txBody>
                    <a:bodyPr/>
                    <a:lstStyle/>
                    <a:p>
                      <a:pPr algn="ctr"/>
                      <a:r>
                        <a:rPr lang="fr-FR" i="0" dirty="0">
                          <a:latin typeface="Segoe UI Semibold" panose="020B0702040204020203" pitchFamily="34" charset="0"/>
                          <a:cs typeface="Segoe UI Semibold" panose="020B0702040204020203" pitchFamily="34" charset="0"/>
                        </a:rPr>
                        <a:t>Employer </a:t>
                      </a:r>
                      <a:r>
                        <a:rPr lang="fr-FR" i="0" dirty="0" err="1">
                          <a:latin typeface="Segoe UI Semibold" panose="020B0702040204020203" pitchFamily="34" charset="0"/>
                          <a:cs typeface="Segoe UI Semibold" panose="020B0702040204020203" pitchFamily="34" charset="0"/>
                        </a:rPr>
                        <a:t>cost</a:t>
                      </a:r>
                      <a:r>
                        <a:rPr lang="fr-FR" i="0" dirty="0">
                          <a:latin typeface="Segoe UI Semibold" panose="020B0702040204020203" pitchFamily="34" charset="0"/>
                          <a:cs typeface="Segoe UI Semibold" panose="020B0702040204020203" pitchFamily="34" charset="0"/>
                        </a:rPr>
                        <a:t> (employer contributions ≈ 45%)</a:t>
                      </a:r>
                    </a:p>
                  </a:txBody>
                  <a:tcPr anchor="ctr">
                    <a:solidFill>
                      <a:srgbClr val="B40E0E"/>
                    </a:solidFill>
                  </a:tcPr>
                </a:tc>
                <a:tc>
                  <a:txBody>
                    <a:bodyPr/>
                    <a:lstStyle/>
                    <a:p>
                      <a:pPr algn="ctr"/>
                      <a:r>
                        <a:rPr lang="fr-FR" i="0" dirty="0" err="1">
                          <a:latin typeface="Segoe UI Semibold" panose="020B0702040204020203" pitchFamily="34" charset="0"/>
                          <a:cs typeface="Segoe UI Semibold" panose="020B0702040204020203" pitchFamily="34" charset="0"/>
                        </a:rPr>
                        <a:t>Number</a:t>
                      </a:r>
                      <a:r>
                        <a:rPr lang="fr-FR" i="0" dirty="0">
                          <a:latin typeface="Segoe UI Semibold" panose="020B0702040204020203" pitchFamily="34" charset="0"/>
                          <a:cs typeface="Segoe UI Semibold" panose="020B0702040204020203" pitchFamily="34" charset="0"/>
                        </a:rPr>
                        <a:t> of positions </a:t>
                      </a:r>
                      <a:r>
                        <a:rPr lang="fr-FR" i="0" dirty="0" err="1">
                          <a:latin typeface="Segoe UI Semibold" panose="020B0702040204020203" pitchFamily="34" charset="0"/>
                          <a:cs typeface="Segoe UI Semibold" panose="020B0702040204020203" pitchFamily="34" charset="0"/>
                        </a:rPr>
                        <a:t>required</a:t>
                      </a:r>
                      <a:endParaRPr lang="fr-FR" i="0" dirty="0">
                        <a:latin typeface="Segoe UI Semibold" panose="020B0702040204020203" pitchFamily="34" charset="0"/>
                        <a:cs typeface="Segoe UI Semibold" panose="020B0702040204020203" pitchFamily="34" charset="0"/>
                      </a:endParaRPr>
                    </a:p>
                  </a:txBody>
                  <a:tcPr anchor="ctr">
                    <a:solidFill>
                      <a:srgbClr val="B40E0E"/>
                    </a:solidFill>
                  </a:tcPr>
                </a:tc>
                <a:tc>
                  <a:txBody>
                    <a:bodyPr/>
                    <a:lstStyle/>
                    <a:p>
                      <a:pPr algn="ctr"/>
                      <a:r>
                        <a:rPr lang="fr-FR" i="0" dirty="0" err="1">
                          <a:latin typeface="Segoe UI Semibold" panose="020B0702040204020203" pitchFamily="34" charset="0"/>
                          <a:cs typeface="Segoe UI Semibold" panose="020B0702040204020203" pitchFamily="34" charset="0"/>
                        </a:rPr>
                        <a:t>Monthly</a:t>
                      </a:r>
                      <a:r>
                        <a:rPr lang="fr-FR" i="0" dirty="0">
                          <a:latin typeface="Segoe UI Semibold" panose="020B0702040204020203" pitchFamily="34" charset="0"/>
                          <a:cs typeface="Segoe UI Semibold" panose="020B0702040204020203" pitchFamily="34" charset="0"/>
                        </a:rPr>
                        <a:t> total (</a:t>
                      </a:r>
                      <a:r>
                        <a:rPr lang="fr-FR" i="0" dirty="0" err="1">
                          <a:latin typeface="Segoe UI Semibold" panose="020B0702040204020203" pitchFamily="34" charset="0"/>
                          <a:cs typeface="Segoe UI Semibold" panose="020B0702040204020203" pitchFamily="34" charset="0"/>
                        </a:rPr>
                        <a:t>including</a:t>
                      </a:r>
                      <a:r>
                        <a:rPr lang="fr-FR" i="0" dirty="0">
                          <a:latin typeface="Segoe UI Semibold" panose="020B0702040204020203" pitchFamily="34" charset="0"/>
                          <a:cs typeface="Segoe UI Semibold" panose="020B0702040204020203" pitchFamily="34" charset="0"/>
                        </a:rPr>
                        <a:t> charges)</a:t>
                      </a:r>
                    </a:p>
                  </a:txBody>
                  <a:tcPr anchor="ctr">
                    <a:solidFill>
                      <a:srgbClr val="B40E0E"/>
                    </a:solidFill>
                  </a:tcPr>
                </a:tc>
                <a:tc>
                  <a:txBody>
                    <a:bodyPr/>
                    <a:lstStyle/>
                    <a:p>
                      <a:pPr algn="ctr"/>
                      <a:r>
                        <a:rPr lang="fr-FR" i="0" dirty="0" err="1">
                          <a:latin typeface="Segoe UI Semibold" panose="020B0702040204020203" pitchFamily="34" charset="0"/>
                          <a:cs typeface="Segoe UI Semibold" panose="020B0702040204020203" pitchFamily="34" charset="0"/>
                        </a:rPr>
                        <a:t>Annual</a:t>
                      </a:r>
                      <a:r>
                        <a:rPr lang="fr-FR" i="0" dirty="0">
                          <a:latin typeface="Segoe UI Semibold" panose="020B0702040204020203" pitchFamily="34" charset="0"/>
                          <a:cs typeface="Segoe UI Semibold" panose="020B0702040204020203" pitchFamily="34" charset="0"/>
                        </a:rPr>
                        <a:t> total (</a:t>
                      </a:r>
                      <a:r>
                        <a:rPr lang="fr-FR" i="0" dirty="0" err="1">
                          <a:latin typeface="Segoe UI Semibold" panose="020B0702040204020203" pitchFamily="34" charset="0"/>
                          <a:cs typeface="Segoe UI Semibold" panose="020B0702040204020203" pitchFamily="34" charset="0"/>
                        </a:rPr>
                        <a:t>including</a:t>
                      </a:r>
                      <a:r>
                        <a:rPr lang="fr-FR" i="0" dirty="0">
                          <a:latin typeface="Segoe UI Semibold" panose="020B0702040204020203" pitchFamily="34" charset="0"/>
                          <a:cs typeface="Segoe UI Semibold" panose="020B0702040204020203" pitchFamily="34" charset="0"/>
                        </a:rPr>
                        <a:t> charges)</a:t>
                      </a:r>
                    </a:p>
                  </a:txBody>
                  <a:tcPr anchor="ctr">
                    <a:solidFill>
                      <a:srgbClr val="B40E0E"/>
                    </a:solidFill>
                  </a:tcPr>
                </a:tc>
                <a:extLst>
                  <a:ext uri="{0D108BD9-81ED-4DB2-BD59-A6C34878D82A}">
                    <a16:rowId xmlns:a16="http://schemas.microsoft.com/office/drawing/2014/main" val="2811844177"/>
                  </a:ext>
                </a:extLst>
              </a:tr>
              <a:tr h="39025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i="1" dirty="0">
                          <a:latin typeface="Segoe UI" panose="020B0502040204020203" pitchFamily="34" charset="0"/>
                          <a:cs typeface="Segoe UI" panose="020B0502040204020203" pitchFamily="34" charset="0"/>
                        </a:rPr>
                        <a:t>Complete </a:t>
                      </a:r>
                      <a:r>
                        <a:rPr lang="fr-FR" i="1" dirty="0" err="1">
                          <a:latin typeface="Segoe UI" panose="020B0502040204020203" pitchFamily="34" charset="0"/>
                          <a:cs typeface="Segoe UI" panose="020B0502040204020203" pitchFamily="34" charset="0"/>
                        </a:rPr>
                        <a:t>here</a:t>
                      </a:r>
                      <a:r>
                        <a:rPr lang="fr-FR" i="1" dirty="0">
                          <a:latin typeface="Segoe UI" panose="020B0502040204020203" pitchFamily="34" charset="0"/>
                          <a:cs typeface="Segoe UI" panose="020B0502040204020203" pitchFamily="34" charset="0"/>
                        </a:rPr>
                        <a:t>.</a:t>
                      </a:r>
                    </a:p>
                  </a:txBody>
                  <a:tcP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i="1" dirty="0">
                        <a:latin typeface="Segoe UI" panose="020B0502040204020203" pitchFamily="34" charset="0"/>
                        <a:cs typeface="Segoe UI" panose="020B0502040204020203" pitchFamily="34" charset="0"/>
                      </a:endParaRPr>
                    </a:p>
                  </a:txBody>
                  <a:tcPr>
                    <a:solidFill>
                      <a:schemeClr val="bg1">
                        <a:lumMod val="95000"/>
                      </a:schemeClr>
                    </a:solidFill>
                  </a:tcPr>
                </a:tc>
                <a:tc>
                  <a:txBody>
                    <a:bodyPr/>
                    <a:lstStyle/>
                    <a:p>
                      <a:endParaRPr lang="fr-FR" dirty="0"/>
                    </a:p>
                  </a:txBody>
                  <a:tcPr>
                    <a:solidFill>
                      <a:schemeClr val="bg1">
                        <a:lumMod val="95000"/>
                      </a:schemeClr>
                    </a:solidFill>
                  </a:tcPr>
                </a:tc>
                <a:tc>
                  <a:txBody>
                    <a:bodyPr/>
                    <a:lstStyle/>
                    <a:p>
                      <a:endParaRPr lang="fr-FR" dirty="0"/>
                    </a:p>
                  </a:txBody>
                  <a:tcPr>
                    <a:solidFill>
                      <a:schemeClr val="bg1">
                        <a:lumMod val="95000"/>
                      </a:schemeClr>
                    </a:solidFill>
                  </a:tcPr>
                </a:tc>
                <a:tc>
                  <a:txBody>
                    <a:bodyPr/>
                    <a:lstStyle/>
                    <a:p>
                      <a:endParaRPr lang="fr-FR" dirty="0"/>
                    </a:p>
                  </a:txBody>
                  <a:tcPr>
                    <a:solidFill>
                      <a:schemeClr val="bg1">
                        <a:lumMod val="95000"/>
                      </a:schemeClr>
                    </a:solidFill>
                  </a:tcPr>
                </a:tc>
                <a:tc>
                  <a:txBody>
                    <a:bodyPr/>
                    <a:lstStyle/>
                    <a:p>
                      <a:endParaRPr lang="fr-FR" dirty="0"/>
                    </a:p>
                  </a:txBody>
                  <a:tcPr>
                    <a:solidFill>
                      <a:schemeClr val="bg1">
                        <a:lumMod val="95000"/>
                      </a:schemeClr>
                    </a:solidFill>
                  </a:tcPr>
                </a:tc>
                <a:tc>
                  <a:txBody>
                    <a:bodyPr/>
                    <a:lstStyle/>
                    <a:p>
                      <a:endParaRPr lang="fr-FR" dirty="0"/>
                    </a:p>
                  </a:txBody>
                  <a:tcPr>
                    <a:solidFill>
                      <a:schemeClr val="bg1">
                        <a:lumMod val="95000"/>
                      </a:schemeClr>
                    </a:solidFill>
                  </a:tcPr>
                </a:tc>
                <a:tc>
                  <a:txBody>
                    <a:bodyPr/>
                    <a:lstStyle/>
                    <a:p>
                      <a:endParaRPr lang="fr-FR" dirty="0"/>
                    </a:p>
                  </a:txBody>
                  <a:tcPr>
                    <a:solidFill>
                      <a:schemeClr val="bg1">
                        <a:lumMod val="95000"/>
                      </a:schemeClr>
                    </a:solidFill>
                  </a:tcPr>
                </a:tc>
                <a:tc>
                  <a:txBody>
                    <a:bodyPr/>
                    <a:lstStyle/>
                    <a:p>
                      <a:endParaRPr lang="fr-FR" dirty="0"/>
                    </a:p>
                  </a:txBody>
                  <a:tcPr>
                    <a:solidFill>
                      <a:schemeClr val="bg1">
                        <a:lumMod val="95000"/>
                      </a:schemeClr>
                    </a:solidFill>
                  </a:tcPr>
                </a:tc>
                <a:extLst>
                  <a:ext uri="{0D108BD9-81ED-4DB2-BD59-A6C34878D82A}">
                    <a16:rowId xmlns:a16="http://schemas.microsoft.com/office/drawing/2014/main" val="4293605972"/>
                  </a:ext>
                </a:extLst>
              </a:tr>
            </a:tbl>
          </a:graphicData>
        </a:graphic>
      </p:graphicFrame>
      <p:sp>
        <p:nvSpPr>
          <p:cNvPr id="4" name="Espace réservé du numéro de diapositive 3">
            <a:extLst>
              <a:ext uri="{FF2B5EF4-FFF2-40B4-BE49-F238E27FC236}">
                <a16:creationId xmlns:a16="http://schemas.microsoft.com/office/drawing/2014/main" id="{13FCBBD1-EEB7-4707-9CB4-541AE198689F}"/>
              </a:ext>
            </a:extLst>
          </p:cNvPr>
          <p:cNvSpPr>
            <a:spLocks noGrp="1"/>
          </p:cNvSpPr>
          <p:nvPr>
            <p:ph type="sldNum" sz="quarter" idx="12"/>
          </p:nvPr>
        </p:nvSpPr>
        <p:spPr/>
        <p:txBody>
          <a:bodyPr/>
          <a:lstStyle/>
          <a:p>
            <a:fld id="{B6F15528-21DE-4FAA-801E-634DDDAF4B2B}" type="slidenum">
              <a:rPr lang="en-US" smtClean="0"/>
              <a:pPr/>
              <a:t>16</a:t>
            </a:fld>
            <a:endParaRPr lang="en-US" dirty="0"/>
          </a:p>
        </p:txBody>
      </p:sp>
      <p:sp>
        <p:nvSpPr>
          <p:cNvPr id="11" name="ZoneTexte 10">
            <a:extLst>
              <a:ext uri="{FF2B5EF4-FFF2-40B4-BE49-F238E27FC236}">
                <a16:creationId xmlns:a16="http://schemas.microsoft.com/office/drawing/2014/main" id="{2A69C8BC-2D7C-41F8-8571-A4DCAB767470}"/>
              </a:ext>
            </a:extLst>
          </p:cNvPr>
          <p:cNvSpPr txBox="1"/>
          <p:nvPr/>
        </p:nvSpPr>
        <p:spPr>
          <a:xfrm>
            <a:off x="990600" y="9105900"/>
            <a:ext cx="13487400" cy="338554"/>
          </a:xfrm>
          <a:prstGeom prst="rect">
            <a:avLst/>
          </a:prstGeom>
          <a:noFill/>
        </p:spPr>
        <p:txBody>
          <a:bodyPr wrap="square">
            <a:spAutoFit/>
          </a:bodyPr>
          <a:lstStyle/>
          <a:p>
            <a:r>
              <a:rPr lang="fr-FR" sz="1600" dirty="0">
                <a:solidFill>
                  <a:srgbClr val="C00000"/>
                </a:solidFill>
                <a:latin typeface="Segoe UI Semibold" panose="020B0702040204020203" pitchFamily="34" charset="0"/>
                <a:cs typeface="Segoe UI Semibold" panose="020B0702040204020203" pitchFamily="34" charset="0"/>
              </a:rPr>
              <a:t>*</a:t>
            </a:r>
            <a:r>
              <a:rPr lang="en-US" sz="1600" dirty="0">
                <a:solidFill>
                  <a:srgbClr val="C00000"/>
                </a:solidFill>
                <a:latin typeface="Segoe UI Semibold" panose="020B0702040204020203" pitchFamily="34" charset="0"/>
                <a:cs typeface="Segoe UI Semibold" panose="020B0702040204020203" pitchFamily="34" charset="0"/>
              </a:rPr>
              <a:t>Distinguish between </a:t>
            </a:r>
            <a:r>
              <a:rPr lang="en-US" sz="1600" dirty="0" err="1">
                <a:solidFill>
                  <a:srgbClr val="C00000"/>
                </a:solidFill>
                <a:latin typeface="Segoe UI Semibold" panose="020B0702040204020203" pitchFamily="34" charset="0"/>
                <a:cs typeface="Segoe UI Semibold" panose="020B0702040204020203" pitchFamily="34" charset="0"/>
              </a:rPr>
              <a:t>internalised</a:t>
            </a:r>
            <a:r>
              <a:rPr lang="en-US" sz="1600" dirty="0">
                <a:solidFill>
                  <a:srgbClr val="C00000"/>
                </a:solidFill>
                <a:latin typeface="Segoe UI Semibold" panose="020B0702040204020203" pitchFamily="34" charset="0"/>
                <a:cs typeface="Segoe UI Semibold" panose="020B0702040204020203" pitchFamily="34" charset="0"/>
              </a:rPr>
              <a:t> (I) and outsourced (O) activities, and those to be carried out by the project leader (P).</a:t>
            </a:r>
            <a:endParaRPr lang="fr-FR" sz="1600" dirty="0"/>
          </a:p>
        </p:txBody>
      </p:sp>
    </p:spTree>
    <p:extLst>
      <p:ext uri="{BB962C8B-B14F-4D97-AF65-F5344CB8AC3E}">
        <p14:creationId xmlns:p14="http://schemas.microsoft.com/office/powerpoint/2010/main" val="37578343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6">
            <a:extLst>
              <a:ext uri="{FF2B5EF4-FFF2-40B4-BE49-F238E27FC236}">
                <a16:creationId xmlns:a16="http://schemas.microsoft.com/office/drawing/2014/main" id="{E225D465-B8C8-42D5-BDFD-05AE245EB392}"/>
              </a:ext>
            </a:extLst>
          </p:cNvPr>
          <p:cNvSpPr txBox="1"/>
          <p:nvPr/>
        </p:nvSpPr>
        <p:spPr>
          <a:xfrm>
            <a:off x="1025387" y="4838700"/>
            <a:ext cx="5741830" cy="815160"/>
          </a:xfrm>
          <a:prstGeom prst="rect">
            <a:avLst/>
          </a:prstGeom>
        </p:spPr>
        <p:txBody>
          <a:bodyPr wrap="square" lIns="0" tIns="0" rIns="0" bIns="0" rtlCol="0" anchor="t">
            <a:spAutoFit/>
          </a:bodyPr>
          <a:lstStyle/>
          <a:p>
            <a:pPr marL="0" lvl="1" indent="0" algn="l">
              <a:lnSpc>
                <a:spcPts val="7200"/>
              </a:lnSpc>
              <a:spcBef>
                <a:spcPct val="0"/>
              </a:spcBef>
            </a:pP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2.3 Product / service</a:t>
            </a:r>
          </a:p>
        </p:txBody>
      </p:sp>
      <p:sp>
        <p:nvSpPr>
          <p:cNvPr id="31" name="TextBox 2">
            <a:extLst>
              <a:ext uri="{FF2B5EF4-FFF2-40B4-BE49-F238E27FC236}">
                <a16:creationId xmlns:a16="http://schemas.microsoft.com/office/drawing/2014/main" id="{06DDFDD6-2901-40CE-A716-397E9B800722}"/>
              </a:ext>
            </a:extLst>
          </p:cNvPr>
          <p:cNvSpPr txBox="1"/>
          <p:nvPr/>
        </p:nvSpPr>
        <p:spPr>
          <a:xfrm>
            <a:off x="1025387" y="2171700"/>
            <a:ext cx="16230600" cy="2389437"/>
          </a:xfrm>
          <a:prstGeom prst="rect">
            <a:avLst/>
          </a:prstGeom>
          <a:solidFill>
            <a:schemeClr val="bg1">
              <a:lumMod val="95000"/>
            </a:schemeClr>
          </a:solidFill>
        </p:spPr>
        <p:txBody>
          <a:bodyPr wrap="square" lIns="0" tIns="0" rIns="0" bIns="0" rtlCol="0" anchor="t">
            <a:spAutoFit/>
          </a:bodyPr>
          <a:lstStyle/>
          <a:p>
            <a:pPr marL="0" lvl="0" indent="0" algn="l">
              <a:lnSpc>
                <a:spcPts val="2699"/>
              </a:lnSpc>
              <a:spcBef>
                <a:spcPct val="0"/>
              </a:spcBef>
            </a:pPr>
            <a:r>
              <a:rPr lang="fr-FR" sz="1799" i="1" dirty="0">
                <a:solidFill>
                  <a:srgbClr val="1D1D1B"/>
                </a:solidFill>
                <a:latin typeface="Segoe UI" panose="020B0502040204020203" pitchFamily="34" charset="0"/>
                <a:ea typeface="Raleway"/>
                <a:cs typeface="Segoe UI" panose="020B0502040204020203" pitchFamily="34" charset="0"/>
                <a:sym typeface="Raleway"/>
              </a:rPr>
              <a:t>Write </a:t>
            </a:r>
            <a:r>
              <a:rPr lang="fr-FR" sz="1799" i="1" dirty="0" err="1">
                <a:solidFill>
                  <a:srgbClr val="1D1D1B"/>
                </a:solidFill>
                <a:latin typeface="Segoe UI" panose="020B0502040204020203" pitchFamily="34" charset="0"/>
                <a:ea typeface="Raleway"/>
                <a:cs typeface="Segoe UI" panose="020B0502040204020203" pitchFamily="34" charset="0"/>
                <a:sym typeface="Raleway"/>
              </a:rPr>
              <a:t>here</a:t>
            </a:r>
            <a:r>
              <a:rPr lang="fr-FR" sz="1799" i="1" dirty="0">
                <a:solidFill>
                  <a:srgbClr val="1D1D1B"/>
                </a:solidFill>
                <a:latin typeface="Segoe UI" panose="020B0502040204020203" pitchFamily="34" charset="0"/>
                <a:ea typeface="Raleway"/>
                <a:cs typeface="Segoe UI" panose="020B0502040204020203" pitchFamily="34" charset="0"/>
                <a:sym typeface="Raleway"/>
              </a:rPr>
              <a:t>.</a:t>
            </a: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23" name="AutoShape 8">
            <a:extLst>
              <a:ext uri="{FF2B5EF4-FFF2-40B4-BE49-F238E27FC236}">
                <a16:creationId xmlns:a16="http://schemas.microsoft.com/office/drawing/2014/main" id="{6223044A-AA7C-4AF0-ABAB-8CD91B0CCD53}"/>
              </a:ext>
            </a:extLst>
          </p:cNvPr>
          <p:cNvSpPr/>
          <p:nvPr/>
        </p:nvSpPr>
        <p:spPr>
          <a:xfrm>
            <a:off x="1028700" y="1650386"/>
            <a:ext cx="16230600" cy="0"/>
          </a:xfrm>
          <a:prstGeom prst="line">
            <a:avLst/>
          </a:prstGeom>
          <a:ln w="9525" cap="flat">
            <a:solidFill>
              <a:srgbClr val="140E0C"/>
            </a:solidFill>
            <a:prstDash val="solid"/>
            <a:headEnd type="none" w="sm" len="sm"/>
            <a:tailEnd type="none" w="sm" len="sm"/>
          </a:ln>
        </p:spPr>
      </p:sp>
      <p:sp>
        <p:nvSpPr>
          <p:cNvPr id="24" name="AutoShape 9">
            <a:extLst>
              <a:ext uri="{FF2B5EF4-FFF2-40B4-BE49-F238E27FC236}">
                <a16:creationId xmlns:a16="http://schemas.microsoft.com/office/drawing/2014/main" id="{6FFA115A-838D-4E7B-8FFB-EB277BB0E58D}"/>
              </a:ext>
            </a:extLst>
          </p:cNvPr>
          <p:cNvSpPr/>
          <p:nvPr/>
        </p:nvSpPr>
        <p:spPr>
          <a:xfrm>
            <a:off x="1028700" y="4686300"/>
            <a:ext cx="16230600" cy="0"/>
          </a:xfrm>
          <a:prstGeom prst="line">
            <a:avLst/>
          </a:prstGeom>
          <a:ln w="9525" cap="flat">
            <a:solidFill>
              <a:srgbClr val="140E0C"/>
            </a:solidFill>
            <a:prstDash val="solid"/>
            <a:headEnd type="none" w="sm" len="sm"/>
            <a:tailEnd type="none" w="sm" len="sm"/>
          </a:ln>
        </p:spPr>
      </p:sp>
      <p:sp>
        <p:nvSpPr>
          <p:cNvPr id="26" name="TextBox 6">
            <a:extLst>
              <a:ext uri="{FF2B5EF4-FFF2-40B4-BE49-F238E27FC236}">
                <a16:creationId xmlns:a16="http://schemas.microsoft.com/office/drawing/2014/main" id="{85DC33A3-DF9C-4FBA-B4E8-F4E06747D977}"/>
              </a:ext>
            </a:extLst>
          </p:cNvPr>
          <p:cNvSpPr txBox="1"/>
          <p:nvPr/>
        </p:nvSpPr>
        <p:spPr>
          <a:xfrm>
            <a:off x="1025387" y="746940"/>
            <a:ext cx="9033013" cy="815160"/>
          </a:xfrm>
          <a:prstGeom prst="rect">
            <a:avLst/>
          </a:prstGeom>
        </p:spPr>
        <p:txBody>
          <a:bodyPr wrap="square" lIns="0" tIns="0" rIns="0" bIns="0" rtlCol="0" anchor="t">
            <a:spAutoFit/>
          </a:bodyPr>
          <a:lstStyle/>
          <a:p>
            <a:pPr marL="0" lvl="1" indent="0" algn="l">
              <a:lnSpc>
                <a:spcPts val="7200"/>
              </a:lnSpc>
              <a:spcBef>
                <a:spcPct val="0"/>
              </a:spcBef>
            </a:pP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2.2 Target </a:t>
            </a:r>
            <a:r>
              <a:rPr lang="fr-FR" sz="4000" b="1" dirty="0" err="1">
                <a:solidFill>
                  <a:srgbClr val="1D1D1B"/>
                </a:solidFill>
                <a:latin typeface="Segoe UI" panose="020B0502040204020203" pitchFamily="34" charset="0"/>
                <a:ea typeface="Raleway Bold"/>
                <a:cs typeface="Segoe UI" panose="020B0502040204020203" pitchFamily="34" charset="0"/>
                <a:sym typeface="Raleway Bold"/>
              </a:rPr>
              <a:t>market</a:t>
            </a:r>
            <a:endParaRPr lang="fr-FR" sz="4000" b="1" dirty="0">
              <a:solidFill>
                <a:srgbClr val="1D1D1B"/>
              </a:solidFill>
              <a:latin typeface="Segoe UI" panose="020B0502040204020203" pitchFamily="34" charset="0"/>
              <a:ea typeface="Raleway Bold"/>
              <a:cs typeface="Segoe UI" panose="020B0502040204020203" pitchFamily="34" charset="0"/>
              <a:sym typeface="Raleway Bold"/>
            </a:endParaRPr>
          </a:p>
        </p:txBody>
      </p:sp>
      <p:sp>
        <p:nvSpPr>
          <p:cNvPr id="27" name="ZoneTexte 26">
            <a:extLst>
              <a:ext uri="{FF2B5EF4-FFF2-40B4-BE49-F238E27FC236}">
                <a16:creationId xmlns:a16="http://schemas.microsoft.com/office/drawing/2014/main" id="{AB1D0D5B-59CE-46C9-9361-DF30F0BD168E}"/>
              </a:ext>
            </a:extLst>
          </p:cNvPr>
          <p:cNvSpPr txBox="1"/>
          <p:nvPr/>
        </p:nvSpPr>
        <p:spPr>
          <a:xfrm>
            <a:off x="1025387" y="1705335"/>
            <a:ext cx="16230600" cy="400110"/>
          </a:xfrm>
          <a:prstGeom prst="rect">
            <a:avLst/>
          </a:prstGeom>
          <a:noFill/>
        </p:spPr>
        <p:txBody>
          <a:bodyPr wrap="square">
            <a:spAutoFit/>
          </a:bodyPr>
          <a:lstStyle/>
          <a:p>
            <a:pPr marL="0" lvl="1" indent="0" algn="just"/>
            <a:r>
              <a:rPr lang="en-US" sz="2000" spc="-139" dirty="0">
                <a:latin typeface="Segoe UI Semibold" panose="020B0702040204020203" pitchFamily="34" charset="0"/>
                <a:ea typeface="Raleway Bold"/>
                <a:cs typeface="Segoe UI Semibold" panose="020B0702040204020203" pitchFamily="34" charset="0"/>
                <a:sym typeface="Raleway Bold"/>
              </a:rPr>
              <a:t>What is the potential turnover in the market? What are the market trends? How seasonal is the business? What is the average customer basket value?</a:t>
            </a:r>
          </a:p>
        </p:txBody>
      </p:sp>
      <p:sp>
        <p:nvSpPr>
          <p:cNvPr id="39" name="TextBox 2">
            <a:extLst>
              <a:ext uri="{FF2B5EF4-FFF2-40B4-BE49-F238E27FC236}">
                <a16:creationId xmlns:a16="http://schemas.microsoft.com/office/drawing/2014/main" id="{BD6122E3-65CE-4063-9DC1-80FA63A7582A}"/>
              </a:ext>
            </a:extLst>
          </p:cNvPr>
          <p:cNvSpPr txBox="1"/>
          <p:nvPr/>
        </p:nvSpPr>
        <p:spPr>
          <a:xfrm>
            <a:off x="1025387" y="6531240"/>
            <a:ext cx="16230600" cy="2735685"/>
          </a:xfrm>
          <a:prstGeom prst="rect">
            <a:avLst/>
          </a:prstGeom>
          <a:solidFill>
            <a:schemeClr val="bg1">
              <a:lumMod val="95000"/>
            </a:schemeClr>
          </a:solidFill>
        </p:spPr>
        <p:txBody>
          <a:bodyPr wrap="square" lIns="0" tIns="0" rIns="0" bIns="0" rtlCol="0" anchor="t">
            <a:spAutoFit/>
          </a:bodyPr>
          <a:lstStyle/>
          <a:p>
            <a:pPr marL="0" lvl="0" indent="0" algn="l">
              <a:lnSpc>
                <a:spcPts val="2699"/>
              </a:lnSpc>
              <a:spcBef>
                <a:spcPct val="0"/>
              </a:spcBef>
            </a:pPr>
            <a:r>
              <a:rPr lang="fr-FR" sz="1799" i="1" dirty="0">
                <a:solidFill>
                  <a:srgbClr val="1D1D1B"/>
                </a:solidFill>
                <a:latin typeface="Segoe UI" panose="020B0502040204020203" pitchFamily="34" charset="0"/>
                <a:ea typeface="Raleway"/>
                <a:cs typeface="Segoe UI" panose="020B0502040204020203" pitchFamily="34" charset="0"/>
                <a:sym typeface="Raleway"/>
              </a:rPr>
              <a:t>Write </a:t>
            </a:r>
            <a:r>
              <a:rPr lang="fr-FR" sz="1799" i="1" dirty="0" err="1">
                <a:solidFill>
                  <a:srgbClr val="1D1D1B"/>
                </a:solidFill>
                <a:latin typeface="Segoe UI" panose="020B0502040204020203" pitchFamily="34" charset="0"/>
                <a:ea typeface="Raleway"/>
                <a:cs typeface="Segoe UI" panose="020B0502040204020203" pitchFamily="34" charset="0"/>
                <a:sym typeface="Raleway"/>
              </a:rPr>
              <a:t>here</a:t>
            </a:r>
            <a:r>
              <a:rPr lang="fr-FR" sz="1799" i="1" dirty="0">
                <a:solidFill>
                  <a:srgbClr val="1D1D1B"/>
                </a:solidFill>
                <a:latin typeface="Segoe UI" panose="020B0502040204020203" pitchFamily="34" charset="0"/>
                <a:ea typeface="Raleway"/>
                <a:cs typeface="Segoe UI" panose="020B0502040204020203" pitchFamily="34" charset="0"/>
                <a:sym typeface="Raleway"/>
              </a:rPr>
              <a:t>.</a:t>
            </a: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40" name="AutoShape 8">
            <a:extLst>
              <a:ext uri="{FF2B5EF4-FFF2-40B4-BE49-F238E27FC236}">
                <a16:creationId xmlns:a16="http://schemas.microsoft.com/office/drawing/2014/main" id="{307905B1-96CD-491C-AAB5-8A6ABFEAF349}"/>
              </a:ext>
            </a:extLst>
          </p:cNvPr>
          <p:cNvSpPr/>
          <p:nvPr/>
        </p:nvSpPr>
        <p:spPr>
          <a:xfrm>
            <a:off x="1028700" y="5755053"/>
            <a:ext cx="16230600" cy="0"/>
          </a:xfrm>
          <a:prstGeom prst="line">
            <a:avLst/>
          </a:prstGeom>
          <a:ln w="9525" cap="flat">
            <a:solidFill>
              <a:srgbClr val="140E0C"/>
            </a:solidFill>
            <a:prstDash val="solid"/>
            <a:headEnd type="none" w="sm" len="sm"/>
            <a:tailEnd type="none" w="sm" len="sm"/>
          </a:ln>
        </p:spPr>
      </p:sp>
      <p:sp>
        <p:nvSpPr>
          <p:cNvPr id="41" name="AutoShape 9">
            <a:extLst>
              <a:ext uri="{FF2B5EF4-FFF2-40B4-BE49-F238E27FC236}">
                <a16:creationId xmlns:a16="http://schemas.microsoft.com/office/drawing/2014/main" id="{6C54C76D-9EA3-400A-99A1-627B3A8B8D8E}"/>
              </a:ext>
            </a:extLst>
          </p:cNvPr>
          <p:cNvSpPr/>
          <p:nvPr/>
        </p:nvSpPr>
        <p:spPr>
          <a:xfrm>
            <a:off x="1028700" y="9410700"/>
            <a:ext cx="16230600" cy="0"/>
          </a:xfrm>
          <a:prstGeom prst="line">
            <a:avLst/>
          </a:prstGeom>
          <a:ln w="9525" cap="flat">
            <a:solidFill>
              <a:srgbClr val="140E0C"/>
            </a:solidFill>
            <a:prstDash val="solid"/>
            <a:headEnd type="none" w="sm" len="sm"/>
            <a:tailEnd type="none" w="sm" len="sm"/>
          </a:ln>
        </p:spPr>
      </p:sp>
      <p:sp>
        <p:nvSpPr>
          <p:cNvPr id="42" name="ZoneTexte 41">
            <a:extLst>
              <a:ext uri="{FF2B5EF4-FFF2-40B4-BE49-F238E27FC236}">
                <a16:creationId xmlns:a16="http://schemas.microsoft.com/office/drawing/2014/main" id="{529C4D50-52CC-4F16-A7DA-314188340FEA}"/>
              </a:ext>
            </a:extLst>
          </p:cNvPr>
          <p:cNvSpPr txBox="1"/>
          <p:nvPr/>
        </p:nvSpPr>
        <p:spPr>
          <a:xfrm>
            <a:off x="1025387" y="5810002"/>
            <a:ext cx="16230600" cy="707886"/>
          </a:xfrm>
          <a:prstGeom prst="rect">
            <a:avLst/>
          </a:prstGeom>
          <a:noFill/>
        </p:spPr>
        <p:txBody>
          <a:bodyPr wrap="square">
            <a:spAutoFit/>
          </a:bodyPr>
          <a:lstStyle>
            <a:defPPr>
              <a:defRPr lang="en-US"/>
            </a:defPPr>
            <a:lvl2pPr marL="0" lvl="1" indent="0" algn="just">
              <a:defRPr sz="2000" b="0" i="0">
                <a:effectLst/>
                <a:latin typeface="Raleway Bold" charset="0"/>
              </a:defRPr>
            </a:lvl2pPr>
          </a:lstStyle>
          <a:p>
            <a:pPr marL="0" lvl="1" indent="0" algn="just"/>
            <a:r>
              <a:rPr lang="en-US" sz="2000" spc="-139" dirty="0">
                <a:latin typeface="Segoe UI Semibold" panose="020B0702040204020203" pitchFamily="34" charset="0"/>
                <a:ea typeface="Raleway Bold"/>
                <a:cs typeface="Segoe UI Semibold" panose="020B0702040204020203" pitchFamily="34" charset="0"/>
                <a:sym typeface="Raleway Bold"/>
              </a:rPr>
              <a:t>What are the interests/characteristics/added value/advantages/added value of the product/service compared to the competition? What is the price? What is the margin? What historical developments have taken place? What range can we develop next?</a:t>
            </a:r>
          </a:p>
        </p:txBody>
      </p:sp>
      <p:sp>
        <p:nvSpPr>
          <p:cNvPr id="3" name="Espace réservé du numéro de diapositive 2">
            <a:extLst>
              <a:ext uri="{FF2B5EF4-FFF2-40B4-BE49-F238E27FC236}">
                <a16:creationId xmlns:a16="http://schemas.microsoft.com/office/drawing/2014/main" id="{3E80B0AE-61D6-452A-A897-4EAAF6615E1E}"/>
              </a:ext>
            </a:extLst>
          </p:cNvPr>
          <p:cNvSpPr>
            <a:spLocks noGrp="1"/>
          </p:cNvSpPr>
          <p:nvPr>
            <p:ph type="sldNum" sz="quarter" idx="12"/>
          </p:nvPr>
        </p:nvSpPr>
        <p:spPr/>
        <p:txBody>
          <a:bodyPr/>
          <a:lstStyle/>
          <a:p>
            <a:fld id="{B6F15528-21DE-4FAA-801E-634DDDAF4B2B}" type="slidenum">
              <a:rPr lang="en-US" smtClean="0"/>
              <a:pPr/>
              <a:t>17</a:t>
            </a:fld>
            <a:endParaRPr lang="en-US" dirty="0"/>
          </a:p>
        </p:txBody>
      </p:sp>
      <p:sp>
        <p:nvSpPr>
          <p:cNvPr id="16" name="Freeform 2">
            <a:extLst>
              <a:ext uri="{FF2B5EF4-FFF2-40B4-BE49-F238E27FC236}">
                <a16:creationId xmlns:a16="http://schemas.microsoft.com/office/drawing/2014/main" id="{BFB70A10-6195-463A-9C88-9294CE2EC9AF}"/>
              </a:ext>
            </a:extLst>
          </p:cNvPr>
          <p:cNvSpPr/>
          <p:nvPr/>
        </p:nvSpPr>
        <p:spPr>
          <a:xfrm rot="770545">
            <a:off x="16300717" y="320272"/>
            <a:ext cx="1148328" cy="2131467"/>
          </a:xfrm>
          <a:custGeom>
            <a:avLst/>
            <a:gdLst/>
            <a:ahLst/>
            <a:cxnLst/>
            <a:rect l="l" t="t" r="r" b="b"/>
            <a:pathLst>
              <a:path w="1148328" h="2131467">
                <a:moveTo>
                  <a:pt x="0" y="0"/>
                </a:moveTo>
                <a:lnTo>
                  <a:pt x="1148328" y="0"/>
                </a:lnTo>
                <a:lnTo>
                  <a:pt x="1148328" y="2131467"/>
                </a:lnTo>
                <a:lnTo>
                  <a:pt x="0" y="2131467"/>
                </a:lnTo>
                <a:lnTo>
                  <a:pt x="0" y="0"/>
                </a:lnTo>
                <a:close/>
              </a:path>
            </a:pathLst>
          </a:custGeom>
          <a:blipFill>
            <a:blip r:embed="rId2"/>
            <a:stretch>
              <a:fillRect/>
            </a:stretch>
          </a:blipFill>
        </p:spPr>
      </p:sp>
      <p:sp>
        <p:nvSpPr>
          <p:cNvPr id="18" name="Freeform 21">
            <a:extLst>
              <a:ext uri="{FF2B5EF4-FFF2-40B4-BE49-F238E27FC236}">
                <a16:creationId xmlns:a16="http://schemas.microsoft.com/office/drawing/2014/main" id="{772242B8-DB58-4DDE-87C0-2110473C4359}"/>
              </a:ext>
            </a:extLst>
          </p:cNvPr>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3"/>
            <a:stretch>
              <a:fillRect/>
            </a:stretch>
          </a:blipFill>
        </p:spPr>
      </p:sp>
    </p:spTree>
    <p:extLst>
      <p:ext uri="{BB962C8B-B14F-4D97-AF65-F5344CB8AC3E}">
        <p14:creationId xmlns:p14="http://schemas.microsoft.com/office/powerpoint/2010/main" val="16768892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8"/>
          <p:cNvSpPr/>
          <p:nvPr/>
        </p:nvSpPr>
        <p:spPr>
          <a:xfrm>
            <a:off x="1028700" y="1650386"/>
            <a:ext cx="16230600" cy="0"/>
          </a:xfrm>
          <a:prstGeom prst="line">
            <a:avLst/>
          </a:prstGeom>
          <a:ln w="9525" cap="flat">
            <a:solidFill>
              <a:srgbClr val="140E0C"/>
            </a:solidFill>
            <a:prstDash val="solid"/>
            <a:headEnd type="none" w="sm" len="sm"/>
            <a:tailEnd type="none" w="sm" len="sm"/>
          </a:ln>
        </p:spPr>
      </p:sp>
      <p:sp>
        <p:nvSpPr>
          <p:cNvPr id="9" name="AutoShape 9"/>
          <p:cNvSpPr/>
          <p:nvPr/>
        </p:nvSpPr>
        <p:spPr>
          <a:xfrm>
            <a:off x="1028700" y="2772135"/>
            <a:ext cx="16230600" cy="0"/>
          </a:xfrm>
          <a:prstGeom prst="line">
            <a:avLst/>
          </a:prstGeom>
          <a:ln w="9525" cap="flat">
            <a:solidFill>
              <a:srgbClr val="140E0C"/>
            </a:solidFill>
            <a:prstDash val="solid"/>
            <a:headEnd type="none" w="sm" len="sm"/>
            <a:tailEnd type="none" w="sm" len="sm"/>
          </a:ln>
        </p:spPr>
      </p:sp>
      <p:sp>
        <p:nvSpPr>
          <p:cNvPr id="15" name="Freeform 15"/>
          <p:cNvSpPr/>
          <p:nvPr/>
        </p:nvSpPr>
        <p:spPr>
          <a:xfrm>
            <a:off x="8453478" y="9791700"/>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2"/>
            <a:stretch>
              <a:fillRect/>
            </a:stretch>
          </a:blipFill>
        </p:spPr>
      </p:sp>
      <p:sp>
        <p:nvSpPr>
          <p:cNvPr id="16" name="TextBox 6">
            <a:extLst>
              <a:ext uri="{FF2B5EF4-FFF2-40B4-BE49-F238E27FC236}">
                <a16:creationId xmlns:a16="http://schemas.microsoft.com/office/drawing/2014/main" id="{60C579EA-C55D-4B08-B463-2AEF81E5249F}"/>
              </a:ext>
            </a:extLst>
          </p:cNvPr>
          <p:cNvSpPr txBox="1"/>
          <p:nvPr/>
        </p:nvSpPr>
        <p:spPr>
          <a:xfrm>
            <a:off x="1025387" y="686160"/>
            <a:ext cx="9033013" cy="815160"/>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2.4 </a:t>
            </a:r>
            <a:r>
              <a:rPr lang="fr-FR" sz="4000" b="1" dirty="0" err="1">
                <a:solidFill>
                  <a:srgbClr val="1D1D1B"/>
                </a:solidFill>
                <a:latin typeface="Segoe UI" panose="020B0502040204020203" pitchFamily="34" charset="0"/>
                <a:ea typeface="Raleway Bold"/>
                <a:cs typeface="Segoe UI" panose="020B0502040204020203" pitchFamily="34" charset="0"/>
                <a:sym typeface="Raleway Bold"/>
              </a:rPr>
              <a:t>Competition</a:t>
            </a:r>
            <a:endParaRPr lang="en-US" sz="4000" b="1" dirty="0">
              <a:solidFill>
                <a:srgbClr val="1D1D1B"/>
              </a:solidFill>
              <a:latin typeface="Segoe UI" panose="020B0502040204020203" pitchFamily="34" charset="0"/>
              <a:ea typeface="Raleway Bold"/>
              <a:cs typeface="Segoe UI" panose="020B0502040204020203" pitchFamily="34" charset="0"/>
              <a:sym typeface="Raleway Bold"/>
            </a:endParaRPr>
          </a:p>
        </p:txBody>
      </p:sp>
      <p:sp>
        <p:nvSpPr>
          <p:cNvPr id="18" name="ZoneTexte 17">
            <a:extLst>
              <a:ext uri="{FF2B5EF4-FFF2-40B4-BE49-F238E27FC236}">
                <a16:creationId xmlns:a16="http://schemas.microsoft.com/office/drawing/2014/main" id="{55CB5194-BF9C-499B-8904-63002D4F0439}"/>
              </a:ext>
            </a:extLst>
          </p:cNvPr>
          <p:cNvSpPr txBox="1"/>
          <p:nvPr/>
        </p:nvSpPr>
        <p:spPr>
          <a:xfrm>
            <a:off x="1025387" y="1705335"/>
            <a:ext cx="16230600" cy="1015663"/>
          </a:xfrm>
          <a:prstGeom prst="rect">
            <a:avLst/>
          </a:prstGeom>
          <a:noFill/>
        </p:spPr>
        <p:txBody>
          <a:bodyPr wrap="square">
            <a:spAutoFit/>
          </a:bodyPr>
          <a:lstStyle/>
          <a:p>
            <a:r>
              <a:rPr lang="en-US" sz="2000" b="0" i="0" dirty="0">
                <a:effectLst/>
                <a:latin typeface="Segoe UI Semibold" panose="020B0702040204020203" pitchFamily="34" charset="0"/>
                <a:cs typeface="Segoe UI Semibold" panose="020B0702040204020203" pitchFamily="34" charset="0"/>
              </a:rPr>
              <a:t>How do you feel the competition within your activity sector? What is the threat of potential new players? Is it easy to substitute our product or service? Is the bargaining power of suppliers and customers really important? Is the intra-industry pressure high? Qualifies the intensity of different forces between 0 and 5, according to your perception. Think of strategies to survive to this pressure.</a:t>
            </a:r>
            <a:endParaRPr lang="fr-FR" sz="2000" dirty="0">
              <a:latin typeface="Segoe UI Semibold" panose="020B0702040204020203" pitchFamily="34" charset="0"/>
              <a:cs typeface="Segoe UI Semibold" panose="020B0702040204020203" pitchFamily="34" charset="0"/>
            </a:endParaRPr>
          </a:p>
        </p:txBody>
      </p:sp>
      <p:sp>
        <p:nvSpPr>
          <p:cNvPr id="10" name="Freeform 15">
            <a:extLst>
              <a:ext uri="{FF2B5EF4-FFF2-40B4-BE49-F238E27FC236}">
                <a16:creationId xmlns:a16="http://schemas.microsoft.com/office/drawing/2014/main" id="{FDA27BE0-E9A3-4D42-AA8E-EFF1F7EE21CA}"/>
              </a:ext>
            </a:extLst>
          </p:cNvPr>
          <p:cNvSpPr>
            <a:spLocks noChangeAspect="1"/>
          </p:cNvSpPr>
          <p:nvPr/>
        </p:nvSpPr>
        <p:spPr>
          <a:xfrm>
            <a:off x="12992852" y="95340"/>
            <a:ext cx="1109593" cy="1634760"/>
          </a:xfrm>
          <a:custGeom>
            <a:avLst/>
            <a:gdLst/>
            <a:ahLst/>
            <a:cxnLst/>
            <a:rect l="l" t="t" r="r" b="b"/>
            <a:pathLst>
              <a:path w="772311" h="1137843">
                <a:moveTo>
                  <a:pt x="0" y="0"/>
                </a:moveTo>
                <a:lnTo>
                  <a:pt x="772311" y="0"/>
                </a:lnTo>
                <a:lnTo>
                  <a:pt x="772311" y="1137843"/>
                </a:lnTo>
                <a:lnTo>
                  <a:pt x="0" y="113784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11" name="Groupe 10">
            <a:extLst>
              <a:ext uri="{FF2B5EF4-FFF2-40B4-BE49-F238E27FC236}">
                <a16:creationId xmlns:a16="http://schemas.microsoft.com/office/drawing/2014/main" id="{A0511E0D-0435-4F3B-9840-9AF121CC8048}"/>
              </a:ext>
            </a:extLst>
          </p:cNvPr>
          <p:cNvGrpSpPr/>
          <p:nvPr/>
        </p:nvGrpSpPr>
        <p:grpSpPr>
          <a:xfrm>
            <a:off x="6440687" y="2933700"/>
            <a:ext cx="5400000" cy="2029046"/>
            <a:chOff x="3509043" y="1264312"/>
            <a:chExt cx="2072619" cy="1043015"/>
          </a:xfrm>
        </p:grpSpPr>
        <p:sp>
          <p:nvSpPr>
            <p:cNvPr id="12" name="Organigramme : Alternative 11">
              <a:extLst>
                <a:ext uri="{FF2B5EF4-FFF2-40B4-BE49-F238E27FC236}">
                  <a16:creationId xmlns:a16="http://schemas.microsoft.com/office/drawing/2014/main" id="{B46DCF3F-6D9D-43EB-A7E3-4BD70E1BE544}"/>
                </a:ext>
              </a:extLst>
            </p:cNvPr>
            <p:cNvSpPr/>
            <p:nvPr/>
          </p:nvSpPr>
          <p:spPr>
            <a:xfrm>
              <a:off x="3509043" y="1264312"/>
              <a:ext cx="2072619" cy="1036309"/>
            </a:xfrm>
            <a:prstGeom prst="flowChartAlternateProcess">
              <a:avLst/>
            </a:prstGeom>
            <a:ln>
              <a:solidFill>
                <a:srgbClr val="F03F35"/>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fr-FR" dirty="0">
                <a:latin typeface="Segoe UI" panose="020B0502040204020203" pitchFamily="34" charset="0"/>
                <a:cs typeface="Segoe UI" panose="020B0502040204020203" pitchFamily="34" charset="0"/>
              </a:endParaRPr>
            </a:p>
          </p:txBody>
        </p:sp>
        <p:sp>
          <p:nvSpPr>
            <p:cNvPr id="13" name="Organigramme : Alternative 4">
              <a:extLst>
                <a:ext uri="{FF2B5EF4-FFF2-40B4-BE49-F238E27FC236}">
                  <a16:creationId xmlns:a16="http://schemas.microsoft.com/office/drawing/2014/main" id="{05AF2727-B335-49E9-A74F-1A0E0277FBE2}"/>
                </a:ext>
              </a:extLst>
            </p:cNvPr>
            <p:cNvSpPr txBox="1"/>
            <p:nvPr/>
          </p:nvSpPr>
          <p:spPr>
            <a:xfrm>
              <a:off x="3552228" y="1271018"/>
              <a:ext cx="1981163" cy="103630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2860" tIns="22860" rIns="22860" bIns="22860" numCol="1" spcCol="1270" anchor="t" anchorCtr="0">
              <a:noAutofit/>
            </a:bodyPr>
            <a:lstStyle/>
            <a:p>
              <a:pPr marL="0" lvl="0" indent="0" algn="ctr" defTabSz="800100">
                <a:spcBef>
                  <a:spcPct val="0"/>
                </a:spcBef>
                <a:spcAft>
                  <a:spcPct val="35000"/>
                </a:spcAft>
                <a:buNone/>
              </a:pPr>
              <a:r>
                <a:rPr lang="fr-FR" sz="1800" kern="1200" dirty="0">
                  <a:solidFill>
                    <a:srgbClr val="B40E0E"/>
                  </a:solidFill>
                  <a:latin typeface="Segoe UI Semibold" panose="020B0702040204020203" pitchFamily="34" charset="0"/>
                  <a:cs typeface="Segoe UI Semibold" panose="020B0702040204020203" pitchFamily="34" charset="0"/>
                </a:rPr>
                <a:t>THREAT OF NEW PLAYERS</a:t>
              </a:r>
            </a:p>
            <a:p>
              <a:pPr marL="0" lvl="0" indent="0" defTabSz="800100">
                <a:spcBef>
                  <a:spcPct val="0"/>
                </a:spcBef>
                <a:spcAft>
                  <a:spcPct val="35000"/>
                </a:spcAft>
                <a:buNone/>
              </a:pPr>
              <a:r>
                <a:rPr lang="fr-FR" dirty="0">
                  <a:solidFill>
                    <a:schemeClr val="tx1"/>
                  </a:solidFill>
                  <a:latin typeface="Segoe UI Semibold" panose="020B0702040204020203" pitchFamily="34" charset="0"/>
                  <a:cs typeface="Segoe UI Semibold" panose="020B0702040204020203" pitchFamily="34" charset="0"/>
                </a:rPr>
                <a:t>Arguments : </a:t>
              </a:r>
              <a:r>
                <a:rPr lang="fr-FR" i="1" dirty="0" err="1">
                  <a:solidFill>
                    <a:schemeClr val="tx1"/>
                  </a:solidFill>
                  <a:latin typeface="Segoe UI" panose="020B0502040204020203" pitchFamily="34" charset="0"/>
                  <a:cs typeface="Segoe UI" panose="020B0502040204020203" pitchFamily="34" charset="0"/>
                </a:rPr>
                <a:t>write</a:t>
              </a:r>
              <a:r>
                <a:rPr lang="fr-FR" i="1" dirty="0">
                  <a:solidFill>
                    <a:schemeClr val="tx1"/>
                  </a:solidFill>
                  <a:latin typeface="Segoe UI" panose="020B0502040204020203" pitchFamily="34" charset="0"/>
                  <a:cs typeface="Segoe UI" panose="020B0502040204020203" pitchFamily="34" charset="0"/>
                </a:rPr>
                <a:t> </a:t>
              </a:r>
              <a:r>
                <a:rPr lang="fr-FR" i="1" dirty="0" err="1">
                  <a:solidFill>
                    <a:schemeClr val="tx1"/>
                  </a:solidFill>
                  <a:latin typeface="Segoe UI" panose="020B0502040204020203" pitchFamily="34" charset="0"/>
                  <a:cs typeface="Segoe UI" panose="020B0502040204020203" pitchFamily="34" charset="0"/>
                </a:rPr>
                <a:t>here</a:t>
              </a:r>
              <a:r>
                <a:rPr lang="fr-FR" i="1" dirty="0">
                  <a:solidFill>
                    <a:schemeClr val="tx1"/>
                  </a:solidFill>
                  <a:latin typeface="Segoe UI" panose="020B0502040204020203" pitchFamily="34" charset="0"/>
                  <a:cs typeface="Segoe UI" panose="020B0502040204020203" pitchFamily="34" charset="0"/>
                </a:rPr>
                <a:t>.</a:t>
              </a:r>
            </a:p>
            <a:p>
              <a:pPr marL="0" lvl="0" indent="0" defTabSz="800100">
                <a:spcBef>
                  <a:spcPct val="0"/>
                </a:spcBef>
                <a:spcAft>
                  <a:spcPct val="35000"/>
                </a:spcAft>
                <a:buNone/>
              </a:pPr>
              <a:endParaRPr lang="fr-FR" i="1" dirty="0">
                <a:solidFill>
                  <a:schemeClr val="tx1"/>
                </a:solidFill>
                <a:latin typeface="Segoe UI" panose="020B0502040204020203" pitchFamily="34" charset="0"/>
                <a:cs typeface="Segoe UI" panose="020B0502040204020203" pitchFamily="34" charset="0"/>
              </a:endParaRPr>
            </a:p>
            <a:p>
              <a:pPr marL="0" lvl="0" indent="0" defTabSz="800100">
                <a:spcBef>
                  <a:spcPct val="0"/>
                </a:spcBef>
                <a:spcAft>
                  <a:spcPct val="35000"/>
                </a:spcAft>
                <a:buNone/>
              </a:pPr>
              <a:endParaRPr lang="fr-FR" i="1" dirty="0">
                <a:solidFill>
                  <a:schemeClr val="tx1"/>
                </a:solidFill>
                <a:latin typeface="Segoe UI" panose="020B0502040204020203" pitchFamily="34" charset="0"/>
                <a:cs typeface="Segoe UI" panose="020B0502040204020203" pitchFamily="34" charset="0"/>
              </a:endParaRPr>
            </a:p>
            <a:p>
              <a:pPr marL="0" lvl="0" indent="0" algn="r" defTabSz="800100">
                <a:spcBef>
                  <a:spcPct val="0"/>
                </a:spcBef>
                <a:spcAft>
                  <a:spcPct val="35000"/>
                </a:spcAft>
                <a:buNone/>
              </a:pPr>
              <a:r>
                <a:rPr lang="fr-FR" sz="1800" kern="1200" dirty="0" err="1">
                  <a:solidFill>
                    <a:schemeClr val="tx1"/>
                  </a:solidFill>
                  <a:latin typeface="Segoe UI Semibold" panose="020B0702040204020203" pitchFamily="34" charset="0"/>
                  <a:cs typeface="Segoe UI Semibold" panose="020B0702040204020203" pitchFamily="34" charset="0"/>
                </a:rPr>
                <a:t>Intensity</a:t>
              </a:r>
              <a:r>
                <a:rPr lang="fr-FR" sz="1800" kern="1200" dirty="0">
                  <a:solidFill>
                    <a:schemeClr val="tx1"/>
                  </a:solidFill>
                  <a:latin typeface="Segoe UI Semibold" panose="020B0702040204020203" pitchFamily="34" charset="0"/>
                  <a:cs typeface="Segoe UI Semibold" panose="020B0702040204020203" pitchFamily="34" charset="0"/>
                </a:rPr>
                <a:t> :</a:t>
              </a:r>
              <a:r>
                <a:rPr lang="fr-FR" sz="1800" kern="1200" dirty="0">
                  <a:solidFill>
                    <a:schemeClr val="tx1"/>
                  </a:solidFill>
                  <a:latin typeface="Segoe UI" panose="020B0502040204020203" pitchFamily="34" charset="0"/>
                  <a:cs typeface="Segoe UI" panose="020B0502040204020203" pitchFamily="34" charset="0"/>
                </a:rPr>
                <a:t> _</a:t>
              </a:r>
            </a:p>
          </p:txBody>
        </p:sp>
      </p:grpSp>
      <p:grpSp>
        <p:nvGrpSpPr>
          <p:cNvPr id="14" name="Groupe 13">
            <a:extLst>
              <a:ext uri="{FF2B5EF4-FFF2-40B4-BE49-F238E27FC236}">
                <a16:creationId xmlns:a16="http://schemas.microsoft.com/office/drawing/2014/main" id="{6B4A8E3E-F9DE-4083-B4D6-27A53B8CD8B9}"/>
              </a:ext>
            </a:extLst>
          </p:cNvPr>
          <p:cNvGrpSpPr/>
          <p:nvPr/>
        </p:nvGrpSpPr>
        <p:grpSpPr>
          <a:xfrm>
            <a:off x="6440687" y="5264323"/>
            <a:ext cx="5400000" cy="2016000"/>
            <a:chOff x="3424790" y="2276414"/>
            <a:chExt cx="2072619" cy="1036309"/>
          </a:xfrm>
        </p:grpSpPr>
        <p:sp>
          <p:nvSpPr>
            <p:cNvPr id="17" name="Organigramme : Alternative 16">
              <a:extLst>
                <a:ext uri="{FF2B5EF4-FFF2-40B4-BE49-F238E27FC236}">
                  <a16:creationId xmlns:a16="http://schemas.microsoft.com/office/drawing/2014/main" id="{143EF87A-417C-4F26-A536-C50D73B8D7B8}"/>
                </a:ext>
              </a:extLst>
            </p:cNvPr>
            <p:cNvSpPr/>
            <p:nvPr/>
          </p:nvSpPr>
          <p:spPr>
            <a:xfrm>
              <a:off x="3424790" y="2276414"/>
              <a:ext cx="2072619" cy="1036309"/>
            </a:xfrm>
            <a:prstGeom prst="flowChartAlternateProcess">
              <a:avLst/>
            </a:prstGeom>
            <a:ln>
              <a:solidFill>
                <a:srgbClr val="F03F35"/>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nchor="t"/>
            <a:lstStyle/>
            <a:p>
              <a:endParaRPr lang="fr-FR" dirty="0">
                <a:latin typeface="Segoe UI" panose="020B0502040204020203" pitchFamily="34" charset="0"/>
                <a:cs typeface="Segoe UI" panose="020B0502040204020203" pitchFamily="34" charset="0"/>
              </a:endParaRPr>
            </a:p>
          </p:txBody>
        </p:sp>
        <p:sp>
          <p:nvSpPr>
            <p:cNvPr id="20" name="Organigramme : Alternative 4">
              <a:extLst>
                <a:ext uri="{FF2B5EF4-FFF2-40B4-BE49-F238E27FC236}">
                  <a16:creationId xmlns:a16="http://schemas.microsoft.com/office/drawing/2014/main" id="{9A9EFB2D-97DE-4B6F-A2F9-61E0B0108267}"/>
                </a:ext>
              </a:extLst>
            </p:cNvPr>
            <p:cNvSpPr txBox="1"/>
            <p:nvPr/>
          </p:nvSpPr>
          <p:spPr>
            <a:xfrm>
              <a:off x="3467975" y="2283120"/>
              <a:ext cx="1981163" cy="101970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2860" tIns="22860" rIns="22860" bIns="22860" numCol="1" spcCol="1270" anchor="t" anchorCtr="0">
              <a:noAutofit/>
            </a:bodyPr>
            <a:lstStyle/>
            <a:p>
              <a:pPr algn="ctr" defTabSz="800100">
                <a:spcBef>
                  <a:spcPct val="0"/>
                </a:spcBef>
                <a:spcAft>
                  <a:spcPct val="35000"/>
                </a:spcAft>
              </a:pPr>
              <a:r>
                <a:rPr lang="fr-FR" sz="1800" kern="1200" dirty="0">
                  <a:solidFill>
                    <a:srgbClr val="B40E0E"/>
                  </a:solidFill>
                  <a:latin typeface="Segoe UI Semibold" panose="020B0702040204020203" pitchFamily="34" charset="0"/>
                  <a:cs typeface="Segoe UI Semibold" panose="020B0702040204020203" pitchFamily="34" charset="0"/>
                </a:rPr>
                <a:t>RIVALRY AMONG EXISTING COMPETITORS</a:t>
              </a:r>
            </a:p>
            <a:p>
              <a:pPr marL="0" lvl="0" indent="0" defTabSz="800100">
                <a:spcBef>
                  <a:spcPct val="0"/>
                </a:spcBef>
                <a:spcAft>
                  <a:spcPct val="35000"/>
                </a:spcAft>
                <a:buNone/>
              </a:pPr>
              <a:r>
                <a:rPr lang="fr-FR" dirty="0">
                  <a:solidFill>
                    <a:schemeClr val="tx1"/>
                  </a:solidFill>
                  <a:latin typeface="Segoe UI Semibold" panose="020B0702040204020203" pitchFamily="34" charset="0"/>
                  <a:cs typeface="Segoe UI Semibold" panose="020B0702040204020203" pitchFamily="34" charset="0"/>
                </a:rPr>
                <a:t>Arguments : </a:t>
              </a:r>
              <a:r>
                <a:rPr lang="fr-FR" i="1" dirty="0" err="1">
                  <a:solidFill>
                    <a:schemeClr val="tx1"/>
                  </a:solidFill>
                  <a:latin typeface="Segoe UI" panose="020B0502040204020203" pitchFamily="34" charset="0"/>
                  <a:cs typeface="Segoe UI" panose="020B0502040204020203" pitchFamily="34" charset="0"/>
                </a:rPr>
                <a:t>write</a:t>
              </a:r>
              <a:r>
                <a:rPr lang="fr-FR" i="1" dirty="0">
                  <a:solidFill>
                    <a:schemeClr val="tx1"/>
                  </a:solidFill>
                  <a:latin typeface="Segoe UI" panose="020B0502040204020203" pitchFamily="34" charset="0"/>
                  <a:cs typeface="Segoe UI" panose="020B0502040204020203" pitchFamily="34" charset="0"/>
                </a:rPr>
                <a:t> </a:t>
              </a:r>
              <a:r>
                <a:rPr lang="fr-FR" i="1" dirty="0" err="1">
                  <a:solidFill>
                    <a:schemeClr val="tx1"/>
                  </a:solidFill>
                  <a:latin typeface="Segoe UI" panose="020B0502040204020203" pitchFamily="34" charset="0"/>
                  <a:cs typeface="Segoe UI" panose="020B0502040204020203" pitchFamily="34" charset="0"/>
                </a:rPr>
                <a:t>here</a:t>
              </a:r>
              <a:r>
                <a:rPr lang="fr-FR" i="1" dirty="0">
                  <a:solidFill>
                    <a:schemeClr val="tx1"/>
                  </a:solidFill>
                  <a:latin typeface="Segoe UI" panose="020B0502040204020203" pitchFamily="34" charset="0"/>
                  <a:cs typeface="Segoe UI" panose="020B0502040204020203" pitchFamily="34" charset="0"/>
                </a:rPr>
                <a:t>.</a:t>
              </a:r>
            </a:p>
            <a:p>
              <a:pPr marL="0" lvl="0" indent="0" defTabSz="800100">
                <a:spcBef>
                  <a:spcPct val="0"/>
                </a:spcBef>
                <a:spcAft>
                  <a:spcPct val="35000"/>
                </a:spcAft>
                <a:buNone/>
              </a:pPr>
              <a:endParaRPr lang="fr-FR" i="1" dirty="0">
                <a:solidFill>
                  <a:schemeClr val="tx1"/>
                </a:solidFill>
                <a:latin typeface="Segoe UI" panose="020B0502040204020203" pitchFamily="34" charset="0"/>
                <a:cs typeface="Segoe UI" panose="020B0502040204020203" pitchFamily="34" charset="0"/>
              </a:endParaRPr>
            </a:p>
            <a:p>
              <a:pPr marL="0" lvl="0" indent="0" defTabSz="800100">
                <a:spcBef>
                  <a:spcPct val="0"/>
                </a:spcBef>
                <a:spcAft>
                  <a:spcPct val="35000"/>
                </a:spcAft>
                <a:buNone/>
              </a:pPr>
              <a:endParaRPr lang="fr-FR" i="1" dirty="0">
                <a:solidFill>
                  <a:schemeClr val="tx1"/>
                </a:solidFill>
                <a:latin typeface="Segoe UI" panose="020B0502040204020203" pitchFamily="34" charset="0"/>
                <a:cs typeface="Segoe UI" panose="020B0502040204020203" pitchFamily="34" charset="0"/>
              </a:endParaRPr>
            </a:p>
            <a:p>
              <a:pPr marL="0" lvl="0" indent="0" algn="r" defTabSz="800100">
                <a:spcBef>
                  <a:spcPct val="0"/>
                </a:spcBef>
                <a:spcAft>
                  <a:spcPct val="35000"/>
                </a:spcAft>
                <a:buNone/>
              </a:pPr>
              <a:r>
                <a:rPr lang="fr-FR" sz="1800" kern="1200" dirty="0">
                  <a:solidFill>
                    <a:schemeClr val="tx1"/>
                  </a:solidFill>
                  <a:latin typeface="Segoe UI" panose="020B0502040204020203" pitchFamily="34" charset="0"/>
                  <a:cs typeface="Segoe UI" panose="020B0502040204020203" pitchFamily="34" charset="0"/>
                </a:rPr>
                <a:t>				</a:t>
              </a:r>
              <a:r>
                <a:rPr lang="fr-FR" sz="1800" kern="1200" dirty="0" err="1">
                  <a:solidFill>
                    <a:schemeClr val="tx1"/>
                  </a:solidFill>
                  <a:latin typeface="Segoe UI Semibold" panose="020B0702040204020203" pitchFamily="34" charset="0"/>
                  <a:cs typeface="Segoe UI Semibold" panose="020B0702040204020203" pitchFamily="34" charset="0"/>
                </a:rPr>
                <a:t>Intensity</a:t>
              </a:r>
              <a:r>
                <a:rPr lang="fr-FR" sz="1800" kern="1200" dirty="0">
                  <a:solidFill>
                    <a:schemeClr val="tx1"/>
                  </a:solidFill>
                  <a:latin typeface="Segoe UI Semibold" panose="020B0702040204020203" pitchFamily="34" charset="0"/>
                  <a:cs typeface="Segoe UI Semibold" panose="020B0702040204020203" pitchFamily="34" charset="0"/>
                </a:rPr>
                <a:t> : </a:t>
              </a:r>
              <a:r>
                <a:rPr lang="fr-FR" sz="1800" kern="1200" dirty="0">
                  <a:solidFill>
                    <a:schemeClr val="tx1"/>
                  </a:solidFill>
                  <a:latin typeface="Segoe UI" panose="020B0502040204020203" pitchFamily="34" charset="0"/>
                  <a:cs typeface="Segoe UI" panose="020B0502040204020203" pitchFamily="34" charset="0"/>
                </a:rPr>
                <a:t>_</a:t>
              </a:r>
            </a:p>
          </p:txBody>
        </p:sp>
      </p:grpSp>
      <p:grpSp>
        <p:nvGrpSpPr>
          <p:cNvPr id="21" name="Groupe 20">
            <a:extLst>
              <a:ext uri="{FF2B5EF4-FFF2-40B4-BE49-F238E27FC236}">
                <a16:creationId xmlns:a16="http://schemas.microsoft.com/office/drawing/2014/main" id="{FD5B65E0-5254-4A5D-8E8D-A4B85EDAE6E7}"/>
              </a:ext>
            </a:extLst>
          </p:cNvPr>
          <p:cNvGrpSpPr/>
          <p:nvPr/>
        </p:nvGrpSpPr>
        <p:grpSpPr>
          <a:xfrm>
            <a:off x="696000" y="5259086"/>
            <a:ext cx="5400000" cy="2052815"/>
            <a:chOff x="3509043" y="1264312"/>
            <a:chExt cx="2072619" cy="1055233"/>
          </a:xfrm>
        </p:grpSpPr>
        <p:sp>
          <p:nvSpPr>
            <p:cNvPr id="22" name="Organigramme : Alternative 21">
              <a:extLst>
                <a:ext uri="{FF2B5EF4-FFF2-40B4-BE49-F238E27FC236}">
                  <a16:creationId xmlns:a16="http://schemas.microsoft.com/office/drawing/2014/main" id="{25521194-6A6B-4D6E-9BBF-C9B57DC074C6}"/>
                </a:ext>
              </a:extLst>
            </p:cNvPr>
            <p:cNvSpPr/>
            <p:nvPr/>
          </p:nvSpPr>
          <p:spPr>
            <a:xfrm>
              <a:off x="3509043" y="1264312"/>
              <a:ext cx="2072619" cy="1036309"/>
            </a:xfrm>
            <a:prstGeom prst="flowChartAlternateProcess">
              <a:avLst/>
            </a:prstGeom>
            <a:ln>
              <a:solidFill>
                <a:srgbClr val="F03F35"/>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nchor="t"/>
            <a:lstStyle/>
            <a:p>
              <a:endParaRPr lang="fr-FR" dirty="0">
                <a:latin typeface="Segoe UI" panose="020B0502040204020203" pitchFamily="34" charset="0"/>
                <a:cs typeface="Segoe UI" panose="020B0502040204020203" pitchFamily="34" charset="0"/>
              </a:endParaRPr>
            </a:p>
          </p:txBody>
        </p:sp>
        <p:sp>
          <p:nvSpPr>
            <p:cNvPr id="23" name="Organigramme : Alternative 4">
              <a:extLst>
                <a:ext uri="{FF2B5EF4-FFF2-40B4-BE49-F238E27FC236}">
                  <a16:creationId xmlns:a16="http://schemas.microsoft.com/office/drawing/2014/main" id="{1E029A7F-0482-484E-8BDB-E43469600D61}"/>
                </a:ext>
              </a:extLst>
            </p:cNvPr>
            <p:cNvSpPr txBox="1"/>
            <p:nvPr/>
          </p:nvSpPr>
          <p:spPr>
            <a:xfrm>
              <a:off x="3559630" y="1283236"/>
              <a:ext cx="1971445" cy="103630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2860" tIns="22860" rIns="22860" bIns="22860" numCol="1" spcCol="1270" anchor="t" anchorCtr="0">
              <a:noAutofit/>
            </a:bodyPr>
            <a:lstStyle/>
            <a:p>
              <a:pPr marL="0" lvl="0" indent="0" algn="ctr" defTabSz="800100">
                <a:spcBef>
                  <a:spcPct val="0"/>
                </a:spcBef>
                <a:spcAft>
                  <a:spcPct val="35000"/>
                </a:spcAft>
                <a:buNone/>
              </a:pPr>
              <a:r>
                <a:rPr lang="fr-FR" sz="1800" kern="1200" dirty="0">
                  <a:solidFill>
                    <a:srgbClr val="B40E0E"/>
                  </a:solidFill>
                  <a:latin typeface="Segoe UI Semibold" panose="020B0702040204020203" pitchFamily="34" charset="0"/>
                  <a:cs typeface="Segoe UI Semibold" panose="020B0702040204020203" pitchFamily="34" charset="0"/>
                </a:rPr>
                <a:t>SUPPLIER POWER</a:t>
              </a:r>
            </a:p>
            <a:p>
              <a:pPr marL="0" lvl="0" indent="0" defTabSz="800100">
                <a:spcBef>
                  <a:spcPct val="0"/>
                </a:spcBef>
                <a:spcAft>
                  <a:spcPct val="35000"/>
                </a:spcAft>
                <a:buNone/>
              </a:pPr>
              <a:r>
                <a:rPr lang="fr-FR" dirty="0">
                  <a:solidFill>
                    <a:schemeClr val="tx1"/>
                  </a:solidFill>
                  <a:latin typeface="Segoe UI Semibold" panose="020B0702040204020203" pitchFamily="34" charset="0"/>
                  <a:cs typeface="Segoe UI Semibold" panose="020B0702040204020203" pitchFamily="34" charset="0"/>
                </a:rPr>
                <a:t>Arguments : </a:t>
              </a:r>
              <a:r>
                <a:rPr lang="fr-FR" i="1" dirty="0" err="1">
                  <a:solidFill>
                    <a:schemeClr val="tx1"/>
                  </a:solidFill>
                  <a:latin typeface="Segoe UI" panose="020B0502040204020203" pitchFamily="34" charset="0"/>
                  <a:cs typeface="Segoe UI" panose="020B0502040204020203" pitchFamily="34" charset="0"/>
                </a:rPr>
                <a:t>write</a:t>
              </a:r>
              <a:r>
                <a:rPr lang="fr-FR" i="1" dirty="0">
                  <a:solidFill>
                    <a:schemeClr val="tx1"/>
                  </a:solidFill>
                  <a:latin typeface="Segoe UI" panose="020B0502040204020203" pitchFamily="34" charset="0"/>
                  <a:cs typeface="Segoe UI" panose="020B0502040204020203" pitchFamily="34" charset="0"/>
                </a:rPr>
                <a:t> </a:t>
              </a:r>
              <a:r>
                <a:rPr lang="fr-FR" i="1" dirty="0" err="1">
                  <a:solidFill>
                    <a:schemeClr val="tx1"/>
                  </a:solidFill>
                  <a:latin typeface="Segoe UI" panose="020B0502040204020203" pitchFamily="34" charset="0"/>
                  <a:cs typeface="Segoe UI" panose="020B0502040204020203" pitchFamily="34" charset="0"/>
                </a:rPr>
                <a:t>here</a:t>
              </a:r>
              <a:r>
                <a:rPr lang="fr-FR" i="1" dirty="0">
                  <a:solidFill>
                    <a:schemeClr val="tx1"/>
                  </a:solidFill>
                  <a:latin typeface="Segoe UI" panose="020B0502040204020203" pitchFamily="34" charset="0"/>
                  <a:cs typeface="Segoe UI" panose="020B0502040204020203" pitchFamily="34" charset="0"/>
                </a:rPr>
                <a:t>.</a:t>
              </a:r>
            </a:p>
            <a:p>
              <a:pPr marL="0" lvl="0" indent="0" defTabSz="800100">
                <a:spcBef>
                  <a:spcPct val="0"/>
                </a:spcBef>
                <a:spcAft>
                  <a:spcPct val="35000"/>
                </a:spcAft>
                <a:buNone/>
              </a:pPr>
              <a:endParaRPr lang="fr-FR" i="1" dirty="0">
                <a:solidFill>
                  <a:schemeClr val="tx1"/>
                </a:solidFill>
                <a:latin typeface="Segoe UI" panose="020B0502040204020203" pitchFamily="34" charset="0"/>
                <a:cs typeface="Segoe UI" panose="020B0502040204020203" pitchFamily="34" charset="0"/>
              </a:endParaRPr>
            </a:p>
            <a:p>
              <a:pPr marL="0" lvl="0" indent="0" defTabSz="800100">
                <a:spcBef>
                  <a:spcPct val="0"/>
                </a:spcBef>
                <a:spcAft>
                  <a:spcPct val="35000"/>
                </a:spcAft>
                <a:buNone/>
              </a:pPr>
              <a:endParaRPr lang="fr-FR" i="1" dirty="0">
                <a:solidFill>
                  <a:schemeClr val="tx1"/>
                </a:solidFill>
                <a:latin typeface="Segoe UI" panose="020B0502040204020203" pitchFamily="34" charset="0"/>
                <a:cs typeface="Segoe UI" panose="020B0502040204020203" pitchFamily="34" charset="0"/>
              </a:endParaRPr>
            </a:p>
            <a:p>
              <a:pPr marL="0" lvl="0" indent="0" algn="r" defTabSz="800100">
                <a:spcBef>
                  <a:spcPct val="0"/>
                </a:spcBef>
                <a:spcAft>
                  <a:spcPct val="35000"/>
                </a:spcAft>
                <a:buNone/>
              </a:pPr>
              <a:r>
                <a:rPr lang="fr-FR" sz="1800" kern="1200" dirty="0" err="1">
                  <a:solidFill>
                    <a:schemeClr val="tx1"/>
                  </a:solidFill>
                  <a:latin typeface="Segoe UI Semibold" panose="020B0702040204020203" pitchFamily="34" charset="0"/>
                  <a:cs typeface="Segoe UI Semibold" panose="020B0702040204020203" pitchFamily="34" charset="0"/>
                </a:rPr>
                <a:t>Intensity</a:t>
              </a:r>
              <a:r>
                <a:rPr lang="fr-FR" sz="1800" kern="1200" dirty="0">
                  <a:solidFill>
                    <a:schemeClr val="tx1"/>
                  </a:solidFill>
                  <a:latin typeface="Segoe UI Semibold" panose="020B0702040204020203" pitchFamily="34" charset="0"/>
                  <a:cs typeface="Segoe UI Semibold" panose="020B0702040204020203" pitchFamily="34" charset="0"/>
                </a:rPr>
                <a:t> : </a:t>
              </a:r>
              <a:r>
                <a:rPr lang="fr-FR" sz="1800" kern="1200" dirty="0">
                  <a:solidFill>
                    <a:schemeClr val="tx1"/>
                  </a:solidFill>
                  <a:latin typeface="Segoe UI" panose="020B0502040204020203" pitchFamily="34" charset="0"/>
                  <a:cs typeface="Segoe UI" panose="020B0502040204020203" pitchFamily="34" charset="0"/>
                </a:rPr>
                <a:t>_</a:t>
              </a:r>
            </a:p>
          </p:txBody>
        </p:sp>
      </p:grpSp>
      <p:grpSp>
        <p:nvGrpSpPr>
          <p:cNvPr id="25" name="Groupe 24">
            <a:extLst>
              <a:ext uri="{FF2B5EF4-FFF2-40B4-BE49-F238E27FC236}">
                <a16:creationId xmlns:a16="http://schemas.microsoft.com/office/drawing/2014/main" id="{845C1393-6E43-41FA-9599-DFEB7D3072F8}"/>
              </a:ext>
            </a:extLst>
          </p:cNvPr>
          <p:cNvGrpSpPr/>
          <p:nvPr/>
        </p:nvGrpSpPr>
        <p:grpSpPr>
          <a:xfrm>
            <a:off x="12192000" y="5273677"/>
            <a:ext cx="5400000" cy="2016000"/>
            <a:chOff x="3509043" y="1264312"/>
            <a:chExt cx="2072619" cy="1036309"/>
          </a:xfrm>
        </p:grpSpPr>
        <p:sp>
          <p:nvSpPr>
            <p:cNvPr id="26" name="Organigramme : Alternative 25">
              <a:extLst>
                <a:ext uri="{FF2B5EF4-FFF2-40B4-BE49-F238E27FC236}">
                  <a16:creationId xmlns:a16="http://schemas.microsoft.com/office/drawing/2014/main" id="{1859725E-5679-46B5-B7B9-963A8697709E}"/>
                </a:ext>
              </a:extLst>
            </p:cNvPr>
            <p:cNvSpPr/>
            <p:nvPr/>
          </p:nvSpPr>
          <p:spPr>
            <a:xfrm>
              <a:off x="3509043" y="1264312"/>
              <a:ext cx="2072619" cy="1036309"/>
            </a:xfrm>
            <a:prstGeom prst="flowChartAlternateProcess">
              <a:avLst/>
            </a:prstGeom>
            <a:ln>
              <a:solidFill>
                <a:srgbClr val="F03F35"/>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nchor="t"/>
            <a:lstStyle/>
            <a:p>
              <a:endParaRPr lang="fr-FR" dirty="0">
                <a:latin typeface="Segoe UI" panose="020B0502040204020203" pitchFamily="34" charset="0"/>
                <a:cs typeface="Segoe UI" panose="020B0502040204020203" pitchFamily="34" charset="0"/>
              </a:endParaRPr>
            </a:p>
          </p:txBody>
        </p:sp>
        <p:sp>
          <p:nvSpPr>
            <p:cNvPr id="27" name="Organigramme : Alternative 4">
              <a:extLst>
                <a:ext uri="{FF2B5EF4-FFF2-40B4-BE49-F238E27FC236}">
                  <a16:creationId xmlns:a16="http://schemas.microsoft.com/office/drawing/2014/main" id="{FD542C86-D3CF-4287-AFD6-6FC1ACA28D9B}"/>
                </a:ext>
              </a:extLst>
            </p:cNvPr>
            <p:cNvSpPr txBox="1"/>
            <p:nvPr/>
          </p:nvSpPr>
          <p:spPr>
            <a:xfrm>
              <a:off x="3557314" y="1275735"/>
              <a:ext cx="1973761" cy="101738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2860" tIns="22860" rIns="22860" bIns="22860" numCol="1" spcCol="1270" anchor="t" anchorCtr="0">
              <a:noAutofit/>
            </a:bodyPr>
            <a:lstStyle/>
            <a:p>
              <a:pPr marL="0" lvl="0" indent="0" algn="ctr" defTabSz="800100">
                <a:spcBef>
                  <a:spcPct val="0"/>
                </a:spcBef>
                <a:spcAft>
                  <a:spcPct val="35000"/>
                </a:spcAft>
                <a:buNone/>
              </a:pPr>
              <a:r>
                <a:rPr lang="fr-FR" dirty="0">
                  <a:solidFill>
                    <a:srgbClr val="B40E0E"/>
                  </a:solidFill>
                  <a:latin typeface="Segoe UI Semibold" panose="020B0702040204020203" pitchFamily="34" charset="0"/>
                  <a:cs typeface="Segoe UI Semibold" panose="020B0702040204020203" pitchFamily="34" charset="0"/>
                </a:rPr>
                <a:t>BUYER POWER</a:t>
              </a:r>
              <a:endParaRPr lang="fr-FR" sz="1800" kern="1200" dirty="0">
                <a:solidFill>
                  <a:srgbClr val="B40E0E"/>
                </a:solidFill>
                <a:latin typeface="Segoe UI Semibold" panose="020B0702040204020203" pitchFamily="34" charset="0"/>
                <a:cs typeface="Segoe UI Semibold" panose="020B0702040204020203" pitchFamily="34" charset="0"/>
              </a:endParaRPr>
            </a:p>
            <a:p>
              <a:pPr marL="0" lvl="0" indent="0" defTabSz="800100">
                <a:spcBef>
                  <a:spcPct val="0"/>
                </a:spcBef>
                <a:spcAft>
                  <a:spcPct val="35000"/>
                </a:spcAft>
                <a:buNone/>
              </a:pPr>
              <a:r>
                <a:rPr lang="fr-FR" dirty="0">
                  <a:solidFill>
                    <a:schemeClr val="tx1"/>
                  </a:solidFill>
                  <a:latin typeface="Segoe UI Semibold" panose="020B0702040204020203" pitchFamily="34" charset="0"/>
                  <a:cs typeface="Segoe UI Semibold" panose="020B0702040204020203" pitchFamily="34" charset="0"/>
                </a:rPr>
                <a:t>Arguments : </a:t>
              </a:r>
              <a:r>
                <a:rPr lang="fr-FR" i="1" dirty="0" err="1">
                  <a:solidFill>
                    <a:schemeClr val="tx1"/>
                  </a:solidFill>
                  <a:latin typeface="Segoe UI" panose="020B0502040204020203" pitchFamily="34" charset="0"/>
                  <a:cs typeface="Segoe UI" panose="020B0502040204020203" pitchFamily="34" charset="0"/>
                </a:rPr>
                <a:t>write</a:t>
              </a:r>
              <a:r>
                <a:rPr lang="fr-FR" i="1" dirty="0">
                  <a:solidFill>
                    <a:schemeClr val="tx1"/>
                  </a:solidFill>
                  <a:latin typeface="Segoe UI" panose="020B0502040204020203" pitchFamily="34" charset="0"/>
                  <a:cs typeface="Segoe UI" panose="020B0502040204020203" pitchFamily="34" charset="0"/>
                </a:rPr>
                <a:t> </a:t>
              </a:r>
              <a:r>
                <a:rPr lang="fr-FR" i="1" dirty="0" err="1">
                  <a:solidFill>
                    <a:schemeClr val="tx1"/>
                  </a:solidFill>
                  <a:latin typeface="Segoe UI" panose="020B0502040204020203" pitchFamily="34" charset="0"/>
                  <a:cs typeface="Segoe UI" panose="020B0502040204020203" pitchFamily="34" charset="0"/>
                </a:rPr>
                <a:t>here</a:t>
              </a:r>
              <a:r>
                <a:rPr lang="fr-FR" i="1" dirty="0">
                  <a:solidFill>
                    <a:schemeClr val="tx1"/>
                  </a:solidFill>
                  <a:latin typeface="Segoe UI" panose="020B0502040204020203" pitchFamily="34" charset="0"/>
                  <a:cs typeface="Segoe UI" panose="020B0502040204020203" pitchFamily="34" charset="0"/>
                </a:rPr>
                <a:t>.</a:t>
              </a:r>
            </a:p>
            <a:p>
              <a:pPr marL="0" lvl="0" indent="0" defTabSz="800100">
                <a:spcBef>
                  <a:spcPct val="0"/>
                </a:spcBef>
                <a:spcAft>
                  <a:spcPct val="35000"/>
                </a:spcAft>
                <a:buNone/>
              </a:pPr>
              <a:endParaRPr lang="fr-FR" i="1" dirty="0">
                <a:solidFill>
                  <a:schemeClr val="tx1"/>
                </a:solidFill>
                <a:latin typeface="Segoe UI" panose="020B0502040204020203" pitchFamily="34" charset="0"/>
                <a:cs typeface="Segoe UI" panose="020B0502040204020203" pitchFamily="34" charset="0"/>
              </a:endParaRPr>
            </a:p>
            <a:p>
              <a:pPr marL="0" lvl="0" indent="0" defTabSz="800100">
                <a:spcBef>
                  <a:spcPct val="0"/>
                </a:spcBef>
                <a:spcAft>
                  <a:spcPct val="35000"/>
                </a:spcAft>
                <a:buNone/>
              </a:pPr>
              <a:endParaRPr lang="fr-FR" i="1" dirty="0">
                <a:solidFill>
                  <a:schemeClr val="tx1"/>
                </a:solidFill>
                <a:latin typeface="Segoe UI" panose="020B0502040204020203" pitchFamily="34" charset="0"/>
                <a:cs typeface="Segoe UI" panose="020B0502040204020203" pitchFamily="34" charset="0"/>
              </a:endParaRPr>
            </a:p>
            <a:p>
              <a:pPr marL="0" lvl="0" indent="0" algn="r" defTabSz="800100">
                <a:spcBef>
                  <a:spcPct val="0"/>
                </a:spcBef>
                <a:spcAft>
                  <a:spcPct val="35000"/>
                </a:spcAft>
                <a:buNone/>
              </a:pPr>
              <a:r>
                <a:rPr lang="fr-FR" sz="1800" kern="1200" dirty="0" err="1">
                  <a:solidFill>
                    <a:schemeClr val="tx1"/>
                  </a:solidFill>
                  <a:latin typeface="Segoe UI Semibold" panose="020B0702040204020203" pitchFamily="34" charset="0"/>
                  <a:cs typeface="Segoe UI Semibold" panose="020B0702040204020203" pitchFamily="34" charset="0"/>
                </a:rPr>
                <a:t>Intensity</a:t>
              </a:r>
              <a:r>
                <a:rPr lang="fr-FR" sz="1800" kern="1200" dirty="0">
                  <a:solidFill>
                    <a:schemeClr val="tx1"/>
                  </a:solidFill>
                  <a:latin typeface="Segoe UI Semibold" panose="020B0702040204020203" pitchFamily="34" charset="0"/>
                  <a:cs typeface="Segoe UI Semibold" panose="020B0702040204020203" pitchFamily="34" charset="0"/>
                </a:rPr>
                <a:t> :</a:t>
              </a:r>
              <a:r>
                <a:rPr lang="fr-FR" sz="1800" kern="1200" dirty="0">
                  <a:solidFill>
                    <a:schemeClr val="tx1"/>
                  </a:solidFill>
                  <a:latin typeface="Segoe UI" panose="020B0502040204020203" pitchFamily="34" charset="0"/>
                  <a:cs typeface="Segoe UI" panose="020B0502040204020203" pitchFamily="34" charset="0"/>
                </a:rPr>
                <a:t> _</a:t>
              </a:r>
            </a:p>
          </p:txBody>
        </p:sp>
      </p:grpSp>
      <p:grpSp>
        <p:nvGrpSpPr>
          <p:cNvPr id="29" name="Groupe 28">
            <a:extLst>
              <a:ext uri="{FF2B5EF4-FFF2-40B4-BE49-F238E27FC236}">
                <a16:creationId xmlns:a16="http://schemas.microsoft.com/office/drawing/2014/main" id="{1EECC5C7-25FE-41FC-A22B-C40834947C8A}"/>
              </a:ext>
            </a:extLst>
          </p:cNvPr>
          <p:cNvGrpSpPr/>
          <p:nvPr/>
        </p:nvGrpSpPr>
        <p:grpSpPr>
          <a:xfrm>
            <a:off x="6440687" y="7601157"/>
            <a:ext cx="5400000" cy="2016000"/>
            <a:chOff x="3509043" y="1264312"/>
            <a:chExt cx="2072619" cy="1036309"/>
          </a:xfrm>
        </p:grpSpPr>
        <p:sp>
          <p:nvSpPr>
            <p:cNvPr id="30" name="Organigramme : Alternative 29">
              <a:extLst>
                <a:ext uri="{FF2B5EF4-FFF2-40B4-BE49-F238E27FC236}">
                  <a16:creationId xmlns:a16="http://schemas.microsoft.com/office/drawing/2014/main" id="{9FAE62F0-0B6D-423D-92BA-2993F7584C45}"/>
                </a:ext>
              </a:extLst>
            </p:cNvPr>
            <p:cNvSpPr/>
            <p:nvPr/>
          </p:nvSpPr>
          <p:spPr>
            <a:xfrm>
              <a:off x="3509043" y="1264312"/>
              <a:ext cx="2072619" cy="1036309"/>
            </a:xfrm>
            <a:prstGeom prst="flowChartAlternateProcess">
              <a:avLst/>
            </a:prstGeom>
            <a:ln>
              <a:solidFill>
                <a:srgbClr val="F03F35"/>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nchor="t"/>
            <a:lstStyle/>
            <a:p>
              <a:endParaRPr lang="fr-FR" dirty="0">
                <a:latin typeface="Segoe UI" panose="020B0502040204020203" pitchFamily="34" charset="0"/>
                <a:cs typeface="Segoe UI" panose="020B0502040204020203" pitchFamily="34" charset="0"/>
              </a:endParaRPr>
            </a:p>
          </p:txBody>
        </p:sp>
        <p:sp>
          <p:nvSpPr>
            <p:cNvPr id="31" name="Organigramme : Alternative 4">
              <a:extLst>
                <a:ext uri="{FF2B5EF4-FFF2-40B4-BE49-F238E27FC236}">
                  <a16:creationId xmlns:a16="http://schemas.microsoft.com/office/drawing/2014/main" id="{226826F3-06D4-49A4-ABB5-BB7EF7A07FB3}"/>
                </a:ext>
              </a:extLst>
            </p:cNvPr>
            <p:cNvSpPr txBox="1"/>
            <p:nvPr/>
          </p:nvSpPr>
          <p:spPr>
            <a:xfrm>
              <a:off x="3552228" y="1274211"/>
              <a:ext cx="1981163" cy="1016511"/>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2860" tIns="22860" rIns="22860" bIns="22860" numCol="1" spcCol="1270" anchor="t" anchorCtr="0">
              <a:noAutofit/>
            </a:bodyPr>
            <a:lstStyle/>
            <a:p>
              <a:pPr marL="0" lvl="0" indent="0" algn="ctr" defTabSz="800100">
                <a:spcBef>
                  <a:spcPct val="0"/>
                </a:spcBef>
                <a:spcAft>
                  <a:spcPct val="35000"/>
                </a:spcAft>
                <a:buNone/>
              </a:pPr>
              <a:r>
                <a:rPr lang="fr-FR" sz="1800" kern="1200" dirty="0">
                  <a:solidFill>
                    <a:srgbClr val="B40E0E"/>
                  </a:solidFill>
                  <a:latin typeface="Segoe UI Semibold" panose="020B0702040204020203" pitchFamily="34" charset="0"/>
                  <a:cs typeface="Segoe UI Semibold" panose="020B0702040204020203" pitchFamily="34" charset="0"/>
                </a:rPr>
                <a:t>THREAT OF SUBSTITUTE PRODUCTS</a:t>
              </a:r>
            </a:p>
            <a:p>
              <a:pPr marL="0" lvl="0" indent="0" defTabSz="800100">
                <a:spcBef>
                  <a:spcPct val="0"/>
                </a:spcBef>
                <a:spcAft>
                  <a:spcPct val="35000"/>
                </a:spcAft>
                <a:buNone/>
              </a:pPr>
              <a:r>
                <a:rPr lang="fr-FR" dirty="0">
                  <a:solidFill>
                    <a:schemeClr val="tx1"/>
                  </a:solidFill>
                  <a:latin typeface="Segoe UI Semibold" panose="020B0702040204020203" pitchFamily="34" charset="0"/>
                  <a:cs typeface="Segoe UI Semibold" panose="020B0702040204020203" pitchFamily="34" charset="0"/>
                </a:rPr>
                <a:t>Arguments : </a:t>
              </a:r>
              <a:r>
                <a:rPr lang="fr-FR" i="1" dirty="0" err="1">
                  <a:solidFill>
                    <a:schemeClr val="tx1"/>
                  </a:solidFill>
                  <a:latin typeface="Segoe UI" panose="020B0502040204020203" pitchFamily="34" charset="0"/>
                  <a:cs typeface="Segoe UI" panose="020B0502040204020203" pitchFamily="34" charset="0"/>
                </a:rPr>
                <a:t>write</a:t>
              </a:r>
              <a:r>
                <a:rPr lang="fr-FR" i="1" dirty="0">
                  <a:solidFill>
                    <a:schemeClr val="tx1"/>
                  </a:solidFill>
                  <a:latin typeface="Segoe UI" panose="020B0502040204020203" pitchFamily="34" charset="0"/>
                  <a:cs typeface="Segoe UI" panose="020B0502040204020203" pitchFamily="34" charset="0"/>
                </a:rPr>
                <a:t> </a:t>
              </a:r>
              <a:r>
                <a:rPr lang="fr-FR" i="1" dirty="0" err="1">
                  <a:solidFill>
                    <a:schemeClr val="tx1"/>
                  </a:solidFill>
                  <a:latin typeface="Segoe UI" panose="020B0502040204020203" pitchFamily="34" charset="0"/>
                  <a:cs typeface="Segoe UI" panose="020B0502040204020203" pitchFamily="34" charset="0"/>
                </a:rPr>
                <a:t>here</a:t>
              </a:r>
              <a:r>
                <a:rPr lang="fr-FR" i="1" dirty="0">
                  <a:solidFill>
                    <a:schemeClr val="tx1"/>
                  </a:solidFill>
                  <a:latin typeface="Segoe UI" panose="020B0502040204020203" pitchFamily="34" charset="0"/>
                  <a:cs typeface="Segoe UI" panose="020B0502040204020203" pitchFamily="34" charset="0"/>
                </a:rPr>
                <a:t>.</a:t>
              </a:r>
            </a:p>
            <a:p>
              <a:pPr marL="0" lvl="0" indent="0" defTabSz="800100">
                <a:spcBef>
                  <a:spcPct val="0"/>
                </a:spcBef>
                <a:spcAft>
                  <a:spcPct val="35000"/>
                </a:spcAft>
                <a:buNone/>
              </a:pPr>
              <a:endParaRPr lang="fr-FR" i="1" dirty="0">
                <a:solidFill>
                  <a:schemeClr val="tx1"/>
                </a:solidFill>
                <a:latin typeface="Segoe UI" panose="020B0502040204020203" pitchFamily="34" charset="0"/>
                <a:cs typeface="Segoe UI" panose="020B0502040204020203" pitchFamily="34" charset="0"/>
              </a:endParaRPr>
            </a:p>
            <a:p>
              <a:pPr marL="0" lvl="0" indent="0" defTabSz="800100">
                <a:spcBef>
                  <a:spcPct val="0"/>
                </a:spcBef>
                <a:spcAft>
                  <a:spcPct val="35000"/>
                </a:spcAft>
                <a:buNone/>
              </a:pPr>
              <a:endParaRPr lang="fr-FR" i="1" dirty="0">
                <a:solidFill>
                  <a:schemeClr val="tx1"/>
                </a:solidFill>
                <a:latin typeface="Segoe UI" panose="020B0502040204020203" pitchFamily="34" charset="0"/>
                <a:cs typeface="Segoe UI" panose="020B0502040204020203" pitchFamily="34" charset="0"/>
              </a:endParaRPr>
            </a:p>
            <a:p>
              <a:pPr marL="0" lvl="0" indent="0" algn="r" defTabSz="800100">
                <a:spcBef>
                  <a:spcPct val="0"/>
                </a:spcBef>
                <a:spcAft>
                  <a:spcPct val="35000"/>
                </a:spcAft>
                <a:buNone/>
              </a:pPr>
              <a:r>
                <a:rPr lang="fr-FR" sz="1800" kern="1200" dirty="0" err="1">
                  <a:solidFill>
                    <a:schemeClr val="tx1"/>
                  </a:solidFill>
                  <a:latin typeface="Segoe UI Semibold" panose="020B0702040204020203" pitchFamily="34" charset="0"/>
                  <a:cs typeface="Segoe UI Semibold" panose="020B0702040204020203" pitchFamily="34" charset="0"/>
                </a:rPr>
                <a:t>Intensity</a:t>
              </a:r>
              <a:r>
                <a:rPr lang="fr-FR" sz="1800" kern="1200" dirty="0">
                  <a:solidFill>
                    <a:schemeClr val="tx1"/>
                  </a:solidFill>
                  <a:latin typeface="Segoe UI Semibold" panose="020B0702040204020203" pitchFamily="34" charset="0"/>
                  <a:cs typeface="Segoe UI Semibold" panose="020B0702040204020203" pitchFamily="34" charset="0"/>
                </a:rPr>
                <a:t> :</a:t>
              </a:r>
              <a:r>
                <a:rPr lang="fr-FR" sz="1800" kern="1200" dirty="0">
                  <a:solidFill>
                    <a:schemeClr val="tx1"/>
                  </a:solidFill>
                  <a:latin typeface="Segoe UI" panose="020B0502040204020203" pitchFamily="34" charset="0"/>
                  <a:cs typeface="Segoe UI" panose="020B0502040204020203" pitchFamily="34" charset="0"/>
                </a:rPr>
                <a:t> _</a:t>
              </a:r>
            </a:p>
          </p:txBody>
        </p:sp>
      </p:grpSp>
      <p:cxnSp>
        <p:nvCxnSpPr>
          <p:cNvPr id="32" name="Connecteur droit avec flèche 31">
            <a:extLst>
              <a:ext uri="{FF2B5EF4-FFF2-40B4-BE49-F238E27FC236}">
                <a16:creationId xmlns:a16="http://schemas.microsoft.com/office/drawing/2014/main" id="{FAC83B40-1E95-4EE2-A38A-57BC97933D57}"/>
              </a:ext>
            </a:extLst>
          </p:cNvPr>
          <p:cNvCxnSpPr>
            <a:cxnSpLocks/>
            <a:stCxn id="12" idx="2"/>
            <a:endCxn id="17" idx="0"/>
          </p:cNvCxnSpPr>
          <p:nvPr/>
        </p:nvCxnSpPr>
        <p:spPr>
          <a:xfrm>
            <a:off x="9140687" y="4949700"/>
            <a:ext cx="0" cy="314623"/>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3" name="Connecteur droit avec flèche 32">
            <a:extLst>
              <a:ext uri="{FF2B5EF4-FFF2-40B4-BE49-F238E27FC236}">
                <a16:creationId xmlns:a16="http://schemas.microsoft.com/office/drawing/2014/main" id="{BB157237-BAF9-4533-8945-92B3036FD162}"/>
              </a:ext>
            </a:extLst>
          </p:cNvPr>
          <p:cNvCxnSpPr>
            <a:cxnSpLocks/>
            <a:stCxn id="26" idx="1"/>
            <a:endCxn id="17" idx="3"/>
          </p:cNvCxnSpPr>
          <p:nvPr/>
        </p:nvCxnSpPr>
        <p:spPr>
          <a:xfrm flipH="1" flipV="1">
            <a:off x="11840687" y="6272323"/>
            <a:ext cx="351313" cy="9353"/>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4" name="Connecteur droit avec flèche 33">
            <a:extLst>
              <a:ext uri="{FF2B5EF4-FFF2-40B4-BE49-F238E27FC236}">
                <a16:creationId xmlns:a16="http://schemas.microsoft.com/office/drawing/2014/main" id="{ADA744BD-34CE-4B2B-BC0F-05BF44555527}"/>
              </a:ext>
            </a:extLst>
          </p:cNvPr>
          <p:cNvCxnSpPr>
            <a:cxnSpLocks/>
            <a:stCxn id="22" idx="3"/>
            <a:endCxn id="17" idx="1"/>
          </p:cNvCxnSpPr>
          <p:nvPr/>
        </p:nvCxnSpPr>
        <p:spPr>
          <a:xfrm>
            <a:off x="6096000" y="6267087"/>
            <a:ext cx="344687" cy="5236"/>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7" name="Connecteur droit avec flèche 36">
            <a:extLst>
              <a:ext uri="{FF2B5EF4-FFF2-40B4-BE49-F238E27FC236}">
                <a16:creationId xmlns:a16="http://schemas.microsoft.com/office/drawing/2014/main" id="{E4994127-368E-4D2B-A8A9-68A0ADD1E8CC}"/>
              </a:ext>
            </a:extLst>
          </p:cNvPr>
          <p:cNvCxnSpPr>
            <a:cxnSpLocks/>
            <a:stCxn id="17" idx="2"/>
            <a:endCxn id="30" idx="0"/>
          </p:cNvCxnSpPr>
          <p:nvPr/>
        </p:nvCxnSpPr>
        <p:spPr>
          <a:xfrm>
            <a:off x="9140687" y="7280323"/>
            <a:ext cx="0" cy="320834"/>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41" name="ZoneTexte 40">
            <a:extLst>
              <a:ext uri="{FF2B5EF4-FFF2-40B4-BE49-F238E27FC236}">
                <a16:creationId xmlns:a16="http://schemas.microsoft.com/office/drawing/2014/main" id="{D7CD0E63-0811-49F8-B2E8-E58F49302AF2}"/>
              </a:ext>
            </a:extLst>
          </p:cNvPr>
          <p:cNvSpPr txBox="1"/>
          <p:nvPr/>
        </p:nvSpPr>
        <p:spPr>
          <a:xfrm>
            <a:off x="47317" y="9182100"/>
            <a:ext cx="2176101" cy="646331"/>
          </a:xfrm>
          <a:prstGeom prst="rect">
            <a:avLst/>
          </a:prstGeom>
          <a:noFill/>
        </p:spPr>
        <p:txBody>
          <a:bodyPr wrap="square" rtlCol="0">
            <a:spAutoFit/>
          </a:bodyPr>
          <a:lstStyle/>
          <a:p>
            <a:pPr algn="r"/>
            <a:r>
              <a:rPr lang="en-US" i="1" dirty="0">
                <a:latin typeface="Segoe UI" panose="020B0502040204020203" pitchFamily="34" charset="0"/>
                <a:cs typeface="Segoe UI" panose="020B0502040204020203" pitchFamily="34" charset="0"/>
              </a:rPr>
              <a:t>Very low / easy to work with</a:t>
            </a:r>
            <a:endParaRPr lang="fr-FR" i="1" dirty="0">
              <a:latin typeface="Segoe UI" panose="020B0502040204020203" pitchFamily="34" charset="0"/>
              <a:cs typeface="Segoe UI" panose="020B0502040204020203" pitchFamily="34" charset="0"/>
            </a:endParaRPr>
          </a:p>
        </p:txBody>
      </p:sp>
      <p:sp>
        <p:nvSpPr>
          <p:cNvPr id="43" name="ZoneTexte 42">
            <a:extLst>
              <a:ext uri="{FF2B5EF4-FFF2-40B4-BE49-F238E27FC236}">
                <a16:creationId xmlns:a16="http://schemas.microsoft.com/office/drawing/2014/main" id="{4A46E1A7-D911-4612-BB7F-98AB130BE3EC}"/>
              </a:ext>
            </a:extLst>
          </p:cNvPr>
          <p:cNvSpPr txBox="1"/>
          <p:nvPr/>
        </p:nvSpPr>
        <p:spPr>
          <a:xfrm>
            <a:off x="2144469" y="8803147"/>
            <a:ext cx="2368890" cy="369332"/>
          </a:xfrm>
          <a:prstGeom prst="rect">
            <a:avLst/>
          </a:prstGeom>
          <a:noFill/>
        </p:spPr>
        <p:txBody>
          <a:bodyPr wrap="square">
            <a:spAutoFit/>
          </a:bodyPr>
          <a:lstStyle/>
          <a:p>
            <a:r>
              <a:rPr lang="fr-FR" dirty="0" err="1">
                <a:latin typeface="Segoe UI Semibold" panose="020B0702040204020203" pitchFamily="34" charset="0"/>
                <a:cs typeface="Segoe UI Semibold" panose="020B0702040204020203" pitchFamily="34" charset="0"/>
              </a:rPr>
              <a:t>Intensity</a:t>
            </a:r>
            <a:r>
              <a:rPr lang="fr-FR" dirty="0">
                <a:latin typeface="Segoe UI Semibold" panose="020B0702040204020203" pitchFamily="34" charset="0"/>
                <a:cs typeface="Segoe UI Semibold" panose="020B0702040204020203" pitchFamily="34" charset="0"/>
              </a:rPr>
              <a:t> options </a:t>
            </a:r>
          </a:p>
        </p:txBody>
      </p:sp>
      <p:sp>
        <p:nvSpPr>
          <p:cNvPr id="44" name="ZoneTexte 43">
            <a:extLst>
              <a:ext uri="{FF2B5EF4-FFF2-40B4-BE49-F238E27FC236}">
                <a16:creationId xmlns:a16="http://schemas.microsoft.com/office/drawing/2014/main" id="{22441DEF-0F82-4E7A-948A-E7CAC18927D1}"/>
              </a:ext>
            </a:extLst>
          </p:cNvPr>
          <p:cNvSpPr txBox="1"/>
          <p:nvPr/>
        </p:nvSpPr>
        <p:spPr>
          <a:xfrm>
            <a:off x="4204617" y="9182100"/>
            <a:ext cx="2236069" cy="646331"/>
          </a:xfrm>
          <a:prstGeom prst="rect">
            <a:avLst/>
          </a:prstGeom>
          <a:noFill/>
        </p:spPr>
        <p:txBody>
          <a:bodyPr wrap="square" rtlCol="0">
            <a:spAutoFit/>
          </a:bodyPr>
          <a:lstStyle/>
          <a:p>
            <a:r>
              <a:rPr lang="en-US" i="1" dirty="0">
                <a:latin typeface="Segoe UI" panose="020B0502040204020203" pitchFamily="34" charset="0"/>
                <a:cs typeface="Segoe UI" panose="020B0502040204020203" pitchFamily="34" charset="0"/>
              </a:rPr>
              <a:t>Very intense/difficult to negotiate with</a:t>
            </a:r>
            <a:endParaRPr lang="fr-FR" i="1" dirty="0">
              <a:latin typeface="Segoe UI" panose="020B0502040204020203" pitchFamily="34" charset="0"/>
              <a:cs typeface="Segoe UI" panose="020B0502040204020203" pitchFamily="34" charset="0"/>
            </a:endParaRPr>
          </a:p>
        </p:txBody>
      </p:sp>
      <p:sp>
        <p:nvSpPr>
          <p:cNvPr id="46" name="ZoneTexte 45">
            <a:extLst>
              <a:ext uri="{FF2B5EF4-FFF2-40B4-BE49-F238E27FC236}">
                <a16:creationId xmlns:a16="http://schemas.microsoft.com/office/drawing/2014/main" id="{6FA07FD5-F3FB-4209-8B6D-32048C8E0140}"/>
              </a:ext>
            </a:extLst>
          </p:cNvPr>
          <p:cNvSpPr txBox="1"/>
          <p:nvPr/>
        </p:nvSpPr>
        <p:spPr>
          <a:xfrm>
            <a:off x="2234287" y="9320599"/>
            <a:ext cx="1958960" cy="369332"/>
          </a:xfrm>
          <a:prstGeom prst="rect">
            <a:avLst/>
          </a:prstGeom>
          <a:noFill/>
          <a:ln>
            <a:solidFill>
              <a:schemeClr val="tx1"/>
            </a:solidFill>
          </a:ln>
        </p:spPr>
        <p:txBody>
          <a:bodyPr wrap="square">
            <a:spAutoFit/>
          </a:bodyPr>
          <a:lstStyle/>
          <a:p>
            <a:r>
              <a:rPr lang="fr-FR" dirty="0">
                <a:solidFill>
                  <a:srgbClr val="F03F35"/>
                </a:solidFill>
                <a:latin typeface="Segoe UI Semibold" panose="020B0702040204020203" pitchFamily="34" charset="0"/>
                <a:cs typeface="Segoe UI Semibold" panose="020B0702040204020203" pitchFamily="34" charset="0"/>
              </a:rPr>
              <a:t>0   1   </a:t>
            </a:r>
            <a:r>
              <a:rPr lang="fr-FR" dirty="0">
                <a:solidFill>
                  <a:srgbClr val="B40E0E"/>
                </a:solidFill>
                <a:latin typeface="Segoe UI Semibold" panose="020B0702040204020203" pitchFamily="34" charset="0"/>
                <a:cs typeface="Segoe UI Semibold" panose="020B0702040204020203" pitchFamily="34" charset="0"/>
              </a:rPr>
              <a:t>2   3   </a:t>
            </a:r>
            <a:r>
              <a:rPr lang="fr-FR" dirty="0">
                <a:latin typeface="Segoe UI Semibold" panose="020B0702040204020203" pitchFamily="34" charset="0"/>
                <a:cs typeface="Segoe UI Semibold" panose="020B0702040204020203" pitchFamily="34" charset="0"/>
              </a:rPr>
              <a:t>4   5</a:t>
            </a:r>
          </a:p>
        </p:txBody>
      </p:sp>
      <p:sp>
        <p:nvSpPr>
          <p:cNvPr id="3" name="Espace réservé du numéro de diapositive 2">
            <a:extLst>
              <a:ext uri="{FF2B5EF4-FFF2-40B4-BE49-F238E27FC236}">
                <a16:creationId xmlns:a16="http://schemas.microsoft.com/office/drawing/2014/main" id="{BAFFB587-BF1D-46A1-8396-B9B20C018F73}"/>
              </a:ext>
            </a:extLst>
          </p:cNvPr>
          <p:cNvSpPr>
            <a:spLocks noGrp="1"/>
          </p:cNvSpPr>
          <p:nvPr>
            <p:ph type="sldNum" sz="quarter" idx="12"/>
          </p:nvPr>
        </p:nvSpPr>
        <p:spPr/>
        <p:txBody>
          <a:bodyPr/>
          <a:lstStyle/>
          <a:p>
            <a:fld id="{B6F15528-21DE-4FAA-801E-634DDDAF4B2B}" type="slidenum">
              <a:rPr lang="en-US" smtClean="0"/>
              <a:pPr/>
              <a:t>18</a:t>
            </a:fld>
            <a:endParaRPr lang="en-US" dirty="0"/>
          </a:p>
        </p:txBody>
      </p:sp>
    </p:spTree>
    <p:extLst>
      <p:ext uri="{BB962C8B-B14F-4D97-AF65-F5344CB8AC3E}">
        <p14:creationId xmlns:p14="http://schemas.microsoft.com/office/powerpoint/2010/main" val="35310941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Freeform 15">
            <a:extLst>
              <a:ext uri="{FF2B5EF4-FFF2-40B4-BE49-F238E27FC236}">
                <a16:creationId xmlns:a16="http://schemas.microsoft.com/office/drawing/2014/main" id="{39C13631-C5C7-4D04-89BC-DD4AE078194C}"/>
              </a:ext>
            </a:extLst>
          </p:cNvPr>
          <p:cNvSpPr/>
          <p:nvPr/>
        </p:nvSpPr>
        <p:spPr>
          <a:xfrm>
            <a:off x="8456791" y="9834778"/>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2"/>
            <a:stretch>
              <a:fillRect/>
            </a:stretch>
          </a:blipFill>
        </p:spPr>
      </p:sp>
      <p:sp>
        <p:nvSpPr>
          <p:cNvPr id="29" name="TextBox 6">
            <a:extLst>
              <a:ext uri="{FF2B5EF4-FFF2-40B4-BE49-F238E27FC236}">
                <a16:creationId xmlns:a16="http://schemas.microsoft.com/office/drawing/2014/main" id="{E225D465-B8C8-42D5-BDFD-05AE245EB392}"/>
              </a:ext>
            </a:extLst>
          </p:cNvPr>
          <p:cNvSpPr txBox="1"/>
          <p:nvPr/>
        </p:nvSpPr>
        <p:spPr>
          <a:xfrm>
            <a:off x="1025387" y="5547540"/>
            <a:ext cx="5741830" cy="815160"/>
          </a:xfrm>
          <a:prstGeom prst="rect">
            <a:avLst/>
          </a:prstGeom>
        </p:spPr>
        <p:txBody>
          <a:bodyPr wrap="square" lIns="0" tIns="0" rIns="0" bIns="0" rtlCol="0" anchor="t">
            <a:spAutoFit/>
          </a:bodyPr>
          <a:lstStyle/>
          <a:p>
            <a:pPr marL="0" lvl="1" indent="0" algn="l">
              <a:lnSpc>
                <a:spcPts val="7200"/>
              </a:lnSpc>
              <a:spcBef>
                <a:spcPct val="0"/>
              </a:spcBef>
            </a:pP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2.6 Legal </a:t>
            </a:r>
            <a:r>
              <a:rPr lang="fr-FR" sz="4000" b="1" dirty="0" err="1">
                <a:solidFill>
                  <a:srgbClr val="1D1D1B"/>
                </a:solidFill>
                <a:latin typeface="Segoe UI" panose="020B0502040204020203" pitchFamily="34" charset="0"/>
                <a:ea typeface="Raleway Bold"/>
                <a:cs typeface="Segoe UI" panose="020B0502040204020203" pitchFamily="34" charset="0"/>
                <a:sym typeface="Raleway Bold"/>
              </a:rPr>
              <a:t>analysis</a:t>
            </a:r>
            <a:endParaRPr lang="fr-FR" sz="4000" b="1" dirty="0">
              <a:solidFill>
                <a:srgbClr val="1D1D1B"/>
              </a:solidFill>
              <a:latin typeface="Segoe UI" panose="020B0502040204020203" pitchFamily="34" charset="0"/>
              <a:ea typeface="Raleway Bold"/>
              <a:cs typeface="Segoe UI" panose="020B0502040204020203" pitchFamily="34" charset="0"/>
              <a:sym typeface="Raleway Bold"/>
            </a:endParaRPr>
          </a:p>
        </p:txBody>
      </p:sp>
      <p:sp>
        <p:nvSpPr>
          <p:cNvPr id="31" name="TextBox 2">
            <a:extLst>
              <a:ext uri="{FF2B5EF4-FFF2-40B4-BE49-F238E27FC236}">
                <a16:creationId xmlns:a16="http://schemas.microsoft.com/office/drawing/2014/main" id="{06DDFDD6-2901-40CE-A716-397E9B800722}"/>
              </a:ext>
            </a:extLst>
          </p:cNvPr>
          <p:cNvSpPr txBox="1"/>
          <p:nvPr/>
        </p:nvSpPr>
        <p:spPr>
          <a:xfrm>
            <a:off x="1025387" y="3086100"/>
            <a:ext cx="16230600" cy="2046138"/>
          </a:xfrm>
          <a:prstGeom prst="rect">
            <a:avLst/>
          </a:prstGeom>
          <a:solidFill>
            <a:schemeClr val="bg1">
              <a:lumMod val="95000"/>
            </a:schemeClr>
          </a:solidFill>
        </p:spPr>
        <p:txBody>
          <a:bodyPr wrap="square" lIns="0" tIns="0" rIns="0" bIns="0" rtlCol="0" anchor="t">
            <a:spAutoFit/>
          </a:bodyPr>
          <a:lstStyle/>
          <a:p>
            <a:pPr marL="0" lvl="0" indent="0" algn="l">
              <a:lnSpc>
                <a:spcPts val="2699"/>
              </a:lnSpc>
              <a:spcBef>
                <a:spcPct val="0"/>
              </a:spcBef>
            </a:pPr>
            <a:r>
              <a:rPr lang="fr-FR" sz="1799" b="1" dirty="0" err="1">
                <a:solidFill>
                  <a:srgbClr val="B40E0E"/>
                </a:solidFill>
                <a:latin typeface="Segoe UI" panose="020B0502040204020203" pitchFamily="34" charset="0"/>
                <a:ea typeface="Raleway"/>
                <a:cs typeface="Segoe UI" panose="020B0502040204020203" pitchFamily="34" charset="0"/>
                <a:sym typeface="Raleway"/>
              </a:rPr>
              <a:t>See</a:t>
            </a:r>
            <a:r>
              <a:rPr lang="fr-FR" sz="1799" b="1" dirty="0">
                <a:solidFill>
                  <a:srgbClr val="B40E0E"/>
                </a:solidFill>
                <a:latin typeface="Segoe UI" panose="020B0502040204020203" pitchFamily="34" charset="0"/>
                <a:ea typeface="Raleway"/>
                <a:cs typeface="Segoe UI" panose="020B0502040204020203" pitchFamily="34" charset="0"/>
                <a:sym typeface="Raleway"/>
              </a:rPr>
              <a:t> appendices. </a:t>
            </a:r>
          </a:p>
          <a:p>
            <a:pPr marL="0" lvl="0" indent="0" algn="l">
              <a:lnSpc>
                <a:spcPts val="2699"/>
              </a:lnSpc>
              <a:spcBef>
                <a:spcPct val="0"/>
              </a:spcBef>
            </a:pPr>
            <a:r>
              <a:rPr lang="fr-FR" sz="1799" i="1" dirty="0">
                <a:solidFill>
                  <a:srgbClr val="1D1D1B"/>
                </a:solidFill>
                <a:latin typeface="Segoe UI" panose="020B0502040204020203" pitchFamily="34" charset="0"/>
                <a:ea typeface="Raleway"/>
                <a:cs typeface="Segoe UI" panose="020B0502040204020203" pitchFamily="34" charset="0"/>
                <a:sym typeface="Raleway"/>
              </a:rPr>
              <a:t>Write </a:t>
            </a:r>
            <a:r>
              <a:rPr lang="fr-FR" sz="1799" i="1" dirty="0" err="1">
                <a:solidFill>
                  <a:srgbClr val="1D1D1B"/>
                </a:solidFill>
                <a:latin typeface="Segoe UI" panose="020B0502040204020203" pitchFamily="34" charset="0"/>
                <a:ea typeface="Raleway"/>
                <a:cs typeface="Segoe UI" panose="020B0502040204020203" pitchFamily="34" charset="0"/>
                <a:sym typeface="Raleway"/>
              </a:rPr>
              <a:t>here</a:t>
            </a:r>
            <a:r>
              <a:rPr lang="fr-FR" sz="1799" i="1" dirty="0">
                <a:solidFill>
                  <a:srgbClr val="1D1D1B"/>
                </a:solidFill>
                <a:latin typeface="Segoe UI" panose="020B0502040204020203" pitchFamily="34" charset="0"/>
                <a:ea typeface="Raleway"/>
                <a:cs typeface="Segoe UI" panose="020B0502040204020203" pitchFamily="34" charset="0"/>
                <a:sym typeface="Raleway"/>
              </a:rPr>
              <a:t>.</a:t>
            </a: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23" name="AutoShape 8">
            <a:extLst>
              <a:ext uri="{FF2B5EF4-FFF2-40B4-BE49-F238E27FC236}">
                <a16:creationId xmlns:a16="http://schemas.microsoft.com/office/drawing/2014/main" id="{6223044A-AA7C-4AF0-ABAB-8CD91B0CCD53}"/>
              </a:ext>
            </a:extLst>
          </p:cNvPr>
          <p:cNvSpPr/>
          <p:nvPr/>
        </p:nvSpPr>
        <p:spPr>
          <a:xfrm>
            <a:off x="1028700" y="1650386"/>
            <a:ext cx="16230600" cy="0"/>
          </a:xfrm>
          <a:prstGeom prst="line">
            <a:avLst/>
          </a:prstGeom>
          <a:ln w="9525" cap="flat">
            <a:solidFill>
              <a:srgbClr val="140E0C"/>
            </a:solidFill>
            <a:prstDash val="solid"/>
            <a:headEnd type="none" w="sm" len="sm"/>
            <a:tailEnd type="none" w="sm" len="sm"/>
          </a:ln>
        </p:spPr>
      </p:sp>
      <p:sp>
        <p:nvSpPr>
          <p:cNvPr id="24" name="AutoShape 9">
            <a:extLst>
              <a:ext uri="{FF2B5EF4-FFF2-40B4-BE49-F238E27FC236}">
                <a16:creationId xmlns:a16="http://schemas.microsoft.com/office/drawing/2014/main" id="{6FFA115A-838D-4E7B-8FFB-EB277BB0E58D}"/>
              </a:ext>
            </a:extLst>
          </p:cNvPr>
          <p:cNvSpPr/>
          <p:nvPr/>
        </p:nvSpPr>
        <p:spPr>
          <a:xfrm>
            <a:off x="1028700" y="5219700"/>
            <a:ext cx="16230600" cy="0"/>
          </a:xfrm>
          <a:prstGeom prst="line">
            <a:avLst/>
          </a:prstGeom>
          <a:ln w="9525" cap="flat">
            <a:solidFill>
              <a:srgbClr val="140E0C"/>
            </a:solidFill>
            <a:prstDash val="solid"/>
            <a:headEnd type="none" w="sm" len="sm"/>
            <a:tailEnd type="none" w="sm" len="sm"/>
          </a:ln>
        </p:spPr>
      </p:sp>
      <p:sp>
        <p:nvSpPr>
          <p:cNvPr id="26" name="TextBox 6">
            <a:extLst>
              <a:ext uri="{FF2B5EF4-FFF2-40B4-BE49-F238E27FC236}">
                <a16:creationId xmlns:a16="http://schemas.microsoft.com/office/drawing/2014/main" id="{85DC33A3-DF9C-4FBA-B4E8-F4E06747D977}"/>
              </a:ext>
            </a:extLst>
          </p:cNvPr>
          <p:cNvSpPr txBox="1"/>
          <p:nvPr/>
        </p:nvSpPr>
        <p:spPr>
          <a:xfrm>
            <a:off x="1025387" y="746940"/>
            <a:ext cx="9033013" cy="815160"/>
          </a:xfrm>
          <a:prstGeom prst="rect">
            <a:avLst/>
          </a:prstGeom>
        </p:spPr>
        <p:txBody>
          <a:bodyPr wrap="square" lIns="0" tIns="0" rIns="0" bIns="0" rtlCol="0" anchor="t">
            <a:spAutoFit/>
          </a:bodyPr>
          <a:lstStyle/>
          <a:p>
            <a:pPr marL="0" lvl="1" indent="0" algn="l">
              <a:lnSpc>
                <a:spcPts val="7200"/>
              </a:lnSpc>
              <a:spcBef>
                <a:spcPct val="0"/>
              </a:spcBef>
            </a:pP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2.5 Finance</a:t>
            </a:r>
          </a:p>
        </p:txBody>
      </p:sp>
      <p:sp>
        <p:nvSpPr>
          <p:cNvPr id="27" name="ZoneTexte 26">
            <a:extLst>
              <a:ext uri="{FF2B5EF4-FFF2-40B4-BE49-F238E27FC236}">
                <a16:creationId xmlns:a16="http://schemas.microsoft.com/office/drawing/2014/main" id="{AB1D0D5B-59CE-46C9-9361-DF30F0BD168E}"/>
              </a:ext>
            </a:extLst>
          </p:cNvPr>
          <p:cNvSpPr txBox="1"/>
          <p:nvPr/>
        </p:nvSpPr>
        <p:spPr>
          <a:xfrm>
            <a:off x="1025387" y="1705335"/>
            <a:ext cx="16230600" cy="1323439"/>
          </a:xfrm>
          <a:prstGeom prst="rect">
            <a:avLst/>
          </a:prstGeom>
          <a:noFill/>
        </p:spPr>
        <p:txBody>
          <a:bodyPr wrap="square">
            <a:spAutoFit/>
          </a:bodyPr>
          <a:lstStyle/>
          <a:p>
            <a:pPr marL="0" lvl="1" indent="0" algn="just"/>
            <a:r>
              <a:rPr lang="en-US" sz="2000" dirty="0">
                <a:latin typeface="Segoe UI Semibold" panose="020B0702040204020203" pitchFamily="34" charset="0"/>
                <a:cs typeface="Segoe UI Semibold" panose="020B0702040204020203" pitchFamily="34" charset="0"/>
              </a:rPr>
              <a:t>Detail the calculation of your revenue and your main expenses. Determine how much you get in donations and government involvement (if any), characterize your working capital needs, your financial needs and the means you intend to put in place to offset or recover money. Calculate the interesting ratios for your activity. Declare your working hypotheses and comment how did you arrive at these numbers? In the worst of scenarios, how could these numbers evolve? ...</a:t>
            </a:r>
            <a:endParaRPr lang="en-US" sz="2000" b="1" spc="-139" dirty="0">
              <a:latin typeface="Segoe UI Semibold" panose="020B0702040204020203" pitchFamily="34" charset="0"/>
              <a:ea typeface="Raleway Bold"/>
              <a:cs typeface="Segoe UI Semibold" panose="020B0702040204020203" pitchFamily="34" charset="0"/>
              <a:sym typeface="Raleway Bold"/>
            </a:endParaRPr>
          </a:p>
        </p:txBody>
      </p:sp>
      <p:sp>
        <p:nvSpPr>
          <p:cNvPr id="15" name="Freeform 22">
            <a:extLst>
              <a:ext uri="{FF2B5EF4-FFF2-40B4-BE49-F238E27FC236}">
                <a16:creationId xmlns:a16="http://schemas.microsoft.com/office/drawing/2014/main" id="{D69B71B8-B7C7-410C-AF73-79AE2A832A57}"/>
              </a:ext>
            </a:extLst>
          </p:cNvPr>
          <p:cNvSpPr>
            <a:spLocks noChangeAspect="1"/>
          </p:cNvSpPr>
          <p:nvPr/>
        </p:nvSpPr>
        <p:spPr>
          <a:xfrm>
            <a:off x="13792200" y="185348"/>
            <a:ext cx="990600" cy="1512367"/>
          </a:xfrm>
          <a:custGeom>
            <a:avLst/>
            <a:gdLst/>
            <a:ahLst/>
            <a:cxnLst/>
            <a:rect l="l" t="t" r="r" b="b"/>
            <a:pathLst>
              <a:path w="745287" h="1137843">
                <a:moveTo>
                  <a:pt x="0" y="0"/>
                </a:moveTo>
                <a:lnTo>
                  <a:pt x="745288" y="0"/>
                </a:lnTo>
                <a:lnTo>
                  <a:pt x="745288" y="1137843"/>
                </a:lnTo>
                <a:lnTo>
                  <a:pt x="0" y="113784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9" name="TextBox 2">
            <a:extLst>
              <a:ext uri="{FF2B5EF4-FFF2-40B4-BE49-F238E27FC236}">
                <a16:creationId xmlns:a16="http://schemas.microsoft.com/office/drawing/2014/main" id="{BD6122E3-65CE-4063-9DC1-80FA63A7582A}"/>
              </a:ext>
            </a:extLst>
          </p:cNvPr>
          <p:cNvSpPr txBox="1"/>
          <p:nvPr/>
        </p:nvSpPr>
        <p:spPr>
          <a:xfrm>
            <a:off x="1025387" y="7240080"/>
            <a:ext cx="16230600" cy="2389437"/>
          </a:xfrm>
          <a:prstGeom prst="rect">
            <a:avLst/>
          </a:prstGeom>
          <a:solidFill>
            <a:schemeClr val="bg1">
              <a:lumMod val="95000"/>
            </a:schemeClr>
          </a:solidFill>
        </p:spPr>
        <p:txBody>
          <a:bodyPr wrap="square" lIns="0" tIns="0" rIns="0" bIns="0" rtlCol="0" anchor="t">
            <a:spAutoFit/>
          </a:bodyPr>
          <a:lstStyle/>
          <a:p>
            <a:pPr marL="0" lvl="0" indent="0" algn="l">
              <a:lnSpc>
                <a:spcPts val="2699"/>
              </a:lnSpc>
              <a:spcBef>
                <a:spcPct val="0"/>
              </a:spcBef>
            </a:pPr>
            <a:r>
              <a:rPr lang="fr-FR" sz="1799" i="1" dirty="0">
                <a:solidFill>
                  <a:srgbClr val="1D1D1B"/>
                </a:solidFill>
                <a:latin typeface="Segoe UI" panose="020B0502040204020203" pitchFamily="34" charset="0"/>
                <a:ea typeface="Raleway"/>
                <a:cs typeface="Segoe UI" panose="020B0502040204020203" pitchFamily="34" charset="0"/>
                <a:sym typeface="Raleway"/>
              </a:rPr>
              <a:t>Write </a:t>
            </a:r>
            <a:r>
              <a:rPr lang="fr-FR" sz="1799" i="1" dirty="0" err="1">
                <a:solidFill>
                  <a:srgbClr val="1D1D1B"/>
                </a:solidFill>
                <a:latin typeface="Segoe UI" panose="020B0502040204020203" pitchFamily="34" charset="0"/>
                <a:ea typeface="Raleway"/>
                <a:cs typeface="Segoe UI" panose="020B0502040204020203" pitchFamily="34" charset="0"/>
                <a:sym typeface="Raleway"/>
              </a:rPr>
              <a:t>here</a:t>
            </a:r>
            <a:r>
              <a:rPr lang="fr-FR" sz="1799" i="1" dirty="0">
                <a:solidFill>
                  <a:srgbClr val="1D1D1B"/>
                </a:solidFill>
                <a:latin typeface="Segoe UI" panose="020B0502040204020203" pitchFamily="34" charset="0"/>
                <a:ea typeface="Raleway"/>
                <a:cs typeface="Segoe UI" panose="020B0502040204020203" pitchFamily="34" charset="0"/>
                <a:sym typeface="Raleway"/>
              </a:rPr>
              <a:t>. </a:t>
            </a: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40" name="AutoShape 8">
            <a:extLst>
              <a:ext uri="{FF2B5EF4-FFF2-40B4-BE49-F238E27FC236}">
                <a16:creationId xmlns:a16="http://schemas.microsoft.com/office/drawing/2014/main" id="{307905B1-96CD-491C-AAB5-8A6ABFEAF349}"/>
              </a:ext>
            </a:extLst>
          </p:cNvPr>
          <p:cNvSpPr/>
          <p:nvPr/>
        </p:nvSpPr>
        <p:spPr>
          <a:xfrm>
            <a:off x="1028700" y="6463893"/>
            <a:ext cx="16230600" cy="0"/>
          </a:xfrm>
          <a:prstGeom prst="line">
            <a:avLst/>
          </a:prstGeom>
          <a:ln w="9525" cap="flat">
            <a:solidFill>
              <a:srgbClr val="140E0C"/>
            </a:solidFill>
            <a:prstDash val="solid"/>
            <a:headEnd type="none" w="sm" len="sm"/>
            <a:tailEnd type="none" w="sm" len="sm"/>
          </a:ln>
        </p:spPr>
      </p:sp>
      <p:sp>
        <p:nvSpPr>
          <p:cNvPr id="41" name="AutoShape 9">
            <a:extLst>
              <a:ext uri="{FF2B5EF4-FFF2-40B4-BE49-F238E27FC236}">
                <a16:creationId xmlns:a16="http://schemas.microsoft.com/office/drawing/2014/main" id="{6C54C76D-9EA3-400A-99A1-627B3A8B8D8E}"/>
              </a:ext>
            </a:extLst>
          </p:cNvPr>
          <p:cNvSpPr/>
          <p:nvPr/>
        </p:nvSpPr>
        <p:spPr>
          <a:xfrm>
            <a:off x="1028700" y="9715500"/>
            <a:ext cx="16230600" cy="0"/>
          </a:xfrm>
          <a:prstGeom prst="line">
            <a:avLst/>
          </a:prstGeom>
          <a:ln w="9525" cap="flat">
            <a:solidFill>
              <a:srgbClr val="140E0C"/>
            </a:solidFill>
            <a:prstDash val="solid"/>
            <a:headEnd type="none" w="sm" len="sm"/>
            <a:tailEnd type="none" w="sm" len="sm"/>
          </a:ln>
        </p:spPr>
      </p:sp>
      <p:sp>
        <p:nvSpPr>
          <p:cNvPr id="42" name="ZoneTexte 41">
            <a:extLst>
              <a:ext uri="{FF2B5EF4-FFF2-40B4-BE49-F238E27FC236}">
                <a16:creationId xmlns:a16="http://schemas.microsoft.com/office/drawing/2014/main" id="{529C4D50-52CC-4F16-A7DA-314188340FEA}"/>
              </a:ext>
            </a:extLst>
          </p:cNvPr>
          <p:cNvSpPr txBox="1"/>
          <p:nvPr/>
        </p:nvSpPr>
        <p:spPr>
          <a:xfrm>
            <a:off x="1025387" y="6518842"/>
            <a:ext cx="16230600" cy="707886"/>
          </a:xfrm>
          <a:prstGeom prst="rect">
            <a:avLst/>
          </a:prstGeom>
          <a:noFill/>
        </p:spPr>
        <p:txBody>
          <a:bodyPr wrap="square">
            <a:spAutoFit/>
          </a:bodyPr>
          <a:lstStyle>
            <a:defPPr>
              <a:defRPr lang="en-US"/>
            </a:defPPr>
            <a:lvl2pPr marL="0" lvl="1" indent="0" algn="just">
              <a:defRPr sz="2000" b="0" i="0">
                <a:effectLst/>
                <a:latin typeface="Raleway Bold" charset="0"/>
              </a:defRPr>
            </a:lvl2pPr>
          </a:lstStyle>
          <a:p>
            <a:pPr lvl="1"/>
            <a:r>
              <a:rPr lang="en-US" dirty="0">
                <a:latin typeface="Segoe UI Semibold" panose="020B0702040204020203" pitchFamily="34" charset="0"/>
                <a:cs typeface="Segoe UI Semibold" panose="020B0702040204020203" pitchFamily="34" charset="0"/>
                <a:sym typeface="Raleway Bold"/>
              </a:rPr>
              <a:t>Choosing a legal status for the future organization meets commercial requirements (external image), competition and how it works. Which legal status do you choose and for what? Does this fit my goals? Is the tax burden important?</a:t>
            </a:r>
          </a:p>
        </p:txBody>
      </p:sp>
      <p:sp>
        <p:nvSpPr>
          <p:cNvPr id="3" name="Espace réservé du numéro de diapositive 2">
            <a:extLst>
              <a:ext uri="{FF2B5EF4-FFF2-40B4-BE49-F238E27FC236}">
                <a16:creationId xmlns:a16="http://schemas.microsoft.com/office/drawing/2014/main" id="{3E80B0AE-61D6-452A-A897-4EAAF6615E1E}"/>
              </a:ext>
            </a:extLst>
          </p:cNvPr>
          <p:cNvSpPr>
            <a:spLocks noGrp="1"/>
          </p:cNvSpPr>
          <p:nvPr>
            <p:ph type="sldNum" sz="quarter" idx="12"/>
          </p:nvPr>
        </p:nvSpPr>
        <p:spPr/>
        <p:txBody>
          <a:bodyPr/>
          <a:lstStyle/>
          <a:p>
            <a:fld id="{B6F15528-21DE-4FAA-801E-634DDDAF4B2B}" type="slidenum">
              <a:rPr lang="en-US" smtClean="0"/>
              <a:pPr/>
              <a:t>19</a:t>
            </a:fld>
            <a:endParaRPr lang="en-US" dirty="0"/>
          </a:p>
        </p:txBody>
      </p:sp>
    </p:spTree>
    <p:extLst>
      <p:ext uri="{BB962C8B-B14F-4D97-AF65-F5344CB8AC3E}">
        <p14:creationId xmlns:p14="http://schemas.microsoft.com/office/powerpoint/2010/main" val="33355583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63329"/>
        </a:solidFill>
        <a:effectLst/>
      </p:bgPr>
    </p:bg>
    <p:spTree>
      <p:nvGrpSpPr>
        <p:cNvPr id="1" name=""/>
        <p:cNvGrpSpPr/>
        <p:nvPr/>
      </p:nvGrpSpPr>
      <p:grpSpPr>
        <a:xfrm>
          <a:off x="0" y="0"/>
          <a:ext cx="0" cy="0"/>
          <a:chOff x="0" y="0"/>
          <a:chExt cx="0" cy="0"/>
        </a:xfrm>
      </p:grpSpPr>
      <p:sp>
        <p:nvSpPr>
          <p:cNvPr id="2" name="AutoShape 2"/>
          <p:cNvSpPr/>
          <p:nvPr/>
        </p:nvSpPr>
        <p:spPr>
          <a:xfrm>
            <a:off x="1028700" y="4761034"/>
            <a:ext cx="16230600" cy="0"/>
          </a:xfrm>
          <a:prstGeom prst="line">
            <a:avLst/>
          </a:prstGeom>
          <a:ln w="9525" cap="flat">
            <a:solidFill>
              <a:srgbClr val="FFFFFF"/>
            </a:solidFill>
            <a:prstDash val="solid"/>
            <a:headEnd type="none" w="sm" len="sm"/>
            <a:tailEnd type="none" w="sm" len="sm"/>
          </a:ln>
        </p:spPr>
      </p:sp>
      <p:sp>
        <p:nvSpPr>
          <p:cNvPr id="3" name="AutoShape 3"/>
          <p:cNvSpPr/>
          <p:nvPr/>
        </p:nvSpPr>
        <p:spPr>
          <a:xfrm>
            <a:off x="1028700" y="9253538"/>
            <a:ext cx="16230600" cy="0"/>
          </a:xfrm>
          <a:prstGeom prst="line">
            <a:avLst/>
          </a:prstGeom>
          <a:ln w="9525" cap="flat">
            <a:solidFill>
              <a:srgbClr val="FFFFFF"/>
            </a:solidFill>
            <a:prstDash val="solid"/>
            <a:headEnd type="none" w="sm" len="sm"/>
            <a:tailEnd type="none" w="sm" len="sm"/>
          </a:ln>
        </p:spPr>
      </p:sp>
      <p:sp>
        <p:nvSpPr>
          <p:cNvPr id="4" name="TextBox 4"/>
          <p:cNvSpPr txBox="1"/>
          <p:nvPr/>
        </p:nvSpPr>
        <p:spPr>
          <a:xfrm>
            <a:off x="1028700" y="1218687"/>
            <a:ext cx="16230600" cy="1998689"/>
          </a:xfrm>
          <a:prstGeom prst="rect">
            <a:avLst/>
          </a:prstGeom>
        </p:spPr>
        <p:txBody>
          <a:bodyPr lIns="0" tIns="0" rIns="0" bIns="0" rtlCol="0" anchor="t">
            <a:spAutoFit/>
          </a:bodyPr>
          <a:lstStyle/>
          <a:p>
            <a:pPr marL="0" lvl="1" indent="0" algn="l">
              <a:lnSpc>
                <a:spcPts val="15224"/>
              </a:lnSpc>
              <a:spcBef>
                <a:spcPct val="0"/>
              </a:spcBef>
            </a:pPr>
            <a:r>
              <a:rPr lang="en-US" sz="17499" b="1" spc="-349" dirty="0">
                <a:solidFill>
                  <a:srgbClr val="FFFFFF"/>
                </a:solidFill>
                <a:latin typeface="Segoe UI" panose="020B0502040204020203" pitchFamily="34" charset="0"/>
                <a:ea typeface="Raleway Ultra-Bold"/>
                <a:cs typeface="Segoe UI" panose="020B0502040204020203" pitchFamily="34" charset="0"/>
                <a:sym typeface="Raleway Ultra-Bold"/>
              </a:rPr>
              <a:t>PART 1</a:t>
            </a:r>
          </a:p>
        </p:txBody>
      </p:sp>
      <p:sp>
        <p:nvSpPr>
          <p:cNvPr id="5" name="TextBox 5"/>
          <p:cNvSpPr txBox="1"/>
          <p:nvPr/>
        </p:nvSpPr>
        <p:spPr>
          <a:xfrm>
            <a:off x="1028700" y="5148267"/>
            <a:ext cx="1099467" cy="857250"/>
          </a:xfrm>
          <a:prstGeom prst="rect">
            <a:avLst/>
          </a:prstGeom>
        </p:spPr>
        <p:txBody>
          <a:bodyPr lIns="0" tIns="0" rIns="0" bIns="0" rtlCol="0" anchor="t">
            <a:spAutoFit/>
          </a:bodyPr>
          <a:lstStyle/>
          <a:p>
            <a:pPr marL="0" lvl="1" indent="0" algn="l">
              <a:lnSpc>
                <a:spcPts val="6720"/>
              </a:lnSpc>
              <a:spcBef>
                <a:spcPct val="0"/>
              </a:spcBef>
            </a:pPr>
            <a:r>
              <a:rPr lang="en-US" sz="5600" b="1" u="none" strike="noStrike" dirty="0">
                <a:solidFill>
                  <a:srgbClr val="FFFFFF"/>
                </a:solidFill>
                <a:latin typeface="Segoe UI" panose="020B0502040204020203" pitchFamily="34" charset="0"/>
                <a:ea typeface="Raleway Bold"/>
                <a:cs typeface="Segoe UI" panose="020B0502040204020203" pitchFamily="34" charset="0"/>
                <a:sym typeface="Raleway Bold"/>
              </a:rPr>
              <a:t>1</a:t>
            </a:r>
          </a:p>
        </p:txBody>
      </p:sp>
      <p:sp>
        <p:nvSpPr>
          <p:cNvPr id="6" name="TextBox 6"/>
          <p:cNvSpPr txBox="1"/>
          <p:nvPr/>
        </p:nvSpPr>
        <p:spPr>
          <a:xfrm>
            <a:off x="10215027" y="5148267"/>
            <a:ext cx="1099467" cy="857250"/>
          </a:xfrm>
          <a:prstGeom prst="rect">
            <a:avLst/>
          </a:prstGeom>
        </p:spPr>
        <p:txBody>
          <a:bodyPr lIns="0" tIns="0" rIns="0" bIns="0" rtlCol="0" anchor="t">
            <a:spAutoFit/>
          </a:bodyPr>
          <a:lstStyle/>
          <a:p>
            <a:pPr marL="0" lvl="1" indent="0" algn="l">
              <a:lnSpc>
                <a:spcPts val="6720"/>
              </a:lnSpc>
              <a:spcBef>
                <a:spcPct val="0"/>
              </a:spcBef>
            </a:pPr>
            <a:r>
              <a:rPr lang="en-US" sz="5600" b="1">
                <a:solidFill>
                  <a:srgbClr val="FFFFFF"/>
                </a:solidFill>
                <a:latin typeface="Segoe UI" panose="020B0502040204020203" pitchFamily="34" charset="0"/>
                <a:ea typeface="Raleway Bold"/>
                <a:cs typeface="Segoe UI" panose="020B0502040204020203" pitchFamily="34" charset="0"/>
                <a:sym typeface="Raleway Bold"/>
              </a:rPr>
              <a:t>4</a:t>
            </a:r>
          </a:p>
        </p:txBody>
      </p:sp>
      <p:sp>
        <p:nvSpPr>
          <p:cNvPr id="7" name="TextBox 7"/>
          <p:cNvSpPr txBox="1"/>
          <p:nvPr/>
        </p:nvSpPr>
        <p:spPr>
          <a:xfrm>
            <a:off x="1028700" y="6386517"/>
            <a:ext cx="1099467" cy="857250"/>
          </a:xfrm>
          <a:prstGeom prst="rect">
            <a:avLst/>
          </a:prstGeom>
        </p:spPr>
        <p:txBody>
          <a:bodyPr lIns="0" tIns="0" rIns="0" bIns="0" rtlCol="0" anchor="t">
            <a:spAutoFit/>
          </a:bodyPr>
          <a:lstStyle/>
          <a:p>
            <a:pPr marL="0" lvl="1" indent="0" algn="l">
              <a:lnSpc>
                <a:spcPts val="6720"/>
              </a:lnSpc>
              <a:spcBef>
                <a:spcPct val="0"/>
              </a:spcBef>
            </a:pPr>
            <a:r>
              <a:rPr lang="en-US" sz="5600" b="1">
                <a:solidFill>
                  <a:srgbClr val="FFFFFF"/>
                </a:solidFill>
                <a:latin typeface="Segoe UI" panose="020B0502040204020203" pitchFamily="34" charset="0"/>
                <a:ea typeface="Raleway Bold"/>
                <a:cs typeface="Segoe UI" panose="020B0502040204020203" pitchFamily="34" charset="0"/>
                <a:sym typeface="Raleway Bold"/>
              </a:rPr>
              <a:t>2</a:t>
            </a:r>
          </a:p>
        </p:txBody>
      </p:sp>
      <p:sp>
        <p:nvSpPr>
          <p:cNvPr id="8" name="TextBox 8"/>
          <p:cNvSpPr txBox="1"/>
          <p:nvPr/>
        </p:nvSpPr>
        <p:spPr>
          <a:xfrm>
            <a:off x="10215027" y="6386517"/>
            <a:ext cx="1099467" cy="857250"/>
          </a:xfrm>
          <a:prstGeom prst="rect">
            <a:avLst/>
          </a:prstGeom>
        </p:spPr>
        <p:txBody>
          <a:bodyPr lIns="0" tIns="0" rIns="0" bIns="0" rtlCol="0" anchor="t">
            <a:spAutoFit/>
          </a:bodyPr>
          <a:lstStyle/>
          <a:p>
            <a:pPr marL="0" lvl="1" indent="0" algn="l">
              <a:lnSpc>
                <a:spcPts val="6720"/>
              </a:lnSpc>
              <a:spcBef>
                <a:spcPct val="0"/>
              </a:spcBef>
            </a:pPr>
            <a:r>
              <a:rPr lang="en-US" sz="5600" b="1">
                <a:solidFill>
                  <a:srgbClr val="FFFFFF"/>
                </a:solidFill>
                <a:latin typeface="Segoe UI" panose="020B0502040204020203" pitchFamily="34" charset="0"/>
                <a:ea typeface="Raleway Bold"/>
                <a:cs typeface="Segoe UI" panose="020B0502040204020203" pitchFamily="34" charset="0"/>
                <a:sym typeface="Raleway Bold"/>
              </a:rPr>
              <a:t>5</a:t>
            </a:r>
          </a:p>
        </p:txBody>
      </p:sp>
      <p:sp>
        <p:nvSpPr>
          <p:cNvPr id="9" name="TextBox 9"/>
          <p:cNvSpPr txBox="1"/>
          <p:nvPr/>
        </p:nvSpPr>
        <p:spPr>
          <a:xfrm>
            <a:off x="1028700" y="7623576"/>
            <a:ext cx="1099467" cy="857250"/>
          </a:xfrm>
          <a:prstGeom prst="rect">
            <a:avLst/>
          </a:prstGeom>
        </p:spPr>
        <p:txBody>
          <a:bodyPr lIns="0" tIns="0" rIns="0" bIns="0" rtlCol="0" anchor="t">
            <a:spAutoFit/>
          </a:bodyPr>
          <a:lstStyle/>
          <a:p>
            <a:pPr marL="0" lvl="1" indent="0" algn="l">
              <a:lnSpc>
                <a:spcPts val="6720"/>
              </a:lnSpc>
              <a:spcBef>
                <a:spcPct val="0"/>
              </a:spcBef>
            </a:pPr>
            <a:r>
              <a:rPr lang="en-US" sz="5600" b="1">
                <a:solidFill>
                  <a:srgbClr val="FFFFFF"/>
                </a:solidFill>
                <a:latin typeface="Segoe UI" panose="020B0502040204020203" pitchFamily="34" charset="0"/>
                <a:ea typeface="Raleway Bold"/>
                <a:cs typeface="Segoe UI" panose="020B0502040204020203" pitchFamily="34" charset="0"/>
                <a:sym typeface="Raleway Bold"/>
              </a:rPr>
              <a:t>3</a:t>
            </a:r>
          </a:p>
        </p:txBody>
      </p:sp>
      <p:sp>
        <p:nvSpPr>
          <p:cNvPr id="10" name="TextBox 10"/>
          <p:cNvSpPr txBox="1"/>
          <p:nvPr/>
        </p:nvSpPr>
        <p:spPr>
          <a:xfrm>
            <a:off x="2128167" y="5388337"/>
            <a:ext cx="5210292" cy="577787"/>
          </a:xfrm>
          <a:prstGeom prst="rect">
            <a:avLst/>
          </a:prstGeom>
        </p:spPr>
        <p:txBody>
          <a:bodyPr lIns="0" tIns="0" rIns="0" bIns="0" rtlCol="0" anchor="t">
            <a:spAutoFit/>
          </a:bodyPr>
          <a:lstStyle/>
          <a:p>
            <a:pPr marL="0" lvl="1" indent="0" algn="l">
              <a:lnSpc>
                <a:spcPts val="4799"/>
              </a:lnSpc>
              <a:spcBef>
                <a:spcPct val="0"/>
              </a:spcBef>
            </a:pPr>
            <a:r>
              <a:rPr lang="fr-FR" sz="3800" b="1" spc="-199" dirty="0" err="1">
                <a:solidFill>
                  <a:srgbClr val="FFFFFF"/>
                </a:solidFill>
                <a:latin typeface="Segoe UI" panose="020B0502040204020203" pitchFamily="34" charset="0"/>
                <a:ea typeface="Raleway Bold"/>
                <a:cs typeface="Segoe UI" panose="020B0502040204020203" pitchFamily="34" charset="0"/>
                <a:sym typeface="Raleway Bold"/>
              </a:rPr>
              <a:t>What</a:t>
            </a:r>
            <a:r>
              <a:rPr lang="fr-FR" sz="3800" b="1" spc="-199" dirty="0">
                <a:solidFill>
                  <a:srgbClr val="FFFFFF"/>
                </a:solidFill>
                <a:latin typeface="Segoe UI" panose="020B0502040204020203" pitchFamily="34" charset="0"/>
                <a:ea typeface="Raleway Bold"/>
                <a:cs typeface="Segoe UI" panose="020B0502040204020203" pitchFamily="34" charset="0"/>
                <a:sym typeface="Raleway Bold"/>
              </a:rPr>
              <a:t> </a:t>
            </a:r>
            <a:r>
              <a:rPr lang="fr-FR" sz="3800" b="1" spc="-199" dirty="0" err="1">
                <a:solidFill>
                  <a:srgbClr val="FFFFFF"/>
                </a:solidFill>
                <a:latin typeface="Segoe UI" panose="020B0502040204020203" pitchFamily="34" charset="0"/>
                <a:ea typeface="Raleway Bold"/>
                <a:cs typeface="Segoe UI" panose="020B0502040204020203" pitchFamily="34" charset="0"/>
                <a:sym typeface="Raleway Bold"/>
              </a:rPr>
              <a:t>is</a:t>
            </a:r>
            <a:r>
              <a:rPr lang="fr-FR" sz="3800" b="1" spc="-199" dirty="0">
                <a:solidFill>
                  <a:srgbClr val="FFFFFF"/>
                </a:solidFill>
                <a:latin typeface="Segoe UI" panose="020B0502040204020203" pitchFamily="34" charset="0"/>
                <a:ea typeface="Raleway Bold"/>
                <a:cs typeface="Segoe UI" panose="020B0502040204020203" pitchFamily="34" charset="0"/>
                <a:sym typeface="Raleway Bold"/>
              </a:rPr>
              <a:t> </a:t>
            </a:r>
            <a:r>
              <a:rPr lang="fr-FR" sz="3800" b="1" spc="-199" dirty="0" err="1">
                <a:solidFill>
                  <a:srgbClr val="FFFFFF"/>
                </a:solidFill>
                <a:latin typeface="Segoe UI" panose="020B0502040204020203" pitchFamily="34" charset="0"/>
                <a:ea typeface="Raleway Bold"/>
                <a:cs typeface="Segoe UI" panose="020B0502040204020203" pitchFamily="34" charset="0"/>
                <a:sym typeface="Raleway Bold"/>
              </a:rPr>
              <a:t>my</a:t>
            </a:r>
            <a:r>
              <a:rPr lang="fr-FR" sz="3800" b="1" spc="-199" dirty="0">
                <a:solidFill>
                  <a:srgbClr val="FFFFFF"/>
                </a:solidFill>
                <a:latin typeface="Segoe UI" panose="020B0502040204020203" pitchFamily="34" charset="0"/>
                <a:ea typeface="Raleway Bold"/>
                <a:cs typeface="Segoe UI" panose="020B0502040204020203" pitchFamily="34" charset="0"/>
                <a:sym typeface="Raleway Bold"/>
              </a:rPr>
              <a:t> </a:t>
            </a:r>
            <a:r>
              <a:rPr lang="fr-FR" sz="3800" b="1" spc="-199" dirty="0" err="1">
                <a:solidFill>
                  <a:srgbClr val="FFFFFF"/>
                </a:solidFill>
                <a:latin typeface="Segoe UI" panose="020B0502040204020203" pitchFamily="34" charset="0"/>
                <a:ea typeface="Raleway Bold"/>
                <a:cs typeface="Segoe UI" panose="020B0502040204020203" pitchFamily="34" charset="0"/>
                <a:sym typeface="Raleway Bold"/>
              </a:rPr>
              <a:t>project</a:t>
            </a:r>
            <a:r>
              <a:rPr lang="fr-FR" sz="3800" b="1" spc="-199" dirty="0">
                <a:solidFill>
                  <a:srgbClr val="FFFFFF"/>
                </a:solidFill>
                <a:latin typeface="Segoe UI" panose="020B0502040204020203" pitchFamily="34" charset="0"/>
                <a:ea typeface="Raleway Bold"/>
                <a:cs typeface="Segoe UI" panose="020B0502040204020203" pitchFamily="34" charset="0"/>
                <a:sym typeface="Raleway Bold"/>
              </a:rPr>
              <a:t>?</a:t>
            </a:r>
          </a:p>
        </p:txBody>
      </p:sp>
      <p:sp>
        <p:nvSpPr>
          <p:cNvPr id="11" name="TextBox 11"/>
          <p:cNvSpPr txBox="1"/>
          <p:nvPr/>
        </p:nvSpPr>
        <p:spPr>
          <a:xfrm>
            <a:off x="11314494" y="5399807"/>
            <a:ext cx="5678106" cy="577787"/>
          </a:xfrm>
          <a:prstGeom prst="rect">
            <a:avLst/>
          </a:prstGeom>
        </p:spPr>
        <p:txBody>
          <a:bodyPr wrap="square" lIns="0" tIns="0" rIns="0" bIns="0" rtlCol="0" anchor="t">
            <a:spAutoFit/>
          </a:bodyPr>
          <a:lstStyle/>
          <a:p>
            <a:pPr algn="l">
              <a:lnSpc>
                <a:spcPts val="4799"/>
              </a:lnSpc>
            </a:pPr>
            <a:r>
              <a:rPr lang="en-US" sz="3800" b="1" spc="-199" dirty="0">
                <a:solidFill>
                  <a:srgbClr val="FFFFFF"/>
                </a:solidFill>
                <a:latin typeface="Segoe UI" panose="020B0502040204020203" pitchFamily="34" charset="0"/>
                <a:ea typeface="Raleway Bold"/>
                <a:cs typeface="Segoe UI" panose="020B0502040204020203" pitchFamily="34" charset="0"/>
                <a:sym typeface="Raleway Bold"/>
              </a:rPr>
              <a:t>What does my project do?</a:t>
            </a:r>
            <a:endParaRPr lang="fr-FR" sz="3800" b="1" spc="-199" dirty="0">
              <a:solidFill>
                <a:srgbClr val="FFFFFF"/>
              </a:solidFill>
              <a:latin typeface="Segoe UI" panose="020B0502040204020203" pitchFamily="34" charset="0"/>
              <a:ea typeface="Raleway Bold"/>
              <a:cs typeface="Segoe UI" panose="020B0502040204020203" pitchFamily="34" charset="0"/>
              <a:sym typeface="Raleway Bold"/>
            </a:endParaRPr>
          </a:p>
        </p:txBody>
      </p:sp>
      <p:sp>
        <p:nvSpPr>
          <p:cNvPr id="12" name="TextBox 12"/>
          <p:cNvSpPr txBox="1"/>
          <p:nvPr/>
        </p:nvSpPr>
        <p:spPr>
          <a:xfrm>
            <a:off x="2128166" y="6626587"/>
            <a:ext cx="9186328" cy="577787"/>
          </a:xfrm>
          <a:prstGeom prst="rect">
            <a:avLst/>
          </a:prstGeom>
        </p:spPr>
        <p:txBody>
          <a:bodyPr wrap="square" lIns="0" tIns="0" rIns="0" bIns="0" rtlCol="0" anchor="t">
            <a:spAutoFit/>
          </a:bodyPr>
          <a:lstStyle/>
          <a:p>
            <a:pPr marL="0" lvl="1" indent="0" algn="l">
              <a:lnSpc>
                <a:spcPts val="4799"/>
              </a:lnSpc>
              <a:spcBef>
                <a:spcPct val="0"/>
              </a:spcBef>
            </a:pPr>
            <a:r>
              <a:rPr lang="en-US" sz="3800" b="1" spc="-199" dirty="0">
                <a:solidFill>
                  <a:srgbClr val="FFFFFF"/>
                </a:solidFill>
                <a:latin typeface="Segoe UI" panose="020B0502040204020203" pitchFamily="34" charset="0"/>
                <a:ea typeface="Raleway Bold"/>
                <a:cs typeface="Segoe UI" panose="020B0502040204020203" pitchFamily="34" charset="0"/>
                <a:sym typeface="Raleway Bold"/>
              </a:rPr>
              <a:t>What is the background of my project?</a:t>
            </a:r>
            <a:endParaRPr lang="fr-FR" sz="3800" b="1" spc="-199" dirty="0">
              <a:solidFill>
                <a:srgbClr val="FFFFFF"/>
              </a:solidFill>
              <a:latin typeface="Segoe UI" panose="020B0502040204020203" pitchFamily="34" charset="0"/>
              <a:ea typeface="Raleway Bold"/>
              <a:cs typeface="Segoe UI" panose="020B0502040204020203" pitchFamily="34" charset="0"/>
              <a:sym typeface="Raleway Bold"/>
            </a:endParaRPr>
          </a:p>
        </p:txBody>
      </p:sp>
      <p:sp>
        <p:nvSpPr>
          <p:cNvPr id="13" name="TextBox 13"/>
          <p:cNvSpPr txBox="1"/>
          <p:nvPr/>
        </p:nvSpPr>
        <p:spPr>
          <a:xfrm>
            <a:off x="11314495" y="6638057"/>
            <a:ext cx="5678106" cy="1193340"/>
          </a:xfrm>
          <a:prstGeom prst="rect">
            <a:avLst/>
          </a:prstGeom>
        </p:spPr>
        <p:txBody>
          <a:bodyPr wrap="square" lIns="0" tIns="0" rIns="0" bIns="0" rtlCol="0" anchor="t">
            <a:spAutoFit/>
          </a:bodyPr>
          <a:lstStyle/>
          <a:p>
            <a:pPr algn="l">
              <a:lnSpc>
                <a:spcPts val="4799"/>
              </a:lnSpc>
            </a:pPr>
            <a:r>
              <a:rPr lang="en-US" sz="3800" b="1" spc="-199" dirty="0">
                <a:solidFill>
                  <a:srgbClr val="FFFFFF"/>
                </a:solidFill>
                <a:latin typeface="Segoe UI" panose="020B0502040204020203" pitchFamily="34" charset="0"/>
                <a:ea typeface="Raleway Bold"/>
                <a:cs typeface="Segoe UI" panose="020B0502040204020203" pitchFamily="34" charset="0"/>
                <a:sym typeface="Raleway Bold"/>
              </a:rPr>
              <a:t>In which environment</a:t>
            </a:r>
          </a:p>
          <a:p>
            <a:pPr algn="l">
              <a:lnSpc>
                <a:spcPts val="4799"/>
              </a:lnSpc>
            </a:pPr>
            <a:r>
              <a:rPr lang="en-US" sz="3800" b="1" spc="-199" dirty="0">
                <a:solidFill>
                  <a:srgbClr val="FFFFFF"/>
                </a:solidFill>
                <a:latin typeface="Segoe UI" panose="020B0502040204020203" pitchFamily="34" charset="0"/>
                <a:ea typeface="Raleway Bold"/>
                <a:cs typeface="Segoe UI" panose="020B0502040204020203" pitchFamily="34" charset="0"/>
                <a:sym typeface="Raleway Bold"/>
              </a:rPr>
              <a:t>does my project evolve?</a:t>
            </a:r>
            <a:endParaRPr lang="fr-FR" sz="3800" b="1" spc="-199" dirty="0">
              <a:solidFill>
                <a:srgbClr val="FFFFFF"/>
              </a:solidFill>
              <a:latin typeface="Segoe UI" panose="020B0502040204020203" pitchFamily="34" charset="0"/>
              <a:ea typeface="Raleway Bold"/>
              <a:cs typeface="Segoe UI" panose="020B0502040204020203" pitchFamily="34" charset="0"/>
              <a:sym typeface="Raleway Bold"/>
            </a:endParaRPr>
          </a:p>
        </p:txBody>
      </p:sp>
      <p:sp>
        <p:nvSpPr>
          <p:cNvPr id="14" name="TextBox 14"/>
          <p:cNvSpPr txBox="1"/>
          <p:nvPr/>
        </p:nvSpPr>
        <p:spPr>
          <a:xfrm>
            <a:off x="2128166" y="7863646"/>
            <a:ext cx="8768433" cy="577787"/>
          </a:xfrm>
          <a:prstGeom prst="rect">
            <a:avLst/>
          </a:prstGeom>
        </p:spPr>
        <p:txBody>
          <a:bodyPr wrap="square" lIns="0" tIns="0" rIns="0" bIns="0" rtlCol="0" anchor="t">
            <a:spAutoFit/>
          </a:bodyPr>
          <a:lstStyle/>
          <a:p>
            <a:pPr marL="0" lvl="1" indent="0" algn="l">
              <a:lnSpc>
                <a:spcPts val="4799"/>
              </a:lnSpc>
              <a:spcBef>
                <a:spcPct val="0"/>
              </a:spcBef>
            </a:pPr>
            <a:r>
              <a:rPr lang="en-US" sz="3800" b="1" spc="-199" dirty="0">
                <a:solidFill>
                  <a:srgbClr val="FFFFFF"/>
                </a:solidFill>
                <a:latin typeface="Segoe UI" panose="020B0502040204020203" pitchFamily="34" charset="0"/>
                <a:ea typeface="Raleway Bold"/>
                <a:cs typeface="Segoe UI" panose="020B0502040204020203" pitchFamily="34" charset="0"/>
                <a:sym typeface="Raleway Bold"/>
              </a:rPr>
              <a:t>What is the purpose of my project?</a:t>
            </a:r>
            <a:endParaRPr lang="fr-FR" sz="3800" b="1" u="none" strike="noStrike" spc="-199" dirty="0">
              <a:solidFill>
                <a:srgbClr val="FFFFFF"/>
              </a:solidFill>
              <a:latin typeface="Segoe UI" panose="020B0502040204020203" pitchFamily="34" charset="0"/>
              <a:ea typeface="Raleway Bold"/>
              <a:cs typeface="Segoe UI" panose="020B0502040204020203" pitchFamily="34" charset="0"/>
              <a:sym typeface="Raleway Bold"/>
            </a:endParaRPr>
          </a:p>
        </p:txBody>
      </p:sp>
      <p:sp>
        <p:nvSpPr>
          <p:cNvPr id="20" name="Freeform 20"/>
          <p:cNvSpPr/>
          <p:nvPr/>
        </p:nvSpPr>
        <p:spPr>
          <a:xfrm>
            <a:off x="15835195" y="2378248"/>
            <a:ext cx="1424105" cy="2765252"/>
          </a:xfrm>
          <a:custGeom>
            <a:avLst/>
            <a:gdLst/>
            <a:ahLst/>
            <a:cxnLst/>
            <a:rect l="l" t="t" r="r" b="b"/>
            <a:pathLst>
              <a:path w="1424105" h="2765252">
                <a:moveTo>
                  <a:pt x="0" y="0"/>
                </a:moveTo>
                <a:lnTo>
                  <a:pt x="1424105" y="0"/>
                </a:lnTo>
                <a:lnTo>
                  <a:pt x="1424105" y="2765252"/>
                </a:lnTo>
                <a:lnTo>
                  <a:pt x="0" y="2765252"/>
                </a:lnTo>
                <a:lnTo>
                  <a:pt x="0" y="0"/>
                </a:lnTo>
                <a:close/>
              </a:path>
            </a:pathLst>
          </a:custGeom>
          <a:blipFill>
            <a:blip r:embed="rId2"/>
            <a:stretch>
              <a:fillRect/>
            </a:stretch>
          </a:blipFill>
        </p:spPr>
      </p:sp>
      <p:sp>
        <p:nvSpPr>
          <p:cNvPr id="21" name="Freeform 21"/>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3"/>
            <a:stretch>
              <a:fillRect/>
            </a:stretch>
          </a:blipFill>
        </p:spPr>
      </p:sp>
      <p:sp>
        <p:nvSpPr>
          <p:cNvPr id="22" name="TextBox 10">
            <a:extLst>
              <a:ext uri="{FF2B5EF4-FFF2-40B4-BE49-F238E27FC236}">
                <a16:creationId xmlns:a16="http://schemas.microsoft.com/office/drawing/2014/main" id="{65B5DAE5-EE66-442B-B01F-68102FEDB212}"/>
              </a:ext>
            </a:extLst>
          </p:cNvPr>
          <p:cNvSpPr txBox="1"/>
          <p:nvPr/>
        </p:nvSpPr>
        <p:spPr>
          <a:xfrm>
            <a:off x="1028700" y="3164251"/>
            <a:ext cx="10172700" cy="600075"/>
          </a:xfrm>
          <a:prstGeom prst="rect">
            <a:avLst/>
          </a:prstGeom>
        </p:spPr>
        <p:txBody>
          <a:bodyPr wrap="square" lIns="0" tIns="0" rIns="0" bIns="0" rtlCol="0" anchor="t">
            <a:spAutoFit/>
          </a:bodyPr>
          <a:lstStyle/>
          <a:p>
            <a:pPr marL="0" lvl="1" indent="0" algn="l">
              <a:lnSpc>
                <a:spcPts val="4799"/>
              </a:lnSpc>
              <a:spcBef>
                <a:spcPct val="0"/>
              </a:spcBef>
            </a:pPr>
            <a:r>
              <a:rPr lang="en-US" sz="3999" b="1" spc="-199" dirty="0">
                <a:solidFill>
                  <a:srgbClr val="FFFFFF"/>
                </a:solidFill>
                <a:latin typeface="Segoe UI" panose="020B0502040204020203" pitchFamily="34" charset="0"/>
                <a:ea typeface="Raleway Bold"/>
                <a:cs typeface="Segoe UI" panose="020B0502040204020203" pitchFamily="34" charset="0"/>
                <a:sym typeface="Raleway Bold"/>
              </a:rPr>
              <a:t>- DESIGNING A SCENARIO - </a:t>
            </a:r>
          </a:p>
        </p:txBody>
      </p:sp>
      <p:sp>
        <p:nvSpPr>
          <p:cNvPr id="16" name="Espace réservé du numéro de diapositive 15">
            <a:extLst>
              <a:ext uri="{FF2B5EF4-FFF2-40B4-BE49-F238E27FC236}">
                <a16:creationId xmlns:a16="http://schemas.microsoft.com/office/drawing/2014/main" id="{B234FCB3-4D85-40AC-AB08-1A066AE85AAE}"/>
              </a:ext>
            </a:extLst>
          </p:cNvPr>
          <p:cNvSpPr>
            <a:spLocks noGrp="1"/>
          </p:cNvSpPr>
          <p:nvPr>
            <p:ph type="sldNum" sz="quarter" idx="12"/>
          </p:nvPr>
        </p:nvSpPr>
        <p:spPr/>
        <p:txBody>
          <a:bodyPr/>
          <a:lstStyle/>
          <a:p>
            <a:fld id="{B6F15528-21DE-4FAA-801E-634DDDAF4B2B}" type="slidenum">
              <a:rPr lang="en-US" smtClean="0">
                <a:solidFill>
                  <a:schemeClr val="bg1"/>
                </a:solidFill>
              </a:rPr>
              <a:pPr/>
              <a:t>2</a:t>
            </a:fld>
            <a:endParaRPr lang="en-US">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Freeform 15">
            <a:extLst>
              <a:ext uri="{FF2B5EF4-FFF2-40B4-BE49-F238E27FC236}">
                <a16:creationId xmlns:a16="http://schemas.microsoft.com/office/drawing/2014/main" id="{39C13631-C5C7-4D04-89BC-DD4AE078194C}"/>
              </a:ext>
            </a:extLst>
          </p:cNvPr>
          <p:cNvSpPr/>
          <p:nvPr/>
        </p:nvSpPr>
        <p:spPr>
          <a:xfrm>
            <a:off x="8456791" y="9563100"/>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2"/>
            <a:stretch>
              <a:fillRect/>
            </a:stretch>
          </a:blipFill>
        </p:spPr>
      </p:sp>
      <p:sp>
        <p:nvSpPr>
          <p:cNvPr id="29" name="TextBox 6">
            <a:extLst>
              <a:ext uri="{FF2B5EF4-FFF2-40B4-BE49-F238E27FC236}">
                <a16:creationId xmlns:a16="http://schemas.microsoft.com/office/drawing/2014/main" id="{E225D465-B8C8-42D5-BDFD-05AE245EB392}"/>
              </a:ext>
            </a:extLst>
          </p:cNvPr>
          <p:cNvSpPr txBox="1"/>
          <p:nvPr/>
        </p:nvSpPr>
        <p:spPr>
          <a:xfrm>
            <a:off x="1025386" y="5547540"/>
            <a:ext cx="10023613" cy="815160"/>
          </a:xfrm>
          <a:prstGeom prst="rect">
            <a:avLst/>
          </a:prstGeom>
        </p:spPr>
        <p:txBody>
          <a:bodyPr wrap="square" lIns="0" tIns="0" rIns="0" bIns="0" rtlCol="0" anchor="t">
            <a:spAutoFit/>
          </a:bodyPr>
          <a:lstStyle/>
          <a:p>
            <a:pPr marL="0" lvl="1" indent="0" algn="l">
              <a:lnSpc>
                <a:spcPts val="7200"/>
              </a:lnSpc>
              <a:spcBef>
                <a:spcPct val="0"/>
              </a:spcBef>
            </a:pP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2.8 </a:t>
            </a:r>
            <a:r>
              <a:rPr lang="fr-FR" sz="4000" b="1" dirty="0" err="1">
                <a:solidFill>
                  <a:srgbClr val="1D1D1B"/>
                </a:solidFill>
                <a:latin typeface="Segoe UI" panose="020B0502040204020203" pitchFamily="34" charset="0"/>
                <a:ea typeface="Raleway Bold"/>
                <a:cs typeface="Segoe UI" panose="020B0502040204020203" pitchFamily="34" charset="0"/>
                <a:sym typeface="Raleway Bold"/>
              </a:rPr>
              <a:t>Mid-term</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 and long-</a:t>
            </a:r>
            <a:r>
              <a:rPr lang="fr-FR" sz="4000" b="1" dirty="0" err="1">
                <a:solidFill>
                  <a:srgbClr val="1D1D1B"/>
                </a:solidFill>
                <a:latin typeface="Segoe UI" panose="020B0502040204020203" pitchFamily="34" charset="0"/>
                <a:ea typeface="Raleway Bold"/>
                <a:cs typeface="Segoe UI" panose="020B0502040204020203" pitchFamily="34" charset="0"/>
                <a:sym typeface="Raleway Bold"/>
              </a:rPr>
              <a:t>term</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 vision</a:t>
            </a:r>
          </a:p>
        </p:txBody>
      </p:sp>
      <p:sp>
        <p:nvSpPr>
          <p:cNvPr id="31" name="TextBox 2">
            <a:extLst>
              <a:ext uri="{FF2B5EF4-FFF2-40B4-BE49-F238E27FC236}">
                <a16:creationId xmlns:a16="http://schemas.microsoft.com/office/drawing/2014/main" id="{06DDFDD6-2901-40CE-A716-397E9B800722}"/>
              </a:ext>
            </a:extLst>
          </p:cNvPr>
          <p:cNvSpPr txBox="1"/>
          <p:nvPr/>
        </p:nvSpPr>
        <p:spPr>
          <a:xfrm>
            <a:off x="1025387" y="2487762"/>
            <a:ext cx="16230600" cy="2738635"/>
          </a:xfrm>
          <a:prstGeom prst="rect">
            <a:avLst/>
          </a:prstGeom>
          <a:solidFill>
            <a:schemeClr val="bg1">
              <a:lumMod val="95000"/>
            </a:schemeClr>
          </a:solidFill>
        </p:spPr>
        <p:txBody>
          <a:bodyPr wrap="square" lIns="0" tIns="0" rIns="0" bIns="0" rtlCol="0" anchor="t">
            <a:spAutoFit/>
          </a:bodyPr>
          <a:lstStyle/>
          <a:p>
            <a:pPr marL="0" lvl="0" indent="0" algn="l">
              <a:lnSpc>
                <a:spcPts val="2699"/>
              </a:lnSpc>
              <a:spcBef>
                <a:spcPct val="0"/>
              </a:spcBef>
            </a:pPr>
            <a:r>
              <a:rPr lang="fr-FR" sz="1799" i="1" dirty="0">
                <a:solidFill>
                  <a:srgbClr val="1D1D1B"/>
                </a:solidFill>
                <a:latin typeface="Segoe UI" panose="020B0502040204020203" pitchFamily="34" charset="0"/>
                <a:ea typeface="Raleway"/>
                <a:cs typeface="Segoe UI" panose="020B0502040204020203" pitchFamily="34" charset="0"/>
                <a:sym typeface="Raleway"/>
              </a:rPr>
              <a:t>Write </a:t>
            </a:r>
            <a:r>
              <a:rPr lang="fr-FR" sz="1799" i="1" dirty="0" err="1">
                <a:solidFill>
                  <a:srgbClr val="1D1D1B"/>
                </a:solidFill>
                <a:latin typeface="Segoe UI" panose="020B0502040204020203" pitchFamily="34" charset="0"/>
                <a:ea typeface="Raleway"/>
                <a:cs typeface="Segoe UI" panose="020B0502040204020203" pitchFamily="34" charset="0"/>
                <a:sym typeface="Raleway"/>
              </a:rPr>
              <a:t>here</a:t>
            </a:r>
            <a:r>
              <a:rPr lang="fr-FR" sz="1799" i="1" dirty="0">
                <a:solidFill>
                  <a:srgbClr val="1D1D1B"/>
                </a:solidFill>
                <a:latin typeface="Segoe UI" panose="020B0502040204020203" pitchFamily="34" charset="0"/>
                <a:ea typeface="Raleway"/>
                <a:cs typeface="Segoe UI" panose="020B0502040204020203" pitchFamily="34" charset="0"/>
                <a:sym typeface="Raleway"/>
              </a:rPr>
              <a:t>.</a:t>
            </a: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23" name="AutoShape 8">
            <a:extLst>
              <a:ext uri="{FF2B5EF4-FFF2-40B4-BE49-F238E27FC236}">
                <a16:creationId xmlns:a16="http://schemas.microsoft.com/office/drawing/2014/main" id="{6223044A-AA7C-4AF0-ABAB-8CD91B0CCD53}"/>
              </a:ext>
            </a:extLst>
          </p:cNvPr>
          <p:cNvSpPr/>
          <p:nvPr/>
        </p:nvSpPr>
        <p:spPr>
          <a:xfrm>
            <a:off x="1028700" y="1650386"/>
            <a:ext cx="16230600" cy="0"/>
          </a:xfrm>
          <a:prstGeom prst="line">
            <a:avLst/>
          </a:prstGeom>
          <a:ln w="9525" cap="flat">
            <a:solidFill>
              <a:srgbClr val="140E0C"/>
            </a:solidFill>
            <a:prstDash val="solid"/>
            <a:headEnd type="none" w="sm" len="sm"/>
            <a:tailEnd type="none" w="sm" len="sm"/>
          </a:ln>
        </p:spPr>
      </p:sp>
      <p:sp>
        <p:nvSpPr>
          <p:cNvPr id="24" name="AutoShape 9">
            <a:extLst>
              <a:ext uri="{FF2B5EF4-FFF2-40B4-BE49-F238E27FC236}">
                <a16:creationId xmlns:a16="http://schemas.microsoft.com/office/drawing/2014/main" id="{6FFA115A-838D-4E7B-8FFB-EB277BB0E58D}"/>
              </a:ext>
            </a:extLst>
          </p:cNvPr>
          <p:cNvSpPr/>
          <p:nvPr/>
        </p:nvSpPr>
        <p:spPr>
          <a:xfrm>
            <a:off x="1028700" y="5295900"/>
            <a:ext cx="16230600" cy="0"/>
          </a:xfrm>
          <a:prstGeom prst="line">
            <a:avLst/>
          </a:prstGeom>
          <a:ln w="9525" cap="flat">
            <a:solidFill>
              <a:srgbClr val="140E0C"/>
            </a:solidFill>
            <a:prstDash val="solid"/>
            <a:headEnd type="none" w="sm" len="sm"/>
            <a:tailEnd type="none" w="sm" len="sm"/>
          </a:ln>
        </p:spPr>
      </p:sp>
      <p:sp>
        <p:nvSpPr>
          <p:cNvPr id="26" name="TextBox 6">
            <a:extLst>
              <a:ext uri="{FF2B5EF4-FFF2-40B4-BE49-F238E27FC236}">
                <a16:creationId xmlns:a16="http://schemas.microsoft.com/office/drawing/2014/main" id="{85DC33A3-DF9C-4FBA-B4E8-F4E06747D977}"/>
              </a:ext>
            </a:extLst>
          </p:cNvPr>
          <p:cNvSpPr txBox="1"/>
          <p:nvPr/>
        </p:nvSpPr>
        <p:spPr>
          <a:xfrm>
            <a:off x="1025387" y="746940"/>
            <a:ext cx="9033013" cy="815160"/>
          </a:xfrm>
          <a:prstGeom prst="rect">
            <a:avLst/>
          </a:prstGeom>
        </p:spPr>
        <p:txBody>
          <a:bodyPr wrap="square" lIns="0" tIns="0" rIns="0" bIns="0" rtlCol="0" anchor="t">
            <a:spAutoFit/>
          </a:bodyPr>
          <a:lstStyle/>
          <a:p>
            <a:pPr marL="0" lvl="1" indent="0" algn="l">
              <a:lnSpc>
                <a:spcPts val="7200"/>
              </a:lnSpc>
              <a:spcBef>
                <a:spcPct val="0"/>
              </a:spcBef>
            </a:pP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2.7 Marketing</a:t>
            </a:r>
          </a:p>
        </p:txBody>
      </p:sp>
      <p:sp>
        <p:nvSpPr>
          <p:cNvPr id="27" name="ZoneTexte 26">
            <a:extLst>
              <a:ext uri="{FF2B5EF4-FFF2-40B4-BE49-F238E27FC236}">
                <a16:creationId xmlns:a16="http://schemas.microsoft.com/office/drawing/2014/main" id="{AB1D0D5B-59CE-46C9-9361-DF30F0BD168E}"/>
              </a:ext>
            </a:extLst>
          </p:cNvPr>
          <p:cNvSpPr txBox="1"/>
          <p:nvPr/>
        </p:nvSpPr>
        <p:spPr>
          <a:xfrm>
            <a:off x="1025387" y="1705335"/>
            <a:ext cx="16230600" cy="707886"/>
          </a:xfrm>
          <a:prstGeom prst="rect">
            <a:avLst/>
          </a:prstGeom>
          <a:noFill/>
        </p:spPr>
        <p:txBody>
          <a:bodyPr wrap="square">
            <a:spAutoFit/>
          </a:bodyPr>
          <a:lstStyle/>
          <a:p>
            <a:pPr marL="0" lvl="1" indent="0" algn="just"/>
            <a:r>
              <a:rPr lang="en-US" sz="2000" dirty="0">
                <a:latin typeface="Segoe UI Semibold" panose="020B0702040204020203" pitchFamily="34" charset="0"/>
                <a:cs typeface="Segoe UI Semibold" panose="020B0702040204020203" pitchFamily="34" charset="0"/>
              </a:rPr>
              <a:t>What are the sales targets? What developments can be expected? What is the price of the product/service? What are the distribution and/or direct sales channels?</a:t>
            </a:r>
            <a:endParaRPr lang="en-US" sz="2000" b="1" spc="-139" dirty="0">
              <a:latin typeface="Segoe UI Semibold" panose="020B0702040204020203" pitchFamily="34" charset="0"/>
              <a:ea typeface="Raleway Bold"/>
              <a:cs typeface="Segoe UI Semibold" panose="020B0702040204020203" pitchFamily="34" charset="0"/>
              <a:sym typeface="Raleway Bold"/>
            </a:endParaRPr>
          </a:p>
        </p:txBody>
      </p:sp>
      <p:sp>
        <p:nvSpPr>
          <p:cNvPr id="39" name="TextBox 2">
            <a:extLst>
              <a:ext uri="{FF2B5EF4-FFF2-40B4-BE49-F238E27FC236}">
                <a16:creationId xmlns:a16="http://schemas.microsoft.com/office/drawing/2014/main" id="{BD6122E3-65CE-4063-9DC1-80FA63A7582A}"/>
              </a:ext>
            </a:extLst>
          </p:cNvPr>
          <p:cNvSpPr txBox="1"/>
          <p:nvPr/>
        </p:nvSpPr>
        <p:spPr>
          <a:xfrm>
            <a:off x="1025387" y="6991398"/>
            <a:ext cx="16230600" cy="2392386"/>
          </a:xfrm>
          <a:prstGeom prst="rect">
            <a:avLst/>
          </a:prstGeom>
          <a:solidFill>
            <a:schemeClr val="bg1">
              <a:lumMod val="95000"/>
            </a:schemeClr>
          </a:solidFill>
        </p:spPr>
        <p:txBody>
          <a:bodyPr wrap="square" lIns="0" tIns="0" rIns="0" bIns="0" rtlCol="0" anchor="t">
            <a:spAutoFit/>
          </a:bodyPr>
          <a:lstStyle/>
          <a:p>
            <a:pPr marL="0" lvl="0" indent="0" algn="l">
              <a:lnSpc>
                <a:spcPts val="2699"/>
              </a:lnSpc>
              <a:spcBef>
                <a:spcPct val="0"/>
              </a:spcBef>
            </a:pPr>
            <a:r>
              <a:rPr lang="fr-FR" sz="1799" i="1" dirty="0">
                <a:solidFill>
                  <a:srgbClr val="1D1D1B"/>
                </a:solidFill>
                <a:latin typeface="Segoe UI" panose="020B0502040204020203" pitchFamily="34" charset="0"/>
                <a:ea typeface="Raleway"/>
                <a:cs typeface="Segoe UI" panose="020B0502040204020203" pitchFamily="34" charset="0"/>
                <a:sym typeface="Raleway"/>
              </a:rPr>
              <a:t>Write </a:t>
            </a:r>
            <a:r>
              <a:rPr lang="fr-FR" sz="1799" i="1" dirty="0" err="1">
                <a:solidFill>
                  <a:srgbClr val="1D1D1B"/>
                </a:solidFill>
                <a:latin typeface="Segoe UI" panose="020B0502040204020203" pitchFamily="34" charset="0"/>
                <a:ea typeface="Raleway"/>
                <a:cs typeface="Segoe UI" panose="020B0502040204020203" pitchFamily="34" charset="0"/>
                <a:sym typeface="Raleway"/>
              </a:rPr>
              <a:t>here</a:t>
            </a:r>
            <a:r>
              <a:rPr lang="fr-FR" sz="1799" i="1" dirty="0">
                <a:solidFill>
                  <a:srgbClr val="1D1D1B"/>
                </a:solidFill>
                <a:latin typeface="Segoe UI" panose="020B0502040204020203" pitchFamily="34" charset="0"/>
                <a:ea typeface="Raleway"/>
                <a:cs typeface="Segoe UI" panose="020B0502040204020203" pitchFamily="34" charset="0"/>
                <a:sym typeface="Raleway"/>
              </a:rPr>
              <a:t>.</a:t>
            </a: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40" name="AutoShape 8">
            <a:extLst>
              <a:ext uri="{FF2B5EF4-FFF2-40B4-BE49-F238E27FC236}">
                <a16:creationId xmlns:a16="http://schemas.microsoft.com/office/drawing/2014/main" id="{307905B1-96CD-491C-AAB5-8A6ABFEAF349}"/>
              </a:ext>
            </a:extLst>
          </p:cNvPr>
          <p:cNvSpPr/>
          <p:nvPr/>
        </p:nvSpPr>
        <p:spPr>
          <a:xfrm>
            <a:off x="1028700" y="6463893"/>
            <a:ext cx="16230600" cy="0"/>
          </a:xfrm>
          <a:prstGeom prst="line">
            <a:avLst/>
          </a:prstGeom>
          <a:ln w="9525" cap="flat">
            <a:solidFill>
              <a:srgbClr val="140E0C"/>
            </a:solidFill>
            <a:prstDash val="solid"/>
            <a:headEnd type="none" w="sm" len="sm"/>
            <a:tailEnd type="none" w="sm" len="sm"/>
          </a:ln>
        </p:spPr>
      </p:sp>
      <p:sp>
        <p:nvSpPr>
          <p:cNvPr id="41" name="AutoShape 9">
            <a:extLst>
              <a:ext uri="{FF2B5EF4-FFF2-40B4-BE49-F238E27FC236}">
                <a16:creationId xmlns:a16="http://schemas.microsoft.com/office/drawing/2014/main" id="{6C54C76D-9EA3-400A-99A1-627B3A8B8D8E}"/>
              </a:ext>
            </a:extLst>
          </p:cNvPr>
          <p:cNvSpPr/>
          <p:nvPr/>
        </p:nvSpPr>
        <p:spPr>
          <a:xfrm>
            <a:off x="1025386" y="9486900"/>
            <a:ext cx="16230600" cy="0"/>
          </a:xfrm>
          <a:prstGeom prst="line">
            <a:avLst/>
          </a:prstGeom>
          <a:ln w="9525" cap="flat">
            <a:solidFill>
              <a:srgbClr val="140E0C"/>
            </a:solidFill>
            <a:prstDash val="solid"/>
            <a:headEnd type="none" w="sm" len="sm"/>
            <a:tailEnd type="none" w="sm" len="sm"/>
          </a:ln>
        </p:spPr>
      </p:sp>
      <p:sp>
        <p:nvSpPr>
          <p:cNvPr id="42" name="ZoneTexte 41">
            <a:extLst>
              <a:ext uri="{FF2B5EF4-FFF2-40B4-BE49-F238E27FC236}">
                <a16:creationId xmlns:a16="http://schemas.microsoft.com/office/drawing/2014/main" id="{529C4D50-52CC-4F16-A7DA-314188340FEA}"/>
              </a:ext>
            </a:extLst>
          </p:cNvPr>
          <p:cNvSpPr txBox="1"/>
          <p:nvPr/>
        </p:nvSpPr>
        <p:spPr>
          <a:xfrm>
            <a:off x="1025387" y="6518842"/>
            <a:ext cx="16230600" cy="400110"/>
          </a:xfrm>
          <a:prstGeom prst="rect">
            <a:avLst/>
          </a:prstGeom>
          <a:noFill/>
        </p:spPr>
        <p:txBody>
          <a:bodyPr wrap="square">
            <a:spAutoFit/>
          </a:bodyPr>
          <a:lstStyle>
            <a:defPPr>
              <a:defRPr lang="en-US"/>
            </a:defPPr>
            <a:lvl2pPr marL="0" lvl="1" indent="0" algn="just">
              <a:defRPr sz="2000" b="0" i="0">
                <a:effectLst/>
                <a:latin typeface="Raleway Bold" charset="0"/>
              </a:defRPr>
            </a:lvl2pPr>
          </a:lstStyle>
          <a:p>
            <a:pPr lvl="1"/>
            <a:r>
              <a:rPr lang="en-US" dirty="0">
                <a:latin typeface="Segoe UI Semibold" panose="020B0702040204020203" pitchFamily="34" charset="0"/>
                <a:cs typeface="Segoe UI Semibold" panose="020B0702040204020203" pitchFamily="34" charset="0"/>
                <a:sym typeface="Raleway Bold"/>
              </a:rPr>
              <a:t>How do you envisage the company/association and the project/product/service evolving in 3, 5 and 10 years' time?</a:t>
            </a:r>
          </a:p>
        </p:txBody>
      </p:sp>
      <p:sp>
        <p:nvSpPr>
          <p:cNvPr id="14" name="Freeform 40">
            <a:extLst>
              <a:ext uri="{FF2B5EF4-FFF2-40B4-BE49-F238E27FC236}">
                <a16:creationId xmlns:a16="http://schemas.microsoft.com/office/drawing/2014/main" id="{18B64E02-9AC9-405E-A21D-4DCBED2F142F}"/>
              </a:ext>
            </a:extLst>
          </p:cNvPr>
          <p:cNvSpPr>
            <a:spLocks noChangeAspect="1"/>
          </p:cNvSpPr>
          <p:nvPr/>
        </p:nvSpPr>
        <p:spPr>
          <a:xfrm>
            <a:off x="13335000" y="216957"/>
            <a:ext cx="1729188" cy="1346605"/>
          </a:xfrm>
          <a:custGeom>
            <a:avLst/>
            <a:gdLst/>
            <a:ahLst/>
            <a:cxnLst/>
            <a:rect l="l" t="t" r="r" b="b"/>
            <a:pathLst>
              <a:path w="1461115" h="1137843">
                <a:moveTo>
                  <a:pt x="0" y="0"/>
                </a:moveTo>
                <a:lnTo>
                  <a:pt x="1461115" y="0"/>
                </a:lnTo>
                <a:lnTo>
                  <a:pt x="1461115" y="1137843"/>
                </a:lnTo>
                <a:lnTo>
                  <a:pt x="0" y="113784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Espace réservé du numéro de diapositive 2">
            <a:extLst>
              <a:ext uri="{FF2B5EF4-FFF2-40B4-BE49-F238E27FC236}">
                <a16:creationId xmlns:a16="http://schemas.microsoft.com/office/drawing/2014/main" id="{30697E68-6A98-4731-9462-99E048883E09}"/>
              </a:ext>
            </a:extLst>
          </p:cNvPr>
          <p:cNvSpPr>
            <a:spLocks noGrp="1"/>
          </p:cNvSpPr>
          <p:nvPr>
            <p:ph type="sldNum" sz="quarter" idx="12"/>
          </p:nvPr>
        </p:nvSpPr>
        <p:spPr/>
        <p:txBody>
          <a:bodyPr/>
          <a:lstStyle/>
          <a:p>
            <a:fld id="{B6F15528-21DE-4FAA-801E-634DDDAF4B2B}" type="slidenum">
              <a:rPr lang="en-US" smtClean="0"/>
              <a:pPr/>
              <a:t>20</a:t>
            </a:fld>
            <a:endParaRPr lang="en-US" dirty="0"/>
          </a:p>
        </p:txBody>
      </p:sp>
    </p:spTree>
    <p:extLst>
      <p:ext uri="{BB962C8B-B14F-4D97-AF65-F5344CB8AC3E}">
        <p14:creationId xmlns:p14="http://schemas.microsoft.com/office/powerpoint/2010/main" val="36988031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5387" y="4636022"/>
            <a:ext cx="16230599" cy="4469878"/>
          </a:xfrm>
          <a:prstGeom prst="rect">
            <a:avLst/>
          </a:prstGeom>
          <a:solidFill>
            <a:schemeClr val="bg1">
              <a:lumMod val="95000"/>
            </a:schemeClr>
          </a:solidFill>
        </p:spPr>
        <p:txBody>
          <a:bodyPr wrap="square" lIns="0" tIns="0" rIns="0" bIns="0" rtlCol="0" anchor="t">
            <a:spAutoFit/>
          </a:bodyPr>
          <a:lstStyle/>
          <a:p>
            <a:pPr marL="0" lvl="0" indent="0" algn="l">
              <a:lnSpc>
                <a:spcPts val="2699"/>
              </a:lnSpc>
              <a:spcBef>
                <a:spcPct val="0"/>
              </a:spcBef>
            </a:pPr>
            <a:r>
              <a:rPr lang="fr-FR" sz="1799" i="1" dirty="0">
                <a:solidFill>
                  <a:srgbClr val="1D1D1B"/>
                </a:solidFill>
                <a:latin typeface="Segoe UI" panose="020B0502040204020203" pitchFamily="34" charset="0"/>
                <a:ea typeface="Raleway"/>
                <a:cs typeface="Segoe UI" panose="020B0502040204020203" pitchFamily="34" charset="0"/>
                <a:sym typeface="Raleway"/>
              </a:rPr>
              <a:t>Write </a:t>
            </a:r>
            <a:r>
              <a:rPr lang="fr-FR" sz="1799" i="1" dirty="0" err="1">
                <a:solidFill>
                  <a:srgbClr val="1D1D1B"/>
                </a:solidFill>
                <a:latin typeface="Segoe UI" panose="020B0502040204020203" pitchFamily="34" charset="0"/>
                <a:ea typeface="Raleway"/>
                <a:cs typeface="Segoe UI" panose="020B0502040204020203" pitchFamily="34" charset="0"/>
                <a:sym typeface="Raleway"/>
              </a:rPr>
              <a:t>here</a:t>
            </a:r>
            <a:r>
              <a:rPr lang="fr-FR" sz="1799" i="1" dirty="0">
                <a:solidFill>
                  <a:srgbClr val="1D1D1B"/>
                </a:solidFill>
                <a:latin typeface="Segoe UI" panose="020B0502040204020203" pitchFamily="34" charset="0"/>
                <a:ea typeface="Raleway"/>
                <a:cs typeface="Segoe UI" panose="020B0502040204020203" pitchFamily="34" charset="0"/>
                <a:sym typeface="Raleway"/>
              </a:rPr>
              <a:t>.</a:t>
            </a: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8" name="AutoShape 8"/>
          <p:cNvSpPr/>
          <p:nvPr/>
        </p:nvSpPr>
        <p:spPr>
          <a:xfrm>
            <a:off x="1028700" y="2421551"/>
            <a:ext cx="16230600" cy="0"/>
          </a:xfrm>
          <a:prstGeom prst="line">
            <a:avLst/>
          </a:prstGeom>
          <a:ln w="9525" cap="flat">
            <a:solidFill>
              <a:srgbClr val="140E0C"/>
            </a:solidFill>
            <a:prstDash val="solid"/>
            <a:headEnd type="none" w="sm" len="sm"/>
            <a:tailEnd type="none" w="sm" len="sm"/>
          </a:ln>
        </p:spPr>
      </p:sp>
      <p:sp>
        <p:nvSpPr>
          <p:cNvPr id="9" name="AutoShape 9"/>
          <p:cNvSpPr/>
          <p:nvPr/>
        </p:nvSpPr>
        <p:spPr>
          <a:xfrm>
            <a:off x="1028700" y="3924300"/>
            <a:ext cx="16230600" cy="0"/>
          </a:xfrm>
          <a:prstGeom prst="line">
            <a:avLst/>
          </a:prstGeom>
          <a:ln w="9525" cap="flat">
            <a:solidFill>
              <a:srgbClr val="140E0C"/>
            </a:solidFill>
            <a:prstDash val="solid"/>
            <a:headEnd type="none" w="sm" len="sm"/>
            <a:tailEnd type="none" w="sm" len="sm"/>
          </a:ln>
        </p:spPr>
      </p:sp>
      <p:sp>
        <p:nvSpPr>
          <p:cNvPr id="10" name="TextBox 10"/>
          <p:cNvSpPr txBox="1"/>
          <p:nvPr/>
        </p:nvSpPr>
        <p:spPr>
          <a:xfrm>
            <a:off x="1025386" y="2555957"/>
            <a:ext cx="16230600" cy="1231106"/>
          </a:xfrm>
          <a:prstGeom prst="rect">
            <a:avLst/>
          </a:prstGeom>
        </p:spPr>
        <p:txBody>
          <a:bodyPr lIns="0" tIns="0" rIns="0" bIns="0" rtlCol="0" anchor="t">
            <a:spAutoFit/>
          </a:bodyPr>
          <a:lstStyle/>
          <a:p>
            <a:pPr marL="342900" lvl="1" indent="-342900" algn="just">
              <a:spcBef>
                <a:spcPct val="0"/>
              </a:spcBef>
              <a:buFont typeface="Arial" panose="020B0604020202020204" pitchFamily="34" charset="0"/>
              <a:buChar char="•"/>
            </a:pPr>
            <a:r>
              <a:rPr lang="en-US" sz="2000" b="1" dirty="0">
                <a:solidFill>
                  <a:srgbClr val="1D1D1B"/>
                </a:solidFill>
                <a:latin typeface="Segoe UI Semibold" panose="020B0702040204020203" pitchFamily="34" charset="0"/>
                <a:ea typeface="Raleway Bold"/>
                <a:cs typeface="Segoe UI Semibold" panose="020B0702040204020203" pitchFamily="34" charset="0"/>
                <a:sym typeface="Raleway Bold"/>
              </a:rPr>
              <a:t>What factors could propel or destroy your product/service?</a:t>
            </a:r>
          </a:p>
          <a:p>
            <a:pPr marL="342900" lvl="1" indent="-342900" algn="just">
              <a:spcBef>
                <a:spcPct val="0"/>
              </a:spcBef>
              <a:buFont typeface="Arial" panose="020B0604020202020204" pitchFamily="34" charset="0"/>
              <a:buChar char="•"/>
            </a:pPr>
            <a:r>
              <a:rPr lang="en-US" sz="2000" b="1" dirty="0">
                <a:solidFill>
                  <a:srgbClr val="1D1D1B"/>
                </a:solidFill>
                <a:latin typeface="Segoe UI Semibold" panose="020B0702040204020203" pitchFamily="34" charset="0"/>
                <a:ea typeface="Raleway Bold"/>
                <a:cs typeface="Segoe UI Semibold" panose="020B0702040204020203" pitchFamily="34" charset="0"/>
                <a:sym typeface="Raleway Bold"/>
              </a:rPr>
              <a:t>What potential future factors should be taken into account?</a:t>
            </a:r>
          </a:p>
          <a:p>
            <a:pPr marL="342900" lvl="1" indent="-342900" algn="just">
              <a:spcBef>
                <a:spcPct val="0"/>
              </a:spcBef>
              <a:buFont typeface="Arial" panose="020B0604020202020204" pitchFamily="34" charset="0"/>
              <a:buChar char="•"/>
            </a:pPr>
            <a:r>
              <a:rPr lang="en-US" sz="2000" b="1" dirty="0">
                <a:solidFill>
                  <a:srgbClr val="1D1D1B"/>
                </a:solidFill>
                <a:latin typeface="Segoe UI Semibold" panose="020B0702040204020203" pitchFamily="34" charset="0"/>
                <a:ea typeface="Raleway Bold"/>
                <a:cs typeface="Segoe UI Semibold" panose="020B0702040204020203" pitchFamily="34" charset="0"/>
                <a:sym typeface="Raleway Bold"/>
              </a:rPr>
              <a:t>What are the threats in relation to possible failure?</a:t>
            </a:r>
          </a:p>
          <a:p>
            <a:pPr marL="342900" lvl="1" indent="-342900" algn="just">
              <a:spcBef>
                <a:spcPct val="0"/>
              </a:spcBef>
              <a:buFont typeface="Arial" panose="020B0604020202020204" pitchFamily="34" charset="0"/>
              <a:buChar char="•"/>
            </a:pPr>
            <a:r>
              <a:rPr lang="en-US" sz="2000" b="1" dirty="0">
                <a:solidFill>
                  <a:srgbClr val="1D1D1B"/>
                </a:solidFill>
                <a:latin typeface="Segoe UI Semibold" panose="020B0702040204020203" pitchFamily="34" charset="0"/>
                <a:ea typeface="Raleway Bold"/>
                <a:cs typeface="Segoe UI Semibold" panose="020B0702040204020203" pitchFamily="34" charset="0"/>
                <a:sym typeface="Raleway Bold"/>
              </a:rPr>
              <a:t>What contingency strategies are possible?</a:t>
            </a:r>
            <a:endParaRPr lang="fr-FR" sz="2800" b="1" dirty="0">
              <a:solidFill>
                <a:srgbClr val="E63329"/>
              </a:solidFill>
              <a:latin typeface="Segoe UI Semibold" panose="020B0702040204020203" pitchFamily="34" charset="0"/>
              <a:ea typeface="Raleway Bold"/>
              <a:cs typeface="Segoe UI Semibold" panose="020B0702040204020203" pitchFamily="34" charset="0"/>
              <a:sym typeface="Raleway Bold"/>
            </a:endParaRPr>
          </a:p>
        </p:txBody>
      </p:sp>
      <p:sp>
        <p:nvSpPr>
          <p:cNvPr id="11" name="Freeform 11"/>
          <p:cNvSpPr/>
          <p:nvPr/>
        </p:nvSpPr>
        <p:spPr>
          <a:xfrm flipV="1">
            <a:off x="1028700" y="4102622"/>
            <a:ext cx="287972" cy="287972"/>
          </a:xfrm>
          <a:custGeom>
            <a:avLst/>
            <a:gdLst/>
            <a:ahLst/>
            <a:cxnLst/>
            <a:rect l="l" t="t" r="r" b="b"/>
            <a:pathLst>
              <a:path w="287972" h="287972">
                <a:moveTo>
                  <a:pt x="0" y="287972"/>
                </a:moveTo>
                <a:lnTo>
                  <a:pt x="287972" y="287972"/>
                </a:lnTo>
                <a:lnTo>
                  <a:pt x="287972" y="0"/>
                </a:lnTo>
                <a:lnTo>
                  <a:pt x="0" y="0"/>
                </a:lnTo>
                <a:lnTo>
                  <a:pt x="0" y="287972"/>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5" name="Freeform 15"/>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4"/>
            <a:stretch>
              <a:fillRect/>
            </a:stretch>
          </a:blipFill>
        </p:spPr>
      </p:sp>
      <p:sp>
        <p:nvSpPr>
          <p:cNvPr id="16" name="TextBox 6">
            <a:extLst>
              <a:ext uri="{FF2B5EF4-FFF2-40B4-BE49-F238E27FC236}">
                <a16:creationId xmlns:a16="http://schemas.microsoft.com/office/drawing/2014/main" id="{DB75DD2E-5420-489E-89E3-56D6B6D1624A}"/>
              </a:ext>
            </a:extLst>
          </p:cNvPr>
          <p:cNvSpPr txBox="1"/>
          <p:nvPr/>
        </p:nvSpPr>
        <p:spPr>
          <a:xfrm>
            <a:off x="1025387" y="1289299"/>
            <a:ext cx="9033013" cy="815160"/>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2.9 </a:t>
            </a:r>
            <a:r>
              <a:rPr lang="en-GB" sz="4000" b="1" dirty="0">
                <a:solidFill>
                  <a:srgbClr val="1D1D1B"/>
                </a:solidFill>
                <a:latin typeface="Segoe UI" panose="020B0502040204020203" pitchFamily="34" charset="0"/>
                <a:ea typeface="Raleway Bold"/>
                <a:cs typeface="Segoe UI" panose="020B0502040204020203" pitchFamily="34" charset="0"/>
                <a:sym typeface="Raleway Bold"/>
              </a:rPr>
              <a:t>Opportunities</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 and </a:t>
            </a:r>
            <a:r>
              <a:rPr lang="fr-FR" sz="4000" b="1" dirty="0" err="1">
                <a:solidFill>
                  <a:srgbClr val="1D1D1B"/>
                </a:solidFill>
                <a:latin typeface="Segoe UI" panose="020B0502040204020203" pitchFamily="34" charset="0"/>
                <a:ea typeface="Raleway Bold"/>
                <a:cs typeface="Segoe UI" panose="020B0502040204020203" pitchFamily="34" charset="0"/>
                <a:sym typeface="Raleway Bold"/>
              </a:rPr>
              <a:t>threats</a:t>
            </a:r>
            <a:endParaRPr lang="en-US" sz="4000" b="1" dirty="0">
              <a:solidFill>
                <a:srgbClr val="1D1D1B"/>
              </a:solidFill>
              <a:latin typeface="Segoe UI" panose="020B0502040204020203" pitchFamily="34" charset="0"/>
              <a:ea typeface="Raleway Bold"/>
              <a:cs typeface="Segoe UI" panose="020B0502040204020203" pitchFamily="34" charset="0"/>
              <a:sym typeface="Raleway Bold"/>
            </a:endParaRPr>
          </a:p>
        </p:txBody>
      </p:sp>
      <p:sp>
        <p:nvSpPr>
          <p:cNvPr id="12" name="Freeform 24">
            <a:extLst>
              <a:ext uri="{FF2B5EF4-FFF2-40B4-BE49-F238E27FC236}">
                <a16:creationId xmlns:a16="http://schemas.microsoft.com/office/drawing/2014/main" id="{C3AFD58A-1724-4A3A-8238-2653369A0A67}"/>
              </a:ext>
            </a:extLst>
          </p:cNvPr>
          <p:cNvSpPr>
            <a:spLocks noChangeAspect="1"/>
          </p:cNvSpPr>
          <p:nvPr/>
        </p:nvSpPr>
        <p:spPr>
          <a:xfrm>
            <a:off x="13563600" y="428807"/>
            <a:ext cx="1714944" cy="2047693"/>
          </a:xfrm>
          <a:custGeom>
            <a:avLst/>
            <a:gdLst/>
            <a:ahLst/>
            <a:cxnLst/>
            <a:rect l="l" t="t" r="r" b="b"/>
            <a:pathLst>
              <a:path w="952944" h="1137843">
                <a:moveTo>
                  <a:pt x="0" y="0"/>
                </a:moveTo>
                <a:lnTo>
                  <a:pt x="952944" y="0"/>
                </a:lnTo>
                <a:lnTo>
                  <a:pt x="952944" y="1137843"/>
                </a:lnTo>
                <a:lnTo>
                  <a:pt x="0" y="113784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4" name="Espace réservé du numéro de diapositive 3">
            <a:extLst>
              <a:ext uri="{FF2B5EF4-FFF2-40B4-BE49-F238E27FC236}">
                <a16:creationId xmlns:a16="http://schemas.microsoft.com/office/drawing/2014/main" id="{1CB0A223-E33F-4DD1-B08A-05A339DDE555}"/>
              </a:ext>
            </a:extLst>
          </p:cNvPr>
          <p:cNvSpPr>
            <a:spLocks noGrp="1"/>
          </p:cNvSpPr>
          <p:nvPr>
            <p:ph type="sldNum" sz="quarter" idx="12"/>
          </p:nvPr>
        </p:nvSpPr>
        <p:spPr/>
        <p:txBody>
          <a:bodyPr/>
          <a:lstStyle/>
          <a:p>
            <a:fld id="{B6F15528-21DE-4FAA-801E-634DDDAF4B2B}" type="slidenum">
              <a:rPr lang="en-US" smtClean="0"/>
              <a:pPr/>
              <a:t>21</a:t>
            </a:fld>
            <a:endParaRPr lang="en-US" dirty="0"/>
          </a:p>
        </p:txBody>
      </p:sp>
    </p:spTree>
    <p:extLst>
      <p:ext uri="{BB962C8B-B14F-4D97-AF65-F5344CB8AC3E}">
        <p14:creationId xmlns:p14="http://schemas.microsoft.com/office/powerpoint/2010/main" val="14143876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8"/>
          <p:cNvSpPr/>
          <p:nvPr/>
        </p:nvSpPr>
        <p:spPr>
          <a:xfrm>
            <a:off x="1028700" y="2421551"/>
            <a:ext cx="16230600" cy="0"/>
          </a:xfrm>
          <a:prstGeom prst="line">
            <a:avLst/>
          </a:prstGeom>
          <a:ln w="9525" cap="flat">
            <a:solidFill>
              <a:srgbClr val="140E0C"/>
            </a:solidFill>
            <a:prstDash val="solid"/>
            <a:headEnd type="none" w="sm" len="sm"/>
            <a:tailEnd type="none" w="sm" len="sm"/>
          </a:ln>
        </p:spPr>
      </p:sp>
      <p:sp>
        <p:nvSpPr>
          <p:cNvPr id="9" name="AutoShape 9"/>
          <p:cNvSpPr/>
          <p:nvPr/>
        </p:nvSpPr>
        <p:spPr>
          <a:xfrm>
            <a:off x="1028700" y="9639300"/>
            <a:ext cx="16230600" cy="0"/>
          </a:xfrm>
          <a:prstGeom prst="line">
            <a:avLst/>
          </a:prstGeom>
          <a:ln w="9525" cap="flat">
            <a:solidFill>
              <a:srgbClr val="140E0C"/>
            </a:solidFill>
            <a:prstDash val="solid"/>
            <a:headEnd type="none" w="sm" len="sm"/>
            <a:tailEnd type="none" w="sm" len="sm"/>
          </a:ln>
        </p:spPr>
      </p:sp>
      <p:sp>
        <p:nvSpPr>
          <p:cNvPr id="15" name="Freeform 15"/>
          <p:cNvSpPr/>
          <p:nvPr/>
        </p:nvSpPr>
        <p:spPr>
          <a:xfrm>
            <a:off x="8456791" y="9758578"/>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2"/>
            <a:stretch>
              <a:fillRect/>
            </a:stretch>
          </a:blipFill>
        </p:spPr>
      </p:sp>
      <p:sp>
        <p:nvSpPr>
          <p:cNvPr id="16" name="TextBox 6">
            <a:extLst>
              <a:ext uri="{FF2B5EF4-FFF2-40B4-BE49-F238E27FC236}">
                <a16:creationId xmlns:a16="http://schemas.microsoft.com/office/drawing/2014/main" id="{DB75DD2E-5420-489E-89E3-56D6B6D1624A}"/>
              </a:ext>
            </a:extLst>
          </p:cNvPr>
          <p:cNvSpPr txBox="1"/>
          <p:nvPr/>
        </p:nvSpPr>
        <p:spPr>
          <a:xfrm>
            <a:off x="1025387" y="952500"/>
            <a:ext cx="9033013" cy="815160"/>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Appendix to the financial part</a:t>
            </a:r>
          </a:p>
        </p:txBody>
      </p:sp>
      <p:sp>
        <p:nvSpPr>
          <p:cNvPr id="13" name="TextBox 4">
            <a:extLst>
              <a:ext uri="{FF2B5EF4-FFF2-40B4-BE49-F238E27FC236}">
                <a16:creationId xmlns:a16="http://schemas.microsoft.com/office/drawing/2014/main" id="{8DEB4FCD-6080-4E0D-AE1C-C61C35E88BE5}"/>
              </a:ext>
            </a:extLst>
          </p:cNvPr>
          <p:cNvSpPr txBox="1"/>
          <p:nvPr/>
        </p:nvSpPr>
        <p:spPr>
          <a:xfrm>
            <a:off x="1025387" y="1888170"/>
            <a:ext cx="7010400" cy="412870"/>
          </a:xfrm>
          <a:prstGeom prst="rect">
            <a:avLst/>
          </a:prstGeom>
        </p:spPr>
        <p:txBody>
          <a:bodyPr wrap="square" lIns="0" tIns="0" rIns="0" bIns="0" rtlCol="0" anchor="t">
            <a:spAutoFit/>
          </a:bodyPr>
          <a:lstStyle/>
          <a:p>
            <a:pPr marL="0" lvl="1" indent="0" algn="l">
              <a:lnSpc>
                <a:spcPts val="3359"/>
              </a:lnSpc>
              <a:spcBef>
                <a:spcPct val="0"/>
              </a:spcBef>
            </a:pPr>
            <a:r>
              <a:rPr lang="fr-FR" sz="2799" b="1" spc="-139" dirty="0">
                <a:solidFill>
                  <a:srgbClr val="B40E0E"/>
                </a:solidFill>
                <a:latin typeface="Segoe UI Semibold" panose="020B0702040204020203" pitchFamily="34" charset="0"/>
                <a:ea typeface="Raleway Bold"/>
                <a:cs typeface="Segoe UI Semibold" panose="020B0702040204020203" pitchFamily="34" charset="0"/>
                <a:sym typeface="Raleway Bold"/>
              </a:rPr>
              <a:t>1. </a:t>
            </a:r>
            <a:r>
              <a:rPr lang="fr-FR" sz="2799" b="1" spc="-139" dirty="0" err="1">
                <a:solidFill>
                  <a:srgbClr val="B40E0E"/>
                </a:solidFill>
                <a:latin typeface="Segoe UI Semibold" panose="020B0702040204020203" pitchFamily="34" charset="0"/>
                <a:ea typeface="Raleway Bold"/>
                <a:cs typeface="Segoe UI Semibold" panose="020B0702040204020203" pitchFamily="34" charset="0"/>
                <a:sym typeface="Raleway Bold"/>
              </a:rPr>
              <a:t>Projected</a:t>
            </a:r>
            <a:r>
              <a:rPr lang="fr-FR" sz="2799" b="1" spc="-139" dirty="0">
                <a:solidFill>
                  <a:srgbClr val="B40E0E"/>
                </a:solidFill>
                <a:latin typeface="Segoe UI Semibold" panose="020B0702040204020203" pitchFamily="34" charset="0"/>
                <a:ea typeface="Raleway Bold"/>
                <a:cs typeface="Segoe UI Semibold" panose="020B0702040204020203" pitchFamily="34" charset="0"/>
                <a:sym typeface="Raleway Bold"/>
              </a:rPr>
              <a:t> profit and </a:t>
            </a:r>
            <a:r>
              <a:rPr lang="fr-FR" sz="2799" b="1" spc="-139" dirty="0" err="1">
                <a:solidFill>
                  <a:srgbClr val="B40E0E"/>
                </a:solidFill>
                <a:latin typeface="Segoe UI Semibold" panose="020B0702040204020203" pitchFamily="34" charset="0"/>
                <a:ea typeface="Raleway Bold"/>
                <a:cs typeface="Segoe UI Semibold" panose="020B0702040204020203" pitchFamily="34" charset="0"/>
                <a:sym typeface="Raleway Bold"/>
              </a:rPr>
              <a:t>loss</a:t>
            </a:r>
            <a:endParaRPr lang="fr-FR" sz="2799" b="1" spc="-139" dirty="0">
              <a:solidFill>
                <a:srgbClr val="B40E0E"/>
              </a:solidFill>
              <a:latin typeface="Segoe UI Semibold" panose="020B0702040204020203" pitchFamily="34" charset="0"/>
              <a:ea typeface="Raleway Bold"/>
              <a:cs typeface="Segoe UI Semibold" panose="020B0702040204020203" pitchFamily="34" charset="0"/>
              <a:sym typeface="Raleway Bold"/>
            </a:endParaRPr>
          </a:p>
        </p:txBody>
      </p:sp>
      <p:graphicFrame>
        <p:nvGraphicFramePr>
          <p:cNvPr id="3" name="Tableau 2">
            <a:extLst>
              <a:ext uri="{FF2B5EF4-FFF2-40B4-BE49-F238E27FC236}">
                <a16:creationId xmlns:a16="http://schemas.microsoft.com/office/drawing/2014/main" id="{C677FF63-4D01-4B98-90F5-C0DE82D15D28}"/>
              </a:ext>
            </a:extLst>
          </p:cNvPr>
          <p:cNvGraphicFramePr>
            <a:graphicFrameLocks noGrp="1"/>
          </p:cNvGraphicFramePr>
          <p:nvPr>
            <p:extLst>
              <p:ext uri="{D42A27DB-BD31-4B8C-83A1-F6EECF244321}">
                <p14:modId xmlns:p14="http://schemas.microsoft.com/office/powerpoint/2010/main" val="3219651201"/>
              </p:ext>
            </p:extLst>
          </p:nvPr>
        </p:nvGraphicFramePr>
        <p:xfrm>
          <a:off x="2253600" y="2579226"/>
          <a:ext cx="13780800" cy="6750000"/>
        </p:xfrm>
        <a:graphic>
          <a:graphicData uri="http://schemas.openxmlformats.org/drawingml/2006/table">
            <a:tbl>
              <a:tblPr>
                <a:tableStyleId>{5C22544A-7EE6-4342-B048-85BDC9FD1C3A}</a:tableStyleId>
              </a:tblPr>
              <a:tblGrid>
                <a:gridCol w="9616144">
                  <a:extLst>
                    <a:ext uri="{9D8B030D-6E8A-4147-A177-3AD203B41FA5}">
                      <a16:colId xmlns:a16="http://schemas.microsoft.com/office/drawing/2014/main" val="743043800"/>
                    </a:ext>
                  </a:extLst>
                </a:gridCol>
                <a:gridCol w="2105725">
                  <a:extLst>
                    <a:ext uri="{9D8B030D-6E8A-4147-A177-3AD203B41FA5}">
                      <a16:colId xmlns:a16="http://schemas.microsoft.com/office/drawing/2014/main" val="2050207385"/>
                    </a:ext>
                  </a:extLst>
                </a:gridCol>
                <a:gridCol w="2058931">
                  <a:extLst>
                    <a:ext uri="{9D8B030D-6E8A-4147-A177-3AD203B41FA5}">
                      <a16:colId xmlns:a16="http://schemas.microsoft.com/office/drawing/2014/main" val="2247441684"/>
                    </a:ext>
                  </a:extLst>
                </a:gridCol>
              </a:tblGrid>
              <a:tr h="270000">
                <a:tc>
                  <a:txBody>
                    <a:bodyPr/>
                    <a:lstStyle/>
                    <a:p>
                      <a:pPr algn="l" rtl="0" fontAlgn="ctr"/>
                      <a:r>
                        <a:rPr lang="fr-FR" sz="1600" b="1" i="0" u="none" strike="noStrike" dirty="0">
                          <a:solidFill>
                            <a:schemeClr val="bg1"/>
                          </a:solidFill>
                          <a:effectLst/>
                          <a:latin typeface="Segoe UI" panose="020B0502040204020203" pitchFamily="34" charset="0"/>
                          <a:cs typeface="Segoe UI" panose="020B0502040204020203" pitchFamily="34" charset="0"/>
                        </a:rPr>
                        <a:t>PRODUCTS - SALES</a:t>
                      </a:r>
                    </a:p>
                  </a:txBody>
                  <a:tcPr marL="6350" marR="6350" marT="6350" marB="0" anchor="ctr">
                    <a:solidFill>
                      <a:srgbClr val="B40E0E"/>
                    </a:solidFill>
                  </a:tcPr>
                </a:tc>
                <a:tc>
                  <a:txBody>
                    <a:bodyPr/>
                    <a:lstStyle/>
                    <a:p>
                      <a:pPr algn="ctr" rtl="0" fontAlgn="ctr"/>
                      <a:r>
                        <a:rPr lang="fr-FR" sz="1600" b="1" u="none" strike="noStrike" dirty="0" err="1">
                          <a:solidFill>
                            <a:schemeClr val="bg1"/>
                          </a:solidFill>
                          <a:effectLst/>
                          <a:latin typeface="Segoe UI" panose="020B0502040204020203" pitchFamily="34" charset="0"/>
                          <a:cs typeface="Segoe UI" panose="020B0502040204020203" pitchFamily="34" charset="0"/>
                        </a:rPr>
                        <a:t>Monthly</a:t>
                      </a:r>
                      <a:r>
                        <a:rPr lang="fr-FR" sz="1600" b="1" u="none" strike="noStrike" dirty="0">
                          <a:solidFill>
                            <a:schemeClr val="bg1"/>
                          </a:solidFill>
                          <a:effectLst/>
                          <a:latin typeface="Segoe UI" panose="020B0502040204020203" pitchFamily="34" charset="0"/>
                          <a:cs typeface="Segoe UI" panose="020B0502040204020203" pitchFamily="34" charset="0"/>
                        </a:rPr>
                        <a:t> </a:t>
                      </a:r>
                      <a:r>
                        <a:rPr lang="fr-FR" sz="1600" b="1" u="none" strike="noStrike" dirty="0" err="1">
                          <a:solidFill>
                            <a:schemeClr val="bg1"/>
                          </a:solidFill>
                          <a:effectLst/>
                          <a:latin typeface="Segoe UI" panose="020B0502040204020203" pitchFamily="34" charset="0"/>
                          <a:cs typeface="Segoe UI" panose="020B0502040204020203" pitchFamily="34" charset="0"/>
                        </a:rPr>
                        <a:t>average</a:t>
                      </a:r>
                      <a:endParaRPr lang="fr-FR" sz="1600" b="1" i="0" u="none" strike="noStrike" dirty="0">
                        <a:solidFill>
                          <a:schemeClr val="bg1"/>
                        </a:solidFill>
                        <a:effectLst/>
                        <a:latin typeface="Segoe UI" panose="020B0502040204020203" pitchFamily="34" charset="0"/>
                        <a:cs typeface="Segoe UI" panose="020B0502040204020203" pitchFamily="34" charset="0"/>
                      </a:endParaRPr>
                    </a:p>
                  </a:txBody>
                  <a:tcPr marL="4002" marR="4002" marT="4002" marB="0" anchor="ctr">
                    <a:solidFill>
                      <a:srgbClr val="B40E0E"/>
                    </a:solidFill>
                  </a:tcPr>
                </a:tc>
                <a:tc>
                  <a:txBody>
                    <a:bodyPr/>
                    <a:lstStyle/>
                    <a:p>
                      <a:pPr algn="ctr" rtl="0" fontAlgn="ctr"/>
                      <a:r>
                        <a:rPr lang="fr-FR" sz="1600" b="1" u="none" strike="noStrike" dirty="0" err="1">
                          <a:solidFill>
                            <a:schemeClr val="bg1"/>
                          </a:solidFill>
                          <a:effectLst/>
                          <a:latin typeface="Segoe UI" panose="020B0502040204020203" pitchFamily="34" charset="0"/>
                          <a:cs typeface="Segoe UI" panose="020B0502040204020203" pitchFamily="34" charset="0"/>
                        </a:rPr>
                        <a:t>Annual</a:t>
                      </a:r>
                      <a:r>
                        <a:rPr lang="fr-FR" sz="1600" b="1" u="none" strike="noStrike" dirty="0">
                          <a:solidFill>
                            <a:schemeClr val="bg1"/>
                          </a:solidFill>
                          <a:effectLst/>
                          <a:latin typeface="Segoe UI" panose="020B0502040204020203" pitchFamily="34" charset="0"/>
                          <a:cs typeface="Segoe UI" panose="020B0502040204020203" pitchFamily="34" charset="0"/>
                        </a:rPr>
                        <a:t> projection</a:t>
                      </a:r>
                      <a:endParaRPr lang="fr-FR" sz="1600" b="1" i="0" u="none" strike="noStrike" dirty="0">
                        <a:solidFill>
                          <a:schemeClr val="bg1"/>
                        </a:solidFill>
                        <a:effectLst/>
                        <a:latin typeface="Segoe UI" panose="020B0502040204020203" pitchFamily="34" charset="0"/>
                        <a:cs typeface="Segoe UI" panose="020B0502040204020203" pitchFamily="34" charset="0"/>
                      </a:endParaRPr>
                    </a:p>
                  </a:txBody>
                  <a:tcPr marL="4002" marR="4002" marT="4002" marB="0" anchor="ctr">
                    <a:solidFill>
                      <a:srgbClr val="B40E0E"/>
                    </a:solidFill>
                  </a:tcPr>
                </a:tc>
                <a:extLst>
                  <a:ext uri="{0D108BD9-81ED-4DB2-BD59-A6C34878D82A}">
                    <a16:rowId xmlns:a16="http://schemas.microsoft.com/office/drawing/2014/main" val="175229035"/>
                  </a:ext>
                </a:extLst>
              </a:tr>
              <a:tr h="270000">
                <a:tc>
                  <a:txBody>
                    <a:bodyPr/>
                    <a:lstStyle/>
                    <a:p>
                      <a:pPr algn="l" rtl="0" fontAlgn="ctr"/>
                      <a:r>
                        <a:rPr lang="fr-FR" sz="1600" b="0" i="0" u="none" strike="noStrike">
                          <a:solidFill>
                            <a:srgbClr val="000000"/>
                          </a:solidFill>
                          <a:effectLst/>
                          <a:latin typeface="Segoe UI" panose="020B0502040204020203" pitchFamily="34" charset="0"/>
                          <a:cs typeface="Segoe UI" panose="020B0502040204020203" pitchFamily="34" charset="0"/>
                        </a:rPr>
                        <a:t>Turnover including VAT</a:t>
                      </a:r>
                    </a:p>
                  </a:txBody>
                  <a:tcPr marL="6350" marR="6350" marT="6350"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extLst>
                  <a:ext uri="{0D108BD9-81ED-4DB2-BD59-A6C34878D82A}">
                    <a16:rowId xmlns:a16="http://schemas.microsoft.com/office/drawing/2014/main" val="1542856532"/>
                  </a:ext>
                </a:extLst>
              </a:tr>
              <a:tr h="270000">
                <a:tc>
                  <a:txBody>
                    <a:bodyPr/>
                    <a:lstStyle/>
                    <a:p>
                      <a:pPr algn="l" rtl="0" fontAlgn="ctr"/>
                      <a:r>
                        <a:rPr lang="fr-FR" sz="1600" b="0" i="0" u="none" strike="noStrike" dirty="0">
                          <a:solidFill>
                            <a:srgbClr val="000000"/>
                          </a:solidFill>
                          <a:effectLst/>
                          <a:latin typeface="Segoe UI" panose="020B0502040204020203" pitchFamily="34" charset="0"/>
                          <a:cs typeface="Segoe UI" panose="020B0502040204020203" pitchFamily="34" charset="0"/>
                        </a:rPr>
                        <a:t>VAT</a:t>
                      </a:r>
                    </a:p>
                  </a:txBody>
                  <a:tcPr marL="6350" marR="6350" marT="6350"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extLst>
                  <a:ext uri="{0D108BD9-81ED-4DB2-BD59-A6C34878D82A}">
                    <a16:rowId xmlns:a16="http://schemas.microsoft.com/office/drawing/2014/main" val="666834303"/>
                  </a:ext>
                </a:extLst>
              </a:tr>
              <a:tr h="270000">
                <a:tc>
                  <a:txBody>
                    <a:bodyPr/>
                    <a:lstStyle/>
                    <a:p>
                      <a:pPr algn="l" rtl="0" fontAlgn="ctr"/>
                      <a:r>
                        <a:rPr lang="fr-FR" sz="1600" b="0" i="0" u="none" strike="noStrike" dirty="0">
                          <a:solidFill>
                            <a:srgbClr val="000000"/>
                          </a:solidFill>
                          <a:effectLst/>
                          <a:latin typeface="Segoe UI" panose="020B0502040204020203" pitchFamily="34" charset="0"/>
                          <a:cs typeface="Segoe UI" panose="020B0502040204020203" pitchFamily="34" charset="0"/>
                        </a:rPr>
                        <a:t>Turnover </a:t>
                      </a:r>
                      <a:r>
                        <a:rPr lang="fr-FR" sz="1600" b="0" i="0" u="none" strike="noStrike" dirty="0" err="1">
                          <a:solidFill>
                            <a:srgbClr val="000000"/>
                          </a:solidFill>
                          <a:effectLst/>
                          <a:latin typeface="Segoe UI" panose="020B0502040204020203" pitchFamily="34" charset="0"/>
                          <a:cs typeface="Segoe UI" panose="020B0502040204020203" pitchFamily="34" charset="0"/>
                        </a:rPr>
                        <a:t>excluding</a:t>
                      </a:r>
                      <a:r>
                        <a:rPr lang="fr-FR" sz="1600" b="0" i="0" u="none" strike="noStrike" dirty="0">
                          <a:solidFill>
                            <a:srgbClr val="000000"/>
                          </a:solidFill>
                          <a:effectLst/>
                          <a:latin typeface="Segoe UI" panose="020B0502040204020203" pitchFamily="34" charset="0"/>
                          <a:cs typeface="Segoe UI" panose="020B0502040204020203" pitchFamily="34" charset="0"/>
                        </a:rPr>
                        <a:t> VAT</a:t>
                      </a:r>
                    </a:p>
                  </a:txBody>
                  <a:tcPr marL="6350" marR="6350" marT="6350"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extLst>
                  <a:ext uri="{0D108BD9-81ED-4DB2-BD59-A6C34878D82A}">
                    <a16:rowId xmlns:a16="http://schemas.microsoft.com/office/drawing/2014/main" val="3995670792"/>
                  </a:ext>
                </a:extLst>
              </a:tr>
              <a:tr h="270000">
                <a:tc>
                  <a:txBody>
                    <a:bodyPr/>
                    <a:lstStyle/>
                    <a:p>
                      <a:pPr algn="l" rtl="0" fontAlgn="ctr"/>
                      <a:r>
                        <a:rPr lang="fr-FR" sz="1600" b="0" i="0" u="none" strike="noStrike" dirty="0" err="1">
                          <a:solidFill>
                            <a:srgbClr val="000000"/>
                          </a:solidFill>
                          <a:effectLst/>
                          <a:latin typeface="Segoe UI" panose="020B0502040204020203" pitchFamily="34" charset="0"/>
                          <a:cs typeface="Segoe UI" panose="020B0502040204020203" pitchFamily="34" charset="0"/>
                        </a:rPr>
                        <a:t>Other</a:t>
                      </a:r>
                      <a:r>
                        <a:rPr lang="fr-FR" sz="1600" b="0" i="0" u="none" strike="noStrike" dirty="0">
                          <a:solidFill>
                            <a:srgbClr val="000000"/>
                          </a:solidFill>
                          <a:effectLst/>
                          <a:latin typeface="Segoe UI" panose="020B0502040204020203" pitchFamily="34" charset="0"/>
                          <a:cs typeface="Segoe UI" panose="020B0502040204020203" pitchFamily="34" charset="0"/>
                        </a:rPr>
                        <a:t> </a:t>
                      </a:r>
                      <a:r>
                        <a:rPr lang="fr-FR" sz="1600" b="0" i="0" u="none" strike="noStrike" dirty="0" err="1">
                          <a:solidFill>
                            <a:srgbClr val="000000"/>
                          </a:solidFill>
                          <a:effectLst/>
                          <a:latin typeface="Segoe UI" panose="020B0502040204020203" pitchFamily="34" charset="0"/>
                          <a:cs typeface="Segoe UI" panose="020B0502040204020203" pitchFamily="34" charset="0"/>
                        </a:rPr>
                        <a:t>products</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6350" marR="6350" marT="6350"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extLst>
                  <a:ext uri="{0D108BD9-81ED-4DB2-BD59-A6C34878D82A}">
                    <a16:rowId xmlns:a16="http://schemas.microsoft.com/office/drawing/2014/main" val="719395035"/>
                  </a:ext>
                </a:extLst>
              </a:tr>
              <a:tr h="270000">
                <a:tc>
                  <a:txBody>
                    <a:bodyPr/>
                    <a:lstStyle/>
                    <a:p>
                      <a:pPr algn="l" rtl="0" fontAlgn="ctr"/>
                      <a:r>
                        <a:rPr lang="fr-FR" sz="1600" b="1" i="0" u="none" strike="noStrike" dirty="0">
                          <a:solidFill>
                            <a:srgbClr val="000000"/>
                          </a:solidFill>
                          <a:effectLst/>
                          <a:latin typeface="Segoe UI" panose="020B0502040204020203" pitchFamily="34" charset="0"/>
                          <a:cs typeface="Segoe UI" panose="020B0502040204020203" pitchFamily="34" charset="0"/>
                        </a:rPr>
                        <a:t>TOTAL SALES</a:t>
                      </a:r>
                    </a:p>
                  </a:txBody>
                  <a:tcPr marL="6350" marR="6350" marT="6350" marB="0" anchor="ctr">
                    <a:solidFill>
                      <a:schemeClr val="accent2">
                        <a:lumMod val="20000"/>
                        <a:lumOff val="80000"/>
                      </a:schemeClr>
                    </a:solidFill>
                  </a:tcPr>
                </a:tc>
                <a:tc>
                  <a:txBody>
                    <a:bodyPr/>
                    <a:lstStyle/>
                    <a:p>
                      <a:pPr algn="ctr" fontAlgn="ctr"/>
                      <a:r>
                        <a:rPr lang="fr-FR" sz="1600" b="1" u="none" strike="noStrike" dirty="0">
                          <a:effectLst/>
                          <a:latin typeface="Segoe UI" panose="020B0502040204020203" pitchFamily="34" charset="0"/>
                          <a:cs typeface="Segoe UI" panose="020B0502040204020203" pitchFamily="34" charset="0"/>
                        </a:rPr>
                        <a:t> </a:t>
                      </a:r>
                      <a:endParaRPr lang="fr-FR" sz="1600" b="1"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accent2">
                        <a:lumMod val="20000"/>
                        <a:lumOff val="80000"/>
                      </a:schemeClr>
                    </a:solidFill>
                  </a:tcPr>
                </a:tc>
                <a:tc>
                  <a:txBody>
                    <a:bodyPr/>
                    <a:lstStyle/>
                    <a:p>
                      <a:pPr algn="ctr" fontAlgn="ctr"/>
                      <a:r>
                        <a:rPr lang="fr-FR" sz="1600" b="1" u="none" strike="noStrike" dirty="0">
                          <a:effectLst/>
                          <a:latin typeface="Segoe UI" panose="020B0502040204020203" pitchFamily="34" charset="0"/>
                          <a:cs typeface="Segoe UI" panose="020B0502040204020203" pitchFamily="34" charset="0"/>
                        </a:rPr>
                        <a:t> </a:t>
                      </a:r>
                      <a:endParaRPr lang="fr-FR" sz="1600" b="1"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accent2">
                        <a:lumMod val="20000"/>
                        <a:lumOff val="80000"/>
                      </a:schemeClr>
                    </a:solidFill>
                  </a:tcPr>
                </a:tc>
                <a:extLst>
                  <a:ext uri="{0D108BD9-81ED-4DB2-BD59-A6C34878D82A}">
                    <a16:rowId xmlns:a16="http://schemas.microsoft.com/office/drawing/2014/main" val="4120429663"/>
                  </a:ext>
                </a:extLst>
              </a:tr>
              <a:tr h="270000">
                <a:tc>
                  <a:txBody>
                    <a:bodyPr/>
                    <a:lstStyle/>
                    <a:p>
                      <a:pPr algn="l" rtl="0" fontAlgn="ctr"/>
                      <a:r>
                        <a:rPr lang="fr-FR" sz="1600" b="1" i="0" u="none" strike="noStrike" dirty="0">
                          <a:solidFill>
                            <a:schemeClr val="bg1"/>
                          </a:solidFill>
                          <a:effectLst/>
                          <a:latin typeface="Segoe UI" panose="020B0502040204020203" pitchFamily="34" charset="0"/>
                          <a:cs typeface="Segoe UI" panose="020B0502040204020203" pitchFamily="34" charset="0"/>
                        </a:rPr>
                        <a:t>EXPENSES</a:t>
                      </a:r>
                    </a:p>
                  </a:txBody>
                  <a:tcPr marL="6350" marR="6350" marT="6350" marB="0" anchor="ctr">
                    <a:solidFill>
                      <a:srgbClr val="B40E0E"/>
                    </a:solidFill>
                  </a:tcPr>
                </a:tc>
                <a:tc>
                  <a:txBody>
                    <a:bodyPr/>
                    <a:lstStyle/>
                    <a:p>
                      <a:pPr marL="0" algn="l" defTabSz="914400" rtl="0" eaLnBrk="1" fontAlgn="ctr" latinLnBrk="0" hangingPunct="1"/>
                      <a:r>
                        <a:rPr lang="fr-FR" sz="1600" b="1" u="none" strike="noStrike" kern="1200" dirty="0">
                          <a:solidFill>
                            <a:schemeClr val="bg1"/>
                          </a:solidFill>
                          <a:effectLst/>
                          <a:latin typeface="Segoe UI" panose="020B0502040204020203" pitchFamily="34" charset="0"/>
                          <a:ea typeface="+mn-ea"/>
                          <a:cs typeface="Segoe UI" panose="020B0502040204020203" pitchFamily="34" charset="0"/>
                        </a:rPr>
                        <a:t> </a:t>
                      </a:r>
                    </a:p>
                  </a:txBody>
                  <a:tcPr marL="4002" marR="4002" marT="4002" marB="0" anchor="ctr">
                    <a:solidFill>
                      <a:srgbClr val="B40E0E"/>
                    </a:solidFill>
                  </a:tcPr>
                </a:tc>
                <a:tc>
                  <a:txBody>
                    <a:bodyPr/>
                    <a:lstStyle/>
                    <a:p>
                      <a:pPr marL="0" algn="l" defTabSz="914400" rtl="0" eaLnBrk="1" fontAlgn="ctr" latinLnBrk="0" hangingPunct="1"/>
                      <a:r>
                        <a:rPr lang="fr-FR" sz="1600" b="1" u="none" strike="noStrike" kern="1200" dirty="0">
                          <a:solidFill>
                            <a:schemeClr val="bg1"/>
                          </a:solidFill>
                          <a:effectLst/>
                          <a:latin typeface="Segoe UI" panose="020B0502040204020203" pitchFamily="34" charset="0"/>
                          <a:ea typeface="+mn-ea"/>
                          <a:cs typeface="Segoe UI" panose="020B0502040204020203" pitchFamily="34" charset="0"/>
                        </a:rPr>
                        <a:t> </a:t>
                      </a:r>
                    </a:p>
                  </a:txBody>
                  <a:tcPr marL="4002" marR="4002" marT="4002" marB="0" anchor="ctr">
                    <a:solidFill>
                      <a:srgbClr val="B40E0E"/>
                    </a:solidFill>
                  </a:tcPr>
                </a:tc>
                <a:extLst>
                  <a:ext uri="{0D108BD9-81ED-4DB2-BD59-A6C34878D82A}">
                    <a16:rowId xmlns:a16="http://schemas.microsoft.com/office/drawing/2014/main" val="316891655"/>
                  </a:ext>
                </a:extLst>
              </a:tr>
              <a:tr h="270000">
                <a:tc>
                  <a:txBody>
                    <a:bodyPr/>
                    <a:lstStyle/>
                    <a:p>
                      <a:pPr algn="l" rtl="0" fontAlgn="ctr"/>
                      <a:r>
                        <a:rPr lang="en-US" sz="1600" b="0" i="0" u="none" strike="noStrike" dirty="0">
                          <a:solidFill>
                            <a:srgbClr val="000000"/>
                          </a:solidFill>
                          <a:effectLst/>
                          <a:latin typeface="Segoe UI" panose="020B0502040204020203" pitchFamily="34" charset="0"/>
                          <a:cs typeface="Segoe UI" panose="020B0502040204020203" pitchFamily="34" charset="0"/>
                        </a:rPr>
                        <a:t>Purchases of goods/raw materials/suppliers</a:t>
                      </a:r>
                    </a:p>
                  </a:txBody>
                  <a:tcPr marL="6350" marR="6350" marT="6350"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extLst>
                  <a:ext uri="{0D108BD9-81ED-4DB2-BD59-A6C34878D82A}">
                    <a16:rowId xmlns:a16="http://schemas.microsoft.com/office/drawing/2014/main" val="3018896125"/>
                  </a:ext>
                </a:extLst>
              </a:tr>
              <a:tr h="270000">
                <a:tc>
                  <a:txBody>
                    <a:bodyPr/>
                    <a:lstStyle/>
                    <a:p>
                      <a:pPr algn="l" rtl="0" fontAlgn="ctr"/>
                      <a:r>
                        <a:rPr lang="en-US" sz="1600" b="0" i="0" u="none" strike="noStrike" dirty="0">
                          <a:solidFill>
                            <a:srgbClr val="000000"/>
                          </a:solidFill>
                          <a:effectLst/>
                          <a:latin typeface="Segoe UI" panose="020B0502040204020203" pitchFamily="34" charset="0"/>
                          <a:cs typeface="Segoe UI" panose="020B0502040204020203" pitchFamily="34" charset="0"/>
                        </a:rPr>
                        <a:t>Personnel costs: Salaries and charges </a:t>
                      </a:r>
                      <a:r>
                        <a:rPr lang="en-US" sz="1600" b="0" i="1" u="none" strike="noStrike" dirty="0">
                          <a:solidFill>
                            <a:srgbClr val="000000"/>
                          </a:solidFill>
                          <a:effectLst/>
                          <a:latin typeface="Segoe UI" panose="020B0502040204020203" pitchFamily="34" charset="0"/>
                          <a:cs typeface="Segoe UI" panose="020B0502040204020203" pitchFamily="34" charset="0"/>
                        </a:rPr>
                        <a:t>(≈net salary x 1.8)*</a:t>
                      </a:r>
                    </a:p>
                  </a:txBody>
                  <a:tcPr marL="6350" marR="6350" marT="6350"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extLst>
                  <a:ext uri="{0D108BD9-81ED-4DB2-BD59-A6C34878D82A}">
                    <a16:rowId xmlns:a16="http://schemas.microsoft.com/office/drawing/2014/main" val="540565524"/>
                  </a:ext>
                </a:extLst>
              </a:tr>
              <a:tr h="270000">
                <a:tc>
                  <a:txBody>
                    <a:bodyPr/>
                    <a:lstStyle/>
                    <a:p>
                      <a:pPr algn="l" rtl="0" fontAlgn="ctr"/>
                      <a:r>
                        <a:rPr lang="fr-FR" sz="1600" b="0" i="0" u="none" strike="noStrike">
                          <a:solidFill>
                            <a:srgbClr val="000000"/>
                          </a:solidFill>
                          <a:effectLst/>
                          <a:latin typeface="Segoe UI" panose="020B0502040204020203" pitchFamily="34" charset="0"/>
                          <a:cs typeface="Segoe UI" panose="020B0502040204020203" pitchFamily="34" charset="0"/>
                        </a:rPr>
                        <a:t>Rent</a:t>
                      </a:r>
                    </a:p>
                  </a:txBody>
                  <a:tcPr marL="6350" marR="6350" marT="6350"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extLst>
                  <a:ext uri="{0D108BD9-81ED-4DB2-BD59-A6C34878D82A}">
                    <a16:rowId xmlns:a16="http://schemas.microsoft.com/office/drawing/2014/main" val="495022662"/>
                  </a:ext>
                </a:extLst>
              </a:tr>
              <a:tr h="270000">
                <a:tc>
                  <a:txBody>
                    <a:bodyPr/>
                    <a:lstStyle/>
                    <a:p>
                      <a:pPr algn="l" rtl="0" fontAlgn="ctr"/>
                      <a:r>
                        <a:rPr lang="fr-FR" sz="1600" b="0" i="0" u="none" strike="noStrike" dirty="0">
                          <a:solidFill>
                            <a:srgbClr val="000000"/>
                          </a:solidFill>
                          <a:effectLst/>
                          <a:latin typeface="Segoe UI" panose="020B0502040204020203" pitchFamily="34" charset="0"/>
                          <a:cs typeface="Segoe UI" panose="020B0502040204020203" pitchFamily="34" charset="0"/>
                        </a:rPr>
                        <a:t>Energy </a:t>
                      </a:r>
                      <a:r>
                        <a:rPr lang="fr-FR" sz="1600" b="0" i="0" u="none" strike="noStrike" dirty="0" err="1">
                          <a:solidFill>
                            <a:srgbClr val="000000"/>
                          </a:solidFill>
                          <a:effectLst/>
                          <a:latin typeface="Segoe UI" panose="020B0502040204020203" pitchFamily="34" charset="0"/>
                          <a:cs typeface="Segoe UI" panose="020B0502040204020203" pitchFamily="34" charset="0"/>
                        </a:rPr>
                        <a:t>costs</a:t>
                      </a:r>
                      <a:r>
                        <a:rPr lang="fr-FR" sz="1600" b="0" i="1" u="none" strike="noStrike" dirty="0">
                          <a:solidFill>
                            <a:srgbClr val="000000"/>
                          </a:solidFill>
                          <a:effectLst/>
                          <a:latin typeface="Segoe UI" panose="020B0502040204020203" pitchFamily="34" charset="0"/>
                          <a:cs typeface="Segoe UI" panose="020B0502040204020203" pitchFamily="34" charset="0"/>
                        </a:rPr>
                        <a:t> (≈€1,500/100m²/</a:t>
                      </a:r>
                      <a:r>
                        <a:rPr lang="fr-FR" sz="1600" b="0" i="1" u="none" strike="noStrike" dirty="0" err="1">
                          <a:solidFill>
                            <a:srgbClr val="000000"/>
                          </a:solidFill>
                          <a:effectLst/>
                          <a:latin typeface="Segoe UI" panose="020B0502040204020203" pitchFamily="34" charset="0"/>
                          <a:cs typeface="Segoe UI" panose="020B0502040204020203" pitchFamily="34" charset="0"/>
                        </a:rPr>
                        <a:t>year</a:t>
                      </a:r>
                      <a:r>
                        <a:rPr lang="fr-FR" sz="1600" b="0" i="1" u="none" strike="noStrike" dirty="0">
                          <a:solidFill>
                            <a:srgbClr val="000000"/>
                          </a:solidFill>
                          <a:effectLst/>
                          <a:latin typeface="Segoe UI" panose="020B0502040204020203" pitchFamily="34" charset="0"/>
                          <a:cs typeface="Segoe UI" panose="020B0502040204020203" pitchFamily="34" charset="0"/>
                        </a:rPr>
                        <a:t>)*</a:t>
                      </a:r>
                    </a:p>
                  </a:txBody>
                  <a:tcPr marL="6350" marR="6350" marT="6350"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extLst>
                  <a:ext uri="{0D108BD9-81ED-4DB2-BD59-A6C34878D82A}">
                    <a16:rowId xmlns:a16="http://schemas.microsoft.com/office/drawing/2014/main" val="3662614270"/>
                  </a:ext>
                </a:extLst>
              </a:tr>
              <a:tr h="270000">
                <a:tc>
                  <a:txBody>
                    <a:bodyPr/>
                    <a:lstStyle/>
                    <a:p>
                      <a:pPr algn="l" rtl="0" fontAlgn="ctr"/>
                      <a:r>
                        <a:rPr lang="fr-FR" sz="1600" b="0" i="0" u="none" strike="noStrike" dirty="0">
                          <a:solidFill>
                            <a:srgbClr val="000000"/>
                          </a:solidFill>
                          <a:effectLst/>
                          <a:latin typeface="Segoe UI" panose="020B0502040204020203" pitchFamily="34" charset="0"/>
                          <a:cs typeface="Segoe UI" panose="020B0502040204020203" pitchFamily="34" charset="0"/>
                        </a:rPr>
                        <a:t>Office supplies/operating </a:t>
                      </a:r>
                      <a:r>
                        <a:rPr lang="fr-FR" sz="1600" b="0" i="0" u="none" strike="noStrike" dirty="0" err="1">
                          <a:solidFill>
                            <a:srgbClr val="000000"/>
                          </a:solidFill>
                          <a:effectLst/>
                          <a:latin typeface="Segoe UI" panose="020B0502040204020203" pitchFamily="34" charset="0"/>
                          <a:cs typeface="Segoe UI" panose="020B0502040204020203" pitchFamily="34" charset="0"/>
                        </a:rPr>
                        <a:t>costs</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6350" marR="6350" marT="6350"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extLst>
                  <a:ext uri="{0D108BD9-81ED-4DB2-BD59-A6C34878D82A}">
                    <a16:rowId xmlns:a16="http://schemas.microsoft.com/office/drawing/2014/main" val="1831474525"/>
                  </a:ext>
                </a:extLst>
              </a:tr>
              <a:tr h="270000">
                <a:tc>
                  <a:txBody>
                    <a:bodyPr/>
                    <a:lstStyle/>
                    <a:p>
                      <a:pPr algn="l" rtl="0" fontAlgn="ctr"/>
                      <a:r>
                        <a:rPr lang="fr-FR" sz="1600" b="0" i="0" u="none" strike="noStrike" dirty="0">
                          <a:solidFill>
                            <a:srgbClr val="000000"/>
                          </a:solidFill>
                          <a:effectLst/>
                          <a:latin typeface="Segoe UI" panose="020B0502040204020203" pitchFamily="34" charset="0"/>
                          <a:cs typeface="Segoe UI" panose="020B0502040204020203" pitchFamily="34" charset="0"/>
                        </a:rPr>
                        <a:t>Maintenance and </a:t>
                      </a:r>
                      <a:r>
                        <a:rPr lang="fr-FR" sz="1600" b="0" i="0" u="none" strike="noStrike" dirty="0" err="1">
                          <a:solidFill>
                            <a:srgbClr val="000000"/>
                          </a:solidFill>
                          <a:effectLst/>
                          <a:latin typeface="Segoe UI" panose="020B0502040204020203" pitchFamily="34" charset="0"/>
                          <a:cs typeface="Segoe UI" panose="020B0502040204020203" pitchFamily="34" charset="0"/>
                        </a:rPr>
                        <a:t>repairs</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6350" marR="6350" marT="6350"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extLst>
                  <a:ext uri="{0D108BD9-81ED-4DB2-BD59-A6C34878D82A}">
                    <a16:rowId xmlns:a16="http://schemas.microsoft.com/office/drawing/2014/main" val="2356764168"/>
                  </a:ext>
                </a:extLst>
              </a:tr>
              <a:tr h="270000">
                <a:tc>
                  <a:txBody>
                    <a:bodyPr/>
                    <a:lstStyle/>
                    <a:p>
                      <a:pPr algn="l" rtl="0" fontAlgn="ctr"/>
                      <a:r>
                        <a:rPr lang="fr-FR" sz="1600" b="0" i="0" u="none" strike="noStrike" dirty="0" err="1">
                          <a:solidFill>
                            <a:srgbClr val="000000"/>
                          </a:solidFill>
                          <a:effectLst/>
                          <a:latin typeface="Segoe UI" panose="020B0502040204020203" pitchFamily="34" charset="0"/>
                          <a:cs typeface="Segoe UI" panose="020B0502040204020203" pitchFamily="34" charset="0"/>
                        </a:rPr>
                        <a:t>Travel</a:t>
                      </a:r>
                      <a:r>
                        <a:rPr lang="fr-FR" sz="1600" b="0" i="0" u="none" strike="noStrike" dirty="0">
                          <a:solidFill>
                            <a:srgbClr val="000000"/>
                          </a:solidFill>
                          <a:effectLst/>
                          <a:latin typeface="Segoe UI" panose="020B0502040204020203" pitchFamily="34" charset="0"/>
                          <a:cs typeface="Segoe UI" panose="020B0502040204020203" pitchFamily="34" charset="0"/>
                        </a:rPr>
                        <a:t> </a:t>
                      </a:r>
                      <a:r>
                        <a:rPr lang="fr-FR" sz="1600" b="0" i="0" u="none" strike="noStrike" dirty="0" err="1">
                          <a:solidFill>
                            <a:srgbClr val="000000"/>
                          </a:solidFill>
                          <a:effectLst/>
                          <a:latin typeface="Segoe UI" panose="020B0502040204020203" pitchFamily="34" charset="0"/>
                          <a:cs typeface="Segoe UI" panose="020B0502040204020203" pitchFamily="34" charset="0"/>
                        </a:rPr>
                        <a:t>expenses</a:t>
                      </a:r>
                      <a:r>
                        <a:rPr lang="fr-FR" sz="1600" b="0" i="0" u="none" strike="noStrike" dirty="0">
                          <a:solidFill>
                            <a:srgbClr val="000000"/>
                          </a:solidFill>
                          <a:effectLst/>
                          <a:latin typeface="Segoe UI" panose="020B0502040204020203" pitchFamily="34" charset="0"/>
                          <a:cs typeface="Segoe UI" panose="020B0502040204020203" pitchFamily="34" charset="0"/>
                        </a:rPr>
                        <a:t> </a:t>
                      </a:r>
                      <a:r>
                        <a:rPr lang="fr-FR" sz="1600" b="0" i="1" u="none" strike="noStrike" dirty="0">
                          <a:solidFill>
                            <a:srgbClr val="000000"/>
                          </a:solidFill>
                          <a:effectLst/>
                          <a:latin typeface="Segoe UI" panose="020B0502040204020203" pitchFamily="34" charset="0"/>
                          <a:cs typeface="Segoe UI" panose="020B0502040204020203" pitchFamily="34" charset="0"/>
                        </a:rPr>
                        <a:t>(30 cents/km)*</a:t>
                      </a:r>
                    </a:p>
                  </a:txBody>
                  <a:tcPr marL="6350" marR="6350" marT="6350"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extLst>
                  <a:ext uri="{0D108BD9-81ED-4DB2-BD59-A6C34878D82A}">
                    <a16:rowId xmlns:a16="http://schemas.microsoft.com/office/drawing/2014/main" val="1723578225"/>
                  </a:ext>
                </a:extLst>
              </a:tr>
              <a:tr h="270000">
                <a:tc>
                  <a:txBody>
                    <a:bodyPr/>
                    <a:lstStyle/>
                    <a:p>
                      <a:pPr algn="l" rtl="0" fontAlgn="ctr"/>
                      <a:r>
                        <a:rPr lang="en-US" sz="1600" b="0" i="0" u="none" strike="noStrike" dirty="0">
                          <a:solidFill>
                            <a:srgbClr val="000000"/>
                          </a:solidFill>
                          <a:effectLst/>
                          <a:latin typeface="Segoe UI" panose="020B0502040204020203" pitchFamily="34" charset="0"/>
                          <a:cs typeface="Segoe UI" panose="020B0502040204020203" pitchFamily="34" charset="0"/>
                        </a:rPr>
                        <a:t>Insurance </a:t>
                      </a:r>
                      <a:r>
                        <a:rPr lang="en-US" sz="1600" b="0" i="1" u="none" strike="noStrike" dirty="0">
                          <a:solidFill>
                            <a:srgbClr val="000000"/>
                          </a:solidFill>
                          <a:effectLst/>
                          <a:latin typeface="Segoe UI" panose="020B0502040204020203" pitchFamily="34" charset="0"/>
                          <a:cs typeface="Segoe UI" panose="020B0502040204020203" pitchFamily="34" charset="0"/>
                        </a:rPr>
                        <a:t>(≈€1,000 to €1,500/100m²/year for a service business)*</a:t>
                      </a:r>
                    </a:p>
                  </a:txBody>
                  <a:tcPr marL="6350" marR="6350" marT="6350"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extLst>
                  <a:ext uri="{0D108BD9-81ED-4DB2-BD59-A6C34878D82A}">
                    <a16:rowId xmlns:a16="http://schemas.microsoft.com/office/drawing/2014/main" val="3343335957"/>
                  </a:ext>
                </a:extLst>
              </a:tr>
              <a:tr h="270000">
                <a:tc>
                  <a:txBody>
                    <a:bodyPr/>
                    <a:lstStyle/>
                    <a:p>
                      <a:pPr algn="l" rtl="0" fontAlgn="ctr"/>
                      <a:r>
                        <a:rPr lang="en-US" sz="1600" b="0" i="0" u="none" strike="noStrike" dirty="0">
                          <a:solidFill>
                            <a:srgbClr val="000000"/>
                          </a:solidFill>
                          <a:effectLst/>
                          <a:latin typeface="Segoe UI" panose="020B0502040204020203" pitchFamily="34" charset="0"/>
                          <a:cs typeface="Segoe UI" panose="020B0502040204020203" pitchFamily="34" charset="0"/>
                        </a:rPr>
                        <a:t>Accounting fees</a:t>
                      </a:r>
                      <a:r>
                        <a:rPr lang="en-US" sz="1600" b="0" i="1" u="none" strike="noStrike" dirty="0">
                          <a:solidFill>
                            <a:srgbClr val="000000"/>
                          </a:solidFill>
                          <a:effectLst/>
                          <a:latin typeface="Segoe UI" panose="020B0502040204020203" pitchFamily="34" charset="0"/>
                          <a:cs typeface="Segoe UI" panose="020B0502040204020203" pitchFamily="34" charset="0"/>
                        </a:rPr>
                        <a:t> (≈€700 to €10,000/year)*</a:t>
                      </a:r>
                    </a:p>
                  </a:txBody>
                  <a:tcPr marL="6350" marR="6350" marT="6350"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extLst>
                  <a:ext uri="{0D108BD9-81ED-4DB2-BD59-A6C34878D82A}">
                    <a16:rowId xmlns:a16="http://schemas.microsoft.com/office/drawing/2014/main" val="322028934"/>
                  </a:ext>
                </a:extLst>
              </a:tr>
              <a:tr h="270000">
                <a:tc>
                  <a:txBody>
                    <a:bodyPr/>
                    <a:lstStyle/>
                    <a:p>
                      <a:pPr algn="l" rtl="0" fontAlgn="ctr"/>
                      <a:r>
                        <a:rPr lang="fr-FR" sz="1600" b="0" i="0" u="none" strike="noStrike" dirty="0" err="1">
                          <a:solidFill>
                            <a:srgbClr val="000000"/>
                          </a:solidFill>
                          <a:effectLst/>
                          <a:latin typeface="Segoe UI" panose="020B0502040204020203" pitchFamily="34" charset="0"/>
                          <a:cs typeface="Segoe UI" panose="020B0502040204020203" pitchFamily="34" charset="0"/>
                        </a:rPr>
                        <a:t>Other</a:t>
                      </a:r>
                      <a:r>
                        <a:rPr lang="fr-FR" sz="1600" b="0" i="0" u="none" strike="noStrike" dirty="0">
                          <a:solidFill>
                            <a:srgbClr val="000000"/>
                          </a:solidFill>
                          <a:effectLst/>
                          <a:latin typeface="Segoe UI" panose="020B0502040204020203" pitchFamily="34" charset="0"/>
                          <a:cs typeface="Segoe UI" panose="020B0502040204020203" pitchFamily="34" charset="0"/>
                        </a:rPr>
                        <a:t> administrative </a:t>
                      </a:r>
                      <a:r>
                        <a:rPr lang="fr-FR" sz="1600" b="0" i="0" u="none" strike="noStrike" dirty="0" err="1">
                          <a:solidFill>
                            <a:srgbClr val="000000"/>
                          </a:solidFill>
                          <a:effectLst/>
                          <a:latin typeface="Segoe UI" panose="020B0502040204020203" pitchFamily="34" charset="0"/>
                          <a:cs typeface="Segoe UI" panose="020B0502040204020203" pitchFamily="34" charset="0"/>
                        </a:rPr>
                        <a:t>costs</a:t>
                      </a:r>
                      <a:r>
                        <a:rPr lang="fr-FR" sz="1600" b="0" i="0" u="none" strike="noStrike" dirty="0">
                          <a:solidFill>
                            <a:srgbClr val="000000"/>
                          </a:solidFill>
                          <a:effectLst/>
                          <a:latin typeface="Segoe UI" panose="020B0502040204020203" pitchFamily="34" charset="0"/>
                          <a:cs typeface="Segoe UI" panose="020B0502040204020203" pitchFamily="34" charset="0"/>
                        </a:rPr>
                        <a:t> </a:t>
                      </a:r>
                      <a:r>
                        <a:rPr lang="fr-FR" sz="1600" b="0" i="1" u="none" strike="noStrike" dirty="0">
                          <a:solidFill>
                            <a:srgbClr val="000000"/>
                          </a:solidFill>
                          <a:effectLst/>
                          <a:latin typeface="Segoe UI" panose="020B0502040204020203" pitchFamily="34" charset="0"/>
                          <a:cs typeface="Segoe UI" panose="020B0502040204020203" pitchFamily="34" charset="0"/>
                        </a:rPr>
                        <a:t>(royalties, licences, etc.)</a:t>
                      </a:r>
                    </a:p>
                  </a:txBody>
                  <a:tcPr marL="6350" marR="6350" marT="6350"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extLst>
                  <a:ext uri="{0D108BD9-81ED-4DB2-BD59-A6C34878D82A}">
                    <a16:rowId xmlns:a16="http://schemas.microsoft.com/office/drawing/2014/main" val="1407080610"/>
                  </a:ext>
                </a:extLst>
              </a:tr>
              <a:tr h="270000">
                <a:tc>
                  <a:txBody>
                    <a:bodyPr/>
                    <a:lstStyle/>
                    <a:p>
                      <a:pPr algn="l" rtl="0" fontAlgn="ctr"/>
                      <a:r>
                        <a:rPr lang="fr-FR" sz="1600" b="0" i="0" u="none" strike="noStrike" dirty="0" err="1">
                          <a:solidFill>
                            <a:srgbClr val="000000"/>
                          </a:solidFill>
                          <a:effectLst/>
                          <a:latin typeface="Segoe UI" panose="020B0502040204020203" pitchFamily="34" charset="0"/>
                          <a:cs typeface="Segoe UI" panose="020B0502040204020203" pitchFamily="34" charset="0"/>
                        </a:rPr>
                        <a:t>Telecommunications</a:t>
                      </a:r>
                      <a:r>
                        <a:rPr lang="fr-FR" sz="1600" b="0" i="0" u="none" strike="noStrike" dirty="0">
                          <a:solidFill>
                            <a:srgbClr val="000000"/>
                          </a:solidFill>
                          <a:effectLst/>
                          <a:latin typeface="Segoe UI" panose="020B0502040204020203" pitchFamily="34" charset="0"/>
                          <a:cs typeface="Segoe UI" panose="020B0502040204020203" pitchFamily="34" charset="0"/>
                        </a:rPr>
                        <a:t> services </a:t>
                      </a:r>
                      <a:r>
                        <a:rPr lang="fr-FR" sz="1600" b="0" i="1" u="none" strike="noStrike" dirty="0">
                          <a:solidFill>
                            <a:srgbClr val="000000"/>
                          </a:solidFill>
                          <a:effectLst/>
                          <a:latin typeface="Segoe UI" panose="020B0502040204020203" pitchFamily="34" charset="0"/>
                          <a:cs typeface="Segoe UI" panose="020B0502040204020203" pitchFamily="34" charset="0"/>
                        </a:rPr>
                        <a:t>(Internet, </a:t>
                      </a:r>
                      <a:r>
                        <a:rPr lang="fr-FR" sz="1600" b="0" i="1" u="none" strike="noStrike" dirty="0" err="1">
                          <a:solidFill>
                            <a:srgbClr val="000000"/>
                          </a:solidFill>
                          <a:effectLst/>
                          <a:latin typeface="Segoe UI" panose="020B0502040204020203" pitchFamily="34" charset="0"/>
                          <a:cs typeface="Segoe UI" panose="020B0502040204020203" pitchFamily="34" charset="0"/>
                        </a:rPr>
                        <a:t>telephone</a:t>
                      </a:r>
                      <a:r>
                        <a:rPr lang="fr-FR" sz="1600" b="0" i="1" u="none" strike="noStrike" dirty="0">
                          <a:solidFill>
                            <a:srgbClr val="000000"/>
                          </a:solidFill>
                          <a:effectLst/>
                          <a:latin typeface="Segoe UI" panose="020B0502040204020203" pitchFamily="34" charset="0"/>
                          <a:cs typeface="Segoe UI" panose="020B0502040204020203" pitchFamily="34" charset="0"/>
                        </a:rPr>
                        <a:t>, mobile phone plans, etc.)</a:t>
                      </a:r>
                    </a:p>
                  </a:txBody>
                  <a:tcPr marL="6350" marR="6350" marT="6350"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extLst>
                  <a:ext uri="{0D108BD9-81ED-4DB2-BD59-A6C34878D82A}">
                    <a16:rowId xmlns:a16="http://schemas.microsoft.com/office/drawing/2014/main" val="799008430"/>
                  </a:ext>
                </a:extLst>
              </a:tr>
              <a:tr h="270000">
                <a:tc>
                  <a:txBody>
                    <a:bodyPr/>
                    <a:lstStyle/>
                    <a:p>
                      <a:pPr algn="l" rtl="0" fontAlgn="ctr"/>
                      <a:r>
                        <a:rPr lang="fr-FR" sz="1600" b="0" i="0" u="none" strike="noStrike">
                          <a:solidFill>
                            <a:srgbClr val="000000"/>
                          </a:solidFill>
                          <a:effectLst/>
                          <a:latin typeface="Segoe UI" panose="020B0502040204020203" pitchFamily="34" charset="0"/>
                          <a:cs typeface="Segoe UI" panose="020B0502040204020203" pitchFamily="34" charset="0"/>
                        </a:rPr>
                        <a:t>Other expenses</a:t>
                      </a:r>
                    </a:p>
                  </a:txBody>
                  <a:tcPr marL="6350" marR="6350" marT="6350"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extLst>
                  <a:ext uri="{0D108BD9-81ED-4DB2-BD59-A6C34878D82A}">
                    <a16:rowId xmlns:a16="http://schemas.microsoft.com/office/drawing/2014/main" val="2376789235"/>
                  </a:ext>
                </a:extLst>
              </a:tr>
              <a:tr h="270000">
                <a:tc>
                  <a:txBody>
                    <a:bodyPr/>
                    <a:lstStyle/>
                    <a:p>
                      <a:pPr algn="l" fontAlgn="t"/>
                      <a:r>
                        <a:rPr lang="fr-FR" sz="1600" b="0" i="0" u="none" strike="noStrike" dirty="0">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extLst>
                  <a:ext uri="{0D108BD9-81ED-4DB2-BD59-A6C34878D82A}">
                    <a16:rowId xmlns:a16="http://schemas.microsoft.com/office/drawing/2014/main" val="1967559781"/>
                  </a:ext>
                </a:extLst>
              </a:tr>
              <a:tr h="270000">
                <a:tc>
                  <a:txBody>
                    <a:bodyPr/>
                    <a:lstStyle/>
                    <a:p>
                      <a:pPr algn="l" fontAlgn="t"/>
                      <a:r>
                        <a:rPr lang="fr-FR" sz="1600" b="0" i="0" u="none" strike="noStrike" dirty="0">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extLst>
                  <a:ext uri="{0D108BD9-81ED-4DB2-BD59-A6C34878D82A}">
                    <a16:rowId xmlns:a16="http://schemas.microsoft.com/office/drawing/2014/main" val="4051339552"/>
                  </a:ext>
                </a:extLst>
              </a:tr>
              <a:tr h="270000">
                <a:tc>
                  <a:txBody>
                    <a:bodyPr/>
                    <a:lstStyle/>
                    <a:p>
                      <a:pPr algn="l" fontAlgn="t"/>
                      <a:r>
                        <a:rPr lang="fr-FR" sz="1600" b="0" i="0" u="none" strike="noStrike" dirty="0">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extLst>
                  <a:ext uri="{0D108BD9-81ED-4DB2-BD59-A6C34878D82A}">
                    <a16:rowId xmlns:a16="http://schemas.microsoft.com/office/drawing/2014/main" val="1223374255"/>
                  </a:ext>
                </a:extLst>
              </a:tr>
              <a:tr h="270000">
                <a:tc>
                  <a:txBody>
                    <a:bodyPr/>
                    <a:lstStyle/>
                    <a:p>
                      <a:pPr algn="l" rtl="0" fontAlgn="ctr"/>
                      <a:r>
                        <a:rPr lang="en-US" sz="1600" b="0" i="0" u="none" strike="noStrike" dirty="0">
                          <a:solidFill>
                            <a:srgbClr val="000000"/>
                          </a:solidFill>
                          <a:effectLst/>
                          <a:latin typeface="Segoe UI" panose="020B0502040204020203" pitchFamily="34" charset="0"/>
                          <a:cs typeface="Segoe UI" panose="020B0502040204020203" pitchFamily="34" charset="0"/>
                        </a:rPr>
                        <a:t>Local taxes and duties </a:t>
                      </a:r>
                      <a:r>
                        <a:rPr lang="en-US" sz="1600" b="0" i="1" u="none" strike="noStrike" dirty="0">
                          <a:solidFill>
                            <a:srgbClr val="000000"/>
                          </a:solidFill>
                          <a:effectLst/>
                          <a:latin typeface="Segoe UI" panose="020B0502040204020203" pitchFamily="34" charset="0"/>
                          <a:cs typeface="Segoe UI" panose="020B0502040204020203" pitchFamily="34" charset="0"/>
                        </a:rPr>
                        <a:t>(2% of turnover excluding VAT)*</a:t>
                      </a:r>
                    </a:p>
                  </a:txBody>
                  <a:tcPr marL="6350" marR="6350" marT="6350"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u="none" strike="noStrike" dirty="0">
                          <a:effectLst/>
                          <a:latin typeface="Segoe UI" panose="020B0502040204020203" pitchFamily="34" charset="0"/>
                          <a:cs typeface="Segoe UI" panose="020B0502040204020203" pitchFamily="34" charset="0"/>
                        </a:rPr>
                        <a:t> </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extLst>
                  <a:ext uri="{0D108BD9-81ED-4DB2-BD59-A6C34878D82A}">
                    <a16:rowId xmlns:a16="http://schemas.microsoft.com/office/drawing/2014/main" val="4006076665"/>
                  </a:ext>
                </a:extLst>
              </a:tr>
              <a:tr h="270000">
                <a:tc>
                  <a:txBody>
                    <a:bodyPr/>
                    <a:lstStyle/>
                    <a:p>
                      <a:pPr algn="l" rtl="0" fontAlgn="ctr"/>
                      <a:r>
                        <a:rPr lang="fr-FR" sz="1600" b="1" i="0" u="none" strike="noStrike" dirty="0">
                          <a:solidFill>
                            <a:srgbClr val="000000"/>
                          </a:solidFill>
                          <a:effectLst/>
                          <a:latin typeface="Segoe UI" panose="020B0502040204020203" pitchFamily="34" charset="0"/>
                          <a:cs typeface="Segoe UI" panose="020B0502040204020203" pitchFamily="34" charset="0"/>
                        </a:rPr>
                        <a:t>TOTAL EXPENSES</a:t>
                      </a:r>
                    </a:p>
                  </a:txBody>
                  <a:tcPr marL="6350" marR="6350" marT="6350" marB="0" anchor="ctr">
                    <a:solidFill>
                      <a:schemeClr val="accent2">
                        <a:lumMod val="20000"/>
                        <a:lumOff val="80000"/>
                      </a:schemeClr>
                    </a:solidFill>
                  </a:tcPr>
                </a:tc>
                <a:tc>
                  <a:txBody>
                    <a:bodyPr/>
                    <a:lstStyle/>
                    <a:p>
                      <a:pPr algn="ctr" fontAlgn="ctr"/>
                      <a:r>
                        <a:rPr lang="fr-FR" sz="1600" b="1" u="none" strike="noStrike" dirty="0">
                          <a:effectLst/>
                          <a:latin typeface="Segoe UI" panose="020B0502040204020203" pitchFamily="34" charset="0"/>
                          <a:cs typeface="Segoe UI" panose="020B0502040204020203" pitchFamily="34" charset="0"/>
                        </a:rPr>
                        <a:t> </a:t>
                      </a:r>
                      <a:endParaRPr lang="fr-FR" sz="1600" b="1"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accent2">
                        <a:lumMod val="20000"/>
                        <a:lumOff val="80000"/>
                      </a:schemeClr>
                    </a:solidFill>
                  </a:tcPr>
                </a:tc>
                <a:tc>
                  <a:txBody>
                    <a:bodyPr/>
                    <a:lstStyle/>
                    <a:p>
                      <a:pPr algn="ctr" fontAlgn="ctr"/>
                      <a:r>
                        <a:rPr lang="fr-FR" sz="1600" b="1" u="none" strike="noStrike" dirty="0">
                          <a:effectLst/>
                          <a:latin typeface="Segoe UI" panose="020B0502040204020203" pitchFamily="34" charset="0"/>
                          <a:cs typeface="Segoe UI" panose="020B0502040204020203" pitchFamily="34" charset="0"/>
                        </a:rPr>
                        <a:t> </a:t>
                      </a:r>
                      <a:endParaRPr lang="fr-FR" sz="1600" b="1"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accent2">
                        <a:lumMod val="20000"/>
                        <a:lumOff val="80000"/>
                      </a:schemeClr>
                    </a:solidFill>
                  </a:tcPr>
                </a:tc>
                <a:extLst>
                  <a:ext uri="{0D108BD9-81ED-4DB2-BD59-A6C34878D82A}">
                    <a16:rowId xmlns:a16="http://schemas.microsoft.com/office/drawing/2014/main" val="3414968821"/>
                  </a:ext>
                </a:extLst>
              </a:tr>
              <a:tr h="270000">
                <a:tc>
                  <a:txBody>
                    <a:bodyPr/>
                    <a:lstStyle/>
                    <a:p>
                      <a:pPr algn="l" rtl="0" fontAlgn="ctr"/>
                      <a:r>
                        <a:rPr lang="fr-FR" sz="1600" b="1" i="0" u="none" strike="noStrike" dirty="0">
                          <a:solidFill>
                            <a:srgbClr val="000000"/>
                          </a:solidFill>
                          <a:effectLst/>
                          <a:latin typeface="Segoe UI" panose="020B0502040204020203" pitchFamily="34" charset="0"/>
                          <a:cs typeface="Segoe UI" panose="020B0502040204020203" pitchFamily="34" charset="0"/>
                        </a:rPr>
                        <a:t>GROSS PROFIT</a:t>
                      </a:r>
                    </a:p>
                  </a:txBody>
                  <a:tcPr marL="6350" marR="6350" marT="6350" marB="0" anchor="ctr">
                    <a:solidFill>
                      <a:schemeClr val="bg1">
                        <a:lumMod val="95000"/>
                      </a:schemeClr>
                    </a:solidFill>
                  </a:tcPr>
                </a:tc>
                <a:tc>
                  <a:txBody>
                    <a:bodyPr/>
                    <a:lstStyle/>
                    <a:p>
                      <a:pPr algn="ctr" fontAlgn="ctr"/>
                      <a:r>
                        <a:rPr lang="fr-FR" sz="1600" b="1" u="none" strike="noStrike" dirty="0">
                          <a:effectLst/>
                          <a:latin typeface="Segoe UI" panose="020B0502040204020203" pitchFamily="34" charset="0"/>
                          <a:cs typeface="Segoe UI" panose="020B0502040204020203" pitchFamily="34" charset="0"/>
                        </a:rPr>
                        <a:t> </a:t>
                      </a:r>
                      <a:endParaRPr lang="fr-FR" sz="1600" b="1"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tc>
                  <a:txBody>
                    <a:bodyPr/>
                    <a:lstStyle/>
                    <a:p>
                      <a:pPr algn="ctr" fontAlgn="ctr"/>
                      <a:r>
                        <a:rPr lang="fr-FR" sz="1600" b="1" u="none" strike="noStrike" dirty="0">
                          <a:effectLst/>
                          <a:latin typeface="Segoe UI" panose="020B0502040204020203" pitchFamily="34" charset="0"/>
                          <a:cs typeface="Segoe UI" panose="020B0502040204020203" pitchFamily="34" charset="0"/>
                        </a:rPr>
                        <a:t> </a:t>
                      </a:r>
                      <a:endParaRPr lang="fr-FR" sz="1600" b="1" i="0" u="none" strike="noStrike" dirty="0">
                        <a:solidFill>
                          <a:srgbClr val="000000"/>
                        </a:solidFill>
                        <a:effectLst/>
                        <a:latin typeface="Segoe UI" panose="020B0502040204020203" pitchFamily="34" charset="0"/>
                        <a:cs typeface="Segoe UI" panose="020B0502040204020203" pitchFamily="34" charset="0"/>
                      </a:endParaRPr>
                    </a:p>
                  </a:txBody>
                  <a:tcPr marL="4002" marR="4002" marT="4002" marB="0" anchor="ctr">
                    <a:solidFill>
                      <a:schemeClr val="bg1">
                        <a:lumMod val="95000"/>
                      </a:schemeClr>
                    </a:solidFill>
                  </a:tcPr>
                </a:tc>
                <a:extLst>
                  <a:ext uri="{0D108BD9-81ED-4DB2-BD59-A6C34878D82A}">
                    <a16:rowId xmlns:a16="http://schemas.microsoft.com/office/drawing/2014/main" val="742085320"/>
                  </a:ext>
                </a:extLst>
              </a:tr>
            </a:tbl>
          </a:graphicData>
        </a:graphic>
      </p:graphicFrame>
      <p:sp>
        <p:nvSpPr>
          <p:cNvPr id="4" name="ZoneTexte 3">
            <a:extLst>
              <a:ext uri="{FF2B5EF4-FFF2-40B4-BE49-F238E27FC236}">
                <a16:creationId xmlns:a16="http://schemas.microsoft.com/office/drawing/2014/main" id="{08265AC4-4B8A-49C0-85BF-58DD79808178}"/>
              </a:ext>
            </a:extLst>
          </p:cNvPr>
          <p:cNvSpPr txBox="1"/>
          <p:nvPr/>
        </p:nvSpPr>
        <p:spPr>
          <a:xfrm>
            <a:off x="2253600" y="9348084"/>
            <a:ext cx="6629400" cy="307777"/>
          </a:xfrm>
          <a:prstGeom prst="rect">
            <a:avLst/>
          </a:prstGeom>
          <a:noFill/>
        </p:spPr>
        <p:txBody>
          <a:bodyPr wrap="square" rtlCol="0">
            <a:spAutoFit/>
          </a:bodyPr>
          <a:lstStyle/>
          <a:p>
            <a:r>
              <a:rPr lang="fr-FR" sz="1400" i="1" dirty="0">
                <a:latin typeface="Segoe UI" panose="020B0502040204020203" pitchFamily="34" charset="0"/>
                <a:cs typeface="Segoe UI" panose="020B0502040204020203" pitchFamily="34" charset="0"/>
              </a:rPr>
              <a:t>* for information </a:t>
            </a:r>
            <a:r>
              <a:rPr lang="fr-FR" sz="1400" i="1" dirty="0" err="1">
                <a:latin typeface="Segoe UI" panose="020B0502040204020203" pitchFamily="34" charset="0"/>
                <a:cs typeface="Segoe UI" panose="020B0502040204020203" pitchFamily="34" charset="0"/>
              </a:rPr>
              <a:t>purposes</a:t>
            </a:r>
            <a:r>
              <a:rPr lang="fr-FR" sz="1400" i="1" dirty="0">
                <a:latin typeface="Segoe UI" panose="020B0502040204020203" pitchFamily="34" charset="0"/>
                <a:cs typeface="Segoe UI" panose="020B0502040204020203" pitchFamily="34" charset="0"/>
              </a:rPr>
              <a:t> </a:t>
            </a:r>
            <a:r>
              <a:rPr lang="fr-FR" sz="1400" i="1" dirty="0" err="1">
                <a:latin typeface="Segoe UI" panose="020B0502040204020203" pitchFamily="34" charset="0"/>
                <a:cs typeface="Segoe UI" panose="020B0502040204020203" pitchFamily="34" charset="0"/>
              </a:rPr>
              <a:t>only</a:t>
            </a:r>
            <a:endParaRPr lang="fr-FR" sz="1400" i="1" dirty="0">
              <a:latin typeface="Segoe UI" panose="020B0502040204020203" pitchFamily="34" charset="0"/>
              <a:cs typeface="Segoe UI" panose="020B0502040204020203" pitchFamily="34" charset="0"/>
            </a:endParaRPr>
          </a:p>
        </p:txBody>
      </p:sp>
      <p:sp>
        <p:nvSpPr>
          <p:cNvPr id="17" name="Freeform 23">
            <a:extLst>
              <a:ext uri="{FF2B5EF4-FFF2-40B4-BE49-F238E27FC236}">
                <a16:creationId xmlns:a16="http://schemas.microsoft.com/office/drawing/2014/main" id="{0E633CE6-669E-4221-B05A-198A481EABF5}"/>
              </a:ext>
            </a:extLst>
          </p:cNvPr>
          <p:cNvSpPr>
            <a:spLocks noChangeAspect="1"/>
          </p:cNvSpPr>
          <p:nvPr/>
        </p:nvSpPr>
        <p:spPr>
          <a:xfrm>
            <a:off x="13411200" y="700772"/>
            <a:ext cx="1294462" cy="1759177"/>
          </a:xfrm>
          <a:custGeom>
            <a:avLst/>
            <a:gdLst/>
            <a:ahLst/>
            <a:cxnLst/>
            <a:rect l="l" t="t" r="r" b="b"/>
            <a:pathLst>
              <a:path w="837263" h="1137843">
                <a:moveTo>
                  <a:pt x="0" y="0"/>
                </a:moveTo>
                <a:lnTo>
                  <a:pt x="837263" y="0"/>
                </a:lnTo>
                <a:lnTo>
                  <a:pt x="837263" y="1137843"/>
                </a:lnTo>
                <a:lnTo>
                  <a:pt x="0" y="113784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Espace réservé du numéro de diapositive 4">
            <a:extLst>
              <a:ext uri="{FF2B5EF4-FFF2-40B4-BE49-F238E27FC236}">
                <a16:creationId xmlns:a16="http://schemas.microsoft.com/office/drawing/2014/main" id="{EFA24F05-AFA0-47F9-8D2C-54A554DA370F}"/>
              </a:ext>
            </a:extLst>
          </p:cNvPr>
          <p:cNvSpPr>
            <a:spLocks noGrp="1"/>
          </p:cNvSpPr>
          <p:nvPr>
            <p:ph type="sldNum" sz="quarter" idx="12"/>
          </p:nvPr>
        </p:nvSpPr>
        <p:spPr/>
        <p:txBody>
          <a:bodyPr/>
          <a:lstStyle/>
          <a:p>
            <a:fld id="{B6F15528-21DE-4FAA-801E-634DDDAF4B2B}" type="slidenum">
              <a:rPr lang="en-US" smtClean="0"/>
              <a:pPr/>
              <a:t>22</a:t>
            </a:fld>
            <a:endParaRPr lang="en-US" dirty="0"/>
          </a:p>
        </p:txBody>
      </p:sp>
    </p:spTree>
    <p:extLst>
      <p:ext uri="{BB962C8B-B14F-4D97-AF65-F5344CB8AC3E}">
        <p14:creationId xmlns:p14="http://schemas.microsoft.com/office/powerpoint/2010/main" val="19528679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8"/>
          <p:cNvSpPr/>
          <p:nvPr/>
        </p:nvSpPr>
        <p:spPr>
          <a:xfrm>
            <a:off x="1028700" y="2421551"/>
            <a:ext cx="16230600" cy="0"/>
          </a:xfrm>
          <a:prstGeom prst="line">
            <a:avLst/>
          </a:prstGeom>
          <a:ln w="9525" cap="flat">
            <a:solidFill>
              <a:srgbClr val="140E0C"/>
            </a:solidFill>
            <a:prstDash val="solid"/>
            <a:headEnd type="none" w="sm" len="sm"/>
            <a:tailEnd type="none" w="sm" len="sm"/>
          </a:ln>
        </p:spPr>
      </p:sp>
      <p:sp>
        <p:nvSpPr>
          <p:cNvPr id="9" name="AutoShape 9"/>
          <p:cNvSpPr/>
          <p:nvPr/>
        </p:nvSpPr>
        <p:spPr>
          <a:xfrm>
            <a:off x="1028700" y="9639300"/>
            <a:ext cx="16230600" cy="0"/>
          </a:xfrm>
          <a:prstGeom prst="line">
            <a:avLst/>
          </a:prstGeom>
          <a:ln w="9525" cap="flat">
            <a:solidFill>
              <a:srgbClr val="140E0C"/>
            </a:solidFill>
            <a:prstDash val="solid"/>
            <a:headEnd type="none" w="sm" len="sm"/>
            <a:tailEnd type="none" w="sm" len="sm"/>
          </a:ln>
        </p:spPr>
      </p:sp>
      <p:sp>
        <p:nvSpPr>
          <p:cNvPr id="15" name="Freeform 15"/>
          <p:cNvSpPr/>
          <p:nvPr/>
        </p:nvSpPr>
        <p:spPr>
          <a:xfrm>
            <a:off x="8456791" y="9758578"/>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2"/>
            <a:stretch>
              <a:fillRect/>
            </a:stretch>
          </a:blipFill>
        </p:spPr>
      </p:sp>
      <p:sp>
        <p:nvSpPr>
          <p:cNvPr id="16" name="TextBox 6">
            <a:extLst>
              <a:ext uri="{FF2B5EF4-FFF2-40B4-BE49-F238E27FC236}">
                <a16:creationId xmlns:a16="http://schemas.microsoft.com/office/drawing/2014/main" id="{DB75DD2E-5420-489E-89E3-56D6B6D1624A}"/>
              </a:ext>
            </a:extLst>
          </p:cNvPr>
          <p:cNvSpPr txBox="1"/>
          <p:nvPr/>
        </p:nvSpPr>
        <p:spPr>
          <a:xfrm>
            <a:off x="1025387" y="952500"/>
            <a:ext cx="9033013" cy="815160"/>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Appendix to the financial part</a:t>
            </a:r>
          </a:p>
        </p:txBody>
      </p:sp>
      <p:sp>
        <p:nvSpPr>
          <p:cNvPr id="13" name="TextBox 4">
            <a:extLst>
              <a:ext uri="{FF2B5EF4-FFF2-40B4-BE49-F238E27FC236}">
                <a16:creationId xmlns:a16="http://schemas.microsoft.com/office/drawing/2014/main" id="{8DEB4FCD-6080-4E0D-AE1C-C61C35E88BE5}"/>
              </a:ext>
            </a:extLst>
          </p:cNvPr>
          <p:cNvSpPr txBox="1"/>
          <p:nvPr/>
        </p:nvSpPr>
        <p:spPr>
          <a:xfrm>
            <a:off x="1025387" y="1888170"/>
            <a:ext cx="7010400" cy="412870"/>
          </a:xfrm>
          <a:prstGeom prst="rect">
            <a:avLst/>
          </a:prstGeom>
        </p:spPr>
        <p:txBody>
          <a:bodyPr wrap="square" lIns="0" tIns="0" rIns="0" bIns="0" rtlCol="0" anchor="t">
            <a:spAutoFit/>
          </a:bodyPr>
          <a:lstStyle/>
          <a:p>
            <a:pPr marL="0" lvl="1" indent="0" algn="l">
              <a:lnSpc>
                <a:spcPts val="3359"/>
              </a:lnSpc>
              <a:spcBef>
                <a:spcPct val="0"/>
              </a:spcBef>
            </a:pPr>
            <a:r>
              <a:rPr lang="fr-FR" sz="2799" b="1" spc="-139" dirty="0">
                <a:solidFill>
                  <a:srgbClr val="B40E0E"/>
                </a:solidFill>
                <a:latin typeface="Segoe UI Semibold" panose="020B0702040204020203" pitchFamily="34" charset="0"/>
                <a:ea typeface="Raleway Bold"/>
                <a:cs typeface="Segoe UI Semibold" panose="020B0702040204020203" pitchFamily="34" charset="0"/>
                <a:sym typeface="Raleway Bold"/>
              </a:rPr>
              <a:t>2. Financial </a:t>
            </a:r>
            <a:r>
              <a:rPr lang="fr-FR" sz="2799" b="1" spc="-139" dirty="0" err="1">
                <a:solidFill>
                  <a:srgbClr val="B40E0E"/>
                </a:solidFill>
                <a:latin typeface="Segoe UI Semibold" panose="020B0702040204020203" pitchFamily="34" charset="0"/>
                <a:ea typeface="Raleway Bold"/>
                <a:cs typeface="Segoe UI Semibold" panose="020B0702040204020203" pitchFamily="34" charset="0"/>
                <a:sym typeface="Raleway Bold"/>
              </a:rPr>
              <a:t>structuring</a:t>
            </a:r>
            <a:endParaRPr lang="fr-FR" sz="2799" b="1" spc="-139" dirty="0">
              <a:solidFill>
                <a:srgbClr val="B40E0E"/>
              </a:solidFill>
              <a:latin typeface="Segoe UI Semibold" panose="020B0702040204020203" pitchFamily="34" charset="0"/>
              <a:ea typeface="Raleway Bold"/>
              <a:cs typeface="Segoe UI Semibold" panose="020B0702040204020203" pitchFamily="34" charset="0"/>
              <a:sym typeface="Raleway Bold"/>
            </a:endParaRPr>
          </a:p>
        </p:txBody>
      </p:sp>
      <p:graphicFrame>
        <p:nvGraphicFramePr>
          <p:cNvPr id="3" name="Tableau 2">
            <a:extLst>
              <a:ext uri="{FF2B5EF4-FFF2-40B4-BE49-F238E27FC236}">
                <a16:creationId xmlns:a16="http://schemas.microsoft.com/office/drawing/2014/main" id="{C677FF63-4D01-4B98-90F5-C0DE82D15D28}"/>
              </a:ext>
            </a:extLst>
          </p:cNvPr>
          <p:cNvGraphicFramePr>
            <a:graphicFrameLocks noGrp="1"/>
          </p:cNvGraphicFramePr>
          <p:nvPr>
            <p:extLst>
              <p:ext uri="{D42A27DB-BD31-4B8C-83A1-F6EECF244321}">
                <p14:modId xmlns:p14="http://schemas.microsoft.com/office/powerpoint/2010/main" val="2459777433"/>
              </p:ext>
            </p:extLst>
          </p:nvPr>
        </p:nvGraphicFramePr>
        <p:xfrm>
          <a:off x="2253698" y="2790426"/>
          <a:ext cx="13780603" cy="6480000"/>
        </p:xfrm>
        <a:graphic>
          <a:graphicData uri="http://schemas.openxmlformats.org/drawingml/2006/table">
            <a:tbl>
              <a:tblPr>
                <a:tableStyleId>{5C22544A-7EE6-4342-B048-85BDC9FD1C3A}</a:tableStyleId>
              </a:tblPr>
              <a:tblGrid>
                <a:gridCol w="11309902">
                  <a:extLst>
                    <a:ext uri="{9D8B030D-6E8A-4147-A177-3AD203B41FA5}">
                      <a16:colId xmlns:a16="http://schemas.microsoft.com/office/drawing/2014/main" val="743043800"/>
                    </a:ext>
                  </a:extLst>
                </a:gridCol>
                <a:gridCol w="2470701">
                  <a:extLst>
                    <a:ext uri="{9D8B030D-6E8A-4147-A177-3AD203B41FA5}">
                      <a16:colId xmlns:a16="http://schemas.microsoft.com/office/drawing/2014/main" val="2050207385"/>
                    </a:ext>
                  </a:extLst>
                </a:gridCol>
              </a:tblGrid>
              <a:tr h="270000">
                <a:tc>
                  <a:txBody>
                    <a:bodyPr/>
                    <a:lstStyle/>
                    <a:p>
                      <a:pPr algn="l" rtl="0" fontAlgn="ctr"/>
                      <a:r>
                        <a:rPr lang="fr-FR" sz="1600" b="1" i="0" u="none" strike="noStrike" dirty="0">
                          <a:solidFill>
                            <a:schemeClr val="bg1"/>
                          </a:solidFill>
                          <a:effectLst/>
                          <a:latin typeface="Segoe UI Semibold" panose="020B0702040204020203" pitchFamily="34" charset="0"/>
                          <a:cs typeface="Segoe UI Semibold" panose="020B0702040204020203" pitchFamily="34" charset="0"/>
                        </a:rPr>
                        <a:t>NEEDS (long-</a:t>
                      </a:r>
                      <a:r>
                        <a:rPr lang="fr-FR" sz="1600" b="1" i="0" u="none" strike="noStrike" dirty="0" err="1">
                          <a:solidFill>
                            <a:schemeClr val="bg1"/>
                          </a:solidFill>
                          <a:effectLst/>
                          <a:latin typeface="Segoe UI Semibold" panose="020B0702040204020203" pitchFamily="34" charset="0"/>
                          <a:cs typeface="Segoe UI Semibold" panose="020B0702040204020203" pitchFamily="34" charset="0"/>
                        </a:rPr>
                        <a:t>term</a:t>
                      </a:r>
                      <a:r>
                        <a:rPr lang="fr-FR" sz="1600" b="1" i="0" u="none" strike="noStrike" dirty="0">
                          <a:solidFill>
                            <a:schemeClr val="bg1"/>
                          </a:solidFill>
                          <a:effectLst/>
                          <a:latin typeface="Segoe UI Semibold" panose="020B0702040204020203" pitchFamily="34" charset="0"/>
                          <a:cs typeface="Segoe UI Semibold" panose="020B0702040204020203" pitchFamily="34" charset="0"/>
                        </a:rPr>
                        <a:t>)</a:t>
                      </a:r>
                    </a:p>
                  </a:txBody>
                  <a:tcPr marL="6350" marR="6350" marT="6350" marB="0" anchor="ctr">
                    <a:solidFill>
                      <a:srgbClr val="B40E0E"/>
                    </a:solidFill>
                  </a:tcPr>
                </a:tc>
                <a:tc>
                  <a:txBody>
                    <a:bodyPr/>
                    <a:lstStyle/>
                    <a:p>
                      <a:pPr algn="ctr" rtl="0" fontAlgn="ctr"/>
                      <a:r>
                        <a:rPr lang="fr-FR" sz="1600" b="1" i="0" u="none" strike="noStrike" dirty="0" err="1">
                          <a:solidFill>
                            <a:schemeClr val="bg1"/>
                          </a:solidFill>
                          <a:effectLst/>
                          <a:latin typeface="Segoe UI" panose="020B0502040204020203" pitchFamily="34" charset="0"/>
                          <a:cs typeface="Segoe UI" panose="020B0502040204020203" pitchFamily="34" charset="0"/>
                        </a:rPr>
                        <a:t>Amount</a:t>
                      </a:r>
                      <a:endParaRPr lang="fr-FR" sz="1600" b="1" i="0" u="none" strike="noStrike" dirty="0">
                        <a:solidFill>
                          <a:schemeClr val="bg1"/>
                        </a:solidFill>
                        <a:effectLst/>
                        <a:latin typeface="Segoe UI" panose="020B0502040204020203" pitchFamily="34" charset="0"/>
                        <a:cs typeface="Segoe UI" panose="020B0502040204020203" pitchFamily="34" charset="0"/>
                      </a:endParaRPr>
                    </a:p>
                  </a:txBody>
                  <a:tcPr marL="6350" marR="6350" marT="6350" marB="0" anchor="ctr">
                    <a:solidFill>
                      <a:srgbClr val="B40E0E"/>
                    </a:solidFill>
                  </a:tcPr>
                </a:tc>
                <a:extLst>
                  <a:ext uri="{0D108BD9-81ED-4DB2-BD59-A6C34878D82A}">
                    <a16:rowId xmlns:a16="http://schemas.microsoft.com/office/drawing/2014/main" val="175229035"/>
                  </a:ext>
                </a:extLst>
              </a:tr>
              <a:tr h="270000">
                <a:tc>
                  <a:txBody>
                    <a:bodyPr/>
                    <a:lstStyle/>
                    <a:p>
                      <a:pPr algn="l" rtl="0" fontAlgn="ctr"/>
                      <a:r>
                        <a:rPr lang="fr-FR" sz="1600" b="0" i="0" u="none" strike="noStrike" dirty="0" err="1">
                          <a:solidFill>
                            <a:srgbClr val="000000"/>
                          </a:solidFill>
                          <a:effectLst/>
                          <a:latin typeface="Segoe UI Semibold" panose="020B0702040204020203" pitchFamily="34" charset="0"/>
                          <a:cs typeface="Segoe UI Semibold" panose="020B0702040204020203" pitchFamily="34" charset="0"/>
                        </a:rPr>
                        <a:t>Fixed</a:t>
                      </a:r>
                      <a:r>
                        <a:rPr lang="fr-FR" sz="1600" b="0" i="0" u="none" strike="noStrike" dirty="0">
                          <a:solidFill>
                            <a:srgbClr val="000000"/>
                          </a:solidFill>
                          <a:effectLst/>
                          <a:latin typeface="Segoe UI Semibold" panose="020B0702040204020203" pitchFamily="34" charset="0"/>
                          <a:cs typeface="Segoe UI Semibold" panose="020B0702040204020203" pitchFamily="34" charset="0"/>
                        </a:rPr>
                        <a:t> assets (</a:t>
                      </a:r>
                      <a:r>
                        <a:rPr lang="fr-FR" sz="1600" b="0" i="0" u="none" strike="noStrike" dirty="0" err="1">
                          <a:solidFill>
                            <a:srgbClr val="000000"/>
                          </a:solidFill>
                          <a:effectLst/>
                          <a:latin typeface="Segoe UI Semibold" panose="020B0702040204020203" pitchFamily="34" charset="0"/>
                          <a:cs typeface="Segoe UI Semibold" panose="020B0702040204020203" pitchFamily="34" charset="0"/>
                        </a:rPr>
                        <a:t>investments</a:t>
                      </a:r>
                      <a:r>
                        <a:rPr lang="fr-FR" sz="1600" b="0" i="0" u="none" strike="noStrike" dirty="0">
                          <a:solidFill>
                            <a:srgbClr val="000000"/>
                          </a:solidFill>
                          <a:effectLst/>
                          <a:latin typeface="Segoe UI Semibold" panose="020B0702040204020203" pitchFamily="34" charset="0"/>
                          <a:cs typeface="Segoe UI Semibold" panose="020B0702040204020203" pitchFamily="34" charset="0"/>
                        </a:rPr>
                        <a:t>)</a:t>
                      </a:r>
                    </a:p>
                  </a:txBody>
                  <a:tcPr marL="6350" marR="6350" marT="6350" marB="0" anchor="ctr">
                    <a:solidFill>
                      <a:schemeClr val="bg1">
                        <a:lumMod val="95000"/>
                      </a:schemeClr>
                    </a:solidFill>
                  </a:tcPr>
                </a:tc>
                <a:tc>
                  <a:txBody>
                    <a:bodyPr/>
                    <a:lstStyle/>
                    <a:p>
                      <a:pPr algn="l" fontAlgn="t"/>
                      <a:r>
                        <a:rPr lang="fr-FR" sz="1600" b="0" i="0" u="none" strike="noStrike" dirty="0">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bg1">
                        <a:lumMod val="95000"/>
                      </a:schemeClr>
                    </a:solidFill>
                  </a:tcPr>
                </a:tc>
                <a:extLst>
                  <a:ext uri="{0D108BD9-81ED-4DB2-BD59-A6C34878D82A}">
                    <a16:rowId xmlns:a16="http://schemas.microsoft.com/office/drawing/2014/main" val="1542856532"/>
                  </a:ext>
                </a:extLst>
              </a:tr>
              <a:tr h="270000">
                <a:tc>
                  <a:txBody>
                    <a:bodyPr/>
                    <a:lstStyle/>
                    <a:p>
                      <a:pPr algn="l" rtl="0" fontAlgn="ctr"/>
                      <a:r>
                        <a:rPr lang="en-US" sz="1600" b="0" i="1" u="none" strike="noStrike">
                          <a:solidFill>
                            <a:srgbClr val="000000"/>
                          </a:solidFill>
                          <a:effectLst/>
                          <a:latin typeface="Segoe UI" panose="020B0502040204020203" pitchFamily="34" charset="0"/>
                          <a:cs typeface="Segoe UI" panose="020B0502040204020203" pitchFamily="34" charset="0"/>
                        </a:rPr>
                        <a:t>   Purchase of property (land, premises, etc.)</a:t>
                      </a:r>
                    </a:p>
                  </a:txBody>
                  <a:tcPr marL="6350" marR="6350" marT="6350" marB="0" anchor="ctr">
                    <a:solidFill>
                      <a:schemeClr val="bg1">
                        <a:lumMod val="95000"/>
                      </a:schemeClr>
                    </a:solidFill>
                  </a:tcPr>
                </a:tc>
                <a:tc>
                  <a:txBody>
                    <a:bodyPr/>
                    <a:lstStyle/>
                    <a:p>
                      <a:pPr algn="l" fontAlgn="t"/>
                      <a:r>
                        <a:rPr lang="fr-FR" sz="1600" b="0" i="0" u="none" strike="noStrike" dirty="0">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bg1">
                        <a:lumMod val="95000"/>
                      </a:schemeClr>
                    </a:solidFill>
                  </a:tcPr>
                </a:tc>
                <a:extLst>
                  <a:ext uri="{0D108BD9-81ED-4DB2-BD59-A6C34878D82A}">
                    <a16:rowId xmlns:a16="http://schemas.microsoft.com/office/drawing/2014/main" val="666834303"/>
                  </a:ext>
                </a:extLst>
              </a:tr>
              <a:tr h="270000">
                <a:tc>
                  <a:txBody>
                    <a:bodyPr/>
                    <a:lstStyle/>
                    <a:p>
                      <a:pPr algn="l" rtl="0" fontAlgn="ctr"/>
                      <a:r>
                        <a:rPr lang="fr-FR" sz="1600" b="0" i="1" u="none" strike="noStrike">
                          <a:solidFill>
                            <a:srgbClr val="000000"/>
                          </a:solidFill>
                          <a:effectLst/>
                          <a:latin typeface="Segoe UI" panose="020B0502040204020203" pitchFamily="34" charset="0"/>
                          <a:cs typeface="Segoe UI" panose="020B0502040204020203" pitchFamily="34" charset="0"/>
                        </a:rPr>
                        <a:t>   Refurbishment, construction work, installations, etc.</a:t>
                      </a:r>
                    </a:p>
                  </a:txBody>
                  <a:tcPr marL="6350" marR="6350" marT="6350" marB="0" anchor="ctr">
                    <a:solidFill>
                      <a:schemeClr val="bg1">
                        <a:lumMod val="95000"/>
                      </a:schemeClr>
                    </a:solidFill>
                  </a:tcPr>
                </a:tc>
                <a:tc>
                  <a:txBody>
                    <a:bodyPr/>
                    <a:lstStyle/>
                    <a:p>
                      <a:pPr algn="l" fontAlgn="t"/>
                      <a:r>
                        <a:rPr lang="fr-FR" sz="1600" b="0" i="0" u="none" strike="noStrike" dirty="0">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bg1">
                        <a:lumMod val="95000"/>
                      </a:schemeClr>
                    </a:solidFill>
                  </a:tcPr>
                </a:tc>
                <a:extLst>
                  <a:ext uri="{0D108BD9-81ED-4DB2-BD59-A6C34878D82A}">
                    <a16:rowId xmlns:a16="http://schemas.microsoft.com/office/drawing/2014/main" val="3995670792"/>
                  </a:ext>
                </a:extLst>
              </a:tr>
              <a:tr h="270000">
                <a:tc>
                  <a:txBody>
                    <a:bodyPr/>
                    <a:lstStyle/>
                    <a:p>
                      <a:pPr algn="l" rtl="0" fontAlgn="ctr"/>
                      <a:r>
                        <a:rPr lang="fr-FR" sz="1600" b="0" i="1" u="none" strike="noStrike" dirty="0">
                          <a:solidFill>
                            <a:srgbClr val="000000"/>
                          </a:solidFill>
                          <a:effectLst/>
                          <a:latin typeface="Segoe UI" panose="020B0502040204020203" pitchFamily="34" charset="0"/>
                          <a:cs typeface="Segoe UI" panose="020B0502040204020203" pitchFamily="34" charset="0"/>
                        </a:rPr>
                        <a:t>   Equipment (</a:t>
                      </a:r>
                      <a:r>
                        <a:rPr lang="fr-FR" sz="1600" b="0" i="1" u="none" strike="noStrike" dirty="0" err="1">
                          <a:solidFill>
                            <a:srgbClr val="000000"/>
                          </a:solidFill>
                          <a:effectLst/>
                          <a:latin typeface="Segoe UI" panose="020B0502040204020203" pitchFamily="34" charset="0"/>
                          <a:cs typeface="Segoe UI" panose="020B0502040204020203" pitchFamily="34" charset="0"/>
                        </a:rPr>
                        <a:t>machinery</a:t>
                      </a:r>
                      <a:r>
                        <a:rPr lang="fr-FR" sz="1600" b="0" i="1" u="none" strike="noStrike" dirty="0">
                          <a:solidFill>
                            <a:srgbClr val="000000"/>
                          </a:solidFill>
                          <a:effectLst/>
                          <a:latin typeface="Segoe UI" panose="020B0502040204020203" pitchFamily="34" charset="0"/>
                          <a:cs typeface="Segoe UI" panose="020B0502040204020203" pitchFamily="34" charset="0"/>
                        </a:rPr>
                        <a:t>, </a:t>
                      </a:r>
                      <a:r>
                        <a:rPr lang="fr-FR" sz="1600" b="0" i="1" u="none" strike="noStrike" dirty="0" err="1">
                          <a:solidFill>
                            <a:srgbClr val="000000"/>
                          </a:solidFill>
                          <a:effectLst/>
                          <a:latin typeface="Segoe UI" panose="020B0502040204020203" pitchFamily="34" charset="0"/>
                          <a:cs typeface="Segoe UI" panose="020B0502040204020203" pitchFamily="34" charset="0"/>
                        </a:rPr>
                        <a:t>equipment</a:t>
                      </a:r>
                      <a:r>
                        <a:rPr lang="fr-FR" sz="1600" b="0" i="1" u="none" strike="noStrike" dirty="0">
                          <a:solidFill>
                            <a:srgbClr val="000000"/>
                          </a:solidFill>
                          <a:effectLst/>
                          <a:latin typeface="Segoe UI" panose="020B0502040204020203" pitchFamily="34" charset="0"/>
                          <a:cs typeface="Segoe UI" panose="020B0502040204020203" pitchFamily="34" charset="0"/>
                        </a:rPr>
                        <a:t>, etc.)</a:t>
                      </a:r>
                    </a:p>
                  </a:txBody>
                  <a:tcPr marL="6350" marR="6350" marT="6350" marB="0" anchor="ctr">
                    <a:solidFill>
                      <a:schemeClr val="bg1">
                        <a:lumMod val="95000"/>
                      </a:schemeClr>
                    </a:solidFill>
                  </a:tcPr>
                </a:tc>
                <a:tc>
                  <a:txBody>
                    <a:bodyPr/>
                    <a:lstStyle/>
                    <a:p>
                      <a:pPr algn="l" fontAlgn="t"/>
                      <a:r>
                        <a:rPr lang="fr-FR" sz="1600" b="0" i="0" u="none" strike="noStrike" dirty="0">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bg1">
                        <a:lumMod val="95000"/>
                      </a:schemeClr>
                    </a:solidFill>
                  </a:tcPr>
                </a:tc>
                <a:extLst>
                  <a:ext uri="{0D108BD9-81ED-4DB2-BD59-A6C34878D82A}">
                    <a16:rowId xmlns:a16="http://schemas.microsoft.com/office/drawing/2014/main" val="719395035"/>
                  </a:ext>
                </a:extLst>
              </a:tr>
              <a:tr h="270000">
                <a:tc>
                  <a:txBody>
                    <a:bodyPr/>
                    <a:lstStyle/>
                    <a:p>
                      <a:pPr algn="l" rtl="0" fontAlgn="ctr"/>
                      <a:r>
                        <a:rPr lang="fr-FR" sz="1600" b="0" i="1" u="none" strike="noStrike">
                          <a:solidFill>
                            <a:srgbClr val="000000"/>
                          </a:solidFill>
                          <a:effectLst/>
                          <a:latin typeface="Segoe UI" panose="020B0502040204020203" pitchFamily="34" charset="0"/>
                          <a:cs typeface="Segoe UI" panose="020B0502040204020203" pitchFamily="34" charset="0"/>
                        </a:rPr>
                        <a:t>   Office equipment</a:t>
                      </a:r>
                    </a:p>
                  </a:txBody>
                  <a:tcPr marL="6350" marR="6350" marT="6350" marB="0" anchor="ctr">
                    <a:solidFill>
                      <a:schemeClr val="bg1">
                        <a:lumMod val="95000"/>
                      </a:schemeClr>
                    </a:solidFill>
                  </a:tcPr>
                </a:tc>
                <a:tc>
                  <a:txBody>
                    <a:bodyPr/>
                    <a:lstStyle/>
                    <a:p>
                      <a:pPr algn="ctr" fontAlgn="t"/>
                      <a:r>
                        <a:rPr lang="fr-FR" sz="1600" b="0" i="0" u="none" strike="noStrike" dirty="0">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bg1">
                        <a:lumMod val="95000"/>
                      </a:schemeClr>
                    </a:solidFill>
                  </a:tcPr>
                </a:tc>
                <a:extLst>
                  <a:ext uri="{0D108BD9-81ED-4DB2-BD59-A6C34878D82A}">
                    <a16:rowId xmlns:a16="http://schemas.microsoft.com/office/drawing/2014/main" val="4120429663"/>
                  </a:ext>
                </a:extLst>
              </a:tr>
              <a:tr h="270000">
                <a:tc>
                  <a:txBody>
                    <a:bodyPr/>
                    <a:lstStyle/>
                    <a:p>
                      <a:pPr algn="l" rtl="0" fontAlgn="ctr"/>
                      <a:r>
                        <a:rPr lang="fr-FR" sz="1600" b="0" i="1" u="none" strike="noStrike">
                          <a:solidFill>
                            <a:srgbClr val="000000"/>
                          </a:solidFill>
                          <a:effectLst/>
                          <a:latin typeface="Segoe UI" panose="020B0502040204020203" pitchFamily="34" charset="0"/>
                          <a:cs typeface="Segoe UI" panose="020B0502040204020203" pitchFamily="34" charset="0"/>
                        </a:rPr>
                        <a:t>   Vehicles</a:t>
                      </a:r>
                    </a:p>
                  </a:txBody>
                  <a:tcPr marL="6350" marR="6350" marT="6350" marB="0" anchor="ctr">
                    <a:solidFill>
                      <a:schemeClr val="bg1">
                        <a:lumMod val="95000"/>
                      </a:schemeClr>
                    </a:solidFill>
                  </a:tcPr>
                </a:tc>
                <a:tc>
                  <a:txBody>
                    <a:bodyPr/>
                    <a:lstStyle/>
                    <a:p>
                      <a:pPr algn="l" fontAlgn="t"/>
                      <a:r>
                        <a:rPr lang="fr-FR" sz="1600" b="0" i="0" u="none" strike="noStrike" dirty="0">
                          <a:solidFill>
                            <a:schemeClr val="bg1">
                              <a:lumMod val="95000"/>
                            </a:schemeClr>
                          </a:solidFill>
                          <a:effectLst/>
                          <a:latin typeface="Segoe UI" panose="020B0502040204020203" pitchFamily="34" charset="0"/>
                          <a:cs typeface="Segoe UI" panose="020B0502040204020203" pitchFamily="34" charset="0"/>
                        </a:rPr>
                        <a:t> </a:t>
                      </a:r>
                    </a:p>
                  </a:txBody>
                  <a:tcPr marL="6350" marR="6350" marT="6350" marB="0">
                    <a:solidFill>
                      <a:schemeClr val="bg1">
                        <a:lumMod val="95000"/>
                      </a:schemeClr>
                    </a:solidFill>
                  </a:tcPr>
                </a:tc>
                <a:extLst>
                  <a:ext uri="{0D108BD9-81ED-4DB2-BD59-A6C34878D82A}">
                    <a16:rowId xmlns:a16="http://schemas.microsoft.com/office/drawing/2014/main" val="316891655"/>
                  </a:ext>
                </a:extLst>
              </a:tr>
              <a:tr h="270000">
                <a:tc>
                  <a:txBody>
                    <a:bodyPr/>
                    <a:lstStyle/>
                    <a:p>
                      <a:pPr algn="l" rtl="0" fontAlgn="ctr"/>
                      <a:r>
                        <a:rPr lang="fr-FR" sz="1600" b="0" i="1" u="none" strike="noStrike" dirty="0">
                          <a:solidFill>
                            <a:srgbClr val="000000"/>
                          </a:solidFill>
                          <a:effectLst/>
                          <a:latin typeface="Segoe UI" panose="020B0502040204020203" pitchFamily="34" charset="0"/>
                          <a:cs typeface="Segoe UI" panose="020B0502040204020203" pitchFamily="34" charset="0"/>
                        </a:rPr>
                        <a:t>   </a:t>
                      </a:r>
                      <a:r>
                        <a:rPr lang="fr-FR" sz="1600" b="0" i="1" u="none" strike="noStrike" dirty="0" err="1">
                          <a:solidFill>
                            <a:srgbClr val="000000"/>
                          </a:solidFill>
                          <a:effectLst/>
                          <a:latin typeface="Segoe UI" panose="020B0502040204020203" pitchFamily="34" charset="0"/>
                          <a:cs typeface="Segoe UI" panose="020B0502040204020203" pitchFamily="34" charset="0"/>
                        </a:rPr>
                        <a:t>Other</a:t>
                      </a:r>
                      <a:endParaRPr lang="fr-FR" sz="1600" b="0" i="1" u="none" strike="noStrike" dirty="0">
                        <a:solidFill>
                          <a:srgbClr val="000000"/>
                        </a:solidFill>
                        <a:effectLst/>
                        <a:latin typeface="Segoe UI" panose="020B0502040204020203" pitchFamily="34" charset="0"/>
                        <a:cs typeface="Segoe UI" panose="020B0502040204020203" pitchFamily="34" charset="0"/>
                      </a:endParaRPr>
                    </a:p>
                  </a:txBody>
                  <a:tcPr marL="6350" marR="6350" marT="6350" marB="0" anchor="ctr">
                    <a:solidFill>
                      <a:schemeClr val="bg1">
                        <a:lumMod val="95000"/>
                      </a:schemeClr>
                    </a:solidFill>
                  </a:tcPr>
                </a:tc>
                <a:tc>
                  <a:txBody>
                    <a:bodyPr/>
                    <a:lstStyle/>
                    <a:p>
                      <a:pPr algn="l" fontAlgn="t"/>
                      <a:r>
                        <a:rPr lang="fr-FR" sz="1600" b="0" i="0" u="none" strike="noStrike" dirty="0">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bg1">
                        <a:lumMod val="95000"/>
                      </a:schemeClr>
                    </a:solidFill>
                  </a:tcPr>
                </a:tc>
                <a:extLst>
                  <a:ext uri="{0D108BD9-81ED-4DB2-BD59-A6C34878D82A}">
                    <a16:rowId xmlns:a16="http://schemas.microsoft.com/office/drawing/2014/main" val="3018896125"/>
                  </a:ext>
                </a:extLst>
              </a:tr>
              <a:tr h="270000">
                <a:tc>
                  <a:txBody>
                    <a:bodyPr/>
                    <a:lstStyle/>
                    <a:p>
                      <a:pPr algn="l" fontAlgn="t"/>
                      <a:r>
                        <a:rPr lang="fr-FR" sz="1600" b="0" i="0" u="none" strike="noStrike">
                          <a:solidFill>
                            <a:srgbClr val="000000"/>
                          </a:solidFill>
                          <a:effectLst/>
                          <a:latin typeface="Arial" panose="020B0604020202020204" pitchFamily="34" charset="0"/>
                        </a:rPr>
                        <a:t> </a:t>
                      </a:r>
                    </a:p>
                  </a:txBody>
                  <a:tcPr marL="6350" marR="6350" marT="6350" marB="0">
                    <a:solidFill>
                      <a:schemeClr val="bg1">
                        <a:lumMod val="95000"/>
                      </a:schemeClr>
                    </a:solidFill>
                  </a:tcPr>
                </a:tc>
                <a:tc>
                  <a:txBody>
                    <a:bodyPr/>
                    <a:lstStyle/>
                    <a:p>
                      <a:pPr algn="l" fontAlgn="t"/>
                      <a:r>
                        <a:rPr lang="fr-FR" sz="1600" b="0" i="0" u="none" strike="noStrike" dirty="0">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bg1">
                        <a:lumMod val="95000"/>
                      </a:schemeClr>
                    </a:solidFill>
                  </a:tcPr>
                </a:tc>
                <a:extLst>
                  <a:ext uri="{0D108BD9-81ED-4DB2-BD59-A6C34878D82A}">
                    <a16:rowId xmlns:a16="http://schemas.microsoft.com/office/drawing/2014/main" val="540565524"/>
                  </a:ext>
                </a:extLst>
              </a:tr>
              <a:tr h="270000">
                <a:tc>
                  <a:txBody>
                    <a:bodyPr/>
                    <a:lstStyle/>
                    <a:p>
                      <a:pPr algn="l" rtl="0" fontAlgn="ctr"/>
                      <a:r>
                        <a:rPr lang="fr-FR" sz="1600" b="0" i="0" u="none" strike="noStrike" dirty="0" err="1">
                          <a:solidFill>
                            <a:srgbClr val="000000"/>
                          </a:solidFill>
                          <a:effectLst/>
                          <a:latin typeface="Segoe UI Semibold" panose="020B0702040204020203" pitchFamily="34" charset="0"/>
                          <a:cs typeface="Segoe UI Semibold" panose="020B0702040204020203" pitchFamily="34" charset="0"/>
                        </a:rPr>
                        <a:t>Working</a:t>
                      </a:r>
                      <a:r>
                        <a:rPr lang="fr-FR" sz="1600" b="0" i="0" u="none" strike="noStrike" dirty="0">
                          <a:solidFill>
                            <a:srgbClr val="000000"/>
                          </a:solidFill>
                          <a:effectLst/>
                          <a:latin typeface="Segoe UI Semibold" panose="020B0702040204020203" pitchFamily="34" charset="0"/>
                          <a:cs typeface="Segoe UI Semibold" panose="020B0702040204020203" pitchFamily="34" charset="0"/>
                        </a:rPr>
                        <a:t> capital </a:t>
                      </a:r>
                      <a:r>
                        <a:rPr lang="fr-FR" sz="1600" b="0" i="0" u="none" strike="noStrike" dirty="0" err="1">
                          <a:solidFill>
                            <a:srgbClr val="000000"/>
                          </a:solidFill>
                          <a:effectLst/>
                          <a:latin typeface="Segoe UI Semibold" panose="020B0702040204020203" pitchFamily="34" charset="0"/>
                          <a:cs typeface="Segoe UI Semibold" panose="020B0702040204020203" pitchFamily="34" charset="0"/>
                        </a:rPr>
                        <a:t>requirements</a:t>
                      </a:r>
                      <a:r>
                        <a:rPr lang="fr-FR" sz="1600" b="0" i="0" u="none" strike="noStrike" dirty="0">
                          <a:solidFill>
                            <a:srgbClr val="000000"/>
                          </a:solidFill>
                          <a:effectLst/>
                          <a:latin typeface="Segoe UI Semibold" panose="020B0702040204020203" pitchFamily="34" charset="0"/>
                          <a:cs typeface="Segoe UI Semibold" panose="020B0702040204020203" pitchFamily="34" charset="0"/>
                        </a:rPr>
                        <a:t> (WCR)</a:t>
                      </a:r>
                    </a:p>
                  </a:txBody>
                  <a:tcPr marL="6350" marR="6350" marT="6350" marB="0" anchor="ctr">
                    <a:solidFill>
                      <a:schemeClr val="bg1">
                        <a:lumMod val="95000"/>
                      </a:schemeClr>
                    </a:solidFill>
                  </a:tcPr>
                </a:tc>
                <a:tc>
                  <a:txBody>
                    <a:bodyPr/>
                    <a:lstStyle/>
                    <a:p>
                      <a:pPr algn="l" fontAlgn="t"/>
                      <a:r>
                        <a:rPr lang="fr-FR" sz="1600" b="0" i="0" u="none" strike="noStrike" dirty="0">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bg1">
                        <a:lumMod val="95000"/>
                      </a:schemeClr>
                    </a:solidFill>
                  </a:tcPr>
                </a:tc>
                <a:extLst>
                  <a:ext uri="{0D108BD9-81ED-4DB2-BD59-A6C34878D82A}">
                    <a16:rowId xmlns:a16="http://schemas.microsoft.com/office/drawing/2014/main" val="495022662"/>
                  </a:ext>
                </a:extLst>
              </a:tr>
              <a:tr h="270000">
                <a:tc>
                  <a:txBody>
                    <a:bodyPr/>
                    <a:lstStyle/>
                    <a:p>
                      <a:pPr algn="l" rtl="0" fontAlgn="ctr"/>
                      <a:r>
                        <a:rPr lang="en-US" sz="1600" b="0" i="1" u="none" strike="noStrike" dirty="0">
                          <a:solidFill>
                            <a:srgbClr val="000000"/>
                          </a:solidFill>
                          <a:effectLst/>
                          <a:latin typeface="Segoe UI" panose="020B0502040204020203" pitchFamily="34" charset="0"/>
                          <a:cs typeface="Segoe UI" panose="020B0502040204020203" pitchFamily="34" charset="0"/>
                        </a:rPr>
                        <a:t>  Constitution (% of total expenses to be paid in the first few months without sales or with low sales)</a:t>
                      </a:r>
                    </a:p>
                  </a:txBody>
                  <a:tcPr marL="6350" marR="6350" marT="6350" marB="0" anchor="ctr">
                    <a:solidFill>
                      <a:schemeClr val="bg1">
                        <a:lumMod val="95000"/>
                      </a:schemeClr>
                    </a:solidFill>
                  </a:tcPr>
                </a:tc>
                <a:tc>
                  <a:txBody>
                    <a:bodyPr/>
                    <a:lstStyle/>
                    <a:p>
                      <a:pPr algn="l" fontAlgn="t"/>
                      <a:r>
                        <a:rPr lang="fr-FR" sz="1600" b="0" i="0" u="none" strike="noStrike" dirty="0">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bg1">
                        <a:lumMod val="95000"/>
                      </a:schemeClr>
                    </a:solidFill>
                  </a:tcPr>
                </a:tc>
                <a:extLst>
                  <a:ext uri="{0D108BD9-81ED-4DB2-BD59-A6C34878D82A}">
                    <a16:rowId xmlns:a16="http://schemas.microsoft.com/office/drawing/2014/main" val="3662614270"/>
                  </a:ext>
                </a:extLst>
              </a:tr>
              <a:tr h="270000">
                <a:tc>
                  <a:txBody>
                    <a:bodyPr/>
                    <a:lstStyle/>
                    <a:p>
                      <a:pPr algn="l" fontAlgn="t"/>
                      <a:r>
                        <a:rPr lang="fr-FR" sz="1600" b="0" i="0" u="none" strike="noStrike">
                          <a:solidFill>
                            <a:srgbClr val="000000"/>
                          </a:solidFill>
                          <a:effectLst/>
                          <a:latin typeface="Arial" panose="020B0604020202020204" pitchFamily="34" charset="0"/>
                        </a:rPr>
                        <a:t> </a:t>
                      </a:r>
                    </a:p>
                  </a:txBody>
                  <a:tcPr marL="6350" marR="6350" marT="6350" marB="0">
                    <a:solidFill>
                      <a:schemeClr val="bg1">
                        <a:lumMod val="95000"/>
                      </a:schemeClr>
                    </a:solidFill>
                  </a:tcPr>
                </a:tc>
                <a:tc>
                  <a:txBody>
                    <a:bodyPr/>
                    <a:lstStyle/>
                    <a:p>
                      <a:pPr algn="l" fontAlgn="t"/>
                      <a:r>
                        <a:rPr lang="fr-FR" sz="1600" b="0" i="0" u="none" strike="noStrike" dirty="0">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bg1">
                        <a:lumMod val="95000"/>
                      </a:schemeClr>
                    </a:solidFill>
                  </a:tcPr>
                </a:tc>
                <a:extLst>
                  <a:ext uri="{0D108BD9-81ED-4DB2-BD59-A6C34878D82A}">
                    <a16:rowId xmlns:a16="http://schemas.microsoft.com/office/drawing/2014/main" val="1831474525"/>
                  </a:ext>
                </a:extLst>
              </a:tr>
              <a:tr h="270000">
                <a:tc>
                  <a:txBody>
                    <a:bodyPr/>
                    <a:lstStyle/>
                    <a:p>
                      <a:pPr algn="l" rtl="0" fontAlgn="ctr"/>
                      <a:r>
                        <a:rPr lang="en-US" sz="1600" b="0" i="0" u="none" strike="noStrike" dirty="0">
                          <a:solidFill>
                            <a:srgbClr val="000000"/>
                          </a:solidFill>
                          <a:effectLst/>
                          <a:latin typeface="Segoe UI Semibold" panose="020B0702040204020203" pitchFamily="34" charset="0"/>
                          <a:cs typeface="Segoe UI Semibold" panose="020B0702040204020203" pitchFamily="34" charset="0"/>
                        </a:rPr>
                        <a:t>Repayment of medium- or long-term loans (excluding interest)</a:t>
                      </a:r>
                    </a:p>
                  </a:txBody>
                  <a:tcPr marL="6350" marR="6350" marT="6350" marB="0" anchor="ctr">
                    <a:solidFill>
                      <a:schemeClr val="bg1">
                        <a:lumMod val="95000"/>
                      </a:schemeClr>
                    </a:solidFill>
                  </a:tcPr>
                </a:tc>
                <a:tc>
                  <a:txBody>
                    <a:bodyPr/>
                    <a:lstStyle/>
                    <a:p>
                      <a:pPr algn="l" fontAlgn="t"/>
                      <a:r>
                        <a:rPr lang="fr-FR" sz="1600" b="0" i="0" u="none" strike="noStrike" dirty="0">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bg1">
                        <a:lumMod val="95000"/>
                      </a:schemeClr>
                    </a:solidFill>
                  </a:tcPr>
                </a:tc>
                <a:extLst>
                  <a:ext uri="{0D108BD9-81ED-4DB2-BD59-A6C34878D82A}">
                    <a16:rowId xmlns:a16="http://schemas.microsoft.com/office/drawing/2014/main" val="2356764168"/>
                  </a:ext>
                </a:extLst>
              </a:tr>
              <a:tr h="270000">
                <a:tc>
                  <a:txBody>
                    <a:bodyPr/>
                    <a:lstStyle/>
                    <a:p>
                      <a:pPr algn="l" fontAlgn="t"/>
                      <a:r>
                        <a:rPr lang="fr-FR" sz="1600" b="0" i="0" u="none" strike="noStrike">
                          <a:solidFill>
                            <a:srgbClr val="000000"/>
                          </a:solidFill>
                          <a:effectLst/>
                          <a:latin typeface="Arial" panose="020B0604020202020204" pitchFamily="34" charset="0"/>
                        </a:rPr>
                        <a:t> </a:t>
                      </a:r>
                    </a:p>
                  </a:txBody>
                  <a:tcPr marL="6350" marR="6350" marT="6350" marB="0">
                    <a:solidFill>
                      <a:schemeClr val="accent2">
                        <a:lumMod val="20000"/>
                        <a:lumOff val="80000"/>
                      </a:schemeClr>
                    </a:solidFill>
                  </a:tcPr>
                </a:tc>
                <a:tc>
                  <a:txBody>
                    <a:bodyPr/>
                    <a:lstStyle/>
                    <a:p>
                      <a:pPr algn="l" fontAlgn="t"/>
                      <a:r>
                        <a:rPr lang="fr-FR" sz="1600" b="0" i="0" u="none" strike="noStrike" dirty="0">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accent2">
                        <a:lumMod val="20000"/>
                        <a:lumOff val="80000"/>
                      </a:schemeClr>
                    </a:solidFill>
                  </a:tcPr>
                </a:tc>
                <a:extLst>
                  <a:ext uri="{0D108BD9-81ED-4DB2-BD59-A6C34878D82A}">
                    <a16:rowId xmlns:a16="http://schemas.microsoft.com/office/drawing/2014/main" val="1723578225"/>
                  </a:ext>
                </a:extLst>
              </a:tr>
              <a:tr h="270000">
                <a:tc>
                  <a:txBody>
                    <a:bodyPr/>
                    <a:lstStyle/>
                    <a:p>
                      <a:pPr algn="l" rtl="0" fontAlgn="ctr"/>
                      <a:r>
                        <a:rPr lang="fr-FR" sz="1600" b="1" i="0" u="none" strike="noStrike" dirty="0">
                          <a:solidFill>
                            <a:srgbClr val="000000"/>
                          </a:solidFill>
                          <a:effectLst/>
                          <a:latin typeface="Segoe UI" panose="020B0502040204020203" pitchFamily="34" charset="0"/>
                          <a:cs typeface="Segoe UI" panose="020B0502040204020203" pitchFamily="34" charset="0"/>
                        </a:rPr>
                        <a:t>TOTAL REQUIREMENTS</a:t>
                      </a:r>
                    </a:p>
                  </a:txBody>
                  <a:tcPr marL="6350" marR="6350" marT="6350" marB="0" anchor="ctr">
                    <a:solidFill>
                      <a:schemeClr val="bg1">
                        <a:lumMod val="95000"/>
                      </a:schemeClr>
                    </a:solidFill>
                  </a:tcPr>
                </a:tc>
                <a:tc>
                  <a:txBody>
                    <a:bodyPr/>
                    <a:lstStyle/>
                    <a:p>
                      <a:pPr algn="l" fontAlgn="t"/>
                      <a:r>
                        <a:rPr lang="fr-FR" sz="1600" b="0" i="0" u="none" strike="noStrike" dirty="0">
                          <a:solidFill>
                            <a:srgbClr val="000000"/>
                          </a:solidFill>
                          <a:effectLst/>
                          <a:latin typeface="Segoe UI Semibold" panose="020B0702040204020203" pitchFamily="34" charset="0"/>
                          <a:cs typeface="Segoe UI Semibold" panose="020B0702040204020203" pitchFamily="34" charset="0"/>
                        </a:rPr>
                        <a:t> </a:t>
                      </a:r>
                    </a:p>
                  </a:txBody>
                  <a:tcPr marL="6350" marR="6350" marT="6350" marB="0">
                    <a:solidFill>
                      <a:schemeClr val="bg1">
                        <a:lumMod val="95000"/>
                      </a:schemeClr>
                    </a:solidFill>
                  </a:tcPr>
                </a:tc>
                <a:extLst>
                  <a:ext uri="{0D108BD9-81ED-4DB2-BD59-A6C34878D82A}">
                    <a16:rowId xmlns:a16="http://schemas.microsoft.com/office/drawing/2014/main" val="3343335957"/>
                  </a:ext>
                </a:extLst>
              </a:tr>
              <a:tr h="270000">
                <a:tc>
                  <a:txBody>
                    <a:bodyPr/>
                    <a:lstStyle/>
                    <a:p>
                      <a:pPr algn="l" rtl="0" fontAlgn="ctr"/>
                      <a:r>
                        <a:rPr lang="fr-FR" sz="1600" b="1" i="0" u="none" strike="noStrike" dirty="0">
                          <a:solidFill>
                            <a:schemeClr val="bg1"/>
                          </a:solidFill>
                          <a:effectLst/>
                          <a:latin typeface="Segoe UI Semibold" panose="020B0702040204020203" pitchFamily="34" charset="0"/>
                          <a:cs typeface="Segoe UI Semibold" panose="020B0702040204020203" pitchFamily="34" charset="0"/>
                        </a:rPr>
                        <a:t>RESOURCES (long-</a:t>
                      </a:r>
                      <a:r>
                        <a:rPr lang="fr-FR" sz="1600" b="1" i="0" u="none" strike="noStrike" dirty="0" err="1">
                          <a:solidFill>
                            <a:schemeClr val="bg1"/>
                          </a:solidFill>
                          <a:effectLst/>
                          <a:latin typeface="Segoe UI Semibold" panose="020B0702040204020203" pitchFamily="34" charset="0"/>
                          <a:cs typeface="Segoe UI Semibold" panose="020B0702040204020203" pitchFamily="34" charset="0"/>
                        </a:rPr>
                        <a:t>term</a:t>
                      </a:r>
                      <a:r>
                        <a:rPr lang="fr-FR" sz="1600" b="1" i="0" u="none" strike="noStrike" dirty="0">
                          <a:solidFill>
                            <a:schemeClr val="bg1"/>
                          </a:solidFill>
                          <a:effectLst/>
                          <a:latin typeface="Segoe UI Semibold" panose="020B0702040204020203" pitchFamily="34" charset="0"/>
                          <a:cs typeface="Segoe UI Semibold" panose="020B0702040204020203" pitchFamily="34" charset="0"/>
                        </a:rPr>
                        <a:t>)</a:t>
                      </a:r>
                    </a:p>
                  </a:txBody>
                  <a:tcPr marL="6350" marR="6350" marT="6350" marB="0" anchor="ctr">
                    <a:solidFill>
                      <a:srgbClr val="B40E0E"/>
                    </a:solidFill>
                  </a:tcPr>
                </a:tc>
                <a:tc>
                  <a:txBody>
                    <a:bodyPr/>
                    <a:lstStyle/>
                    <a:p>
                      <a:pPr algn="l" fontAlgn="t"/>
                      <a:r>
                        <a:rPr lang="fr-FR" sz="1600" b="0" i="0" u="none" strike="noStrike" dirty="0">
                          <a:solidFill>
                            <a:schemeClr val="bg1"/>
                          </a:solidFill>
                          <a:effectLst/>
                          <a:latin typeface="Segoe UI" panose="020B0502040204020203" pitchFamily="34" charset="0"/>
                          <a:cs typeface="Segoe UI" panose="020B0502040204020203" pitchFamily="34" charset="0"/>
                        </a:rPr>
                        <a:t> </a:t>
                      </a:r>
                    </a:p>
                  </a:txBody>
                  <a:tcPr marL="6350" marR="6350" marT="6350" marB="0">
                    <a:solidFill>
                      <a:srgbClr val="B40E0E"/>
                    </a:solidFill>
                  </a:tcPr>
                </a:tc>
                <a:extLst>
                  <a:ext uri="{0D108BD9-81ED-4DB2-BD59-A6C34878D82A}">
                    <a16:rowId xmlns:a16="http://schemas.microsoft.com/office/drawing/2014/main" val="322028934"/>
                  </a:ext>
                </a:extLst>
              </a:tr>
              <a:tr h="270000">
                <a:tc>
                  <a:txBody>
                    <a:bodyPr/>
                    <a:lstStyle/>
                    <a:p>
                      <a:pPr algn="l" rtl="0" fontAlgn="ctr"/>
                      <a:r>
                        <a:rPr lang="fr-FR" sz="1600" b="0" i="0" u="none" strike="noStrike" dirty="0" err="1">
                          <a:solidFill>
                            <a:srgbClr val="000000"/>
                          </a:solidFill>
                          <a:effectLst/>
                          <a:latin typeface="Segoe UI Semibold" panose="020B0702040204020203" pitchFamily="34" charset="0"/>
                          <a:cs typeface="Segoe UI Semibold" panose="020B0702040204020203" pitchFamily="34" charset="0"/>
                        </a:rPr>
                        <a:t>Equity</a:t>
                      </a:r>
                      <a:r>
                        <a:rPr lang="fr-FR" sz="1600" b="0" i="0" u="none" strike="noStrike" dirty="0">
                          <a:solidFill>
                            <a:srgbClr val="000000"/>
                          </a:solidFill>
                          <a:effectLst/>
                          <a:latin typeface="Segoe UI Semibold" panose="020B0702040204020203" pitchFamily="34" charset="0"/>
                          <a:cs typeface="Segoe UI Semibold" panose="020B0702040204020203" pitchFamily="34" charset="0"/>
                        </a:rPr>
                        <a:t> capital (</a:t>
                      </a:r>
                      <a:r>
                        <a:rPr lang="fr-FR" sz="1600" b="0" i="0" u="none" strike="noStrike" dirty="0" err="1">
                          <a:solidFill>
                            <a:srgbClr val="000000"/>
                          </a:solidFill>
                          <a:effectLst/>
                          <a:latin typeface="Segoe UI Semibold" panose="020B0702040204020203" pitchFamily="34" charset="0"/>
                          <a:cs typeface="Segoe UI Semibold" panose="020B0702040204020203" pitchFamily="34" charset="0"/>
                        </a:rPr>
                        <a:t>own</a:t>
                      </a:r>
                      <a:r>
                        <a:rPr lang="fr-FR" sz="1600" b="0" i="0" u="none" strike="noStrike" dirty="0">
                          <a:solidFill>
                            <a:srgbClr val="000000"/>
                          </a:solidFill>
                          <a:effectLst/>
                          <a:latin typeface="Segoe UI Semibold" panose="020B0702040204020203" pitchFamily="34" charset="0"/>
                          <a:cs typeface="Segoe UI Semibold" panose="020B0702040204020203" pitchFamily="34" charset="0"/>
                        </a:rPr>
                        <a:t> </a:t>
                      </a:r>
                      <a:r>
                        <a:rPr lang="fr-FR" sz="1600" b="0" i="0" u="none" strike="noStrike" dirty="0" err="1">
                          <a:solidFill>
                            <a:srgbClr val="000000"/>
                          </a:solidFill>
                          <a:effectLst/>
                          <a:latin typeface="Segoe UI Semibold" panose="020B0702040204020203" pitchFamily="34" charset="0"/>
                          <a:cs typeface="Segoe UI Semibold" panose="020B0702040204020203" pitchFamily="34" charset="0"/>
                        </a:rPr>
                        <a:t>funds</a:t>
                      </a:r>
                      <a:r>
                        <a:rPr lang="fr-FR" sz="1600" b="0" i="0" u="none" strike="noStrike" dirty="0">
                          <a:solidFill>
                            <a:srgbClr val="000000"/>
                          </a:solidFill>
                          <a:effectLst/>
                          <a:latin typeface="Segoe UI Semibold" panose="020B0702040204020203" pitchFamily="34" charset="0"/>
                          <a:cs typeface="Segoe UI Semibold" panose="020B0702040204020203" pitchFamily="34" charset="0"/>
                        </a:rPr>
                        <a:t>)</a:t>
                      </a:r>
                    </a:p>
                  </a:txBody>
                  <a:tcPr marL="6350" marR="6350" marT="6350" marB="0" anchor="ctr">
                    <a:solidFill>
                      <a:schemeClr val="bg1">
                        <a:lumMod val="95000"/>
                      </a:schemeClr>
                    </a:solidFill>
                  </a:tcPr>
                </a:tc>
                <a:tc>
                  <a:txBody>
                    <a:bodyPr/>
                    <a:lstStyle/>
                    <a:p>
                      <a:pPr algn="l" fontAlgn="t"/>
                      <a:r>
                        <a:rPr lang="fr-FR" sz="1600" b="0" i="0" u="none" strike="noStrike" dirty="0">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bg1">
                        <a:lumMod val="95000"/>
                      </a:schemeClr>
                    </a:solidFill>
                  </a:tcPr>
                </a:tc>
                <a:extLst>
                  <a:ext uri="{0D108BD9-81ED-4DB2-BD59-A6C34878D82A}">
                    <a16:rowId xmlns:a16="http://schemas.microsoft.com/office/drawing/2014/main" val="1407080610"/>
                  </a:ext>
                </a:extLst>
              </a:tr>
              <a:tr h="270000">
                <a:tc>
                  <a:txBody>
                    <a:bodyPr/>
                    <a:lstStyle/>
                    <a:p>
                      <a:pPr algn="l" rtl="0" fontAlgn="ctr"/>
                      <a:r>
                        <a:rPr lang="fr-FR" sz="1600" b="0" i="0" u="none" strike="noStrike" dirty="0">
                          <a:solidFill>
                            <a:srgbClr val="000000"/>
                          </a:solidFill>
                          <a:effectLst/>
                          <a:latin typeface="Segoe UI" panose="020B0502040204020203" pitchFamily="34" charset="0"/>
                          <a:cs typeface="Segoe UI" panose="020B0502040204020203" pitchFamily="34" charset="0"/>
                        </a:rPr>
                        <a:t>   Capital contributions (</a:t>
                      </a:r>
                      <a:r>
                        <a:rPr lang="fr-FR" sz="1600" b="0" i="0" u="none" strike="noStrike" dirty="0" err="1">
                          <a:solidFill>
                            <a:srgbClr val="000000"/>
                          </a:solidFill>
                          <a:effectLst/>
                          <a:latin typeface="Segoe UI" panose="020B0502040204020203" pitchFamily="34" charset="0"/>
                          <a:cs typeface="Segoe UI" panose="020B0502040204020203" pitchFamily="34" charset="0"/>
                        </a:rPr>
                        <a:t>partners</a:t>
                      </a:r>
                      <a:r>
                        <a:rPr lang="fr-FR" sz="1600" b="0" i="0" u="none" strike="noStrike" dirty="0">
                          <a:solidFill>
                            <a:srgbClr val="000000"/>
                          </a:solidFill>
                          <a:effectLst/>
                          <a:latin typeface="Segoe UI" panose="020B0502040204020203" pitchFamily="34" charset="0"/>
                          <a:cs typeface="Segoe UI" panose="020B0502040204020203" pitchFamily="34" charset="0"/>
                        </a:rPr>
                        <a:t>)</a:t>
                      </a:r>
                    </a:p>
                  </a:txBody>
                  <a:tcPr marL="6350" marR="6350" marT="6350" marB="0" anchor="ctr">
                    <a:solidFill>
                      <a:schemeClr val="bg1">
                        <a:lumMod val="95000"/>
                      </a:schemeClr>
                    </a:solidFill>
                  </a:tcPr>
                </a:tc>
                <a:tc>
                  <a:txBody>
                    <a:bodyPr/>
                    <a:lstStyle/>
                    <a:p>
                      <a:pPr algn="l" fontAlgn="t"/>
                      <a:r>
                        <a:rPr lang="fr-FR" sz="1600" b="0" i="0" u="none" strike="noStrike" dirty="0">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bg1">
                        <a:lumMod val="95000"/>
                      </a:schemeClr>
                    </a:solidFill>
                  </a:tcPr>
                </a:tc>
                <a:extLst>
                  <a:ext uri="{0D108BD9-81ED-4DB2-BD59-A6C34878D82A}">
                    <a16:rowId xmlns:a16="http://schemas.microsoft.com/office/drawing/2014/main" val="799008430"/>
                  </a:ext>
                </a:extLst>
              </a:tr>
              <a:tr h="270000">
                <a:tc>
                  <a:txBody>
                    <a:bodyPr/>
                    <a:lstStyle/>
                    <a:p>
                      <a:pPr algn="l" rtl="0" fontAlgn="ctr"/>
                      <a:r>
                        <a:rPr lang="en-US" sz="1600" b="0" i="0" u="none" strike="noStrike">
                          <a:solidFill>
                            <a:srgbClr val="000000"/>
                          </a:solidFill>
                          <a:effectLst/>
                          <a:latin typeface="Segoe UI" panose="020B0502040204020203" pitchFamily="34" charset="0"/>
                          <a:cs typeface="Segoe UI" panose="020B0502040204020203" pitchFamily="34" charset="0"/>
                        </a:rPr>
                        <a:t>   Net self-financing (income from the business to be reinvested during the start-up phase)</a:t>
                      </a:r>
                    </a:p>
                  </a:txBody>
                  <a:tcPr marL="6350" marR="6350" marT="6350" marB="0" anchor="ctr">
                    <a:solidFill>
                      <a:schemeClr val="bg1">
                        <a:lumMod val="95000"/>
                      </a:schemeClr>
                    </a:solidFill>
                  </a:tcPr>
                </a:tc>
                <a:tc>
                  <a:txBody>
                    <a:bodyPr/>
                    <a:lstStyle/>
                    <a:p>
                      <a:pPr algn="l" fontAlgn="t"/>
                      <a:r>
                        <a:rPr lang="fr-FR" sz="1600" b="0" i="0" u="none" strike="noStrike" dirty="0">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bg1">
                        <a:lumMod val="95000"/>
                      </a:schemeClr>
                    </a:solidFill>
                  </a:tcPr>
                </a:tc>
                <a:extLst>
                  <a:ext uri="{0D108BD9-81ED-4DB2-BD59-A6C34878D82A}">
                    <a16:rowId xmlns:a16="http://schemas.microsoft.com/office/drawing/2014/main" val="2376789235"/>
                  </a:ext>
                </a:extLst>
              </a:tr>
              <a:tr h="270000">
                <a:tc>
                  <a:txBody>
                    <a:bodyPr/>
                    <a:lstStyle/>
                    <a:p>
                      <a:pPr algn="l" rtl="0" fontAlgn="ctr"/>
                      <a:r>
                        <a:rPr lang="fr-FR" sz="1600" b="0" i="0" u="none" strike="noStrike">
                          <a:solidFill>
                            <a:srgbClr val="000000"/>
                          </a:solidFill>
                          <a:effectLst/>
                          <a:latin typeface="Segoe UI" panose="020B0502040204020203" pitchFamily="34" charset="0"/>
                          <a:cs typeface="Segoe UI" panose="020B0502040204020203" pitchFamily="34" charset="0"/>
                        </a:rPr>
                        <a:t>   Aid and subsidies</a:t>
                      </a:r>
                    </a:p>
                  </a:txBody>
                  <a:tcPr marL="6350" marR="6350" marT="6350" marB="0" anchor="ctr">
                    <a:solidFill>
                      <a:schemeClr val="bg1">
                        <a:lumMod val="95000"/>
                      </a:schemeClr>
                    </a:solidFill>
                  </a:tcPr>
                </a:tc>
                <a:tc>
                  <a:txBody>
                    <a:bodyPr/>
                    <a:lstStyle/>
                    <a:p>
                      <a:pPr algn="l" fontAlgn="t"/>
                      <a:r>
                        <a:rPr lang="fr-FR" sz="1600" b="0" i="0" u="none" strike="noStrike" dirty="0">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bg1">
                        <a:lumMod val="95000"/>
                      </a:schemeClr>
                    </a:solidFill>
                  </a:tcPr>
                </a:tc>
                <a:extLst>
                  <a:ext uri="{0D108BD9-81ED-4DB2-BD59-A6C34878D82A}">
                    <a16:rowId xmlns:a16="http://schemas.microsoft.com/office/drawing/2014/main" val="1967559781"/>
                  </a:ext>
                </a:extLst>
              </a:tr>
              <a:tr h="270000">
                <a:tc>
                  <a:txBody>
                    <a:bodyPr/>
                    <a:lstStyle/>
                    <a:p>
                      <a:pPr algn="l" rtl="0" fontAlgn="ctr"/>
                      <a:r>
                        <a:rPr lang="fr-FR" sz="1600" b="0" i="0" u="none" strike="noStrike" dirty="0">
                          <a:solidFill>
                            <a:srgbClr val="000000"/>
                          </a:solidFill>
                          <a:effectLst/>
                          <a:latin typeface="Segoe UI" panose="020B0502040204020203" pitchFamily="34" charset="0"/>
                          <a:cs typeface="Segoe UI" panose="020B0502040204020203" pitchFamily="34" charset="0"/>
                        </a:rPr>
                        <a:t>   </a:t>
                      </a:r>
                      <a:r>
                        <a:rPr lang="fr-FR" sz="1600" b="0" i="0" u="none" strike="noStrike" dirty="0" err="1">
                          <a:solidFill>
                            <a:srgbClr val="000000"/>
                          </a:solidFill>
                          <a:effectLst/>
                          <a:latin typeface="Segoe UI" panose="020B0502040204020203" pitchFamily="34" charset="0"/>
                          <a:cs typeface="Segoe UI" panose="020B0502040204020203" pitchFamily="34" charset="0"/>
                        </a:rPr>
                        <a:t>Other</a:t>
                      </a:r>
                      <a:r>
                        <a:rPr lang="fr-FR" sz="1600" b="0" i="0" u="none" strike="noStrike" dirty="0">
                          <a:solidFill>
                            <a:srgbClr val="000000"/>
                          </a:solidFill>
                          <a:effectLst/>
                          <a:latin typeface="Segoe UI" panose="020B0502040204020203" pitchFamily="34" charset="0"/>
                          <a:cs typeface="Segoe UI" panose="020B0502040204020203" pitchFamily="34" charset="0"/>
                        </a:rPr>
                        <a:t> </a:t>
                      </a:r>
                      <a:r>
                        <a:rPr lang="fr-FR" sz="1600" b="0" i="0" u="none" strike="noStrike" dirty="0" err="1">
                          <a:solidFill>
                            <a:srgbClr val="000000"/>
                          </a:solidFill>
                          <a:effectLst/>
                          <a:latin typeface="Segoe UI" panose="020B0502040204020203" pitchFamily="34" charset="0"/>
                          <a:cs typeface="Segoe UI" panose="020B0502040204020203" pitchFamily="34" charset="0"/>
                        </a:rPr>
                        <a:t>private</a:t>
                      </a:r>
                      <a:r>
                        <a:rPr lang="fr-FR" sz="1600" b="0" i="0" u="none" strike="noStrike" dirty="0">
                          <a:solidFill>
                            <a:srgbClr val="000000"/>
                          </a:solidFill>
                          <a:effectLst/>
                          <a:latin typeface="Segoe UI" panose="020B0502040204020203" pitchFamily="34" charset="0"/>
                          <a:cs typeface="Segoe UI" panose="020B0502040204020203" pitchFamily="34" charset="0"/>
                        </a:rPr>
                        <a:t> </a:t>
                      </a:r>
                      <a:r>
                        <a:rPr lang="fr-FR" sz="1600" b="0" i="0" u="none" strike="noStrike" dirty="0" err="1">
                          <a:solidFill>
                            <a:srgbClr val="000000"/>
                          </a:solidFill>
                          <a:effectLst/>
                          <a:latin typeface="Segoe UI" panose="020B0502040204020203" pitchFamily="34" charset="0"/>
                          <a:cs typeface="Segoe UI" panose="020B0502040204020203" pitchFamily="34" charset="0"/>
                        </a:rPr>
                        <a:t>investors</a:t>
                      </a:r>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6350" marR="6350" marT="6350" marB="0" anchor="ctr">
                    <a:solidFill>
                      <a:schemeClr val="bg1">
                        <a:lumMod val="95000"/>
                      </a:schemeClr>
                    </a:solidFill>
                  </a:tcPr>
                </a:tc>
                <a:tc>
                  <a:txBody>
                    <a:bodyPr/>
                    <a:lstStyle/>
                    <a:p>
                      <a:pPr algn="l" fontAlgn="t"/>
                      <a:r>
                        <a:rPr lang="fr-FR" sz="1600" b="0" i="0" u="none" strike="noStrike" dirty="0">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bg1">
                        <a:lumMod val="95000"/>
                      </a:schemeClr>
                    </a:solidFill>
                  </a:tcPr>
                </a:tc>
                <a:extLst>
                  <a:ext uri="{0D108BD9-81ED-4DB2-BD59-A6C34878D82A}">
                    <a16:rowId xmlns:a16="http://schemas.microsoft.com/office/drawing/2014/main" val="4051339552"/>
                  </a:ext>
                </a:extLst>
              </a:tr>
              <a:tr h="270000">
                <a:tc>
                  <a:txBody>
                    <a:bodyPr/>
                    <a:lstStyle/>
                    <a:p>
                      <a:pPr algn="l" rtl="0" fontAlgn="ctr"/>
                      <a:endParaRPr lang="en-US" sz="1600" b="1" i="0" u="none" strike="noStrike" dirty="0">
                        <a:solidFill>
                          <a:srgbClr val="000000"/>
                        </a:solidFill>
                        <a:effectLst/>
                        <a:latin typeface="Segoe UI" panose="020B0502040204020203" pitchFamily="34" charset="0"/>
                        <a:cs typeface="Segoe UI" panose="020B0502040204020203" pitchFamily="34" charset="0"/>
                      </a:endParaRPr>
                    </a:p>
                  </a:txBody>
                  <a:tcPr marL="6350" marR="6350" marT="6350" marB="0" anchor="ctr">
                    <a:solidFill>
                      <a:schemeClr val="bg1">
                        <a:lumMod val="95000"/>
                      </a:schemeClr>
                    </a:solidFill>
                  </a:tcPr>
                </a:tc>
                <a:tc>
                  <a:txBody>
                    <a:bodyPr/>
                    <a:lstStyle/>
                    <a:p>
                      <a:pPr algn="l" fontAlgn="t"/>
                      <a:endParaRPr lang="fr-FR" sz="1600" b="0" i="0" u="none" strike="noStrike" dirty="0">
                        <a:solidFill>
                          <a:srgbClr val="000000"/>
                        </a:solidFill>
                        <a:effectLst/>
                        <a:latin typeface="Segoe UI" panose="020B0502040204020203" pitchFamily="34" charset="0"/>
                        <a:cs typeface="Segoe UI" panose="020B0502040204020203" pitchFamily="34" charset="0"/>
                      </a:endParaRPr>
                    </a:p>
                  </a:txBody>
                  <a:tcPr marL="6350" marR="6350" marT="6350" marB="0">
                    <a:solidFill>
                      <a:schemeClr val="bg1">
                        <a:lumMod val="95000"/>
                      </a:schemeClr>
                    </a:solidFill>
                  </a:tcPr>
                </a:tc>
                <a:extLst>
                  <a:ext uri="{0D108BD9-81ED-4DB2-BD59-A6C34878D82A}">
                    <a16:rowId xmlns:a16="http://schemas.microsoft.com/office/drawing/2014/main" val="4143898824"/>
                  </a:ext>
                </a:extLst>
              </a:tr>
              <a:tr h="270000">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600" b="1" i="0" u="none" strike="noStrike" dirty="0">
                          <a:solidFill>
                            <a:srgbClr val="000000"/>
                          </a:solidFill>
                          <a:effectLst/>
                          <a:latin typeface="Segoe UI Semibold" panose="020B0702040204020203" pitchFamily="34" charset="0"/>
                          <a:cs typeface="Segoe UI Semibold" panose="020B0702040204020203" pitchFamily="34" charset="0"/>
                        </a:rPr>
                        <a:t>Borrowed capital (medium- and long-term loans)</a:t>
                      </a:r>
                      <a:r>
                        <a:rPr lang="fr-FR" sz="1600" b="0" i="0" u="none" strike="noStrike" dirty="0">
                          <a:solidFill>
                            <a:srgbClr val="000000"/>
                          </a:solidFill>
                          <a:effectLst/>
                          <a:latin typeface="Segoe UI Semibold" panose="020B0702040204020203" pitchFamily="34" charset="0"/>
                          <a:cs typeface="Segoe UI Semibold" panose="020B0702040204020203" pitchFamily="34" charset="0"/>
                        </a:rPr>
                        <a:t> </a:t>
                      </a:r>
                    </a:p>
                  </a:txBody>
                  <a:tcPr marL="6350" marR="6350" marT="6350" marB="0">
                    <a:solidFill>
                      <a:schemeClr val="bg1">
                        <a:lumMod val="95000"/>
                      </a:schemeClr>
                    </a:solidFill>
                  </a:tcPr>
                </a:tc>
                <a:tc>
                  <a:txBody>
                    <a:bodyPr/>
                    <a:lstStyle/>
                    <a:p>
                      <a:pPr algn="l" fontAlgn="t"/>
                      <a:r>
                        <a:rPr lang="fr-FR" sz="1600" b="0" i="0" u="none" strike="noStrike" dirty="0">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bg1">
                        <a:lumMod val="95000"/>
                      </a:schemeClr>
                    </a:solidFill>
                  </a:tcPr>
                </a:tc>
                <a:extLst>
                  <a:ext uri="{0D108BD9-81ED-4DB2-BD59-A6C34878D82A}">
                    <a16:rowId xmlns:a16="http://schemas.microsoft.com/office/drawing/2014/main" val="1223374255"/>
                  </a:ext>
                </a:extLst>
              </a:tr>
              <a:tr h="270000">
                <a:tc>
                  <a:txBody>
                    <a:bodyPr/>
                    <a:lstStyle/>
                    <a:p>
                      <a:pPr algn="l" rtl="0" fontAlgn="ctr"/>
                      <a:r>
                        <a:rPr lang="fr-FR" sz="1600" b="1" i="0" u="none" strike="noStrike" dirty="0">
                          <a:solidFill>
                            <a:srgbClr val="000000"/>
                          </a:solidFill>
                          <a:effectLst/>
                          <a:latin typeface="Segoe UI" panose="020B0502040204020203" pitchFamily="34" charset="0"/>
                          <a:cs typeface="Segoe UI" panose="020B0502040204020203" pitchFamily="34" charset="0"/>
                        </a:rPr>
                        <a:t>TOTAL RESOURCES</a:t>
                      </a:r>
                    </a:p>
                  </a:txBody>
                  <a:tcPr marL="6350" marR="6350" marT="6350" marB="0" anchor="ctr">
                    <a:solidFill>
                      <a:schemeClr val="accent2">
                        <a:lumMod val="20000"/>
                        <a:lumOff val="80000"/>
                      </a:schemeClr>
                    </a:solidFill>
                  </a:tcPr>
                </a:tc>
                <a:tc>
                  <a:txBody>
                    <a:bodyPr/>
                    <a:lstStyle/>
                    <a:p>
                      <a:pPr algn="l" fontAlgn="t"/>
                      <a:r>
                        <a:rPr lang="fr-FR" sz="1600" b="0" i="0" u="none" strike="noStrike" dirty="0">
                          <a:solidFill>
                            <a:srgbClr val="000000"/>
                          </a:solidFill>
                          <a:effectLst/>
                          <a:latin typeface="Segoe UI" panose="020B0502040204020203" pitchFamily="34" charset="0"/>
                          <a:cs typeface="Segoe UI" panose="020B0502040204020203" pitchFamily="34" charset="0"/>
                        </a:rPr>
                        <a:t> </a:t>
                      </a:r>
                    </a:p>
                  </a:txBody>
                  <a:tcPr marL="6350" marR="6350" marT="6350" marB="0">
                    <a:solidFill>
                      <a:schemeClr val="accent2">
                        <a:lumMod val="20000"/>
                        <a:lumOff val="80000"/>
                      </a:schemeClr>
                    </a:solidFill>
                  </a:tcPr>
                </a:tc>
                <a:extLst>
                  <a:ext uri="{0D108BD9-81ED-4DB2-BD59-A6C34878D82A}">
                    <a16:rowId xmlns:a16="http://schemas.microsoft.com/office/drawing/2014/main" val="4006076665"/>
                  </a:ext>
                </a:extLst>
              </a:tr>
            </a:tbl>
          </a:graphicData>
        </a:graphic>
      </p:graphicFrame>
      <p:sp>
        <p:nvSpPr>
          <p:cNvPr id="10" name="Freeform 27">
            <a:extLst>
              <a:ext uri="{FF2B5EF4-FFF2-40B4-BE49-F238E27FC236}">
                <a16:creationId xmlns:a16="http://schemas.microsoft.com/office/drawing/2014/main" id="{A2F5D1D4-8CBD-4E3C-854D-0FCF7DABF694}"/>
              </a:ext>
            </a:extLst>
          </p:cNvPr>
          <p:cNvSpPr>
            <a:spLocks noChangeAspect="1"/>
          </p:cNvSpPr>
          <p:nvPr/>
        </p:nvSpPr>
        <p:spPr>
          <a:xfrm>
            <a:off x="13716000" y="737794"/>
            <a:ext cx="1403575" cy="1711678"/>
          </a:xfrm>
          <a:custGeom>
            <a:avLst/>
            <a:gdLst/>
            <a:ahLst/>
            <a:cxnLst/>
            <a:rect l="l" t="t" r="r" b="b"/>
            <a:pathLst>
              <a:path w="933031" h="1137843">
                <a:moveTo>
                  <a:pt x="0" y="0"/>
                </a:moveTo>
                <a:lnTo>
                  <a:pt x="933032" y="0"/>
                </a:lnTo>
                <a:lnTo>
                  <a:pt x="933032" y="1137843"/>
                </a:lnTo>
                <a:lnTo>
                  <a:pt x="0" y="113784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Espace réservé du numéro de diapositive 3">
            <a:extLst>
              <a:ext uri="{FF2B5EF4-FFF2-40B4-BE49-F238E27FC236}">
                <a16:creationId xmlns:a16="http://schemas.microsoft.com/office/drawing/2014/main" id="{F3B27CE7-C662-4583-B362-BD296B33672A}"/>
              </a:ext>
            </a:extLst>
          </p:cNvPr>
          <p:cNvSpPr>
            <a:spLocks noGrp="1"/>
          </p:cNvSpPr>
          <p:nvPr>
            <p:ph type="sldNum" sz="quarter" idx="12"/>
          </p:nvPr>
        </p:nvSpPr>
        <p:spPr/>
        <p:txBody>
          <a:bodyPr/>
          <a:lstStyle/>
          <a:p>
            <a:fld id="{B6F15528-21DE-4FAA-801E-634DDDAF4B2B}" type="slidenum">
              <a:rPr lang="en-US" smtClean="0"/>
              <a:pPr/>
              <a:t>23</a:t>
            </a:fld>
            <a:endParaRPr lang="en-US" dirty="0"/>
          </a:p>
        </p:txBody>
      </p:sp>
    </p:spTree>
    <p:extLst>
      <p:ext uri="{BB962C8B-B14F-4D97-AF65-F5344CB8AC3E}">
        <p14:creationId xmlns:p14="http://schemas.microsoft.com/office/powerpoint/2010/main" val="11602833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8"/>
          <p:cNvSpPr/>
          <p:nvPr/>
        </p:nvSpPr>
        <p:spPr>
          <a:xfrm>
            <a:off x="1028700" y="2421551"/>
            <a:ext cx="16230600" cy="0"/>
          </a:xfrm>
          <a:prstGeom prst="line">
            <a:avLst/>
          </a:prstGeom>
          <a:ln w="9525" cap="flat">
            <a:solidFill>
              <a:srgbClr val="140E0C"/>
            </a:solidFill>
            <a:prstDash val="solid"/>
            <a:headEnd type="none" w="sm" len="sm"/>
            <a:tailEnd type="none" w="sm" len="sm"/>
          </a:ln>
        </p:spPr>
      </p:sp>
      <p:sp>
        <p:nvSpPr>
          <p:cNvPr id="9" name="AutoShape 9"/>
          <p:cNvSpPr/>
          <p:nvPr/>
        </p:nvSpPr>
        <p:spPr>
          <a:xfrm>
            <a:off x="1028700" y="9639300"/>
            <a:ext cx="16230600" cy="0"/>
          </a:xfrm>
          <a:prstGeom prst="line">
            <a:avLst/>
          </a:prstGeom>
          <a:ln w="9525" cap="flat">
            <a:solidFill>
              <a:srgbClr val="140E0C"/>
            </a:solidFill>
            <a:prstDash val="solid"/>
            <a:headEnd type="none" w="sm" len="sm"/>
            <a:tailEnd type="none" w="sm" len="sm"/>
          </a:ln>
        </p:spPr>
      </p:sp>
      <p:sp>
        <p:nvSpPr>
          <p:cNvPr id="15" name="Freeform 15"/>
          <p:cNvSpPr/>
          <p:nvPr/>
        </p:nvSpPr>
        <p:spPr>
          <a:xfrm>
            <a:off x="8456791" y="9758578"/>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2"/>
            <a:stretch>
              <a:fillRect/>
            </a:stretch>
          </a:blipFill>
        </p:spPr>
      </p:sp>
      <p:sp>
        <p:nvSpPr>
          <p:cNvPr id="16" name="TextBox 6">
            <a:extLst>
              <a:ext uri="{FF2B5EF4-FFF2-40B4-BE49-F238E27FC236}">
                <a16:creationId xmlns:a16="http://schemas.microsoft.com/office/drawing/2014/main" id="{DB75DD2E-5420-489E-89E3-56D6B6D1624A}"/>
              </a:ext>
            </a:extLst>
          </p:cNvPr>
          <p:cNvSpPr txBox="1"/>
          <p:nvPr/>
        </p:nvSpPr>
        <p:spPr>
          <a:xfrm>
            <a:off x="1025387" y="952500"/>
            <a:ext cx="9033013" cy="815160"/>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Appendix for preparing the pitch</a:t>
            </a:r>
          </a:p>
        </p:txBody>
      </p:sp>
      <p:sp>
        <p:nvSpPr>
          <p:cNvPr id="13" name="TextBox 4">
            <a:extLst>
              <a:ext uri="{FF2B5EF4-FFF2-40B4-BE49-F238E27FC236}">
                <a16:creationId xmlns:a16="http://schemas.microsoft.com/office/drawing/2014/main" id="{8DEB4FCD-6080-4E0D-AE1C-C61C35E88BE5}"/>
              </a:ext>
            </a:extLst>
          </p:cNvPr>
          <p:cNvSpPr txBox="1"/>
          <p:nvPr/>
        </p:nvSpPr>
        <p:spPr>
          <a:xfrm>
            <a:off x="1025387" y="1888170"/>
            <a:ext cx="7010400" cy="412870"/>
          </a:xfrm>
          <a:prstGeom prst="rect">
            <a:avLst/>
          </a:prstGeom>
        </p:spPr>
        <p:txBody>
          <a:bodyPr wrap="square" lIns="0" tIns="0" rIns="0" bIns="0" rtlCol="0" anchor="t">
            <a:spAutoFit/>
          </a:bodyPr>
          <a:lstStyle/>
          <a:p>
            <a:pPr marL="0" lvl="1" indent="0" algn="l">
              <a:lnSpc>
                <a:spcPts val="3359"/>
              </a:lnSpc>
              <a:spcBef>
                <a:spcPct val="0"/>
              </a:spcBef>
            </a:pPr>
            <a:r>
              <a:rPr lang="fr-FR" sz="2799" b="1" spc="-139" dirty="0">
                <a:solidFill>
                  <a:srgbClr val="B40E0E"/>
                </a:solidFill>
                <a:latin typeface="Segoe UI Semibold" panose="020B0702040204020203" pitchFamily="34" charset="0"/>
                <a:ea typeface="Raleway Bold"/>
                <a:cs typeface="Segoe UI Semibold" panose="020B0702040204020203" pitchFamily="34" charset="0"/>
                <a:sym typeface="Raleway Bold"/>
              </a:rPr>
              <a:t>Evaluation </a:t>
            </a:r>
            <a:r>
              <a:rPr lang="fr-FR" sz="2799" b="1" spc="-139" dirty="0" err="1">
                <a:solidFill>
                  <a:srgbClr val="B40E0E"/>
                </a:solidFill>
                <a:latin typeface="Segoe UI Semibold" panose="020B0702040204020203" pitchFamily="34" charset="0"/>
                <a:ea typeface="Raleway Bold"/>
                <a:cs typeface="Segoe UI Semibold" panose="020B0702040204020203" pitchFamily="34" charset="0"/>
                <a:sym typeface="Raleway Bold"/>
              </a:rPr>
              <a:t>grid</a:t>
            </a:r>
            <a:endParaRPr lang="fr-FR" sz="2799" b="1" spc="-139" dirty="0">
              <a:solidFill>
                <a:srgbClr val="B40E0E"/>
              </a:solidFill>
              <a:latin typeface="Segoe UI Semibold" panose="020B0702040204020203" pitchFamily="34" charset="0"/>
              <a:ea typeface="Raleway Bold"/>
              <a:cs typeface="Segoe UI Semibold" panose="020B0702040204020203" pitchFamily="34" charset="0"/>
              <a:sym typeface="Raleway Bold"/>
            </a:endParaRPr>
          </a:p>
        </p:txBody>
      </p:sp>
      <p:sp>
        <p:nvSpPr>
          <p:cNvPr id="2" name="Espace réservé du numéro de diapositive 1">
            <a:extLst>
              <a:ext uri="{FF2B5EF4-FFF2-40B4-BE49-F238E27FC236}">
                <a16:creationId xmlns:a16="http://schemas.microsoft.com/office/drawing/2014/main" id="{C50E4026-ECDE-4C4F-950A-A6D476CA378F}"/>
              </a:ext>
            </a:extLst>
          </p:cNvPr>
          <p:cNvSpPr>
            <a:spLocks noGrp="1"/>
          </p:cNvSpPr>
          <p:nvPr>
            <p:ph type="sldNum" sz="quarter" idx="12"/>
          </p:nvPr>
        </p:nvSpPr>
        <p:spPr/>
        <p:txBody>
          <a:bodyPr/>
          <a:lstStyle/>
          <a:p>
            <a:fld id="{B6F15528-21DE-4FAA-801E-634DDDAF4B2B}" type="slidenum">
              <a:rPr lang="en-US" smtClean="0"/>
              <a:pPr/>
              <a:t>24</a:t>
            </a:fld>
            <a:endParaRPr lang="en-US" dirty="0"/>
          </a:p>
        </p:txBody>
      </p:sp>
      <p:graphicFrame>
        <p:nvGraphicFramePr>
          <p:cNvPr id="4" name="Tableau 3">
            <a:extLst>
              <a:ext uri="{FF2B5EF4-FFF2-40B4-BE49-F238E27FC236}">
                <a16:creationId xmlns:a16="http://schemas.microsoft.com/office/drawing/2014/main" id="{63D0386F-FBE2-4E82-8E29-598ED591B867}"/>
              </a:ext>
            </a:extLst>
          </p:cNvPr>
          <p:cNvGraphicFramePr>
            <a:graphicFrameLocks noGrp="1"/>
          </p:cNvGraphicFramePr>
          <p:nvPr>
            <p:extLst>
              <p:ext uri="{D42A27DB-BD31-4B8C-83A1-F6EECF244321}">
                <p14:modId xmlns:p14="http://schemas.microsoft.com/office/powerpoint/2010/main" val="439182077"/>
              </p:ext>
            </p:extLst>
          </p:nvPr>
        </p:nvGraphicFramePr>
        <p:xfrm>
          <a:off x="2206487" y="3173580"/>
          <a:ext cx="13868400" cy="5707774"/>
        </p:xfrm>
        <a:graphic>
          <a:graphicData uri="http://schemas.openxmlformats.org/drawingml/2006/table">
            <a:tbl>
              <a:tblPr>
                <a:tableStyleId>{5C22544A-7EE6-4342-B048-85BDC9FD1C3A}</a:tableStyleId>
              </a:tblPr>
              <a:tblGrid>
                <a:gridCol w="1978761">
                  <a:extLst>
                    <a:ext uri="{9D8B030D-6E8A-4147-A177-3AD203B41FA5}">
                      <a16:colId xmlns:a16="http://schemas.microsoft.com/office/drawing/2014/main" val="779411731"/>
                    </a:ext>
                  </a:extLst>
                </a:gridCol>
                <a:gridCol w="11889639">
                  <a:extLst>
                    <a:ext uri="{9D8B030D-6E8A-4147-A177-3AD203B41FA5}">
                      <a16:colId xmlns:a16="http://schemas.microsoft.com/office/drawing/2014/main" val="1584423714"/>
                    </a:ext>
                  </a:extLst>
                </a:gridCol>
              </a:tblGrid>
              <a:tr h="577154">
                <a:tc gridSpan="2">
                  <a:txBody>
                    <a:bodyPr/>
                    <a:lstStyle/>
                    <a:p>
                      <a:pPr algn="ctr" fontAlgn="ctr"/>
                      <a:r>
                        <a:rPr lang="fr-FR" sz="2400" b="1" u="none" strike="noStrike" dirty="0">
                          <a:solidFill>
                            <a:schemeClr val="bg1"/>
                          </a:solidFill>
                          <a:effectLst/>
                          <a:latin typeface="Segoe UI" panose="020B0502040204020203" pitchFamily="34" charset="0"/>
                          <a:cs typeface="Segoe UI" panose="020B0502040204020203" pitchFamily="34" charset="0"/>
                        </a:rPr>
                        <a:t>Items</a:t>
                      </a:r>
                      <a:endParaRPr lang="fr-FR" sz="2400" b="1" i="0" u="none" strike="noStrike" dirty="0">
                        <a:solidFill>
                          <a:schemeClr val="bg1"/>
                        </a:solidFill>
                        <a:effectLst/>
                        <a:latin typeface="Segoe UI" panose="020B0502040204020203" pitchFamily="34" charset="0"/>
                        <a:cs typeface="Segoe UI" panose="020B0502040204020203" pitchFamily="34" charset="0"/>
                      </a:endParaRPr>
                    </a:p>
                  </a:txBody>
                  <a:tcPr marL="6350" marR="6350" marT="6350" marB="0" anchor="ctr">
                    <a:lnL w="6350" cap="flat" cmpd="sng" algn="ctr">
                      <a:solidFill>
                        <a:srgbClr val="E04C4C"/>
                      </a:solidFill>
                      <a:prstDash val="solid"/>
                      <a:round/>
                      <a:headEnd type="none" w="med" len="med"/>
                      <a:tailEnd type="none" w="med" len="med"/>
                    </a:lnL>
                    <a:lnR w="6350" cap="flat" cmpd="sng" algn="ctr">
                      <a:solidFill>
                        <a:srgbClr val="E04C4C"/>
                      </a:solidFill>
                      <a:prstDash val="solid"/>
                      <a:round/>
                      <a:headEnd type="none" w="med" len="med"/>
                      <a:tailEnd type="none" w="med" len="med"/>
                    </a:lnR>
                    <a:lnT w="6350" cap="flat" cmpd="sng" algn="ctr">
                      <a:solidFill>
                        <a:srgbClr val="E04C4C"/>
                      </a:solidFill>
                      <a:prstDash val="solid"/>
                      <a:round/>
                      <a:headEnd type="none" w="med" len="med"/>
                      <a:tailEnd type="none" w="med" len="med"/>
                    </a:lnT>
                    <a:lnB w="6350" cap="flat" cmpd="sng" algn="ctr">
                      <a:solidFill>
                        <a:srgbClr val="E04C4C"/>
                      </a:solidFill>
                      <a:prstDash val="solid"/>
                      <a:round/>
                      <a:headEnd type="none" w="med" len="med"/>
                      <a:tailEnd type="none" w="med" len="med"/>
                    </a:lnB>
                    <a:lnTlToBr w="12700" cmpd="sng">
                      <a:noFill/>
                      <a:prstDash val="solid"/>
                    </a:lnTlToBr>
                    <a:lnBlToTr w="12700" cmpd="sng">
                      <a:noFill/>
                      <a:prstDash val="solid"/>
                    </a:lnBlToTr>
                    <a:solidFill>
                      <a:srgbClr val="B40E0E"/>
                    </a:solidFill>
                  </a:tcPr>
                </a:tc>
                <a:tc hMerge="1">
                  <a:txBody>
                    <a:bodyPr/>
                    <a:lstStyle/>
                    <a:p>
                      <a:pPr algn="ctr" fontAlgn="ctr"/>
                      <a:r>
                        <a:rPr lang="fr-FR" sz="2000" b="1" u="none" strike="noStrike" dirty="0">
                          <a:solidFill>
                            <a:schemeClr val="bg1"/>
                          </a:solidFill>
                          <a:effectLst/>
                          <a:latin typeface="Segoe UI" panose="020B0502040204020203" pitchFamily="34" charset="0"/>
                          <a:cs typeface="Segoe UI" panose="020B0502040204020203" pitchFamily="34" charset="0"/>
                        </a:rPr>
                        <a:t>Critères</a:t>
                      </a:r>
                      <a:endParaRPr lang="fr-FR" sz="2000" b="1" i="0" u="none" strike="noStrike" dirty="0">
                        <a:solidFill>
                          <a:schemeClr val="bg1"/>
                        </a:solidFill>
                        <a:effectLst/>
                        <a:latin typeface="Segoe UI" panose="020B0502040204020203" pitchFamily="34" charset="0"/>
                        <a:cs typeface="Segoe UI" panose="020B0502040204020203" pitchFamily="34" charset="0"/>
                      </a:endParaRPr>
                    </a:p>
                  </a:txBody>
                  <a:tcPr marL="6350" marR="6350" marT="6350" marB="0" anchor="ctr">
                    <a:solidFill>
                      <a:srgbClr val="F03F35"/>
                    </a:solidFill>
                  </a:tcPr>
                </a:tc>
                <a:extLst>
                  <a:ext uri="{0D108BD9-81ED-4DB2-BD59-A6C34878D82A}">
                    <a16:rowId xmlns:a16="http://schemas.microsoft.com/office/drawing/2014/main" val="3935666867"/>
                  </a:ext>
                </a:extLst>
              </a:tr>
              <a:tr h="513062">
                <a:tc rowSpan="5">
                  <a:txBody>
                    <a:bodyPr/>
                    <a:lstStyle/>
                    <a:p>
                      <a:pPr algn="ctr" fontAlgn="ctr"/>
                      <a:r>
                        <a:rPr lang="fr-FR" sz="2000" u="none" strike="noStrike" dirty="0">
                          <a:effectLst/>
                          <a:latin typeface="Segoe UI" panose="020B0502040204020203" pitchFamily="34" charset="0"/>
                          <a:cs typeface="Segoe UI" panose="020B0502040204020203" pitchFamily="34" charset="0"/>
                        </a:rPr>
                        <a:t>1. Content</a:t>
                      </a:r>
                      <a:endParaRPr lang="fr-FR" sz="2000" b="1" i="0" u="none" strike="noStrike" dirty="0">
                        <a:solidFill>
                          <a:srgbClr val="000000"/>
                        </a:solidFill>
                        <a:effectLst/>
                        <a:latin typeface="Segoe UI" panose="020B0502040204020203" pitchFamily="34" charset="0"/>
                        <a:cs typeface="Segoe UI" panose="020B0502040204020203" pitchFamily="34" charset="0"/>
                      </a:endParaRPr>
                    </a:p>
                  </a:txBody>
                  <a:tcPr marL="6350" marR="6350" marT="6350" marB="0" anchor="ctr">
                    <a:lnL w="6350" cap="flat" cmpd="sng" algn="ctr">
                      <a:solidFill>
                        <a:srgbClr val="E04C4C"/>
                      </a:solidFill>
                      <a:prstDash val="solid"/>
                      <a:round/>
                      <a:headEnd type="none" w="med" len="med"/>
                      <a:tailEnd type="none" w="med" len="med"/>
                    </a:lnL>
                    <a:lnR w="6350" cap="flat" cmpd="sng" algn="ctr">
                      <a:solidFill>
                        <a:srgbClr val="E04C4C"/>
                      </a:solidFill>
                      <a:prstDash val="solid"/>
                      <a:round/>
                      <a:headEnd type="none" w="med" len="med"/>
                      <a:tailEnd type="none" w="med" len="med"/>
                    </a:lnR>
                    <a:lnT w="6350" cap="flat" cmpd="sng" algn="ctr">
                      <a:solidFill>
                        <a:srgbClr val="E04C4C"/>
                      </a:solidFill>
                      <a:prstDash val="solid"/>
                      <a:round/>
                      <a:headEnd type="none" w="med" len="med"/>
                      <a:tailEnd type="none" w="med" len="med"/>
                    </a:lnT>
                    <a:lnB w="6350" cap="flat" cmpd="sng" algn="ctr">
                      <a:solidFill>
                        <a:srgbClr val="E04C4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fr-FR" sz="2000" u="none" strike="noStrike" dirty="0">
                          <a:effectLst/>
                          <a:latin typeface="Segoe UI" panose="020B0502040204020203" pitchFamily="34" charset="0"/>
                          <a:cs typeface="Segoe UI" panose="020B0502040204020203" pitchFamily="34" charset="0"/>
                        </a:rPr>
                        <a:t>   a</a:t>
                      </a:r>
                      <a:r>
                        <a:rPr lang="fr-FR" sz="2000" u="none" strike="noStrike">
                          <a:effectLst/>
                          <a:latin typeface="Segoe UI" panose="020B0502040204020203" pitchFamily="34" charset="0"/>
                          <a:cs typeface="Segoe UI" panose="020B0502040204020203" pitchFamily="34" charset="0"/>
                        </a:rPr>
                        <a:t>. </a:t>
                      </a:r>
                      <a:r>
                        <a:rPr lang="en-US" sz="2000" u="none" strike="noStrike">
                          <a:effectLst/>
                          <a:latin typeface="Segoe UI" panose="020B0502040204020203" pitchFamily="34" charset="0"/>
                          <a:cs typeface="Segoe UI" panose="020B0502040204020203" pitchFamily="34" charset="0"/>
                        </a:rPr>
                        <a:t>The problem/market need is clearly identified and communicated</a:t>
                      </a:r>
                      <a:endParaRPr lang="fr-FR" sz="2000" b="0" i="0" u="none" strike="noStrike" dirty="0">
                        <a:solidFill>
                          <a:srgbClr val="000000"/>
                        </a:solidFill>
                        <a:effectLst/>
                        <a:latin typeface="Segoe UI" panose="020B0502040204020203" pitchFamily="34" charset="0"/>
                        <a:cs typeface="Segoe UI" panose="020B0502040204020203" pitchFamily="34" charset="0"/>
                      </a:endParaRPr>
                    </a:p>
                  </a:txBody>
                  <a:tcPr marL="6350" marR="6350" marT="6350" marB="0" anchor="ctr">
                    <a:lnL w="6350" cap="flat" cmpd="sng" algn="ctr">
                      <a:solidFill>
                        <a:srgbClr val="E04C4C"/>
                      </a:solidFill>
                      <a:prstDash val="solid"/>
                      <a:round/>
                      <a:headEnd type="none" w="med" len="med"/>
                      <a:tailEnd type="none" w="med" len="med"/>
                    </a:lnL>
                    <a:lnR w="6350" cap="flat" cmpd="sng" algn="ctr">
                      <a:solidFill>
                        <a:srgbClr val="E04C4C"/>
                      </a:solidFill>
                      <a:prstDash val="solid"/>
                      <a:round/>
                      <a:headEnd type="none" w="med" len="med"/>
                      <a:tailEnd type="none" w="med" len="med"/>
                    </a:lnR>
                    <a:lnT w="6350" cap="flat" cmpd="sng" algn="ctr">
                      <a:solidFill>
                        <a:srgbClr val="E04C4C"/>
                      </a:solidFill>
                      <a:prstDash val="solid"/>
                      <a:round/>
                      <a:headEnd type="none" w="med" len="med"/>
                      <a:tailEnd type="none" w="med" len="med"/>
                    </a:lnT>
                    <a:lnB w="6350" cap="flat" cmpd="sng" algn="ctr">
                      <a:solidFill>
                        <a:srgbClr val="E04C4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39403787"/>
                  </a:ext>
                </a:extLst>
              </a:tr>
              <a:tr h="513062">
                <a:tc vMerge="1">
                  <a:txBody>
                    <a:bodyPr/>
                    <a:lstStyle/>
                    <a:p>
                      <a:endParaRPr lang="fr-FR"/>
                    </a:p>
                  </a:txBody>
                  <a:tcPr/>
                </a:tc>
                <a:tc>
                  <a:txBody>
                    <a:bodyPr/>
                    <a:lstStyle/>
                    <a:p>
                      <a:pPr algn="l" fontAlgn="ctr"/>
                      <a:r>
                        <a:rPr lang="fr-FR" sz="2000" u="none" strike="noStrike" dirty="0">
                          <a:effectLst/>
                          <a:latin typeface="Segoe UI" panose="020B0502040204020203" pitchFamily="34" charset="0"/>
                          <a:cs typeface="Segoe UI" panose="020B0502040204020203" pitchFamily="34" charset="0"/>
                        </a:rPr>
                        <a:t>   b. </a:t>
                      </a:r>
                      <a:r>
                        <a:rPr lang="en-US" sz="2000" u="none" strike="noStrike" dirty="0">
                          <a:effectLst/>
                          <a:latin typeface="Segoe UI" panose="020B0502040204020203" pitchFamily="34" charset="0"/>
                          <a:cs typeface="Segoe UI" panose="020B0502040204020203" pitchFamily="34" charset="0"/>
                        </a:rPr>
                        <a:t>The value proposition for customers and consumers is clear</a:t>
                      </a:r>
                      <a:endParaRPr lang="fr-FR" sz="2000" b="0" i="0" u="none" strike="noStrike" dirty="0">
                        <a:solidFill>
                          <a:srgbClr val="000000"/>
                        </a:solidFill>
                        <a:effectLst/>
                        <a:latin typeface="Segoe UI" panose="020B0502040204020203" pitchFamily="34" charset="0"/>
                        <a:cs typeface="Segoe UI" panose="020B0502040204020203" pitchFamily="34" charset="0"/>
                      </a:endParaRPr>
                    </a:p>
                  </a:txBody>
                  <a:tcPr marL="6350" marR="6350" marT="6350" marB="0" anchor="ctr">
                    <a:lnL w="6350" cap="flat" cmpd="sng" algn="ctr">
                      <a:solidFill>
                        <a:srgbClr val="E04C4C"/>
                      </a:solidFill>
                      <a:prstDash val="solid"/>
                      <a:round/>
                      <a:headEnd type="none" w="med" len="med"/>
                      <a:tailEnd type="none" w="med" len="med"/>
                    </a:lnL>
                    <a:lnR w="6350" cap="flat" cmpd="sng" algn="ctr">
                      <a:solidFill>
                        <a:srgbClr val="E04C4C"/>
                      </a:solidFill>
                      <a:prstDash val="solid"/>
                      <a:round/>
                      <a:headEnd type="none" w="med" len="med"/>
                      <a:tailEnd type="none" w="med" len="med"/>
                    </a:lnR>
                    <a:lnT w="6350" cap="flat" cmpd="sng" algn="ctr">
                      <a:solidFill>
                        <a:srgbClr val="E04C4C"/>
                      </a:solidFill>
                      <a:prstDash val="solid"/>
                      <a:round/>
                      <a:headEnd type="none" w="med" len="med"/>
                      <a:tailEnd type="none" w="med" len="med"/>
                    </a:lnT>
                    <a:lnB w="6350" cap="flat" cmpd="sng" algn="ctr">
                      <a:solidFill>
                        <a:srgbClr val="E04C4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936020178"/>
                  </a:ext>
                </a:extLst>
              </a:tr>
              <a:tr h="513062">
                <a:tc vMerge="1">
                  <a:txBody>
                    <a:bodyPr/>
                    <a:lstStyle/>
                    <a:p>
                      <a:endParaRPr lang="fr-FR"/>
                    </a:p>
                  </a:txBody>
                  <a:tcPr/>
                </a:tc>
                <a:tc>
                  <a:txBody>
                    <a:bodyPr/>
                    <a:lstStyle/>
                    <a:p>
                      <a:pPr algn="l" fontAlgn="ctr"/>
                      <a:r>
                        <a:rPr lang="fr-FR" sz="2000" u="none" strike="noStrike" dirty="0">
                          <a:effectLst/>
                          <a:latin typeface="Segoe UI" panose="020B0502040204020203" pitchFamily="34" charset="0"/>
                          <a:cs typeface="Segoe UI" panose="020B0502040204020203" pitchFamily="34" charset="0"/>
                        </a:rPr>
                        <a:t>   c. </a:t>
                      </a:r>
                      <a:r>
                        <a:rPr lang="en-US" sz="2000" u="none" strike="noStrike" dirty="0">
                          <a:effectLst/>
                          <a:latin typeface="Segoe UI" panose="020B0502040204020203" pitchFamily="34" charset="0"/>
                          <a:cs typeface="Segoe UI" panose="020B0502040204020203" pitchFamily="34" charset="0"/>
                        </a:rPr>
                        <a:t>The business model (the way to make the activity sustainable) is mentioned</a:t>
                      </a:r>
                      <a:endParaRPr lang="fr-FR" sz="2000" b="0" i="0" u="none" strike="noStrike" dirty="0">
                        <a:solidFill>
                          <a:srgbClr val="000000"/>
                        </a:solidFill>
                        <a:effectLst/>
                        <a:latin typeface="Segoe UI" panose="020B0502040204020203" pitchFamily="34" charset="0"/>
                        <a:cs typeface="Segoe UI" panose="020B0502040204020203" pitchFamily="34" charset="0"/>
                      </a:endParaRPr>
                    </a:p>
                  </a:txBody>
                  <a:tcPr marL="6350" marR="6350" marT="6350" marB="0" anchor="ctr">
                    <a:lnL w="6350" cap="flat" cmpd="sng" algn="ctr">
                      <a:solidFill>
                        <a:srgbClr val="E04C4C"/>
                      </a:solidFill>
                      <a:prstDash val="solid"/>
                      <a:round/>
                      <a:headEnd type="none" w="med" len="med"/>
                      <a:tailEnd type="none" w="med" len="med"/>
                    </a:lnL>
                    <a:lnR w="6350" cap="flat" cmpd="sng" algn="ctr">
                      <a:solidFill>
                        <a:srgbClr val="E04C4C"/>
                      </a:solidFill>
                      <a:prstDash val="solid"/>
                      <a:round/>
                      <a:headEnd type="none" w="med" len="med"/>
                      <a:tailEnd type="none" w="med" len="med"/>
                    </a:lnR>
                    <a:lnT w="6350" cap="flat" cmpd="sng" algn="ctr">
                      <a:solidFill>
                        <a:srgbClr val="E04C4C"/>
                      </a:solidFill>
                      <a:prstDash val="solid"/>
                      <a:round/>
                      <a:headEnd type="none" w="med" len="med"/>
                      <a:tailEnd type="none" w="med" len="med"/>
                    </a:lnT>
                    <a:lnB w="6350" cap="flat" cmpd="sng" algn="ctr">
                      <a:solidFill>
                        <a:srgbClr val="E04C4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73628406"/>
                  </a:ext>
                </a:extLst>
              </a:tr>
              <a:tr h="513062">
                <a:tc vMerge="1">
                  <a:txBody>
                    <a:bodyPr/>
                    <a:lstStyle/>
                    <a:p>
                      <a:endParaRPr lang="fr-FR"/>
                    </a:p>
                  </a:txBody>
                  <a:tcPr/>
                </a:tc>
                <a:tc>
                  <a:txBody>
                    <a:bodyPr/>
                    <a:lstStyle/>
                    <a:p>
                      <a:pPr algn="l" fontAlgn="ctr"/>
                      <a:r>
                        <a:rPr lang="fr-FR" sz="2000" u="none" strike="noStrike" dirty="0">
                          <a:effectLst/>
                          <a:latin typeface="Segoe UI" panose="020B0502040204020203" pitchFamily="34" charset="0"/>
                          <a:cs typeface="Segoe UI" panose="020B0502040204020203" pitchFamily="34" charset="0"/>
                        </a:rPr>
                        <a:t>   d. </a:t>
                      </a:r>
                      <a:r>
                        <a:rPr lang="en-US" sz="2000" u="none" strike="noStrike" dirty="0">
                          <a:effectLst/>
                          <a:latin typeface="Segoe UI" panose="020B0502040204020203" pitchFamily="34" charset="0"/>
                          <a:cs typeface="Segoe UI" panose="020B0502040204020203" pitchFamily="34" charset="0"/>
                        </a:rPr>
                        <a:t>A coherent approach to sales strategy</a:t>
                      </a:r>
                      <a:endParaRPr lang="fr-FR" sz="2000" b="0" i="0" u="none" strike="noStrike" dirty="0">
                        <a:solidFill>
                          <a:srgbClr val="000000"/>
                        </a:solidFill>
                        <a:effectLst/>
                        <a:latin typeface="Segoe UI" panose="020B0502040204020203" pitchFamily="34" charset="0"/>
                        <a:cs typeface="Segoe UI" panose="020B0502040204020203" pitchFamily="34" charset="0"/>
                      </a:endParaRPr>
                    </a:p>
                  </a:txBody>
                  <a:tcPr marL="6350" marR="6350" marT="6350" marB="0" anchor="ctr">
                    <a:lnL w="6350" cap="flat" cmpd="sng" algn="ctr">
                      <a:solidFill>
                        <a:srgbClr val="E04C4C"/>
                      </a:solidFill>
                      <a:prstDash val="solid"/>
                      <a:round/>
                      <a:headEnd type="none" w="med" len="med"/>
                      <a:tailEnd type="none" w="med" len="med"/>
                    </a:lnL>
                    <a:lnR w="6350" cap="flat" cmpd="sng" algn="ctr">
                      <a:solidFill>
                        <a:srgbClr val="E04C4C"/>
                      </a:solidFill>
                      <a:prstDash val="solid"/>
                      <a:round/>
                      <a:headEnd type="none" w="med" len="med"/>
                      <a:tailEnd type="none" w="med" len="med"/>
                    </a:lnR>
                    <a:lnT w="6350" cap="flat" cmpd="sng" algn="ctr">
                      <a:solidFill>
                        <a:srgbClr val="E04C4C"/>
                      </a:solidFill>
                      <a:prstDash val="solid"/>
                      <a:round/>
                      <a:headEnd type="none" w="med" len="med"/>
                      <a:tailEnd type="none" w="med" len="med"/>
                    </a:lnT>
                    <a:lnB w="6350" cap="flat" cmpd="sng" algn="ctr">
                      <a:solidFill>
                        <a:srgbClr val="E04C4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978625514"/>
                  </a:ext>
                </a:extLst>
              </a:tr>
              <a:tr h="513062">
                <a:tc vMerge="1">
                  <a:txBody>
                    <a:bodyPr/>
                    <a:lstStyle/>
                    <a:p>
                      <a:endParaRPr lang="fr-FR"/>
                    </a:p>
                  </a:txBody>
                  <a:tcPr/>
                </a:tc>
                <a:tc>
                  <a:txBody>
                    <a:bodyPr/>
                    <a:lstStyle/>
                    <a:p>
                      <a:pPr algn="l" fontAlgn="ctr"/>
                      <a:r>
                        <a:rPr lang="fr-FR" sz="2000" u="none" strike="noStrike" dirty="0">
                          <a:effectLst/>
                          <a:latin typeface="Segoe UI" panose="020B0502040204020203" pitchFamily="34" charset="0"/>
                          <a:cs typeface="Segoe UI" panose="020B0502040204020203" pitchFamily="34" charset="0"/>
                        </a:rPr>
                        <a:t>   e. </a:t>
                      </a:r>
                      <a:r>
                        <a:rPr lang="en-US" sz="2000" u="none" strike="noStrike" dirty="0">
                          <a:effectLst/>
                          <a:latin typeface="Segoe UI" panose="020B0502040204020203" pitchFamily="34" charset="0"/>
                          <a:cs typeface="Segoe UI" panose="020B0502040204020203" pitchFamily="34" charset="0"/>
                        </a:rPr>
                        <a:t>The vision of the project's future is a link between opportunities and threats</a:t>
                      </a:r>
                      <a:endParaRPr lang="fr-FR" sz="2000" b="0" i="0" u="none" strike="noStrike" dirty="0">
                        <a:solidFill>
                          <a:srgbClr val="000000"/>
                        </a:solidFill>
                        <a:effectLst/>
                        <a:latin typeface="Segoe UI" panose="020B0502040204020203" pitchFamily="34" charset="0"/>
                        <a:cs typeface="Segoe UI" panose="020B0502040204020203" pitchFamily="34" charset="0"/>
                      </a:endParaRPr>
                    </a:p>
                  </a:txBody>
                  <a:tcPr marL="6350" marR="6350" marT="6350" marB="0" anchor="ctr">
                    <a:lnL w="6350" cap="flat" cmpd="sng" algn="ctr">
                      <a:solidFill>
                        <a:srgbClr val="E04C4C"/>
                      </a:solidFill>
                      <a:prstDash val="solid"/>
                      <a:round/>
                      <a:headEnd type="none" w="med" len="med"/>
                      <a:tailEnd type="none" w="med" len="med"/>
                    </a:lnL>
                    <a:lnR w="6350" cap="flat" cmpd="sng" algn="ctr">
                      <a:solidFill>
                        <a:srgbClr val="E04C4C"/>
                      </a:solidFill>
                      <a:prstDash val="solid"/>
                      <a:round/>
                      <a:headEnd type="none" w="med" len="med"/>
                      <a:tailEnd type="none" w="med" len="med"/>
                    </a:lnR>
                    <a:lnT w="6350" cap="flat" cmpd="sng" algn="ctr">
                      <a:solidFill>
                        <a:srgbClr val="E04C4C"/>
                      </a:solidFill>
                      <a:prstDash val="solid"/>
                      <a:round/>
                      <a:headEnd type="none" w="med" len="med"/>
                      <a:tailEnd type="none" w="med" len="med"/>
                    </a:lnT>
                    <a:lnB w="6350" cap="flat" cmpd="sng" algn="ctr">
                      <a:solidFill>
                        <a:srgbClr val="E04C4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35939247"/>
                  </a:ext>
                </a:extLst>
              </a:tr>
              <a:tr h="513062">
                <a:tc rowSpan="5">
                  <a:txBody>
                    <a:bodyPr/>
                    <a:lstStyle/>
                    <a:p>
                      <a:pPr algn="ctr" fontAlgn="ctr"/>
                      <a:r>
                        <a:rPr lang="fr-FR" sz="2000" u="none" strike="noStrike" dirty="0">
                          <a:effectLst/>
                          <a:latin typeface="Segoe UI" panose="020B0502040204020203" pitchFamily="34" charset="0"/>
                          <a:cs typeface="Segoe UI" panose="020B0502040204020203" pitchFamily="34" charset="0"/>
                        </a:rPr>
                        <a:t>2. </a:t>
                      </a:r>
                      <a:r>
                        <a:rPr lang="fr-FR" sz="2000" u="none" strike="noStrike" dirty="0" err="1">
                          <a:effectLst/>
                          <a:latin typeface="Segoe UI" panose="020B0502040204020203" pitchFamily="34" charset="0"/>
                          <a:cs typeface="Segoe UI" panose="020B0502040204020203" pitchFamily="34" charset="0"/>
                        </a:rPr>
                        <a:t>Form</a:t>
                      </a:r>
                      <a:endParaRPr lang="fr-FR" sz="2000" b="1" i="0" u="none" strike="noStrike" dirty="0">
                        <a:solidFill>
                          <a:srgbClr val="000000"/>
                        </a:solidFill>
                        <a:effectLst/>
                        <a:latin typeface="Segoe UI" panose="020B0502040204020203" pitchFamily="34" charset="0"/>
                        <a:cs typeface="Segoe UI" panose="020B0502040204020203" pitchFamily="34" charset="0"/>
                      </a:endParaRPr>
                    </a:p>
                  </a:txBody>
                  <a:tcPr marL="6350" marR="6350" marT="6350" marB="0" anchor="ctr">
                    <a:lnL w="6350" cap="flat" cmpd="sng" algn="ctr">
                      <a:solidFill>
                        <a:srgbClr val="E04C4C"/>
                      </a:solidFill>
                      <a:prstDash val="solid"/>
                      <a:round/>
                      <a:headEnd type="none" w="med" len="med"/>
                      <a:tailEnd type="none" w="med" len="med"/>
                    </a:lnL>
                    <a:lnR w="6350" cap="flat" cmpd="sng" algn="ctr">
                      <a:solidFill>
                        <a:srgbClr val="E04C4C"/>
                      </a:solidFill>
                      <a:prstDash val="solid"/>
                      <a:round/>
                      <a:headEnd type="none" w="med" len="med"/>
                      <a:tailEnd type="none" w="med" len="med"/>
                    </a:lnR>
                    <a:lnT w="6350" cap="flat" cmpd="sng" algn="ctr">
                      <a:solidFill>
                        <a:srgbClr val="E04C4C"/>
                      </a:solidFill>
                      <a:prstDash val="solid"/>
                      <a:round/>
                      <a:headEnd type="none" w="med" len="med"/>
                      <a:tailEnd type="none" w="med" len="med"/>
                    </a:lnT>
                    <a:lnB w="6350" cap="flat" cmpd="sng" algn="ctr">
                      <a:solidFill>
                        <a:srgbClr val="E04C4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fr-FR" sz="2000" u="none" strike="noStrike" dirty="0">
                          <a:effectLst/>
                          <a:latin typeface="Segoe UI" panose="020B0502040204020203" pitchFamily="34" charset="0"/>
                          <a:cs typeface="Segoe UI" panose="020B0502040204020203" pitchFamily="34" charset="0"/>
                        </a:rPr>
                        <a:t>   a. </a:t>
                      </a:r>
                      <a:r>
                        <a:rPr lang="en-US" sz="2000" u="none" strike="noStrike" dirty="0">
                          <a:effectLst/>
                          <a:latin typeface="Segoe UI" panose="020B0502040204020203" pitchFamily="34" charset="0"/>
                          <a:cs typeface="Segoe UI" panose="020B0502040204020203" pitchFamily="34" charset="0"/>
                        </a:rPr>
                        <a:t>The pitch is structured and clear</a:t>
                      </a:r>
                      <a:endParaRPr lang="fr-FR" sz="2000" b="0" i="0" u="none" strike="noStrike" dirty="0">
                        <a:solidFill>
                          <a:srgbClr val="000000"/>
                        </a:solidFill>
                        <a:effectLst/>
                        <a:latin typeface="Segoe UI" panose="020B0502040204020203" pitchFamily="34" charset="0"/>
                        <a:cs typeface="Segoe UI" panose="020B0502040204020203" pitchFamily="34" charset="0"/>
                      </a:endParaRPr>
                    </a:p>
                  </a:txBody>
                  <a:tcPr marL="6350" marR="6350" marT="6350" marB="0" anchor="ctr">
                    <a:lnL w="6350" cap="flat" cmpd="sng" algn="ctr">
                      <a:solidFill>
                        <a:srgbClr val="E04C4C"/>
                      </a:solidFill>
                      <a:prstDash val="solid"/>
                      <a:round/>
                      <a:headEnd type="none" w="med" len="med"/>
                      <a:tailEnd type="none" w="med" len="med"/>
                    </a:lnL>
                    <a:lnR w="6350" cap="flat" cmpd="sng" algn="ctr">
                      <a:solidFill>
                        <a:srgbClr val="E04C4C"/>
                      </a:solidFill>
                      <a:prstDash val="solid"/>
                      <a:round/>
                      <a:headEnd type="none" w="med" len="med"/>
                      <a:tailEnd type="none" w="med" len="med"/>
                    </a:lnR>
                    <a:lnT w="6350" cap="flat" cmpd="sng" algn="ctr">
                      <a:solidFill>
                        <a:srgbClr val="E04C4C"/>
                      </a:solidFill>
                      <a:prstDash val="solid"/>
                      <a:round/>
                      <a:headEnd type="none" w="med" len="med"/>
                      <a:tailEnd type="none" w="med" len="med"/>
                    </a:lnT>
                    <a:lnB w="6350" cap="flat" cmpd="sng" algn="ctr">
                      <a:solidFill>
                        <a:srgbClr val="E04C4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82289265"/>
                  </a:ext>
                </a:extLst>
              </a:tr>
              <a:tr h="513062">
                <a:tc vMerge="1">
                  <a:txBody>
                    <a:bodyPr/>
                    <a:lstStyle/>
                    <a:p>
                      <a:endParaRPr lang="fr-FR"/>
                    </a:p>
                  </a:txBody>
                  <a:tcPr/>
                </a:tc>
                <a:tc>
                  <a:txBody>
                    <a:bodyPr/>
                    <a:lstStyle/>
                    <a:p>
                      <a:pPr algn="l" fontAlgn="ctr"/>
                      <a:r>
                        <a:rPr lang="fr-FR" sz="2000" u="none" strike="noStrike" dirty="0">
                          <a:effectLst/>
                          <a:latin typeface="Segoe UI" panose="020B0502040204020203" pitchFamily="34" charset="0"/>
                          <a:cs typeface="Segoe UI" panose="020B0502040204020203" pitchFamily="34" charset="0"/>
                        </a:rPr>
                        <a:t>   b. </a:t>
                      </a:r>
                      <a:r>
                        <a:rPr lang="en-US" sz="2000" u="none" strike="noStrike" dirty="0">
                          <a:effectLst/>
                          <a:latin typeface="Segoe UI" panose="020B0502040204020203" pitchFamily="34" charset="0"/>
                          <a:cs typeface="Segoe UI" panose="020B0502040204020203" pitchFamily="34" charset="0"/>
                        </a:rPr>
                        <a:t>The pitch is convincing / the team knows how to reassure listeners</a:t>
                      </a:r>
                      <a:endParaRPr lang="fr-FR" sz="2000" b="0" i="0" u="none" strike="noStrike" dirty="0">
                        <a:solidFill>
                          <a:srgbClr val="000000"/>
                        </a:solidFill>
                        <a:effectLst/>
                        <a:latin typeface="Segoe UI" panose="020B0502040204020203" pitchFamily="34" charset="0"/>
                        <a:cs typeface="Segoe UI" panose="020B0502040204020203" pitchFamily="34" charset="0"/>
                      </a:endParaRPr>
                    </a:p>
                  </a:txBody>
                  <a:tcPr marL="6350" marR="6350" marT="6350" marB="0" anchor="ctr">
                    <a:lnL w="6350" cap="flat" cmpd="sng" algn="ctr">
                      <a:solidFill>
                        <a:srgbClr val="E04C4C"/>
                      </a:solidFill>
                      <a:prstDash val="solid"/>
                      <a:round/>
                      <a:headEnd type="none" w="med" len="med"/>
                      <a:tailEnd type="none" w="med" len="med"/>
                    </a:lnL>
                    <a:lnR w="6350" cap="flat" cmpd="sng" algn="ctr">
                      <a:solidFill>
                        <a:srgbClr val="E04C4C"/>
                      </a:solidFill>
                      <a:prstDash val="solid"/>
                      <a:round/>
                      <a:headEnd type="none" w="med" len="med"/>
                      <a:tailEnd type="none" w="med" len="med"/>
                    </a:lnR>
                    <a:lnT w="6350" cap="flat" cmpd="sng" algn="ctr">
                      <a:solidFill>
                        <a:srgbClr val="E04C4C"/>
                      </a:solidFill>
                      <a:prstDash val="solid"/>
                      <a:round/>
                      <a:headEnd type="none" w="med" len="med"/>
                      <a:tailEnd type="none" w="med" len="med"/>
                    </a:lnT>
                    <a:lnB w="6350" cap="flat" cmpd="sng" algn="ctr">
                      <a:solidFill>
                        <a:srgbClr val="E04C4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48368010"/>
                  </a:ext>
                </a:extLst>
              </a:tr>
              <a:tr h="513062">
                <a:tc vMerge="1">
                  <a:txBody>
                    <a:bodyPr/>
                    <a:lstStyle/>
                    <a:p>
                      <a:endParaRPr lang="fr-FR"/>
                    </a:p>
                  </a:txBody>
                  <a:tcPr/>
                </a:tc>
                <a:tc>
                  <a:txBody>
                    <a:bodyPr/>
                    <a:lstStyle/>
                    <a:p>
                      <a:pPr algn="l" fontAlgn="ctr"/>
                      <a:r>
                        <a:rPr lang="fr-FR" sz="2000" u="none" strike="noStrike" dirty="0">
                          <a:effectLst/>
                          <a:latin typeface="Segoe UI" panose="020B0502040204020203" pitchFamily="34" charset="0"/>
                          <a:cs typeface="Segoe UI" panose="020B0502040204020203" pitchFamily="34" charset="0"/>
                        </a:rPr>
                        <a:t>   c. </a:t>
                      </a:r>
                      <a:r>
                        <a:rPr lang="en-US" sz="2000" u="none" strike="noStrike" dirty="0">
                          <a:effectLst/>
                          <a:latin typeface="Segoe UI" panose="020B0502040204020203" pitchFamily="34" charset="0"/>
                          <a:cs typeface="Segoe UI" panose="020B0502040204020203" pitchFamily="34" charset="0"/>
                        </a:rPr>
                        <a:t>Presentation materials are attractive, clear and useful</a:t>
                      </a:r>
                      <a:endParaRPr lang="fr-FR" sz="2000" b="0" i="0" u="none" strike="noStrike" dirty="0">
                        <a:solidFill>
                          <a:srgbClr val="000000"/>
                        </a:solidFill>
                        <a:effectLst/>
                        <a:latin typeface="Segoe UI" panose="020B0502040204020203" pitchFamily="34" charset="0"/>
                        <a:cs typeface="Segoe UI" panose="020B0502040204020203" pitchFamily="34" charset="0"/>
                      </a:endParaRPr>
                    </a:p>
                  </a:txBody>
                  <a:tcPr marL="6350" marR="6350" marT="6350" marB="0" anchor="ctr">
                    <a:lnL w="6350" cap="flat" cmpd="sng" algn="ctr">
                      <a:solidFill>
                        <a:srgbClr val="E04C4C"/>
                      </a:solidFill>
                      <a:prstDash val="solid"/>
                      <a:round/>
                      <a:headEnd type="none" w="med" len="med"/>
                      <a:tailEnd type="none" w="med" len="med"/>
                    </a:lnL>
                    <a:lnR w="6350" cap="flat" cmpd="sng" algn="ctr">
                      <a:solidFill>
                        <a:srgbClr val="E04C4C"/>
                      </a:solidFill>
                      <a:prstDash val="solid"/>
                      <a:round/>
                      <a:headEnd type="none" w="med" len="med"/>
                      <a:tailEnd type="none" w="med" len="med"/>
                    </a:lnR>
                    <a:lnT w="6350" cap="flat" cmpd="sng" algn="ctr">
                      <a:solidFill>
                        <a:srgbClr val="E04C4C"/>
                      </a:solidFill>
                      <a:prstDash val="solid"/>
                      <a:round/>
                      <a:headEnd type="none" w="med" len="med"/>
                      <a:tailEnd type="none" w="med" len="med"/>
                    </a:lnT>
                    <a:lnB w="6350" cap="flat" cmpd="sng" algn="ctr">
                      <a:solidFill>
                        <a:srgbClr val="E04C4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711888368"/>
                  </a:ext>
                </a:extLst>
              </a:tr>
              <a:tr h="513062">
                <a:tc vMerge="1">
                  <a:txBody>
                    <a:bodyPr/>
                    <a:lstStyle/>
                    <a:p>
                      <a:endParaRPr lang="fr-FR"/>
                    </a:p>
                  </a:txBody>
                  <a:tcPr/>
                </a:tc>
                <a:tc>
                  <a:txBody>
                    <a:bodyPr/>
                    <a:lstStyle/>
                    <a:p>
                      <a:pPr algn="l" fontAlgn="ctr"/>
                      <a:r>
                        <a:rPr lang="fr-FR" sz="2000" u="none" strike="noStrike" dirty="0">
                          <a:effectLst/>
                          <a:latin typeface="Segoe UI" panose="020B0502040204020203" pitchFamily="34" charset="0"/>
                          <a:cs typeface="Segoe UI" panose="020B0502040204020203" pitchFamily="34" charset="0"/>
                        </a:rPr>
                        <a:t>   d. </a:t>
                      </a:r>
                      <a:r>
                        <a:rPr lang="en-US" sz="2000" u="none" strike="noStrike" dirty="0">
                          <a:effectLst/>
                          <a:latin typeface="Segoe UI" panose="020B0502040204020203" pitchFamily="34" charset="0"/>
                          <a:cs typeface="Segoe UI" panose="020B0502040204020203" pitchFamily="34" charset="0"/>
                        </a:rPr>
                        <a:t>Entrepreneurial drive and motivation are clearly appreciated</a:t>
                      </a:r>
                      <a:endParaRPr lang="fr-FR" sz="2000" b="0" i="0" u="none" strike="noStrike" dirty="0">
                        <a:solidFill>
                          <a:srgbClr val="000000"/>
                        </a:solidFill>
                        <a:effectLst/>
                        <a:latin typeface="Segoe UI" panose="020B0502040204020203" pitchFamily="34" charset="0"/>
                        <a:cs typeface="Segoe UI" panose="020B0502040204020203" pitchFamily="34" charset="0"/>
                      </a:endParaRPr>
                    </a:p>
                  </a:txBody>
                  <a:tcPr marL="6350" marR="6350" marT="6350" marB="0" anchor="ctr">
                    <a:lnL w="6350" cap="flat" cmpd="sng" algn="ctr">
                      <a:solidFill>
                        <a:srgbClr val="E04C4C"/>
                      </a:solidFill>
                      <a:prstDash val="solid"/>
                      <a:round/>
                      <a:headEnd type="none" w="med" len="med"/>
                      <a:tailEnd type="none" w="med" len="med"/>
                    </a:lnL>
                    <a:lnR w="6350" cap="flat" cmpd="sng" algn="ctr">
                      <a:solidFill>
                        <a:srgbClr val="E04C4C"/>
                      </a:solidFill>
                      <a:prstDash val="solid"/>
                      <a:round/>
                      <a:headEnd type="none" w="med" len="med"/>
                      <a:tailEnd type="none" w="med" len="med"/>
                    </a:lnR>
                    <a:lnT w="6350" cap="flat" cmpd="sng" algn="ctr">
                      <a:solidFill>
                        <a:srgbClr val="E04C4C"/>
                      </a:solidFill>
                      <a:prstDash val="solid"/>
                      <a:round/>
                      <a:headEnd type="none" w="med" len="med"/>
                      <a:tailEnd type="none" w="med" len="med"/>
                    </a:lnT>
                    <a:lnB w="6350" cap="flat" cmpd="sng" algn="ctr">
                      <a:solidFill>
                        <a:srgbClr val="E04C4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139528932"/>
                  </a:ext>
                </a:extLst>
              </a:tr>
              <a:tr h="513062">
                <a:tc vMerge="1">
                  <a:txBody>
                    <a:bodyPr/>
                    <a:lstStyle/>
                    <a:p>
                      <a:endParaRPr lang="fr-FR"/>
                    </a:p>
                  </a:txBody>
                  <a:tcPr/>
                </a:tc>
                <a:tc>
                  <a:txBody>
                    <a:bodyPr/>
                    <a:lstStyle/>
                    <a:p>
                      <a:pPr algn="l" fontAlgn="ctr"/>
                      <a:r>
                        <a:rPr lang="fr-FR" sz="2000" u="none" strike="noStrike" dirty="0">
                          <a:effectLst/>
                          <a:latin typeface="Segoe UI" panose="020B0502040204020203" pitchFamily="34" charset="0"/>
                          <a:cs typeface="Segoe UI" panose="020B0502040204020203" pitchFamily="34" charset="0"/>
                        </a:rPr>
                        <a:t>   e. </a:t>
                      </a:r>
                      <a:r>
                        <a:rPr lang="en-US" sz="2000" u="none" strike="noStrike" dirty="0">
                          <a:effectLst/>
                          <a:latin typeface="Segoe UI" panose="020B0502040204020203" pitchFamily="34" charset="0"/>
                          <a:cs typeface="Segoe UI" panose="020B0502040204020203" pitchFamily="34" charset="0"/>
                        </a:rPr>
                        <a:t>The team delivered a surprising or impactful element ('wow effect')</a:t>
                      </a:r>
                      <a:endParaRPr lang="fr-FR" sz="2000" b="0" i="0" u="none" strike="noStrike" dirty="0">
                        <a:solidFill>
                          <a:srgbClr val="000000"/>
                        </a:solidFill>
                        <a:effectLst/>
                        <a:latin typeface="Segoe UI" panose="020B0502040204020203" pitchFamily="34" charset="0"/>
                        <a:cs typeface="Segoe UI" panose="020B0502040204020203" pitchFamily="34" charset="0"/>
                      </a:endParaRPr>
                    </a:p>
                  </a:txBody>
                  <a:tcPr marL="6350" marR="6350" marT="6350" marB="0" anchor="ctr">
                    <a:lnL w="6350" cap="flat" cmpd="sng" algn="ctr">
                      <a:solidFill>
                        <a:srgbClr val="E04C4C"/>
                      </a:solidFill>
                      <a:prstDash val="solid"/>
                      <a:round/>
                      <a:headEnd type="none" w="med" len="med"/>
                      <a:tailEnd type="none" w="med" len="med"/>
                    </a:lnL>
                    <a:lnR w="6350" cap="flat" cmpd="sng" algn="ctr">
                      <a:solidFill>
                        <a:srgbClr val="E04C4C"/>
                      </a:solidFill>
                      <a:prstDash val="solid"/>
                      <a:round/>
                      <a:headEnd type="none" w="med" len="med"/>
                      <a:tailEnd type="none" w="med" len="med"/>
                    </a:lnR>
                    <a:lnT w="6350" cap="flat" cmpd="sng" algn="ctr">
                      <a:solidFill>
                        <a:srgbClr val="E04C4C"/>
                      </a:solidFill>
                      <a:prstDash val="solid"/>
                      <a:round/>
                      <a:headEnd type="none" w="med" len="med"/>
                      <a:tailEnd type="none" w="med" len="med"/>
                    </a:lnT>
                    <a:lnB w="6350" cap="flat" cmpd="sng" algn="ctr">
                      <a:solidFill>
                        <a:srgbClr val="E04C4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179870691"/>
                  </a:ext>
                </a:extLst>
              </a:tr>
            </a:tbl>
          </a:graphicData>
        </a:graphic>
      </p:graphicFrame>
      <p:sp>
        <p:nvSpPr>
          <p:cNvPr id="14" name="Freeform 24">
            <a:extLst>
              <a:ext uri="{FF2B5EF4-FFF2-40B4-BE49-F238E27FC236}">
                <a16:creationId xmlns:a16="http://schemas.microsoft.com/office/drawing/2014/main" id="{803470B0-515B-4402-BD8E-2D5A415E1DA7}"/>
              </a:ext>
            </a:extLst>
          </p:cNvPr>
          <p:cNvSpPr>
            <a:spLocks noChangeAspect="1"/>
          </p:cNvSpPr>
          <p:nvPr/>
        </p:nvSpPr>
        <p:spPr>
          <a:xfrm>
            <a:off x="14478000" y="562785"/>
            <a:ext cx="1562544" cy="1865723"/>
          </a:xfrm>
          <a:custGeom>
            <a:avLst/>
            <a:gdLst/>
            <a:ahLst/>
            <a:cxnLst/>
            <a:rect l="l" t="t" r="r" b="b"/>
            <a:pathLst>
              <a:path w="952944" h="1137843">
                <a:moveTo>
                  <a:pt x="0" y="0"/>
                </a:moveTo>
                <a:lnTo>
                  <a:pt x="952944" y="0"/>
                </a:lnTo>
                <a:lnTo>
                  <a:pt x="952944" y="1137843"/>
                </a:lnTo>
                <a:lnTo>
                  <a:pt x="0" y="113784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FR" dirty="0"/>
          </a:p>
        </p:txBody>
      </p:sp>
    </p:spTree>
    <p:extLst>
      <p:ext uri="{BB962C8B-B14F-4D97-AF65-F5344CB8AC3E}">
        <p14:creationId xmlns:p14="http://schemas.microsoft.com/office/powerpoint/2010/main" val="35206598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549426"/>
            <a:ext cx="15417766" cy="0"/>
          </a:xfrm>
          <a:prstGeom prst="line">
            <a:avLst/>
          </a:prstGeom>
          <a:ln w="9525" cap="flat">
            <a:solidFill>
              <a:srgbClr val="140E0C"/>
            </a:solidFill>
            <a:prstDash val="solid"/>
            <a:headEnd type="none" w="sm" len="sm"/>
            <a:tailEnd type="none" w="sm" len="sm"/>
          </a:ln>
        </p:spPr>
      </p:sp>
      <p:sp>
        <p:nvSpPr>
          <p:cNvPr id="3" name="AutoShape 3"/>
          <p:cNvSpPr/>
          <p:nvPr/>
        </p:nvSpPr>
        <p:spPr>
          <a:xfrm>
            <a:off x="1028700" y="3589400"/>
            <a:ext cx="16230600" cy="0"/>
          </a:xfrm>
          <a:prstGeom prst="line">
            <a:avLst/>
          </a:prstGeom>
          <a:ln w="9525" cap="flat">
            <a:solidFill>
              <a:srgbClr val="140E0C"/>
            </a:solidFill>
            <a:prstDash val="solid"/>
            <a:headEnd type="none" w="sm" len="sm"/>
            <a:tailEnd type="none" w="sm" len="sm"/>
          </a:ln>
        </p:spPr>
      </p:sp>
      <p:sp>
        <p:nvSpPr>
          <p:cNvPr id="4" name="Freeform 4"/>
          <p:cNvSpPr/>
          <p:nvPr/>
        </p:nvSpPr>
        <p:spPr>
          <a:xfrm>
            <a:off x="7305342" y="426281"/>
            <a:ext cx="3677315" cy="795219"/>
          </a:xfrm>
          <a:custGeom>
            <a:avLst/>
            <a:gdLst/>
            <a:ahLst/>
            <a:cxnLst/>
            <a:rect l="l" t="t" r="r" b="b"/>
            <a:pathLst>
              <a:path w="3677315" h="795219">
                <a:moveTo>
                  <a:pt x="0" y="0"/>
                </a:moveTo>
                <a:lnTo>
                  <a:pt x="3677316" y="0"/>
                </a:lnTo>
                <a:lnTo>
                  <a:pt x="3677316" y="795219"/>
                </a:lnTo>
                <a:lnTo>
                  <a:pt x="0" y="795219"/>
                </a:lnTo>
                <a:lnTo>
                  <a:pt x="0" y="0"/>
                </a:lnTo>
                <a:close/>
              </a:path>
            </a:pathLst>
          </a:custGeom>
          <a:blipFill>
            <a:blip r:embed="rId2"/>
            <a:stretch>
              <a:fillRect/>
            </a:stretch>
          </a:blipFill>
        </p:spPr>
      </p:sp>
      <p:sp>
        <p:nvSpPr>
          <p:cNvPr id="5" name="Freeform 5"/>
          <p:cNvSpPr/>
          <p:nvPr/>
        </p:nvSpPr>
        <p:spPr>
          <a:xfrm rot="3243328">
            <a:off x="16636398" y="693770"/>
            <a:ext cx="957832" cy="957832"/>
          </a:xfrm>
          <a:custGeom>
            <a:avLst/>
            <a:gdLst/>
            <a:ahLst/>
            <a:cxnLst/>
            <a:rect l="l" t="t" r="r" b="b"/>
            <a:pathLst>
              <a:path w="957832" h="957832">
                <a:moveTo>
                  <a:pt x="0" y="0"/>
                </a:moveTo>
                <a:lnTo>
                  <a:pt x="957832" y="0"/>
                </a:lnTo>
                <a:lnTo>
                  <a:pt x="957832" y="957832"/>
                </a:lnTo>
                <a:lnTo>
                  <a:pt x="0" y="95783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Freeform 6"/>
          <p:cNvSpPr/>
          <p:nvPr/>
        </p:nvSpPr>
        <p:spPr>
          <a:xfrm>
            <a:off x="288666" y="9733265"/>
            <a:ext cx="1875383" cy="196915"/>
          </a:xfrm>
          <a:custGeom>
            <a:avLst/>
            <a:gdLst/>
            <a:ahLst/>
            <a:cxnLst/>
            <a:rect l="l" t="t" r="r" b="b"/>
            <a:pathLst>
              <a:path w="1875383" h="196915">
                <a:moveTo>
                  <a:pt x="0" y="0"/>
                </a:moveTo>
                <a:lnTo>
                  <a:pt x="1875384" y="0"/>
                </a:lnTo>
                <a:lnTo>
                  <a:pt x="1875384" y="196915"/>
                </a:lnTo>
                <a:lnTo>
                  <a:pt x="0" y="196915"/>
                </a:lnTo>
                <a:lnTo>
                  <a:pt x="0" y="0"/>
                </a:lnTo>
                <a:close/>
              </a:path>
            </a:pathLst>
          </a:custGeom>
          <a:blipFill>
            <a:blip r:embed="rId5"/>
            <a:stretch>
              <a:fillRect/>
            </a:stretch>
          </a:blipFill>
        </p:spPr>
      </p:sp>
      <p:sp>
        <p:nvSpPr>
          <p:cNvPr id="7" name="Freeform 7"/>
          <p:cNvSpPr/>
          <p:nvPr/>
        </p:nvSpPr>
        <p:spPr>
          <a:xfrm>
            <a:off x="1491805" y="7151673"/>
            <a:ext cx="2328886" cy="2328886"/>
          </a:xfrm>
          <a:custGeom>
            <a:avLst/>
            <a:gdLst/>
            <a:ahLst/>
            <a:cxnLst/>
            <a:rect l="l" t="t" r="r" b="b"/>
            <a:pathLst>
              <a:path w="2328886" h="2328886">
                <a:moveTo>
                  <a:pt x="0" y="0"/>
                </a:moveTo>
                <a:lnTo>
                  <a:pt x="2328886" y="0"/>
                </a:lnTo>
                <a:lnTo>
                  <a:pt x="2328886" y="2328886"/>
                </a:lnTo>
                <a:lnTo>
                  <a:pt x="0" y="2328886"/>
                </a:lnTo>
                <a:lnTo>
                  <a:pt x="0" y="0"/>
                </a:lnTo>
                <a:close/>
              </a:path>
            </a:pathLst>
          </a:custGeom>
          <a:blipFill>
            <a:blip r:embed="rId6"/>
            <a:stretch>
              <a:fillRect/>
            </a:stretch>
          </a:blipFill>
        </p:spPr>
      </p:sp>
      <p:sp>
        <p:nvSpPr>
          <p:cNvPr id="8" name="Freeform 8"/>
          <p:cNvSpPr/>
          <p:nvPr/>
        </p:nvSpPr>
        <p:spPr>
          <a:xfrm>
            <a:off x="4207358" y="7969536"/>
            <a:ext cx="1706062" cy="693161"/>
          </a:xfrm>
          <a:custGeom>
            <a:avLst/>
            <a:gdLst/>
            <a:ahLst/>
            <a:cxnLst/>
            <a:rect l="l" t="t" r="r" b="b"/>
            <a:pathLst>
              <a:path w="1706062" h="693161">
                <a:moveTo>
                  <a:pt x="0" y="0"/>
                </a:moveTo>
                <a:lnTo>
                  <a:pt x="1706062" y="0"/>
                </a:lnTo>
                <a:lnTo>
                  <a:pt x="1706062" y="693160"/>
                </a:lnTo>
                <a:lnTo>
                  <a:pt x="0" y="693160"/>
                </a:lnTo>
                <a:lnTo>
                  <a:pt x="0" y="0"/>
                </a:lnTo>
                <a:close/>
              </a:path>
            </a:pathLst>
          </a:custGeom>
          <a:blipFill>
            <a:blip r:embed="rId7"/>
            <a:stretch>
              <a:fillRect/>
            </a:stretch>
          </a:blipFill>
        </p:spPr>
      </p:sp>
      <p:sp>
        <p:nvSpPr>
          <p:cNvPr id="9" name="Freeform 9"/>
          <p:cNvSpPr/>
          <p:nvPr/>
        </p:nvSpPr>
        <p:spPr>
          <a:xfrm>
            <a:off x="6300087" y="7779299"/>
            <a:ext cx="1046678" cy="1073634"/>
          </a:xfrm>
          <a:custGeom>
            <a:avLst/>
            <a:gdLst/>
            <a:ahLst/>
            <a:cxnLst/>
            <a:rect l="l" t="t" r="r" b="b"/>
            <a:pathLst>
              <a:path w="1046678" h="1073634">
                <a:moveTo>
                  <a:pt x="0" y="0"/>
                </a:moveTo>
                <a:lnTo>
                  <a:pt x="1046678" y="0"/>
                </a:lnTo>
                <a:lnTo>
                  <a:pt x="1046678" y="1073634"/>
                </a:lnTo>
                <a:lnTo>
                  <a:pt x="0" y="1073634"/>
                </a:lnTo>
                <a:lnTo>
                  <a:pt x="0" y="0"/>
                </a:lnTo>
                <a:close/>
              </a:path>
            </a:pathLst>
          </a:custGeom>
          <a:blipFill>
            <a:blip r:embed="rId8"/>
            <a:stretch>
              <a:fillRect l="-32978" r="-31801"/>
            </a:stretch>
          </a:blipFill>
        </p:spPr>
      </p:sp>
      <p:sp>
        <p:nvSpPr>
          <p:cNvPr id="10" name="Freeform 10"/>
          <p:cNvSpPr/>
          <p:nvPr/>
        </p:nvSpPr>
        <p:spPr>
          <a:xfrm>
            <a:off x="7733432" y="7815850"/>
            <a:ext cx="1491410" cy="1000532"/>
          </a:xfrm>
          <a:custGeom>
            <a:avLst/>
            <a:gdLst/>
            <a:ahLst/>
            <a:cxnLst/>
            <a:rect l="l" t="t" r="r" b="b"/>
            <a:pathLst>
              <a:path w="1491410" h="1000532">
                <a:moveTo>
                  <a:pt x="0" y="0"/>
                </a:moveTo>
                <a:lnTo>
                  <a:pt x="1491410" y="0"/>
                </a:lnTo>
                <a:lnTo>
                  <a:pt x="1491410" y="1000532"/>
                </a:lnTo>
                <a:lnTo>
                  <a:pt x="0" y="1000532"/>
                </a:lnTo>
                <a:lnTo>
                  <a:pt x="0" y="0"/>
                </a:lnTo>
                <a:close/>
              </a:path>
            </a:pathLst>
          </a:custGeom>
          <a:blipFill>
            <a:blip r:embed="rId9"/>
            <a:stretch>
              <a:fillRect/>
            </a:stretch>
          </a:blipFill>
        </p:spPr>
      </p:sp>
      <p:sp>
        <p:nvSpPr>
          <p:cNvPr id="11" name="Freeform 11"/>
          <p:cNvSpPr/>
          <p:nvPr/>
        </p:nvSpPr>
        <p:spPr>
          <a:xfrm>
            <a:off x="419104" y="8711386"/>
            <a:ext cx="1614507" cy="1093829"/>
          </a:xfrm>
          <a:custGeom>
            <a:avLst/>
            <a:gdLst/>
            <a:ahLst/>
            <a:cxnLst/>
            <a:rect l="l" t="t" r="r" b="b"/>
            <a:pathLst>
              <a:path w="1614507" h="1093829">
                <a:moveTo>
                  <a:pt x="0" y="0"/>
                </a:moveTo>
                <a:lnTo>
                  <a:pt x="1614508" y="0"/>
                </a:lnTo>
                <a:lnTo>
                  <a:pt x="1614508" y="1093828"/>
                </a:lnTo>
                <a:lnTo>
                  <a:pt x="0" y="1093828"/>
                </a:lnTo>
                <a:lnTo>
                  <a:pt x="0" y="0"/>
                </a:lnTo>
                <a:close/>
              </a:path>
            </a:pathLst>
          </a:custGeom>
          <a:blipFill>
            <a:blip r:embed="rId10"/>
            <a:stretch>
              <a:fillRect/>
            </a:stretch>
          </a:blipFill>
        </p:spPr>
      </p:sp>
      <p:sp>
        <p:nvSpPr>
          <p:cNvPr id="12" name="AutoShape 12"/>
          <p:cNvSpPr/>
          <p:nvPr/>
        </p:nvSpPr>
        <p:spPr>
          <a:xfrm>
            <a:off x="1369194" y="7511020"/>
            <a:ext cx="7993416" cy="0"/>
          </a:xfrm>
          <a:prstGeom prst="line">
            <a:avLst/>
          </a:prstGeom>
          <a:ln w="19050" cap="flat">
            <a:solidFill>
              <a:srgbClr val="140E0C"/>
            </a:solidFill>
            <a:prstDash val="solid"/>
            <a:headEnd type="none" w="sm" len="sm"/>
            <a:tailEnd type="none" w="sm" len="sm"/>
          </a:ln>
        </p:spPr>
      </p:sp>
      <p:sp>
        <p:nvSpPr>
          <p:cNvPr id="13" name="AutoShape 13"/>
          <p:cNvSpPr/>
          <p:nvPr/>
        </p:nvSpPr>
        <p:spPr>
          <a:xfrm flipV="1">
            <a:off x="9767767" y="3909006"/>
            <a:ext cx="0" cy="5896208"/>
          </a:xfrm>
          <a:prstGeom prst="line">
            <a:avLst/>
          </a:prstGeom>
          <a:ln w="19050" cap="flat">
            <a:solidFill>
              <a:srgbClr val="140E0C"/>
            </a:solidFill>
            <a:prstDash val="solid"/>
            <a:headEnd type="none" w="sm" len="sm"/>
            <a:tailEnd type="none" w="sm" len="sm"/>
          </a:ln>
        </p:spPr>
      </p:sp>
      <p:sp>
        <p:nvSpPr>
          <p:cNvPr id="14" name="Freeform 14"/>
          <p:cNvSpPr/>
          <p:nvPr/>
        </p:nvSpPr>
        <p:spPr>
          <a:xfrm>
            <a:off x="6959530" y="3972120"/>
            <a:ext cx="2257460" cy="581803"/>
          </a:xfrm>
          <a:custGeom>
            <a:avLst/>
            <a:gdLst/>
            <a:ahLst/>
            <a:cxnLst/>
            <a:rect l="l" t="t" r="r" b="b"/>
            <a:pathLst>
              <a:path w="2257460" h="581803">
                <a:moveTo>
                  <a:pt x="0" y="0"/>
                </a:moveTo>
                <a:lnTo>
                  <a:pt x="2257461" y="0"/>
                </a:lnTo>
                <a:lnTo>
                  <a:pt x="2257461" y="581803"/>
                </a:lnTo>
                <a:lnTo>
                  <a:pt x="0" y="581803"/>
                </a:lnTo>
                <a:lnTo>
                  <a:pt x="0" y="0"/>
                </a:lnTo>
                <a:close/>
              </a:path>
            </a:pathLst>
          </a:custGeom>
          <a:blipFill>
            <a:blip r:embed="rId11"/>
            <a:stretch>
              <a:fillRect l="-11716" t="-91674" r="-13581" b="-92548"/>
            </a:stretch>
          </a:blipFill>
        </p:spPr>
      </p:sp>
      <p:sp>
        <p:nvSpPr>
          <p:cNvPr id="15" name="Freeform 15"/>
          <p:cNvSpPr/>
          <p:nvPr/>
        </p:nvSpPr>
        <p:spPr>
          <a:xfrm>
            <a:off x="1659721" y="4016225"/>
            <a:ext cx="1273787" cy="493592"/>
          </a:xfrm>
          <a:custGeom>
            <a:avLst/>
            <a:gdLst/>
            <a:ahLst/>
            <a:cxnLst/>
            <a:rect l="l" t="t" r="r" b="b"/>
            <a:pathLst>
              <a:path w="1273787" h="493592">
                <a:moveTo>
                  <a:pt x="0" y="0"/>
                </a:moveTo>
                <a:lnTo>
                  <a:pt x="1273786" y="0"/>
                </a:lnTo>
                <a:lnTo>
                  <a:pt x="1273786" y="493592"/>
                </a:lnTo>
                <a:lnTo>
                  <a:pt x="0" y="493592"/>
                </a:lnTo>
                <a:lnTo>
                  <a:pt x="0" y="0"/>
                </a:lnTo>
                <a:close/>
              </a:path>
            </a:pathLst>
          </a:custGeom>
          <a:blipFill>
            <a:blip r:embed="rId12"/>
            <a:stretch>
              <a:fillRect/>
            </a:stretch>
          </a:blipFill>
        </p:spPr>
      </p:sp>
      <p:sp>
        <p:nvSpPr>
          <p:cNvPr id="16" name="Freeform 16"/>
          <p:cNvSpPr/>
          <p:nvPr/>
        </p:nvSpPr>
        <p:spPr>
          <a:xfrm>
            <a:off x="4877699" y="4015965"/>
            <a:ext cx="1843702" cy="494112"/>
          </a:xfrm>
          <a:custGeom>
            <a:avLst/>
            <a:gdLst/>
            <a:ahLst/>
            <a:cxnLst/>
            <a:rect l="l" t="t" r="r" b="b"/>
            <a:pathLst>
              <a:path w="1843702" h="494112">
                <a:moveTo>
                  <a:pt x="0" y="0"/>
                </a:moveTo>
                <a:lnTo>
                  <a:pt x="1843702" y="0"/>
                </a:lnTo>
                <a:lnTo>
                  <a:pt x="1843702" y="494112"/>
                </a:lnTo>
                <a:lnTo>
                  <a:pt x="0" y="494112"/>
                </a:lnTo>
                <a:lnTo>
                  <a:pt x="0" y="0"/>
                </a:lnTo>
                <a:close/>
              </a:path>
            </a:pathLst>
          </a:custGeom>
          <a:blipFill>
            <a:blip r:embed="rId13"/>
            <a:stretch>
              <a:fillRect/>
            </a:stretch>
          </a:blipFill>
        </p:spPr>
      </p:sp>
      <p:sp>
        <p:nvSpPr>
          <p:cNvPr id="17" name="Freeform 17"/>
          <p:cNvSpPr/>
          <p:nvPr/>
        </p:nvSpPr>
        <p:spPr>
          <a:xfrm>
            <a:off x="3171637" y="4016225"/>
            <a:ext cx="1467933" cy="493592"/>
          </a:xfrm>
          <a:custGeom>
            <a:avLst/>
            <a:gdLst/>
            <a:ahLst/>
            <a:cxnLst/>
            <a:rect l="l" t="t" r="r" b="b"/>
            <a:pathLst>
              <a:path w="1467933" h="493592">
                <a:moveTo>
                  <a:pt x="0" y="0"/>
                </a:moveTo>
                <a:lnTo>
                  <a:pt x="1467933" y="0"/>
                </a:lnTo>
                <a:lnTo>
                  <a:pt x="1467933" y="493592"/>
                </a:lnTo>
                <a:lnTo>
                  <a:pt x="0" y="493592"/>
                </a:lnTo>
                <a:lnTo>
                  <a:pt x="0" y="0"/>
                </a:lnTo>
                <a:close/>
              </a:path>
            </a:pathLst>
          </a:custGeom>
          <a:blipFill>
            <a:blip r:embed="rId14"/>
            <a:stretch>
              <a:fillRect/>
            </a:stretch>
          </a:blipFill>
        </p:spPr>
      </p:sp>
      <p:sp>
        <p:nvSpPr>
          <p:cNvPr id="18" name="Freeform 18"/>
          <p:cNvSpPr/>
          <p:nvPr/>
        </p:nvSpPr>
        <p:spPr>
          <a:xfrm>
            <a:off x="5122438" y="6016433"/>
            <a:ext cx="1764853" cy="1156178"/>
          </a:xfrm>
          <a:custGeom>
            <a:avLst/>
            <a:gdLst/>
            <a:ahLst/>
            <a:cxnLst/>
            <a:rect l="l" t="t" r="r" b="b"/>
            <a:pathLst>
              <a:path w="1764853" h="1156178">
                <a:moveTo>
                  <a:pt x="0" y="0"/>
                </a:moveTo>
                <a:lnTo>
                  <a:pt x="1764853" y="0"/>
                </a:lnTo>
                <a:lnTo>
                  <a:pt x="1764853" y="1156178"/>
                </a:lnTo>
                <a:lnTo>
                  <a:pt x="0" y="1156178"/>
                </a:lnTo>
                <a:lnTo>
                  <a:pt x="0" y="0"/>
                </a:lnTo>
                <a:close/>
              </a:path>
            </a:pathLst>
          </a:custGeom>
          <a:blipFill>
            <a:blip r:embed="rId15"/>
            <a:stretch>
              <a:fillRect l="-25408" t="-20018" r="-24588" b="-32529"/>
            </a:stretch>
          </a:blipFill>
        </p:spPr>
      </p:sp>
      <p:sp>
        <p:nvSpPr>
          <p:cNvPr id="19" name="Freeform 19"/>
          <p:cNvSpPr/>
          <p:nvPr/>
        </p:nvSpPr>
        <p:spPr>
          <a:xfrm>
            <a:off x="7075202" y="6191870"/>
            <a:ext cx="1964158" cy="805305"/>
          </a:xfrm>
          <a:custGeom>
            <a:avLst/>
            <a:gdLst/>
            <a:ahLst/>
            <a:cxnLst/>
            <a:rect l="l" t="t" r="r" b="b"/>
            <a:pathLst>
              <a:path w="1964158" h="805305">
                <a:moveTo>
                  <a:pt x="0" y="0"/>
                </a:moveTo>
                <a:lnTo>
                  <a:pt x="1964158" y="0"/>
                </a:lnTo>
                <a:lnTo>
                  <a:pt x="1964158" y="805304"/>
                </a:lnTo>
                <a:lnTo>
                  <a:pt x="0" y="805304"/>
                </a:lnTo>
                <a:lnTo>
                  <a:pt x="0" y="0"/>
                </a:lnTo>
                <a:close/>
              </a:path>
            </a:pathLst>
          </a:custGeom>
          <a:blipFill>
            <a:blip r:embed="rId16"/>
            <a:stretch>
              <a:fillRect/>
            </a:stretch>
          </a:blipFill>
        </p:spPr>
      </p:sp>
      <p:sp>
        <p:nvSpPr>
          <p:cNvPr id="20" name="Freeform 20"/>
          <p:cNvSpPr/>
          <p:nvPr/>
        </p:nvSpPr>
        <p:spPr>
          <a:xfrm>
            <a:off x="2794016" y="6024386"/>
            <a:ext cx="2140511" cy="1140272"/>
          </a:xfrm>
          <a:custGeom>
            <a:avLst/>
            <a:gdLst/>
            <a:ahLst/>
            <a:cxnLst/>
            <a:rect l="l" t="t" r="r" b="b"/>
            <a:pathLst>
              <a:path w="2140511" h="1140272">
                <a:moveTo>
                  <a:pt x="0" y="0"/>
                </a:moveTo>
                <a:lnTo>
                  <a:pt x="2140511" y="0"/>
                </a:lnTo>
                <a:lnTo>
                  <a:pt x="2140511" y="1140272"/>
                </a:lnTo>
                <a:lnTo>
                  <a:pt x="0" y="1140272"/>
                </a:lnTo>
                <a:lnTo>
                  <a:pt x="0" y="0"/>
                </a:lnTo>
                <a:close/>
              </a:path>
            </a:pathLst>
          </a:custGeom>
          <a:blipFill>
            <a:blip r:embed="rId17"/>
            <a:stretch>
              <a:fillRect/>
            </a:stretch>
          </a:blipFill>
        </p:spPr>
      </p:sp>
      <p:sp>
        <p:nvSpPr>
          <p:cNvPr id="21" name="Freeform 21"/>
          <p:cNvSpPr/>
          <p:nvPr/>
        </p:nvSpPr>
        <p:spPr>
          <a:xfrm>
            <a:off x="1349267" y="5963298"/>
            <a:ext cx="1256838" cy="1262449"/>
          </a:xfrm>
          <a:custGeom>
            <a:avLst/>
            <a:gdLst/>
            <a:ahLst/>
            <a:cxnLst/>
            <a:rect l="l" t="t" r="r" b="b"/>
            <a:pathLst>
              <a:path w="1256838" h="1262449">
                <a:moveTo>
                  <a:pt x="0" y="0"/>
                </a:moveTo>
                <a:lnTo>
                  <a:pt x="1256838" y="0"/>
                </a:lnTo>
                <a:lnTo>
                  <a:pt x="1256838" y="1262448"/>
                </a:lnTo>
                <a:lnTo>
                  <a:pt x="0" y="1262448"/>
                </a:lnTo>
                <a:lnTo>
                  <a:pt x="0" y="0"/>
                </a:lnTo>
                <a:close/>
              </a:path>
            </a:pathLst>
          </a:custGeom>
          <a:blipFill>
            <a:blip r:embed="rId18"/>
            <a:stretch>
              <a:fillRect/>
            </a:stretch>
          </a:blipFill>
        </p:spPr>
      </p:sp>
      <p:sp>
        <p:nvSpPr>
          <p:cNvPr id="22" name="Freeform 22"/>
          <p:cNvSpPr/>
          <p:nvPr/>
        </p:nvSpPr>
        <p:spPr>
          <a:xfrm>
            <a:off x="2033612" y="9002028"/>
            <a:ext cx="6957133" cy="648012"/>
          </a:xfrm>
          <a:custGeom>
            <a:avLst/>
            <a:gdLst/>
            <a:ahLst/>
            <a:cxnLst/>
            <a:rect l="l" t="t" r="r" b="b"/>
            <a:pathLst>
              <a:path w="6957133" h="648012">
                <a:moveTo>
                  <a:pt x="0" y="0"/>
                </a:moveTo>
                <a:lnTo>
                  <a:pt x="6957132" y="0"/>
                </a:lnTo>
                <a:lnTo>
                  <a:pt x="6957132" y="648012"/>
                </a:lnTo>
                <a:lnTo>
                  <a:pt x="0" y="648012"/>
                </a:lnTo>
                <a:lnTo>
                  <a:pt x="0" y="0"/>
                </a:lnTo>
                <a:close/>
              </a:path>
            </a:pathLst>
          </a:custGeom>
          <a:blipFill>
            <a:blip r:embed="rId19"/>
            <a:stretch>
              <a:fillRect/>
            </a:stretch>
          </a:blipFill>
        </p:spPr>
      </p:sp>
      <p:sp>
        <p:nvSpPr>
          <p:cNvPr id="23" name="Freeform 23"/>
          <p:cNvSpPr/>
          <p:nvPr/>
        </p:nvSpPr>
        <p:spPr>
          <a:xfrm>
            <a:off x="10440299" y="4617842"/>
            <a:ext cx="2483631" cy="527294"/>
          </a:xfrm>
          <a:custGeom>
            <a:avLst/>
            <a:gdLst/>
            <a:ahLst/>
            <a:cxnLst/>
            <a:rect l="l" t="t" r="r" b="b"/>
            <a:pathLst>
              <a:path w="2483631" h="527294">
                <a:moveTo>
                  <a:pt x="0" y="0"/>
                </a:moveTo>
                <a:lnTo>
                  <a:pt x="2483631" y="0"/>
                </a:lnTo>
                <a:lnTo>
                  <a:pt x="2483631" y="527294"/>
                </a:lnTo>
                <a:lnTo>
                  <a:pt x="0" y="527294"/>
                </a:lnTo>
                <a:lnTo>
                  <a:pt x="0" y="0"/>
                </a:lnTo>
                <a:close/>
              </a:path>
            </a:pathLst>
          </a:custGeom>
          <a:blipFill>
            <a:blip r:embed="rId20"/>
            <a:stretch>
              <a:fillRect/>
            </a:stretch>
          </a:blipFill>
        </p:spPr>
      </p:sp>
      <p:sp>
        <p:nvSpPr>
          <p:cNvPr id="24" name="Freeform 24"/>
          <p:cNvSpPr/>
          <p:nvPr/>
        </p:nvSpPr>
        <p:spPr>
          <a:xfrm>
            <a:off x="14594597" y="5202221"/>
            <a:ext cx="1609001" cy="579240"/>
          </a:xfrm>
          <a:custGeom>
            <a:avLst/>
            <a:gdLst/>
            <a:ahLst/>
            <a:cxnLst/>
            <a:rect l="l" t="t" r="r" b="b"/>
            <a:pathLst>
              <a:path w="1609001" h="579240">
                <a:moveTo>
                  <a:pt x="0" y="0"/>
                </a:moveTo>
                <a:lnTo>
                  <a:pt x="1609001" y="0"/>
                </a:lnTo>
                <a:lnTo>
                  <a:pt x="1609001" y="579240"/>
                </a:lnTo>
                <a:lnTo>
                  <a:pt x="0" y="579240"/>
                </a:lnTo>
                <a:lnTo>
                  <a:pt x="0" y="0"/>
                </a:lnTo>
                <a:close/>
              </a:path>
            </a:pathLst>
          </a:custGeom>
          <a:blipFill>
            <a:blip r:embed="rId21"/>
            <a:stretch>
              <a:fillRect/>
            </a:stretch>
          </a:blipFill>
        </p:spPr>
      </p:sp>
      <p:sp>
        <p:nvSpPr>
          <p:cNvPr id="25" name="Freeform 25"/>
          <p:cNvSpPr/>
          <p:nvPr/>
        </p:nvSpPr>
        <p:spPr>
          <a:xfrm>
            <a:off x="13488450" y="5168207"/>
            <a:ext cx="983361" cy="647269"/>
          </a:xfrm>
          <a:custGeom>
            <a:avLst/>
            <a:gdLst/>
            <a:ahLst/>
            <a:cxnLst/>
            <a:rect l="l" t="t" r="r" b="b"/>
            <a:pathLst>
              <a:path w="983361" h="647269">
                <a:moveTo>
                  <a:pt x="0" y="0"/>
                </a:moveTo>
                <a:lnTo>
                  <a:pt x="983361" y="0"/>
                </a:lnTo>
                <a:lnTo>
                  <a:pt x="983361" y="647269"/>
                </a:lnTo>
                <a:lnTo>
                  <a:pt x="0" y="647269"/>
                </a:lnTo>
                <a:lnTo>
                  <a:pt x="0" y="0"/>
                </a:lnTo>
                <a:close/>
              </a:path>
            </a:pathLst>
          </a:custGeom>
          <a:blipFill>
            <a:blip r:embed="rId22"/>
            <a:stretch>
              <a:fillRect l="-163288"/>
            </a:stretch>
          </a:blipFill>
        </p:spPr>
      </p:sp>
      <p:sp>
        <p:nvSpPr>
          <p:cNvPr id="26" name="Freeform 26"/>
          <p:cNvSpPr/>
          <p:nvPr/>
        </p:nvSpPr>
        <p:spPr>
          <a:xfrm>
            <a:off x="14491586" y="8667773"/>
            <a:ext cx="1712011" cy="1043166"/>
          </a:xfrm>
          <a:custGeom>
            <a:avLst/>
            <a:gdLst/>
            <a:ahLst/>
            <a:cxnLst/>
            <a:rect l="l" t="t" r="r" b="b"/>
            <a:pathLst>
              <a:path w="1712011" h="1043166">
                <a:moveTo>
                  <a:pt x="0" y="0"/>
                </a:moveTo>
                <a:lnTo>
                  <a:pt x="1712012" y="0"/>
                </a:lnTo>
                <a:lnTo>
                  <a:pt x="1712012" y="1043166"/>
                </a:lnTo>
                <a:lnTo>
                  <a:pt x="0" y="1043166"/>
                </a:lnTo>
                <a:lnTo>
                  <a:pt x="0" y="0"/>
                </a:lnTo>
                <a:close/>
              </a:path>
            </a:pathLst>
          </a:custGeom>
          <a:blipFill>
            <a:blip r:embed="rId23"/>
            <a:stretch>
              <a:fillRect l="-5043" t="-42291" r="-6204" b="-40284"/>
            </a:stretch>
          </a:blipFill>
        </p:spPr>
      </p:sp>
      <p:sp>
        <p:nvSpPr>
          <p:cNvPr id="27" name="Freeform 27"/>
          <p:cNvSpPr/>
          <p:nvPr/>
        </p:nvSpPr>
        <p:spPr>
          <a:xfrm>
            <a:off x="10244157" y="8683958"/>
            <a:ext cx="1010797" cy="1010797"/>
          </a:xfrm>
          <a:custGeom>
            <a:avLst/>
            <a:gdLst/>
            <a:ahLst/>
            <a:cxnLst/>
            <a:rect l="l" t="t" r="r" b="b"/>
            <a:pathLst>
              <a:path w="1010797" h="1010797">
                <a:moveTo>
                  <a:pt x="0" y="0"/>
                </a:moveTo>
                <a:lnTo>
                  <a:pt x="1010797" y="0"/>
                </a:lnTo>
                <a:lnTo>
                  <a:pt x="1010797" y="1010796"/>
                </a:lnTo>
                <a:lnTo>
                  <a:pt x="0" y="1010796"/>
                </a:lnTo>
                <a:lnTo>
                  <a:pt x="0" y="0"/>
                </a:lnTo>
                <a:close/>
              </a:path>
            </a:pathLst>
          </a:custGeom>
          <a:blipFill>
            <a:blip r:embed="rId24"/>
            <a:stretch>
              <a:fillRect/>
            </a:stretch>
          </a:blipFill>
        </p:spPr>
      </p:sp>
      <p:sp>
        <p:nvSpPr>
          <p:cNvPr id="28" name="Freeform 28"/>
          <p:cNvSpPr/>
          <p:nvPr/>
        </p:nvSpPr>
        <p:spPr>
          <a:xfrm>
            <a:off x="12536651" y="6456784"/>
            <a:ext cx="1650717" cy="798474"/>
          </a:xfrm>
          <a:custGeom>
            <a:avLst/>
            <a:gdLst/>
            <a:ahLst/>
            <a:cxnLst/>
            <a:rect l="l" t="t" r="r" b="b"/>
            <a:pathLst>
              <a:path w="1650717" h="798474">
                <a:moveTo>
                  <a:pt x="0" y="0"/>
                </a:moveTo>
                <a:lnTo>
                  <a:pt x="1650716" y="0"/>
                </a:lnTo>
                <a:lnTo>
                  <a:pt x="1650716" y="798474"/>
                </a:lnTo>
                <a:lnTo>
                  <a:pt x="0" y="798474"/>
                </a:lnTo>
                <a:lnTo>
                  <a:pt x="0" y="0"/>
                </a:lnTo>
                <a:close/>
              </a:path>
            </a:pathLst>
          </a:custGeom>
          <a:blipFill>
            <a:blip r:embed="rId25"/>
            <a:stretch>
              <a:fillRect/>
            </a:stretch>
          </a:blipFill>
        </p:spPr>
      </p:sp>
      <p:sp>
        <p:nvSpPr>
          <p:cNvPr id="29" name="Freeform 29"/>
          <p:cNvSpPr/>
          <p:nvPr/>
        </p:nvSpPr>
        <p:spPr>
          <a:xfrm>
            <a:off x="10244157" y="6447448"/>
            <a:ext cx="1763132" cy="817145"/>
          </a:xfrm>
          <a:custGeom>
            <a:avLst/>
            <a:gdLst/>
            <a:ahLst/>
            <a:cxnLst/>
            <a:rect l="l" t="t" r="r" b="b"/>
            <a:pathLst>
              <a:path w="1763132" h="817145">
                <a:moveTo>
                  <a:pt x="0" y="0"/>
                </a:moveTo>
                <a:lnTo>
                  <a:pt x="1763133" y="0"/>
                </a:lnTo>
                <a:lnTo>
                  <a:pt x="1763133" y="817145"/>
                </a:lnTo>
                <a:lnTo>
                  <a:pt x="0" y="817145"/>
                </a:lnTo>
                <a:lnTo>
                  <a:pt x="0" y="0"/>
                </a:lnTo>
                <a:close/>
              </a:path>
            </a:pathLst>
          </a:custGeom>
          <a:blipFill>
            <a:blip r:embed="rId26"/>
            <a:stretch>
              <a:fillRect l="-22737" r="-23619"/>
            </a:stretch>
          </a:blipFill>
        </p:spPr>
      </p:sp>
      <p:sp>
        <p:nvSpPr>
          <p:cNvPr id="30" name="Freeform 30"/>
          <p:cNvSpPr/>
          <p:nvPr/>
        </p:nvSpPr>
        <p:spPr>
          <a:xfrm>
            <a:off x="14716728" y="6328182"/>
            <a:ext cx="1486870" cy="1055677"/>
          </a:xfrm>
          <a:custGeom>
            <a:avLst/>
            <a:gdLst/>
            <a:ahLst/>
            <a:cxnLst/>
            <a:rect l="l" t="t" r="r" b="b"/>
            <a:pathLst>
              <a:path w="1486870" h="1055677">
                <a:moveTo>
                  <a:pt x="0" y="0"/>
                </a:moveTo>
                <a:lnTo>
                  <a:pt x="1486870" y="0"/>
                </a:lnTo>
                <a:lnTo>
                  <a:pt x="1486870" y="1055678"/>
                </a:lnTo>
                <a:lnTo>
                  <a:pt x="0" y="1055678"/>
                </a:lnTo>
                <a:lnTo>
                  <a:pt x="0" y="0"/>
                </a:lnTo>
                <a:close/>
              </a:path>
            </a:pathLst>
          </a:custGeom>
          <a:blipFill>
            <a:blip r:embed="rId27"/>
            <a:stretch>
              <a:fillRect/>
            </a:stretch>
          </a:blipFill>
        </p:spPr>
      </p:sp>
      <p:sp>
        <p:nvSpPr>
          <p:cNvPr id="31" name="Freeform 31"/>
          <p:cNvSpPr/>
          <p:nvPr/>
        </p:nvSpPr>
        <p:spPr>
          <a:xfrm>
            <a:off x="13045599" y="8639337"/>
            <a:ext cx="1324318" cy="1100039"/>
          </a:xfrm>
          <a:custGeom>
            <a:avLst/>
            <a:gdLst/>
            <a:ahLst/>
            <a:cxnLst/>
            <a:rect l="l" t="t" r="r" b="b"/>
            <a:pathLst>
              <a:path w="1324318" h="1100039">
                <a:moveTo>
                  <a:pt x="0" y="0"/>
                </a:moveTo>
                <a:lnTo>
                  <a:pt x="1324318" y="0"/>
                </a:lnTo>
                <a:lnTo>
                  <a:pt x="1324318" y="1100039"/>
                </a:lnTo>
                <a:lnTo>
                  <a:pt x="0" y="1100039"/>
                </a:lnTo>
                <a:lnTo>
                  <a:pt x="0" y="0"/>
                </a:lnTo>
                <a:close/>
              </a:path>
            </a:pathLst>
          </a:custGeom>
          <a:blipFill>
            <a:blip r:embed="rId28"/>
            <a:stretch>
              <a:fillRect t="-5969" b="-14418"/>
            </a:stretch>
          </a:blipFill>
        </p:spPr>
      </p:sp>
      <p:sp>
        <p:nvSpPr>
          <p:cNvPr id="32" name="Freeform 32"/>
          <p:cNvSpPr/>
          <p:nvPr/>
        </p:nvSpPr>
        <p:spPr>
          <a:xfrm>
            <a:off x="14387193" y="7730326"/>
            <a:ext cx="1816404" cy="585790"/>
          </a:xfrm>
          <a:custGeom>
            <a:avLst/>
            <a:gdLst/>
            <a:ahLst/>
            <a:cxnLst/>
            <a:rect l="l" t="t" r="r" b="b"/>
            <a:pathLst>
              <a:path w="1816404" h="585790">
                <a:moveTo>
                  <a:pt x="0" y="0"/>
                </a:moveTo>
                <a:lnTo>
                  <a:pt x="1816405" y="0"/>
                </a:lnTo>
                <a:lnTo>
                  <a:pt x="1816405" y="585790"/>
                </a:lnTo>
                <a:lnTo>
                  <a:pt x="0" y="585790"/>
                </a:lnTo>
                <a:lnTo>
                  <a:pt x="0" y="0"/>
                </a:lnTo>
                <a:close/>
              </a:path>
            </a:pathLst>
          </a:custGeom>
          <a:blipFill>
            <a:blip r:embed="rId29"/>
            <a:stretch>
              <a:fillRect/>
            </a:stretch>
          </a:blipFill>
        </p:spPr>
      </p:sp>
      <p:sp>
        <p:nvSpPr>
          <p:cNvPr id="33" name="Freeform 33"/>
          <p:cNvSpPr/>
          <p:nvPr/>
        </p:nvSpPr>
        <p:spPr>
          <a:xfrm>
            <a:off x="10328108" y="5111614"/>
            <a:ext cx="1838570" cy="919285"/>
          </a:xfrm>
          <a:custGeom>
            <a:avLst/>
            <a:gdLst/>
            <a:ahLst/>
            <a:cxnLst/>
            <a:rect l="l" t="t" r="r" b="b"/>
            <a:pathLst>
              <a:path w="1838570" h="919285">
                <a:moveTo>
                  <a:pt x="0" y="0"/>
                </a:moveTo>
                <a:lnTo>
                  <a:pt x="1838570" y="0"/>
                </a:lnTo>
                <a:lnTo>
                  <a:pt x="1838570" y="919285"/>
                </a:lnTo>
                <a:lnTo>
                  <a:pt x="0" y="919285"/>
                </a:lnTo>
                <a:lnTo>
                  <a:pt x="0" y="0"/>
                </a:lnTo>
                <a:close/>
              </a:path>
            </a:pathLst>
          </a:custGeom>
          <a:blipFill>
            <a:blip r:embed="rId30"/>
            <a:stretch>
              <a:fillRect/>
            </a:stretch>
          </a:blipFill>
        </p:spPr>
      </p:sp>
      <p:sp>
        <p:nvSpPr>
          <p:cNvPr id="34" name="Freeform 34"/>
          <p:cNvSpPr/>
          <p:nvPr/>
        </p:nvSpPr>
        <p:spPr>
          <a:xfrm>
            <a:off x="11376623" y="8639337"/>
            <a:ext cx="1547307" cy="1100039"/>
          </a:xfrm>
          <a:custGeom>
            <a:avLst/>
            <a:gdLst/>
            <a:ahLst/>
            <a:cxnLst/>
            <a:rect l="l" t="t" r="r" b="b"/>
            <a:pathLst>
              <a:path w="1547307" h="1100039">
                <a:moveTo>
                  <a:pt x="0" y="0"/>
                </a:moveTo>
                <a:lnTo>
                  <a:pt x="1547307" y="0"/>
                </a:lnTo>
                <a:lnTo>
                  <a:pt x="1547307" y="1100039"/>
                </a:lnTo>
                <a:lnTo>
                  <a:pt x="0" y="1100039"/>
                </a:lnTo>
                <a:lnTo>
                  <a:pt x="0" y="0"/>
                </a:lnTo>
                <a:close/>
              </a:path>
            </a:pathLst>
          </a:custGeom>
          <a:blipFill>
            <a:blip r:embed="rId31"/>
            <a:stretch>
              <a:fillRect/>
            </a:stretch>
          </a:blipFill>
        </p:spPr>
      </p:sp>
      <p:sp>
        <p:nvSpPr>
          <p:cNvPr id="35" name="Freeform 35"/>
          <p:cNvSpPr/>
          <p:nvPr/>
        </p:nvSpPr>
        <p:spPr>
          <a:xfrm>
            <a:off x="10328108" y="7718924"/>
            <a:ext cx="1924406" cy="608593"/>
          </a:xfrm>
          <a:custGeom>
            <a:avLst/>
            <a:gdLst/>
            <a:ahLst/>
            <a:cxnLst/>
            <a:rect l="l" t="t" r="r" b="b"/>
            <a:pathLst>
              <a:path w="1924406" h="608593">
                <a:moveTo>
                  <a:pt x="0" y="0"/>
                </a:moveTo>
                <a:lnTo>
                  <a:pt x="1924407" y="0"/>
                </a:lnTo>
                <a:lnTo>
                  <a:pt x="1924407" y="608593"/>
                </a:lnTo>
                <a:lnTo>
                  <a:pt x="0" y="608593"/>
                </a:lnTo>
                <a:lnTo>
                  <a:pt x="0" y="0"/>
                </a:lnTo>
                <a:close/>
              </a:path>
            </a:pathLst>
          </a:custGeom>
          <a:blipFill>
            <a:blip r:embed="rId32"/>
            <a:stretch>
              <a:fillRect/>
            </a:stretch>
          </a:blipFill>
        </p:spPr>
      </p:sp>
      <p:sp>
        <p:nvSpPr>
          <p:cNvPr id="36" name="Freeform 36"/>
          <p:cNvSpPr/>
          <p:nvPr/>
        </p:nvSpPr>
        <p:spPr>
          <a:xfrm>
            <a:off x="12470400" y="7724625"/>
            <a:ext cx="1698908" cy="597192"/>
          </a:xfrm>
          <a:custGeom>
            <a:avLst/>
            <a:gdLst/>
            <a:ahLst/>
            <a:cxnLst/>
            <a:rect l="l" t="t" r="r" b="b"/>
            <a:pathLst>
              <a:path w="1698908" h="597192">
                <a:moveTo>
                  <a:pt x="0" y="0"/>
                </a:moveTo>
                <a:lnTo>
                  <a:pt x="1698908" y="0"/>
                </a:lnTo>
                <a:lnTo>
                  <a:pt x="1698908" y="597192"/>
                </a:lnTo>
                <a:lnTo>
                  <a:pt x="0" y="597192"/>
                </a:lnTo>
                <a:lnTo>
                  <a:pt x="0" y="0"/>
                </a:lnTo>
                <a:close/>
              </a:path>
            </a:pathLst>
          </a:custGeom>
          <a:blipFill>
            <a:blip r:embed="rId33"/>
            <a:stretch>
              <a:fillRect/>
            </a:stretch>
          </a:blipFill>
        </p:spPr>
      </p:sp>
      <p:sp>
        <p:nvSpPr>
          <p:cNvPr id="37" name="Freeform 37"/>
          <p:cNvSpPr/>
          <p:nvPr/>
        </p:nvSpPr>
        <p:spPr>
          <a:xfrm>
            <a:off x="1226358" y="5047037"/>
            <a:ext cx="1502657" cy="636514"/>
          </a:xfrm>
          <a:custGeom>
            <a:avLst/>
            <a:gdLst/>
            <a:ahLst/>
            <a:cxnLst/>
            <a:rect l="l" t="t" r="r" b="b"/>
            <a:pathLst>
              <a:path w="1502657" h="636514">
                <a:moveTo>
                  <a:pt x="0" y="0"/>
                </a:moveTo>
                <a:lnTo>
                  <a:pt x="1502657" y="0"/>
                </a:lnTo>
                <a:lnTo>
                  <a:pt x="1502657" y="636514"/>
                </a:lnTo>
                <a:lnTo>
                  <a:pt x="0" y="636514"/>
                </a:lnTo>
                <a:lnTo>
                  <a:pt x="0" y="0"/>
                </a:lnTo>
                <a:close/>
              </a:path>
            </a:pathLst>
          </a:custGeom>
          <a:blipFill>
            <a:blip r:embed="rId34"/>
            <a:stretch>
              <a:fillRect/>
            </a:stretch>
          </a:blipFill>
        </p:spPr>
      </p:sp>
      <p:sp>
        <p:nvSpPr>
          <p:cNvPr id="38" name="Freeform 38"/>
          <p:cNvSpPr/>
          <p:nvPr/>
        </p:nvSpPr>
        <p:spPr>
          <a:xfrm>
            <a:off x="2910817" y="4970193"/>
            <a:ext cx="1130965" cy="790202"/>
          </a:xfrm>
          <a:custGeom>
            <a:avLst/>
            <a:gdLst/>
            <a:ahLst/>
            <a:cxnLst/>
            <a:rect l="l" t="t" r="r" b="b"/>
            <a:pathLst>
              <a:path w="1130965" h="790202">
                <a:moveTo>
                  <a:pt x="0" y="0"/>
                </a:moveTo>
                <a:lnTo>
                  <a:pt x="1130965" y="0"/>
                </a:lnTo>
                <a:lnTo>
                  <a:pt x="1130965" y="790202"/>
                </a:lnTo>
                <a:lnTo>
                  <a:pt x="0" y="790202"/>
                </a:lnTo>
                <a:lnTo>
                  <a:pt x="0" y="0"/>
                </a:lnTo>
                <a:close/>
              </a:path>
            </a:pathLst>
          </a:custGeom>
          <a:blipFill>
            <a:blip r:embed="rId35"/>
            <a:stretch>
              <a:fillRect/>
            </a:stretch>
          </a:blipFill>
        </p:spPr>
      </p:sp>
      <p:sp>
        <p:nvSpPr>
          <p:cNvPr id="39" name="Freeform 39"/>
          <p:cNvSpPr/>
          <p:nvPr/>
        </p:nvSpPr>
        <p:spPr>
          <a:xfrm>
            <a:off x="5993797" y="5030672"/>
            <a:ext cx="1618888" cy="669245"/>
          </a:xfrm>
          <a:custGeom>
            <a:avLst/>
            <a:gdLst/>
            <a:ahLst/>
            <a:cxnLst/>
            <a:rect l="l" t="t" r="r" b="b"/>
            <a:pathLst>
              <a:path w="1618888" h="669245">
                <a:moveTo>
                  <a:pt x="0" y="0"/>
                </a:moveTo>
                <a:lnTo>
                  <a:pt x="1618887" y="0"/>
                </a:lnTo>
                <a:lnTo>
                  <a:pt x="1618887" y="669245"/>
                </a:lnTo>
                <a:lnTo>
                  <a:pt x="0" y="669245"/>
                </a:lnTo>
                <a:lnTo>
                  <a:pt x="0" y="0"/>
                </a:lnTo>
                <a:close/>
              </a:path>
            </a:pathLst>
          </a:custGeom>
          <a:blipFill>
            <a:blip r:embed="rId36"/>
            <a:stretch>
              <a:fillRect t="-53254" r="-111983" b="-46089"/>
            </a:stretch>
          </a:blipFill>
        </p:spPr>
      </p:sp>
      <p:sp>
        <p:nvSpPr>
          <p:cNvPr id="40" name="Freeform 40"/>
          <p:cNvSpPr/>
          <p:nvPr/>
        </p:nvSpPr>
        <p:spPr>
          <a:xfrm>
            <a:off x="13560119" y="4593622"/>
            <a:ext cx="2571810" cy="696858"/>
          </a:xfrm>
          <a:custGeom>
            <a:avLst/>
            <a:gdLst/>
            <a:ahLst/>
            <a:cxnLst/>
            <a:rect l="l" t="t" r="r" b="b"/>
            <a:pathLst>
              <a:path w="2571810" h="696858">
                <a:moveTo>
                  <a:pt x="0" y="0"/>
                </a:moveTo>
                <a:lnTo>
                  <a:pt x="2571810" y="0"/>
                </a:lnTo>
                <a:lnTo>
                  <a:pt x="2571810" y="696858"/>
                </a:lnTo>
                <a:lnTo>
                  <a:pt x="0" y="696858"/>
                </a:lnTo>
                <a:lnTo>
                  <a:pt x="0" y="0"/>
                </a:lnTo>
                <a:close/>
              </a:path>
            </a:pathLst>
          </a:custGeom>
          <a:blipFill>
            <a:blip r:embed="rId37"/>
            <a:stretch>
              <a:fillRect l="-477221" t="-78902" r="-14425" b="-667210"/>
            </a:stretch>
          </a:blipFill>
        </p:spPr>
      </p:sp>
      <p:sp>
        <p:nvSpPr>
          <p:cNvPr id="41" name="Freeform 41"/>
          <p:cNvSpPr/>
          <p:nvPr/>
        </p:nvSpPr>
        <p:spPr>
          <a:xfrm>
            <a:off x="7794487" y="4775750"/>
            <a:ext cx="1620162" cy="1179090"/>
          </a:xfrm>
          <a:custGeom>
            <a:avLst/>
            <a:gdLst/>
            <a:ahLst/>
            <a:cxnLst/>
            <a:rect l="l" t="t" r="r" b="b"/>
            <a:pathLst>
              <a:path w="1620162" h="1179090">
                <a:moveTo>
                  <a:pt x="0" y="0"/>
                </a:moveTo>
                <a:lnTo>
                  <a:pt x="1620162" y="0"/>
                </a:lnTo>
                <a:lnTo>
                  <a:pt x="1620162" y="1179089"/>
                </a:lnTo>
                <a:lnTo>
                  <a:pt x="0" y="1179089"/>
                </a:lnTo>
                <a:lnTo>
                  <a:pt x="0" y="0"/>
                </a:lnTo>
                <a:close/>
              </a:path>
            </a:pathLst>
          </a:custGeom>
          <a:blipFill>
            <a:blip r:embed="rId38"/>
            <a:stretch>
              <a:fillRect l="-9468" r="-9949"/>
            </a:stretch>
          </a:blipFill>
        </p:spPr>
      </p:sp>
      <p:sp>
        <p:nvSpPr>
          <p:cNvPr id="42" name="Freeform 42"/>
          <p:cNvSpPr/>
          <p:nvPr/>
        </p:nvSpPr>
        <p:spPr>
          <a:xfrm>
            <a:off x="4223584" y="4771875"/>
            <a:ext cx="1588410" cy="1186839"/>
          </a:xfrm>
          <a:custGeom>
            <a:avLst/>
            <a:gdLst/>
            <a:ahLst/>
            <a:cxnLst/>
            <a:rect l="l" t="t" r="r" b="b"/>
            <a:pathLst>
              <a:path w="1588410" h="1186839">
                <a:moveTo>
                  <a:pt x="0" y="0"/>
                </a:moveTo>
                <a:lnTo>
                  <a:pt x="1588410" y="0"/>
                </a:lnTo>
                <a:lnTo>
                  <a:pt x="1588410" y="1186839"/>
                </a:lnTo>
                <a:lnTo>
                  <a:pt x="0" y="1186839"/>
                </a:lnTo>
                <a:lnTo>
                  <a:pt x="0" y="0"/>
                </a:lnTo>
                <a:close/>
              </a:path>
            </a:pathLst>
          </a:custGeom>
          <a:blipFill>
            <a:blip r:embed="rId39"/>
            <a:stretch>
              <a:fillRect l="-12965" r="-9639"/>
            </a:stretch>
          </a:blipFill>
        </p:spPr>
      </p:sp>
      <p:sp>
        <p:nvSpPr>
          <p:cNvPr id="44" name="TextBox 44"/>
          <p:cNvSpPr txBox="1"/>
          <p:nvPr/>
        </p:nvSpPr>
        <p:spPr>
          <a:xfrm>
            <a:off x="12698064" y="3851856"/>
            <a:ext cx="3584978" cy="325632"/>
          </a:xfrm>
          <a:prstGeom prst="rect">
            <a:avLst/>
          </a:prstGeom>
        </p:spPr>
        <p:txBody>
          <a:bodyPr lIns="0" tIns="0" rIns="0" bIns="0" rtlCol="0" anchor="t">
            <a:spAutoFit/>
          </a:bodyPr>
          <a:lstStyle/>
          <a:p>
            <a:pPr marL="0" lvl="0" indent="0" algn="l">
              <a:lnSpc>
                <a:spcPts val="2737"/>
              </a:lnSpc>
              <a:spcBef>
                <a:spcPct val="0"/>
              </a:spcBef>
            </a:pPr>
            <a:r>
              <a:rPr lang="en-US" sz="1825" b="1">
                <a:solidFill>
                  <a:srgbClr val="1D1D1B"/>
                </a:solidFill>
                <a:latin typeface="Raleway Bold"/>
                <a:ea typeface="Raleway Bold"/>
                <a:cs typeface="Raleway Bold"/>
                <a:sym typeface="Raleway Bold"/>
              </a:rPr>
              <a:t>Avec le soutien opérationnel de</a:t>
            </a:r>
          </a:p>
        </p:txBody>
      </p:sp>
      <p:pic>
        <p:nvPicPr>
          <p:cNvPr id="45" name="Image 44">
            <a:extLst>
              <a:ext uri="{FF2B5EF4-FFF2-40B4-BE49-F238E27FC236}">
                <a16:creationId xmlns:a16="http://schemas.microsoft.com/office/drawing/2014/main" id="{77C1347A-EB81-4ED1-8662-2F56B685CB34}"/>
              </a:ext>
            </a:extLst>
          </p:cNvPr>
          <p:cNvPicPr>
            <a:picLocks noChangeAspect="1"/>
          </p:cNvPicPr>
          <p:nvPr/>
        </p:nvPicPr>
        <p:blipFill>
          <a:blip r:embed="rId40" cstate="print">
            <a:clrChange>
              <a:clrFrom>
                <a:srgbClr val="FFFFFF"/>
              </a:clrFrom>
              <a:clrTo>
                <a:srgbClr val="FFFFFF">
                  <a:alpha val="0"/>
                </a:srgbClr>
              </a:clrTo>
            </a:clrChange>
            <a:extLst>
              <a:ext uri="{28A0092B-C50C-407E-A947-70E740481C1C}">
                <a14:useLocalDpi xmlns:a14="http://schemas.microsoft.com/office/drawing/2010/main"/>
              </a:ext>
            </a:extLst>
          </a:blip>
          <a:srcRect l="5659" t="7143"/>
          <a:stretch/>
        </p:blipFill>
        <p:spPr bwMode="auto">
          <a:xfrm>
            <a:off x="8956843" y="1748164"/>
            <a:ext cx="1939757" cy="1710870"/>
          </a:xfrm>
          <a:prstGeom prst="rect">
            <a:avLst/>
          </a:prstGeom>
        </p:spPr>
      </p:pic>
      <p:sp>
        <p:nvSpPr>
          <p:cNvPr id="46" name="Rectangle 45">
            <a:extLst>
              <a:ext uri="{FF2B5EF4-FFF2-40B4-BE49-F238E27FC236}">
                <a16:creationId xmlns:a16="http://schemas.microsoft.com/office/drawing/2014/main" id="{4A86707B-E465-4FBB-84B3-0B3325922835}"/>
              </a:ext>
            </a:extLst>
          </p:cNvPr>
          <p:cNvSpPr/>
          <p:nvPr/>
        </p:nvSpPr>
        <p:spPr bwMode="auto">
          <a:xfrm>
            <a:off x="10916225" y="1745880"/>
            <a:ext cx="4572000" cy="1646605"/>
          </a:xfrm>
          <a:prstGeom prst="rect">
            <a:avLst/>
          </a:prstGeom>
        </p:spPr>
        <p:txBody>
          <a:bodyPr wrap="square">
            <a:spAutoFit/>
          </a:bodyPr>
          <a:lstStyle/>
          <a:p>
            <a:pPr algn="r">
              <a:defRPr/>
            </a:pPr>
            <a:r>
              <a:rPr lang="fr-FR" b="1" dirty="0" err="1">
                <a:latin typeface="Segoe UI" panose="020B0502040204020203" pitchFamily="34" charset="0"/>
                <a:cs typeface="Segoe UI" panose="020B0502040204020203" pitchFamily="34" charset="0"/>
              </a:rPr>
              <a:t>IDéO</a:t>
            </a:r>
            <a:r>
              <a:rPr lang="fr-FR" b="1" dirty="0">
                <a:latin typeface="Segoe UI" panose="020B0502040204020203" pitchFamily="34" charset="0"/>
                <a:cs typeface="Segoe UI" panose="020B0502040204020203" pitchFamily="34" charset="0"/>
              </a:rPr>
              <a:t>© - </a:t>
            </a:r>
            <a:r>
              <a:rPr lang="fr-FR" b="1" dirty="0" err="1">
                <a:latin typeface="Segoe UI" panose="020B0502040204020203" pitchFamily="34" charset="0"/>
                <a:cs typeface="Segoe UI" panose="020B0502040204020203" pitchFamily="34" charset="0"/>
              </a:rPr>
              <a:t>Working</a:t>
            </a:r>
            <a:r>
              <a:rPr lang="fr-FR" b="1" dirty="0">
                <a:latin typeface="Segoe UI" panose="020B0502040204020203" pitchFamily="34" charset="0"/>
                <a:cs typeface="Segoe UI" panose="020B0502040204020203" pitchFamily="34" charset="0"/>
              </a:rPr>
              <a:t> document</a:t>
            </a:r>
            <a:br>
              <a:rPr lang="fr-FR" b="1" dirty="0">
                <a:latin typeface="Segoe UI" panose="020B0502040204020203" pitchFamily="34" charset="0"/>
                <a:cs typeface="Segoe UI" panose="020B0502040204020203" pitchFamily="34" charset="0"/>
              </a:rPr>
            </a:br>
            <a:r>
              <a:rPr lang="fr-FR" sz="1100" b="1" dirty="0">
                <a:latin typeface="Segoe UI" panose="020B0502040204020203" pitchFamily="34" charset="0"/>
                <a:cs typeface="Segoe UI" panose="020B0502040204020203" pitchFamily="34" charset="0"/>
              </a:rPr>
              <a:t> </a:t>
            </a:r>
            <a:endParaRPr lang="fr-FR" b="1" dirty="0">
              <a:latin typeface="Segoe UI" panose="020B0502040204020203" pitchFamily="34" charset="0"/>
              <a:cs typeface="Segoe UI" panose="020B0502040204020203" pitchFamily="34" charset="0"/>
            </a:endParaRPr>
          </a:p>
          <a:p>
            <a:pPr algn="r">
              <a:defRPr/>
            </a:pPr>
            <a:r>
              <a:rPr lang="fr-FR" dirty="0">
                <a:latin typeface="Segoe UI" panose="020B0502040204020203" pitchFamily="34" charset="0"/>
                <a:cs typeface="Segoe UI" panose="020B0502040204020203" pitchFamily="34" charset="0"/>
              </a:rPr>
              <a:t>Conception:</a:t>
            </a:r>
            <a:endParaRPr lang="fr-FR" sz="4800" dirty="0">
              <a:latin typeface="Segoe UI" panose="020B0502040204020203" pitchFamily="34" charset="0"/>
              <a:cs typeface="Segoe UI" panose="020B0502040204020203" pitchFamily="34" charset="0"/>
            </a:endParaRPr>
          </a:p>
          <a:p>
            <a:pPr algn="r">
              <a:defRPr/>
            </a:pPr>
            <a:r>
              <a:rPr lang="fr-FR" b="1" dirty="0">
                <a:latin typeface="Segoe UI" panose="020B0502040204020203" pitchFamily="34" charset="0"/>
                <a:cs typeface="Segoe UI" panose="020B0502040204020203" pitchFamily="34" charset="0"/>
              </a:rPr>
              <a:t>Pr. Christophe Schmitt</a:t>
            </a:r>
            <a:endParaRPr lang="fr-FR" sz="4800" dirty="0">
              <a:latin typeface="Segoe UI" panose="020B0502040204020203" pitchFamily="34" charset="0"/>
              <a:cs typeface="Segoe UI" panose="020B0502040204020203" pitchFamily="34" charset="0"/>
            </a:endParaRPr>
          </a:p>
          <a:p>
            <a:pPr algn="r">
              <a:defRPr/>
            </a:pPr>
            <a:r>
              <a:rPr lang="en-US" dirty="0">
                <a:latin typeface="Segoe UI" panose="020B0502040204020203" pitchFamily="34" charset="0"/>
                <a:cs typeface="Segoe UI" panose="020B0502040204020203" pitchFamily="34" charset="0"/>
              </a:rPr>
              <a:t>Head of </a:t>
            </a:r>
            <a:r>
              <a:rPr lang="en-US" dirty="0" err="1">
                <a:latin typeface="Segoe UI" panose="020B0502040204020203" pitchFamily="34" charset="0"/>
                <a:cs typeface="Segoe UI" panose="020B0502040204020203" pitchFamily="34" charset="0"/>
              </a:rPr>
              <a:t>PeeL</a:t>
            </a:r>
            <a:endParaRPr lang="en-US" dirty="0">
              <a:latin typeface="Segoe UI" panose="020B0502040204020203" pitchFamily="34" charset="0"/>
              <a:cs typeface="Segoe UI" panose="020B0502040204020203" pitchFamily="34" charset="0"/>
            </a:endParaRPr>
          </a:p>
          <a:p>
            <a:pPr algn="r">
              <a:defRPr/>
            </a:pPr>
            <a:r>
              <a:rPr lang="en-US" dirty="0">
                <a:latin typeface="Segoe UI" panose="020B0502040204020203" pitchFamily="34" charset="0"/>
                <a:cs typeface="Segoe UI" panose="020B0502040204020203" pitchFamily="34" charset="0"/>
              </a:rPr>
              <a:t>Professor at IAE Metz and CEREFIGE</a:t>
            </a:r>
          </a:p>
        </p:txBody>
      </p:sp>
      <p:sp>
        <p:nvSpPr>
          <p:cNvPr id="47" name="TextBox 2">
            <a:extLst>
              <a:ext uri="{FF2B5EF4-FFF2-40B4-BE49-F238E27FC236}">
                <a16:creationId xmlns:a16="http://schemas.microsoft.com/office/drawing/2014/main" id="{782DE3B9-E52B-45BC-A8C6-E33EC9DB2791}"/>
              </a:ext>
            </a:extLst>
          </p:cNvPr>
          <p:cNvSpPr txBox="1"/>
          <p:nvPr/>
        </p:nvSpPr>
        <p:spPr>
          <a:xfrm>
            <a:off x="3200400" y="1211255"/>
            <a:ext cx="5943600" cy="1758110"/>
          </a:xfrm>
          <a:prstGeom prst="rect">
            <a:avLst/>
          </a:prstGeom>
        </p:spPr>
        <p:txBody>
          <a:bodyPr wrap="square" lIns="0" tIns="0" rIns="0" bIns="0" rtlCol="0" anchor="t">
            <a:spAutoFit/>
          </a:bodyPr>
          <a:lstStyle/>
          <a:p>
            <a:pPr marL="0" lvl="1" indent="0" algn="l">
              <a:lnSpc>
                <a:spcPts val="15224"/>
              </a:lnSpc>
            </a:pPr>
            <a:r>
              <a:rPr lang="en-US" sz="9600" b="1" spc="-349" dirty="0" err="1">
                <a:latin typeface="Segoe UI" panose="020B0502040204020203" pitchFamily="34" charset="0"/>
                <a:ea typeface="Raleway Ultra-Bold"/>
                <a:cs typeface="Segoe UI" panose="020B0502040204020203" pitchFamily="34" charset="0"/>
                <a:sym typeface="Raleway Ultra-Bold"/>
              </a:rPr>
              <a:t>IDéO</a:t>
            </a:r>
            <a:r>
              <a:rPr lang="en-US" sz="9600" b="1" spc="-349" dirty="0">
                <a:latin typeface="Segoe UI" panose="020B0502040204020203" pitchFamily="34" charset="0"/>
                <a:ea typeface="Raleway Ultra-Bold"/>
                <a:cs typeface="Segoe UI" panose="020B0502040204020203" pitchFamily="34" charset="0"/>
                <a:sym typeface="Raleway Ultra-Bold"/>
              </a:rPr>
              <a:t>©</a:t>
            </a:r>
          </a:p>
        </p:txBody>
      </p:sp>
      <p:sp>
        <p:nvSpPr>
          <p:cNvPr id="48" name="ZoneTexte 47">
            <a:extLst>
              <a:ext uri="{FF2B5EF4-FFF2-40B4-BE49-F238E27FC236}">
                <a16:creationId xmlns:a16="http://schemas.microsoft.com/office/drawing/2014/main" id="{D3703F20-EA92-4B38-96D0-9A8DE7B64D80}"/>
              </a:ext>
            </a:extLst>
          </p:cNvPr>
          <p:cNvSpPr txBox="1"/>
          <p:nvPr/>
        </p:nvSpPr>
        <p:spPr>
          <a:xfrm>
            <a:off x="3200400" y="2948362"/>
            <a:ext cx="5943600" cy="523220"/>
          </a:xfrm>
          <a:prstGeom prst="rect">
            <a:avLst/>
          </a:prstGeom>
          <a:noFill/>
        </p:spPr>
        <p:txBody>
          <a:bodyPr wrap="square" rtlCol="0">
            <a:spAutoFit/>
          </a:bodyPr>
          <a:lstStyle/>
          <a:p>
            <a:r>
              <a:rPr lang="fr-FR" sz="2800" b="1" dirty="0" err="1">
                <a:latin typeface="Segoe UI" panose="020B0502040204020203" pitchFamily="34" charset="0"/>
                <a:cs typeface="Segoe UI" panose="020B0502040204020203" pitchFamily="34" charset="0"/>
              </a:rPr>
              <a:t>From</a:t>
            </a:r>
            <a:r>
              <a:rPr lang="fr-FR" sz="2800" b="1" dirty="0">
                <a:latin typeface="Segoe UI" panose="020B0502040204020203" pitchFamily="34" charset="0"/>
                <a:cs typeface="Segoe UI" panose="020B0502040204020203" pitchFamily="34" charset="0"/>
              </a:rPr>
              <a:t> </a:t>
            </a:r>
            <a:r>
              <a:rPr lang="fr-FR" sz="2800" b="1" dirty="0" err="1">
                <a:latin typeface="Segoe UI" panose="020B0502040204020203" pitchFamily="34" charset="0"/>
                <a:cs typeface="Segoe UI" panose="020B0502040204020203" pitchFamily="34" charset="0"/>
              </a:rPr>
              <a:t>idea</a:t>
            </a:r>
            <a:r>
              <a:rPr lang="fr-FR" sz="2800" b="1" dirty="0">
                <a:latin typeface="Segoe UI" panose="020B0502040204020203" pitchFamily="34" charset="0"/>
                <a:cs typeface="Segoe UI" panose="020B0502040204020203" pitchFamily="34" charset="0"/>
              </a:rPr>
              <a:t> to </a:t>
            </a:r>
            <a:r>
              <a:rPr lang="fr-FR" sz="2800" b="1" dirty="0" err="1">
                <a:latin typeface="Segoe UI" panose="020B0502040204020203" pitchFamily="34" charset="0"/>
                <a:cs typeface="Segoe UI" panose="020B0502040204020203" pitchFamily="34" charset="0"/>
              </a:rPr>
              <a:t>opportunity</a:t>
            </a:r>
            <a:endParaRPr lang="fr-FR" sz="2800" b="1" dirty="0">
              <a:latin typeface="Segoe UI" panose="020B0502040204020203" pitchFamily="34" charset="0"/>
              <a:cs typeface="Segoe UI" panose="020B0502040204020203"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D1D1B"/>
        </a:solidFill>
        <a:effectLst/>
      </p:bgPr>
    </p:bg>
    <p:spTree>
      <p:nvGrpSpPr>
        <p:cNvPr id="1" name=""/>
        <p:cNvGrpSpPr/>
        <p:nvPr/>
      </p:nvGrpSpPr>
      <p:grpSpPr>
        <a:xfrm>
          <a:off x="0" y="0"/>
          <a:ext cx="0" cy="0"/>
          <a:chOff x="0" y="0"/>
          <a:chExt cx="0" cy="0"/>
        </a:xfrm>
      </p:grpSpPr>
      <p:sp>
        <p:nvSpPr>
          <p:cNvPr id="3" name="AutoShape 3"/>
          <p:cNvSpPr/>
          <p:nvPr/>
        </p:nvSpPr>
        <p:spPr>
          <a:xfrm>
            <a:off x="2525921" y="2019300"/>
            <a:ext cx="13236192" cy="0"/>
          </a:xfrm>
          <a:prstGeom prst="line">
            <a:avLst/>
          </a:prstGeom>
          <a:ln w="9525" cap="flat">
            <a:solidFill>
              <a:srgbClr val="FFFFFF"/>
            </a:solidFill>
            <a:prstDash val="solid"/>
            <a:headEnd type="none" w="sm" len="sm"/>
            <a:tailEnd type="none" w="sm" len="sm"/>
          </a:ln>
        </p:spPr>
      </p:sp>
      <p:sp>
        <p:nvSpPr>
          <p:cNvPr id="4" name="AutoShape 4"/>
          <p:cNvSpPr/>
          <p:nvPr/>
        </p:nvSpPr>
        <p:spPr>
          <a:xfrm>
            <a:off x="2525853" y="8645938"/>
            <a:ext cx="13236260" cy="0"/>
          </a:xfrm>
          <a:prstGeom prst="line">
            <a:avLst/>
          </a:prstGeom>
          <a:ln w="9525" cap="flat">
            <a:solidFill>
              <a:srgbClr val="FFFFFF"/>
            </a:solidFill>
            <a:prstDash val="solid"/>
            <a:headEnd type="none" w="sm" len="sm"/>
            <a:tailEnd type="none" w="sm" len="sm"/>
          </a:ln>
        </p:spPr>
      </p:sp>
      <p:sp>
        <p:nvSpPr>
          <p:cNvPr id="5" name="Freeform 5"/>
          <p:cNvSpPr/>
          <p:nvPr/>
        </p:nvSpPr>
        <p:spPr>
          <a:xfrm>
            <a:off x="13261888" y="7061552"/>
            <a:ext cx="1205927" cy="1663348"/>
          </a:xfrm>
          <a:custGeom>
            <a:avLst/>
            <a:gdLst/>
            <a:ahLst/>
            <a:cxnLst/>
            <a:rect l="l" t="t" r="r" b="b"/>
            <a:pathLst>
              <a:path w="1205927" h="1663348">
                <a:moveTo>
                  <a:pt x="0" y="0"/>
                </a:moveTo>
                <a:lnTo>
                  <a:pt x="1205927" y="0"/>
                </a:lnTo>
                <a:lnTo>
                  <a:pt x="1205927" y="1663348"/>
                </a:lnTo>
                <a:lnTo>
                  <a:pt x="0" y="1663348"/>
                </a:lnTo>
                <a:lnTo>
                  <a:pt x="0" y="0"/>
                </a:lnTo>
                <a:close/>
              </a:path>
            </a:pathLst>
          </a:custGeom>
          <a:blipFill>
            <a:blip r:embed="rId2"/>
            <a:stretch>
              <a:fillRect/>
            </a:stretch>
          </a:blipFill>
        </p:spPr>
      </p:sp>
      <p:sp>
        <p:nvSpPr>
          <p:cNvPr id="9" name="Freeform 9"/>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3"/>
            <a:stretch>
              <a:fillRect/>
            </a:stretch>
          </a:blipFill>
        </p:spPr>
      </p:sp>
      <p:sp>
        <p:nvSpPr>
          <p:cNvPr id="11" name="Rectangle : coins arrondis 10">
            <a:extLst>
              <a:ext uri="{FF2B5EF4-FFF2-40B4-BE49-F238E27FC236}">
                <a16:creationId xmlns:a16="http://schemas.microsoft.com/office/drawing/2014/main" id="{28EE94CF-B6E7-4C63-A505-217FB479096B}"/>
              </a:ext>
            </a:extLst>
          </p:cNvPr>
          <p:cNvSpPr/>
          <p:nvPr/>
        </p:nvSpPr>
        <p:spPr>
          <a:xfrm>
            <a:off x="7315183" y="4736909"/>
            <a:ext cx="3657600" cy="1198784"/>
          </a:xfrm>
          <a:prstGeom prst="roundRect">
            <a:avLst/>
          </a:prstGeom>
          <a:solidFill>
            <a:schemeClr val="bg1"/>
          </a:solidFill>
          <a:ln>
            <a:solidFill>
              <a:srgbClr val="F03F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rgbClr val="B40E0E"/>
                </a:solidFill>
                <a:latin typeface="Segoe UI Semibold" panose="020B0702040204020203" pitchFamily="34" charset="0"/>
                <a:cs typeface="Segoe UI Semibold" panose="020B0702040204020203" pitchFamily="34" charset="0"/>
              </a:rPr>
              <a:t>IDENTITY</a:t>
            </a:r>
          </a:p>
          <a:p>
            <a:pPr algn="ctr"/>
            <a:r>
              <a:rPr lang="fr-FR" sz="2400" dirty="0" err="1">
                <a:solidFill>
                  <a:schemeClr val="tx1"/>
                </a:solidFill>
                <a:latin typeface="Segoe UI" panose="020B0502040204020203" pitchFamily="34" charset="0"/>
                <a:cs typeface="Segoe UI" panose="020B0502040204020203" pitchFamily="34" charset="0"/>
              </a:rPr>
              <a:t>What</a:t>
            </a:r>
            <a:r>
              <a:rPr lang="fr-FR" sz="2400" dirty="0">
                <a:solidFill>
                  <a:schemeClr val="tx1"/>
                </a:solidFill>
                <a:latin typeface="Segoe UI" panose="020B0502040204020203" pitchFamily="34" charset="0"/>
                <a:cs typeface="Segoe UI" panose="020B0502040204020203" pitchFamily="34" charset="0"/>
              </a:rPr>
              <a:t> </a:t>
            </a:r>
            <a:r>
              <a:rPr lang="fr-FR" sz="2400" dirty="0" err="1">
                <a:solidFill>
                  <a:schemeClr val="tx1"/>
                </a:solidFill>
                <a:latin typeface="Segoe UI" panose="020B0502040204020203" pitchFamily="34" charset="0"/>
                <a:cs typeface="Segoe UI" panose="020B0502040204020203" pitchFamily="34" charset="0"/>
              </a:rPr>
              <a:t>is</a:t>
            </a:r>
            <a:r>
              <a:rPr lang="fr-FR" sz="2400" dirty="0">
                <a:solidFill>
                  <a:schemeClr val="tx1"/>
                </a:solidFill>
                <a:latin typeface="Segoe UI" panose="020B0502040204020203" pitchFamily="34" charset="0"/>
                <a:cs typeface="Segoe UI" panose="020B0502040204020203" pitchFamily="34" charset="0"/>
              </a:rPr>
              <a:t> </a:t>
            </a:r>
            <a:r>
              <a:rPr lang="fr-FR" sz="2400" dirty="0" err="1">
                <a:solidFill>
                  <a:schemeClr val="tx1"/>
                </a:solidFill>
                <a:latin typeface="Segoe UI" panose="020B0502040204020203" pitchFamily="34" charset="0"/>
                <a:cs typeface="Segoe UI" panose="020B0502040204020203" pitchFamily="34" charset="0"/>
              </a:rPr>
              <a:t>my</a:t>
            </a:r>
            <a:r>
              <a:rPr lang="fr-FR" sz="2400" dirty="0">
                <a:solidFill>
                  <a:schemeClr val="tx1"/>
                </a:solidFill>
                <a:latin typeface="Segoe UI" panose="020B0502040204020203" pitchFamily="34" charset="0"/>
                <a:cs typeface="Segoe UI" panose="020B0502040204020203" pitchFamily="34" charset="0"/>
              </a:rPr>
              <a:t> </a:t>
            </a:r>
            <a:r>
              <a:rPr lang="fr-FR" sz="2400" dirty="0" err="1">
                <a:solidFill>
                  <a:schemeClr val="tx1"/>
                </a:solidFill>
                <a:latin typeface="Segoe UI" panose="020B0502040204020203" pitchFamily="34" charset="0"/>
                <a:cs typeface="Segoe UI" panose="020B0502040204020203" pitchFamily="34" charset="0"/>
              </a:rPr>
              <a:t>project</a:t>
            </a:r>
            <a:r>
              <a:rPr lang="fr-FR" sz="2400" dirty="0">
                <a:solidFill>
                  <a:schemeClr val="tx1"/>
                </a:solidFill>
                <a:latin typeface="Segoe UI" panose="020B0502040204020203" pitchFamily="34" charset="0"/>
                <a:cs typeface="Segoe UI" panose="020B0502040204020203" pitchFamily="34" charset="0"/>
              </a:rPr>
              <a:t>?</a:t>
            </a:r>
          </a:p>
        </p:txBody>
      </p:sp>
      <p:sp>
        <p:nvSpPr>
          <p:cNvPr id="12" name="Rectangle : coins arrondis 11">
            <a:extLst>
              <a:ext uri="{FF2B5EF4-FFF2-40B4-BE49-F238E27FC236}">
                <a16:creationId xmlns:a16="http://schemas.microsoft.com/office/drawing/2014/main" id="{FCA6F83F-D6D9-4251-B542-E2FBDC5C472F}"/>
              </a:ext>
            </a:extLst>
          </p:cNvPr>
          <p:cNvSpPr/>
          <p:nvPr/>
        </p:nvSpPr>
        <p:spPr>
          <a:xfrm>
            <a:off x="7315183" y="2552700"/>
            <a:ext cx="3657600" cy="1198784"/>
          </a:xfrm>
          <a:prstGeom prst="roundRect">
            <a:avLst/>
          </a:prstGeom>
          <a:solidFill>
            <a:schemeClr val="bg1"/>
          </a:solidFill>
          <a:ln>
            <a:solidFill>
              <a:srgbClr val="F03F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rgbClr val="B40E0E"/>
                </a:solidFill>
                <a:latin typeface="Segoe UI Semibold" panose="020B0702040204020203" pitchFamily="34" charset="0"/>
                <a:cs typeface="Segoe UI Semibold" panose="020B0702040204020203" pitchFamily="34" charset="0"/>
              </a:rPr>
              <a:t>TELEOLOGY / FINALITY</a:t>
            </a:r>
          </a:p>
          <a:p>
            <a:pPr algn="ctr"/>
            <a:r>
              <a:rPr lang="en-US" sz="2400" dirty="0">
                <a:solidFill>
                  <a:schemeClr val="tx1"/>
                </a:solidFill>
                <a:latin typeface="Segoe UI" panose="020B0502040204020203" pitchFamily="34" charset="0"/>
                <a:cs typeface="Segoe UI" panose="020B0502040204020203" pitchFamily="34" charset="0"/>
              </a:rPr>
              <a:t>What is the purpose of my project?</a:t>
            </a:r>
            <a:endParaRPr lang="fr-FR" sz="2400" dirty="0">
              <a:solidFill>
                <a:schemeClr val="tx1"/>
              </a:solidFill>
              <a:latin typeface="Segoe UI" panose="020B0502040204020203" pitchFamily="34" charset="0"/>
              <a:cs typeface="Segoe UI" panose="020B0502040204020203" pitchFamily="34" charset="0"/>
            </a:endParaRPr>
          </a:p>
        </p:txBody>
      </p:sp>
      <p:sp>
        <p:nvSpPr>
          <p:cNvPr id="13" name="Rectangle : coins arrondis 12">
            <a:extLst>
              <a:ext uri="{FF2B5EF4-FFF2-40B4-BE49-F238E27FC236}">
                <a16:creationId xmlns:a16="http://schemas.microsoft.com/office/drawing/2014/main" id="{97EA7FED-BB51-4420-A466-6A1E9098B817}"/>
              </a:ext>
            </a:extLst>
          </p:cNvPr>
          <p:cNvSpPr/>
          <p:nvPr/>
        </p:nvSpPr>
        <p:spPr>
          <a:xfrm>
            <a:off x="7315183" y="6916516"/>
            <a:ext cx="3657600" cy="1198784"/>
          </a:xfrm>
          <a:prstGeom prst="roundRect">
            <a:avLst/>
          </a:prstGeom>
          <a:solidFill>
            <a:schemeClr val="bg1"/>
          </a:solidFill>
          <a:ln>
            <a:solidFill>
              <a:srgbClr val="F03F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rgbClr val="B40E0E"/>
                </a:solidFill>
                <a:latin typeface="Segoe UI Semibold" panose="020B0702040204020203" pitchFamily="34" charset="0"/>
                <a:cs typeface="Segoe UI Semibold" panose="020B0702040204020203" pitchFamily="34" charset="0"/>
              </a:rPr>
              <a:t>CONTEXT</a:t>
            </a:r>
          </a:p>
          <a:p>
            <a:pPr algn="ctr"/>
            <a:r>
              <a:rPr lang="en-US" sz="2400" dirty="0">
                <a:solidFill>
                  <a:schemeClr val="tx1"/>
                </a:solidFill>
                <a:latin typeface="Segoe UI" panose="020B0502040204020203" pitchFamily="34" charset="0"/>
                <a:cs typeface="Segoe UI" panose="020B0502040204020203" pitchFamily="34" charset="0"/>
              </a:rPr>
              <a:t>In which environment does my project evolve?</a:t>
            </a:r>
            <a:endParaRPr lang="fr-FR" sz="2400" dirty="0">
              <a:solidFill>
                <a:schemeClr val="tx1"/>
              </a:solidFill>
              <a:latin typeface="Segoe UI" panose="020B0502040204020203" pitchFamily="34" charset="0"/>
              <a:cs typeface="Segoe UI" panose="020B0502040204020203" pitchFamily="34" charset="0"/>
            </a:endParaRPr>
          </a:p>
        </p:txBody>
      </p:sp>
      <p:sp>
        <p:nvSpPr>
          <p:cNvPr id="14" name="Rectangle : coins arrondis 13">
            <a:extLst>
              <a:ext uri="{FF2B5EF4-FFF2-40B4-BE49-F238E27FC236}">
                <a16:creationId xmlns:a16="http://schemas.microsoft.com/office/drawing/2014/main" id="{245E2477-2712-47B3-914C-15499C2B4D28}"/>
              </a:ext>
            </a:extLst>
          </p:cNvPr>
          <p:cNvSpPr/>
          <p:nvPr/>
        </p:nvSpPr>
        <p:spPr>
          <a:xfrm>
            <a:off x="2525853" y="4736515"/>
            <a:ext cx="3657600" cy="1198784"/>
          </a:xfrm>
          <a:prstGeom prst="roundRect">
            <a:avLst/>
          </a:prstGeom>
          <a:solidFill>
            <a:schemeClr val="bg1"/>
          </a:solidFill>
          <a:ln>
            <a:solidFill>
              <a:srgbClr val="F03F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rgbClr val="B40E0E"/>
                </a:solidFill>
                <a:latin typeface="Segoe UI Semibold" panose="020B0702040204020203" pitchFamily="34" charset="0"/>
                <a:cs typeface="Segoe UI Semibold" panose="020B0702040204020203" pitchFamily="34" charset="0"/>
              </a:rPr>
              <a:t>TRANSFORMATION</a:t>
            </a:r>
          </a:p>
          <a:p>
            <a:pPr algn="ctr"/>
            <a:r>
              <a:rPr lang="en-US" sz="2400" dirty="0">
                <a:solidFill>
                  <a:schemeClr val="tx1"/>
                </a:solidFill>
                <a:latin typeface="Segoe UI" panose="020B0502040204020203" pitchFamily="34" charset="0"/>
                <a:cs typeface="Segoe UI" panose="020B0502040204020203" pitchFamily="34" charset="0"/>
              </a:rPr>
              <a:t>What is the background of my project?</a:t>
            </a:r>
            <a:endParaRPr lang="fr-FR" sz="2400" dirty="0">
              <a:solidFill>
                <a:schemeClr val="tx1"/>
              </a:solidFill>
              <a:latin typeface="Segoe UI" panose="020B0502040204020203" pitchFamily="34" charset="0"/>
              <a:cs typeface="Segoe UI" panose="020B0502040204020203" pitchFamily="34" charset="0"/>
            </a:endParaRPr>
          </a:p>
        </p:txBody>
      </p:sp>
      <p:sp>
        <p:nvSpPr>
          <p:cNvPr id="15" name="Rectangle : coins arrondis 14">
            <a:extLst>
              <a:ext uri="{FF2B5EF4-FFF2-40B4-BE49-F238E27FC236}">
                <a16:creationId xmlns:a16="http://schemas.microsoft.com/office/drawing/2014/main" id="{B72BCB33-CE83-471F-927B-CEDB3FCDF26A}"/>
              </a:ext>
            </a:extLst>
          </p:cNvPr>
          <p:cNvSpPr/>
          <p:nvPr/>
        </p:nvSpPr>
        <p:spPr>
          <a:xfrm>
            <a:off x="12104513" y="4736515"/>
            <a:ext cx="3657600" cy="1198784"/>
          </a:xfrm>
          <a:prstGeom prst="roundRect">
            <a:avLst/>
          </a:prstGeom>
          <a:solidFill>
            <a:schemeClr val="bg1"/>
          </a:solidFill>
          <a:ln>
            <a:solidFill>
              <a:srgbClr val="F03F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rgbClr val="B40E0E"/>
                </a:solidFill>
                <a:latin typeface="Segoe UI Semibold" panose="020B0702040204020203" pitchFamily="34" charset="0"/>
                <a:cs typeface="Segoe UI Semibold" panose="020B0702040204020203" pitchFamily="34" charset="0"/>
              </a:rPr>
              <a:t>ACTIVITY</a:t>
            </a:r>
          </a:p>
          <a:p>
            <a:pPr algn="ctr"/>
            <a:r>
              <a:rPr lang="en-US" sz="2400" dirty="0">
                <a:solidFill>
                  <a:schemeClr val="tx1"/>
                </a:solidFill>
                <a:latin typeface="Segoe UI" panose="020B0502040204020203" pitchFamily="34" charset="0"/>
                <a:cs typeface="Segoe UI" panose="020B0502040204020203" pitchFamily="34" charset="0"/>
              </a:rPr>
              <a:t>What does my project do?</a:t>
            </a:r>
            <a:endParaRPr lang="fr-FR" sz="2400" dirty="0">
              <a:solidFill>
                <a:schemeClr val="tx1"/>
              </a:solidFill>
              <a:latin typeface="Segoe UI" panose="020B0502040204020203" pitchFamily="34" charset="0"/>
              <a:cs typeface="Segoe UI" panose="020B0502040204020203" pitchFamily="34" charset="0"/>
            </a:endParaRPr>
          </a:p>
        </p:txBody>
      </p:sp>
      <p:cxnSp>
        <p:nvCxnSpPr>
          <p:cNvPr id="17" name="Connecteur : en arc 16">
            <a:extLst>
              <a:ext uri="{FF2B5EF4-FFF2-40B4-BE49-F238E27FC236}">
                <a16:creationId xmlns:a16="http://schemas.microsoft.com/office/drawing/2014/main" id="{50E42B74-804C-4C50-BA91-356209A7BBD7}"/>
              </a:ext>
            </a:extLst>
          </p:cNvPr>
          <p:cNvCxnSpPr>
            <a:cxnSpLocks/>
            <a:stCxn id="14" idx="0"/>
            <a:endCxn id="12" idx="1"/>
          </p:cNvCxnSpPr>
          <p:nvPr/>
        </p:nvCxnSpPr>
        <p:spPr>
          <a:xfrm rot="5400000" flipH="1" flipV="1">
            <a:off x="5042707" y="2464039"/>
            <a:ext cx="1584423" cy="2960530"/>
          </a:xfrm>
          <a:prstGeom prst="curvedConnector2">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9" name="Connecteur : en arc 18">
            <a:extLst>
              <a:ext uri="{FF2B5EF4-FFF2-40B4-BE49-F238E27FC236}">
                <a16:creationId xmlns:a16="http://schemas.microsoft.com/office/drawing/2014/main" id="{60B699C4-DAFF-4185-8CBF-76C7CE1D6556}"/>
              </a:ext>
            </a:extLst>
          </p:cNvPr>
          <p:cNvCxnSpPr>
            <a:cxnSpLocks/>
            <a:stCxn id="12" idx="3"/>
            <a:endCxn id="15" idx="0"/>
          </p:cNvCxnSpPr>
          <p:nvPr/>
        </p:nvCxnSpPr>
        <p:spPr>
          <a:xfrm>
            <a:off x="10972783" y="3152092"/>
            <a:ext cx="2960530" cy="1584423"/>
          </a:xfrm>
          <a:prstGeom prst="curvedConnector2">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2" name="Connecteur : en arc 21">
            <a:extLst>
              <a:ext uri="{FF2B5EF4-FFF2-40B4-BE49-F238E27FC236}">
                <a16:creationId xmlns:a16="http://schemas.microsoft.com/office/drawing/2014/main" id="{BF54EA9A-A889-4E4C-B198-522FECA8C794}"/>
              </a:ext>
            </a:extLst>
          </p:cNvPr>
          <p:cNvCxnSpPr>
            <a:cxnSpLocks/>
            <a:stCxn id="14" idx="2"/>
            <a:endCxn id="13" idx="1"/>
          </p:cNvCxnSpPr>
          <p:nvPr/>
        </p:nvCxnSpPr>
        <p:spPr>
          <a:xfrm rot="16200000" flipH="1">
            <a:off x="5044614" y="5245338"/>
            <a:ext cx="1580609" cy="2960530"/>
          </a:xfrm>
          <a:prstGeom prst="curvedConnector2">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5" name="Connecteur : en arc 24">
            <a:extLst>
              <a:ext uri="{FF2B5EF4-FFF2-40B4-BE49-F238E27FC236}">
                <a16:creationId xmlns:a16="http://schemas.microsoft.com/office/drawing/2014/main" id="{D8EB17F9-BB4A-4497-84DE-8C91EB4ED3CD}"/>
              </a:ext>
            </a:extLst>
          </p:cNvPr>
          <p:cNvCxnSpPr>
            <a:cxnSpLocks/>
            <a:stCxn id="15" idx="2"/>
            <a:endCxn id="13" idx="3"/>
          </p:cNvCxnSpPr>
          <p:nvPr/>
        </p:nvCxnSpPr>
        <p:spPr>
          <a:xfrm rot="5400000">
            <a:off x="11662744" y="5245338"/>
            <a:ext cx="1580609" cy="2960530"/>
          </a:xfrm>
          <a:prstGeom prst="curvedConnector2">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9" name="Connecteur droit avec flèche 28">
            <a:extLst>
              <a:ext uri="{FF2B5EF4-FFF2-40B4-BE49-F238E27FC236}">
                <a16:creationId xmlns:a16="http://schemas.microsoft.com/office/drawing/2014/main" id="{DE66CD7C-4C62-49C1-B46D-49939EC4ABFC}"/>
              </a:ext>
            </a:extLst>
          </p:cNvPr>
          <p:cNvCxnSpPr>
            <a:cxnSpLocks/>
            <a:stCxn id="12" idx="2"/>
            <a:endCxn id="11" idx="0"/>
          </p:cNvCxnSpPr>
          <p:nvPr/>
        </p:nvCxnSpPr>
        <p:spPr>
          <a:xfrm>
            <a:off x="9143983" y="3751484"/>
            <a:ext cx="0" cy="985425"/>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3" name="Connecteur droit avec flèche 32">
            <a:extLst>
              <a:ext uri="{FF2B5EF4-FFF2-40B4-BE49-F238E27FC236}">
                <a16:creationId xmlns:a16="http://schemas.microsoft.com/office/drawing/2014/main" id="{0A49B585-85B3-4493-9336-2A67AD07EDAE}"/>
              </a:ext>
            </a:extLst>
          </p:cNvPr>
          <p:cNvCxnSpPr>
            <a:cxnSpLocks/>
            <a:stCxn id="11" idx="2"/>
            <a:endCxn id="13" idx="0"/>
          </p:cNvCxnSpPr>
          <p:nvPr/>
        </p:nvCxnSpPr>
        <p:spPr>
          <a:xfrm>
            <a:off x="9143983" y="5935693"/>
            <a:ext cx="0" cy="980823"/>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6" name="Connecteur droit avec flèche 35">
            <a:extLst>
              <a:ext uri="{FF2B5EF4-FFF2-40B4-BE49-F238E27FC236}">
                <a16:creationId xmlns:a16="http://schemas.microsoft.com/office/drawing/2014/main" id="{A44F6632-61C1-4B28-B48B-DBC5200CA279}"/>
              </a:ext>
            </a:extLst>
          </p:cNvPr>
          <p:cNvCxnSpPr>
            <a:cxnSpLocks/>
            <a:stCxn id="14" idx="3"/>
            <a:endCxn id="11" idx="1"/>
          </p:cNvCxnSpPr>
          <p:nvPr/>
        </p:nvCxnSpPr>
        <p:spPr>
          <a:xfrm>
            <a:off x="6183453" y="5335907"/>
            <a:ext cx="1131730" cy="394"/>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9" name="Connecteur droit avec flèche 38">
            <a:extLst>
              <a:ext uri="{FF2B5EF4-FFF2-40B4-BE49-F238E27FC236}">
                <a16:creationId xmlns:a16="http://schemas.microsoft.com/office/drawing/2014/main" id="{F462A83A-9598-4D0C-83FB-78E9D99FE1AC}"/>
              </a:ext>
            </a:extLst>
          </p:cNvPr>
          <p:cNvCxnSpPr>
            <a:cxnSpLocks/>
            <a:stCxn id="11" idx="3"/>
            <a:endCxn id="15" idx="1"/>
          </p:cNvCxnSpPr>
          <p:nvPr/>
        </p:nvCxnSpPr>
        <p:spPr>
          <a:xfrm flipV="1">
            <a:off x="10972783" y="5335907"/>
            <a:ext cx="1131730" cy="394"/>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20" name="TextBox 7">
            <a:extLst>
              <a:ext uri="{FF2B5EF4-FFF2-40B4-BE49-F238E27FC236}">
                <a16:creationId xmlns:a16="http://schemas.microsoft.com/office/drawing/2014/main" id="{B7017540-74CF-4542-AB58-C6DBA116AC9C}"/>
              </a:ext>
            </a:extLst>
          </p:cNvPr>
          <p:cNvSpPr txBox="1"/>
          <p:nvPr/>
        </p:nvSpPr>
        <p:spPr>
          <a:xfrm>
            <a:off x="2525819" y="1051497"/>
            <a:ext cx="13236260" cy="923330"/>
          </a:xfrm>
          <a:prstGeom prst="rect">
            <a:avLst/>
          </a:prstGeom>
        </p:spPr>
        <p:txBody>
          <a:bodyPr lIns="0" tIns="0" rIns="0" bIns="0" rtlCol="0" anchor="t">
            <a:spAutoFit/>
          </a:bodyPr>
          <a:lstStyle/>
          <a:p>
            <a:pPr marL="0" lvl="1" indent="0" algn="l">
              <a:lnSpc>
                <a:spcPts val="7200"/>
              </a:lnSpc>
              <a:spcBef>
                <a:spcPct val="0"/>
              </a:spcBef>
            </a:pPr>
            <a:r>
              <a:rPr lang="en-US" sz="7200" b="1" dirty="0">
                <a:solidFill>
                  <a:srgbClr val="FFFFFF"/>
                </a:solidFill>
                <a:latin typeface="Segoe UI" panose="020B0502040204020203" pitchFamily="34" charset="0"/>
                <a:ea typeface="Raleway Bold"/>
                <a:cs typeface="Segoe UI" panose="020B0502040204020203" pitchFamily="34" charset="0"/>
                <a:sym typeface="Raleway Bold"/>
              </a:rPr>
              <a:t>PART 1</a:t>
            </a:r>
          </a:p>
        </p:txBody>
      </p:sp>
      <p:sp>
        <p:nvSpPr>
          <p:cNvPr id="6" name="Espace réservé du numéro de diapositive 5">
            <a:extLst>
              <a:ext uri="{FF2B5EF4-FFF2-40B4-BE49-F238E27FC236}">
                <a16:creationId xmlns:a16="http://schemas.microsoft.com/office/drawing/2014/main" id="{D429C31D-99C8-4BC7-B8D1-38BC5BA4FC08}"/>
              </a:ext>
            </a:extLst>
          </p:cNvPr>
          <p:cNvSpPr>
            <a:spLocks noGrp="1"/>
          </p:cNvSpPr>
          <p:nvPr>
            <p:ph type="sldNum" sz="quarter" idx="12"/>
          </p:nvPr>
        </p:nvSpPr>
        <p:spPr>
          <a:xfrm>
            <a:off x="16078200" y="9883775"/>
            <a:ext cx="2133600" cy="365125"/>
          </a:xfrm>
        </p:spPr>
        <p:txBody>
          <a:bodyPr/>
          <a:lstStyle/>
          <a:p>
            <a:fld id="{B6F15528-21DE-4FAA-801E-634DDDAF4B2B}" type="slidenum">
              <a:rPr lang="en-US" smtClean="0">
                <a:solidFill>
                  <a:schemeClr val="bg1"/>
                </a:solidFill>
              </a:rPr>
              <a:pPr/>
              <a:t>3</a:t>
            </a:fld>
            <a:endParaRPr lang="en-US">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677400" y="1333499"/>
            <a:ext cx="8236427" cy="8634817"/>
            <a:chOff x="0" y="0"/>
            <a:chExt cx="11251604" cy="13716000"/>
          </a:xfrm>
        </p:grpSpPr>
        <p:pic>
          <p:nvPicPr>
            <p:cNvPr id="3" name="Picture 3"/>
            <p:cNvPicPr>
              <a:picLocks noChangeAspect="1"/>
            </p:cNvPicPr>
            <p:nvPr/>
          </p:nvPicPr>
          <p:blipFill>
            <a:blip r:embed="rId2"/>
            <a:srcRect l="34015" r="34015"/>
            <a:stretch>
              <a:fillRect/>
            </a:stretch>
          </p:blipFill>
          <p:spPr>
            <a:xfrm>
              <a:off x="0" y="0"/>
              <a:ext cx="11251604" cy="13716000"/>
            </a:xfrm>
            <a:prstGeom prst="rect">
              <a:avLst/>
            </a:prstGeom>
          </p:spPr>
        </p:pic>
      </p:grpSp>
      <p:sp>
        <p:nvSpPr>
          <p:cNvPr id="4" name="AutoShape 4"/>
          <p:cNvSpPr/>
          <p:nvPr/>
        </p:nvSpPr>
        <p:spPr>
          <a:xfrm>
            <a:off x="503837" y="3422433"/>
            <a:ext cx="7772400" cy="0"/>
          </a:xfrm>
          <a:prstGeom prst="line">
            <a:avLst/>
          </a:prstGeom>
          <a:ln w="9525" cap="flat">
            <a:solidFill>
              <a:srgbClr val="140E0C"/>
            </a:solidFill>
            <a:prstDash val="solid"/>
            <a:headEnd type="none" w="sm" len="sm"/>
            <a:tailEnd type="none" w="sm" len="sm"/>
          </a:ln>
        </p:spPr>
      </p:sp>
      <p:sp>
        <p:nvSpPr>
          <p:cNvPr id="5" name="AutoShape 5"/>
          <p:cNvSpPr/>
          <p:nvPr/>
        </p:nvSpPr>
        <p:spPr>
          <a:xfrm>
            <a:off x="503837" y="8953500"/>
            <a:ext cx="7772400" cy="0"/>
          </a:xfrm>
          <a:prstGeom prst="line">
            <a:avLst/>
          </a:prstGeom>
          <a:ln w="9525" cap="flat">
            <a:solidFill>
              <a:srgbClr val="140E0C"/>
            </a:solidFill>
            <a:prstDash val="solid"/>
            <a:headEnd type="none" w="sm" len="sm"/>
            <a:tailEnd type="none" w="sm" len="sm"/>
          </a:ln>
        </p:spPr>
      </p:sp>
      <p:sp>
        <p:nvSpPr>
          <p:cNvPr id="6" name="TextBox 6"/>
          <p:cNvSpPr txBox="1"/>
          <p:nvPr/>
        </p:nvSpPr>
        <p:spPr>
          <a:xfrm>
            <a:off x="522959" y="788309"/>
            <a:ext cx="6673743" cy="815160"/>
          </a:xfrm>
          <a:prstGeom prst="rect">
            <a:avLst/>
          </a:prstGeom>
        </p:spPr>
        <p:txBody>
          <a:bodyPr lIns="0" tIns="0" rIns="0" bIns="0" rtlCol="0" anchor="t">
            <a:spAutoFit/>
          </a:bodyPr>
          <a:lstStyle/>
          <a:p>
            <a:pPr marL="0" lvl="1" indent="0" algn="l">
              <a:lnSpc>
                <a:spcPts val="7200"/>
              </a:lnSpc>
              <a:spcBef>
                <a:spcPct val="0"/>
              </a:spcBef>
            </a:pP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1.1 </a:t>
            </a:r>
            <a:r>
              <a:rPr lang="fr-FR" sz="4000" b="1" dirty="0" err="1">
                <a:solidFill>
                  <a:srgbClr val="1D1D1B"/>
                </a:solidFill>
                <a:latin typeface="Segoe UI" panose="020B0502040204020203" pitchFamily="34" charset="0"/>
                <a:ea typeface="Raleway Bold"/>
                <a:cs typeface="Segoe UI" panose="020B0502040204020203" pitchFamily="34" charset="0"/>
                <a:sym typeface="Raleway Bold"/>
              </a:rPr>
              <a:t>What</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 </a:t>
            </a:r>
            <a:r>
              <a:rPr lang="fr-FR" sz="4000" b="1" dirty="0" err="1">
                <a:solidFill>
                  <a:srgbClr val="1D1D1B"/>
                </a:solidFill>
                <a:latin typeface="Segoe UI" panose="020B0502040204020203" pitchFamily="34" charset="0"/>
                <a:ea typeface="Raleway Bold"/>
                <a:cs typeface="Segoe UI" panose="020B0502040204020203" pitchFamily="34" charset="0"/>
                <a:sym typeface="Raleway Bold"/>
              </a:rPr>
              <a:t>is</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 </a:t>
            </a:r>
            <a:r>
              <a:rPr lang="fr-FR" sz="4000" b="1" dirty="0" err="1">
                <a:solidFill>
                  <a:srgbClr val="1D1D1B"/>
                </a:solidFill>
                <a:latin typeface="Segoe UI" panose="020B0502040204020203" pitchFamily="34" charset="0"/>
                <a:ea typeface="Raleway Bold"/>
                <a:cs typeface="Segoe UI" panose="020B0502040204020203" pitchFamily="34" charset="0"/>
                <a:sym typeface="Raleway Bold"/>
              </a:rPr>
              <a:t>my</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 </a:t>
            </a:r>
            <a:r>
              <a:rPr lang="fr-FR" sz="4000" b="1" dirty="0" err="1">
                <a:solidFill>
                  <a:srgbClr val="1D1D1B"/>
                </a:solidFill>
                <a:latin typeface="Segoe UI" panose="020B0502040204020203" pitchFamily="34" charset="0"/>
                <a:ea typeface="Raleway Bold"/>
                <a:cs typeface="Segoe UI" panose="020B0502040204020203" pitchFamily="34" charset="0"/>
                <a:sym typeface="Raleway Bold"/>
              </a:rPr>
              <a:t>project</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a:t>
            </a:r>
          </a:p>
        </p:txBody>
      </p:sp>
      <p:sp>
        <p:nvSpPr>
          <p:cNvPr id="7" name="TextBox 7"/>
          <p:cNvSpPr txBox="1"/>
          <p:nvPr/>
        </p:nvSpPr>
        <p:spPr>
          <a:xfrm>
            <a:off x="595965" y="3707672"/>
            <a:ext cx="7413572" cy="4813177"/>
          </a:xfrm>
          <a:prstGeom prst="rect">
            <a:avLst/>
          </a:prstGeom>
          <a:solidFill>
            <a:schemeClr val="bg1">
              <a:lumMod val="95000"/>
            </a:schemeClr>
          </a:solidFill>
        </p:spPr>
        <p:txBody>
          <a:bodyPr wrap="square" lIns="0" tIns="0" rIns="0" bIns="0" rtlCol="0" anchor="t">
            <a:spAutoFit/>
          </a:bodyPr>
          <a:lstStyle/>
          <a:p>
            <a:pPr marL="0" lvl="0" indent="0" algn="l">
              <a:lnSpc>
                <a:spcPts val="2699"/>
              </a:lnSpc>
              <a:spcBef>
                <a:spcPct val="0"/>
              </a:spcBef>
            </a:pPr>
            <a:r>
              <a:rPr lang="en-US" sz="1799" dirty="0">
                <a:solidFill>
                  <a:srgbClr val="1D1D1B"/>
                </a:solidFill>
                <a:latin typeface="Segoe UI" panose="020B0502040204020203" pitchFamily="34" charset="0"/>
                <a:ea typeface="Raleway"/>
                <a:cs typeface="Segoe UI" panose="020B0502040204020203" pitchFamily="34" charset="0"/>
                <a:sym typeface="Raleway"/>
              </a:rPr>
              <a:t>Think about the whole project.</a:t>
            </a:r>
          </a:p>
          <a:p>
            <a:pPr marL="0" lvl="0" indent="0" algn="l">
              <a:lnSpc>
                <a:spcPts val="2699"/>
              </a:lnSpc>
              <a:spcBef>
                <a:spcPct val="0"/>
              </a:spcBef>
            </a:pPr>
            <a:endParaRPr lang="fr-FR" sz="1799"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i="1" dirty="0">
                <a:solidFill>
                  <a:srgbClr val="1D1D1B"/>
                </a:solidFill>
                <a:latin typeface="Segoe UI" panose="020B0502040204020203" pitchFamily="34" charset="0"/>
                <a:ea typeface="Raleway"/>
                <a:cs typeface="Segoe UI" panose="020B0502040204020203" pitchFamily="34" charset="0"/>
                <a:sym typeface="Raleway"/>
              </a:rPr>
              <a:t>Write </a:t>
            </a:r>
            <a:r>
              <a:rPr lang="fr-FR" sz="1799" i="1" dirty="0" err="1">
                <a:solidFill>
                  <a:srgbClr val="1D1D1B"/>
                </a:solidFill>
                <a:latin typeface="Segoe UI" panose="020B0502040204020203" pitchFamily="34" charset="0"/>
                <a:ea typeface="Raleway"/>
                <a:cs typeface="Segoe UI" panose="020B0502040204020203" pitchFamily="34" charset="0"/>
                <a:sym typeface="Raleway"/>
              </a:rPr>
              <a:t>here</a:t>
            </a:r>
            <a:r>
              <a:rPr lang="fr-FR" sz="1799" i="1" dirty="0">
                <a:solidFill>
                  <a:srgbClr val="1D1D1B"/>
                </a:solidFill>
                <a:latin typeface="Segoe UI" panose="020B0502040204020203" pitchFamily="34" charset="0"/>
                <a:ea typeface="Raleway"/>
                <a:cs typeface="Segoe UI" panose="020B0502040204020203" pitchFamily="34" charset="0"/>
                <a:sym typeface="Raleway"/>
              </a:rPr>
              <a:t>.</a:t>
            </a:r>
          </a:p>
          <a:p>
            <a:pPr marL="0" lvl="0" indent="0" algn="l">
              <a:lnSpc>
                <a:spcPts val="2699"/>
              </a:lnSpc>
              <a:spcBef>
                <a:spcPct val="0"/>
              </a:spcBef>
            </a:pPr>
            <a:endParaRPr lang="fr-FR" sz="1799"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8" name="Freeform 8"/>
          <p:cNvSpPr/>
          <p:nvPr/>
        </p:nvSpPr>
        <p:spPr>
          <a:xfrm>
            <a:off x="595965" y="2087249"/>
            <a:ext cx="1573557" cy="1532251"/>
          </a:xfrm>
          <a:custGeom>
            <a:avLst/>
            <a:gdLst/>
            <a:ahLst/>
            <a:cxnLst/>
            <a:rect l="l" t="t" r="r" b="b"/>
            <a:pathLst>
              <a:path w="1573557" h="1532251">
                <a:moveTo>
                  <a:pt x="0" y="0"/>
                </a:moveTo>
                <a:lnTo>
                  <a:pt x="1573558" y="0"/>
                </a:lnTo>
                <a:lnTo>
                  <a:pt x="1573558" y="1532251"/>
                </a:lnTo>
                <a:lnTo>
                  <a:pt x="0" y="1532251"/>
                </a:lnTo>
                <a:lnTo>
                  <a:pt x="0" y="0"/>
                </a:lnTo>
                <a:close/>
              </a:path>
            </a:pathLst>
          </a:custGeom>
          <a:blipFill>
            <a:blip r:embed="rId3"/>
            <a:stretch>
              <a:fillRect/>
            </a:stretch>
          </a:blipFill>
        </p:spPr>
      </p:sp>
      <p:sp>
        <p:nvSpPr>
          <p:cNvPr id="10" name="Freeform 10"/>
          <p:cNvSpPr/>
          <p:nvPr/>
        </p:nvSpPr>
        <p:spPr>
          <a:xfrm rot="3243328">
            <a:off x="7386635" y="693770"/>
            <a:ext cx="957832" cy="957832"/>
          </a:xfrm>
          <a:custGeom>
            <a:avLst/>
            <a:gdLst/>
            <a:ahLst/>
            <a:cxnLst/>
            <a:rect l="l" t="t" r="r" b="b"/>
            <a:pathLst>
              <a:path w="1277109" h="1277109">
                <a:moveTo>
                  <a:pt x="0" y="0"/>
                </a:moveTo>
                <a:lnTo>
                  <a:pt x="1277109" y="0"/>
                </a:lnTo>
                <a:lnTo>
                  <a:pt x="1277109" y="1277109"/>
                </a:lnTo>
                <a:lnTo>
                  <a:pt x="0" y="12771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dirty="0">
              <a:latin typeface="Segoe UI" panose="020B0502040204020203" pitchFamily="34" charset="0"/>
              <a:cs typeface="Segoe UI" panose="020B0502040204020203" pitchFamily="34" charset="0"/>
            </a:endParaRPr>
          </a:p>
        </p:txBody>
      </p:sp>
      <p:sp>
        <p:nvSpPr>
          <p:cNvPr id="12" name="Freeform 12"/>
          <p:cNvSpPr/>
          <p:nvPr/>
        </p:nvSpPr>
        <p:spPr>
          <a:xfrm>
            <a:off x="3779028"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6"/>
            <a:stretch>
              <a:fillRect/>
            </a:stretch>
          </a:blipFill>
        </p:spPr>
      </p:sp>
      <p:sp>
        <p:nvSpPr>
          <p:cNvPr id="13" name="TextBox 6">
            <a:extLst>
              <a:ext uri="{FF2B5EF4-FFF2-40B4-BE49-F238E27FC236}">
                <a16:creationId xmlns:a16="http://schemas.microsoft.com/office/drawing/2014/main" id="{D768BBD5-74B7-4ACF-A33E-77CCE5A381F4}"/>
              </a:ext>
            </a:extLst>
          </p:cNvPr>
          <p:cNvSpPr txBox="1"/>
          <p:nvPr/>
        </p:nvSpPr>
        <p:spPr>
          <a:xfrm>
            <a:off x="2225729" y="2451135"/>
            <a:ext cx="6308671" cy="738664"/>
          </a:xfrm>
          <a:prstGeom prst="rect">
            <a:avLst/>
          </a:prstGeom>
        </p:spPr>
        <p:txBody>
          <a:bodyPr wrap="square" lIns="0" tIns="0" rIns="0" bIns="0" rtlCol="0" anchor="t">
            <a:spAutoFit/>
          </a:bodyPr>
          <a:lstStyle/>
          <a:p>
            <a:pPr marL="0" lvl="1" indent="0" algn="l">
              <a:spcBef>
                <a:spcPct val="0"/>
              </a:spcBef>
            </a:pPr>
            <a:r>
              <a:rPr lang="fr-FR" sz="2800" dirty="0" err="1">
                <a:solidFill>
                  <a:srgbClr val="B40E0E"/>
                </a:solidFill>
                <a:latin typeface="Segoe UI Semibold" panose="020B0702040204020203" pitchFamily="34" charset="0"/>
                <a:ea typeface="Raleway Bold"/>
                <a:cs typeface="Segoe UI Semibold" panose="020B0702040204020203" pitchFamily="34" charset="0"/>
                <a:sym typeface="Raleway Bold"/>
              </a:rPr>
              <a:t>Describe</a:t>
            </a:r>
            <a:r>
              <a:rPr lang="fr-FR" sz="2800" dirty="0">
                <a:solidFill>
                  <a:srgbClr val="B40E0E"/>
                </a:solidFill>
                <a:latin typeface="Segoe UI Semibold" panose="020B0702040204020203" pitchFamily="34" charset="0"/>
                <a:ea typeface="Raleway Bold"/>
                <a:cs typeface="Segoe UI Semibold" panose="020B0702040204020203" pitchFamily="34" charset="0"/>
                <a:sym typeface="Raleway Bold"/>
              </a:rPr>
              <a:t> </a:t>
            </a:r>
            <a:r>
              <a:rPr lang="fr-FR" sz="2800" dirty="0" err="1">
                <a:solidFill>
                  <a:srgbClr val="B40E0E"/>
                </a:solidFill>
                <a:latin typeface="Segoe UI Semibold" panose="020B0702040204020203" pitchFamily="34" charset="0"/>
                <a:ea typeface="Raleway Bold"/>
                <a:cs typeface="Segoe UI Semibold" panose="020B0702040204020203" pitchFamily="34" charset="0"/>
                <a:sym typeface="Raleway Bold"/>
              </a:rPr>
              <a:t>your</a:t>
            </a:r>
            <a:r>
              <a:rPr lang="fr-FR" sz="2800" dirty="0">
                <a:solidFill>
                  <a:srgbClr val="B40E0E"/>
                </a:solidFill>
                <a:latin typeface="Segoe UI Semibold" panose="020B0702040204020203" pitchFamily="34" charset="0"/>
                <a:ea typeface="Raleway Bold"/>
                <a:cs typeface="Segoe UI Semibold" panose="020B0702040204020203" pitchFamily="34" charset="0"/>
                <a:sym typeface="Raleway Bold"/>
              </a:rPr>
              <a:t> </a:t>
            </a:r>
            <a:r>
              <a:rPr lang="fr-FR" sz="2800" dirty="0" err="1">
                <a:solidFill>
                  <a:srgbClr val="B40E0E"/>
                </a:solidFill>
                <a:latin typeface="Segoe UI Semibold" panose="020B0702040204020203" pitchFamily="34" charset="0"/>
                <a:ea typeface="Raleway Bold"/>
                <a:cs typeface="Segoe UI Semibold" panose="020B0702040204020203" pitchFamily="34" charset="0"/>
                <a:sym typeface="Raleway Bold"/>
              </a:rPr>
              <a:t>project</a:t>
            </a:r>
            <a:endParaRPr lang="fr-FR" sz="2800" dirty="0">
              <a:solidFill>
                <a:srgbClr val="B40E0E"/>
              </a:solidFill>
              <a:latin typeface="Segoe UI Semibold" panose="020B0702040204020203" pitchFamily="34" charset="0"/>
              <a:ea typeface="Raleway Bold"/>
              <a:cs typeface="Segoe UI Semibold" panose="020B0702040204020203" pitchFamily="34" charset="0"/>
              <a:sym typeface="Raleway Bold"/>
            </a:endParaRPr>
          </a:p>
          <a:p>
            <a:pPr marL="0" lvl="1" indent="0" algn="l">
              <a:spcBef>
                <a:spcPct val="0"/>
              </a:spcBef>
            </a:pPr>
            <a:r>
              <a:rPr lang="en-US" sz="2000" dirty="0">
                <a:solidFill>
                  <a:srgbClr val="1D1D1B"/>
                </a:solidFill>
                <a:latin typeface="Segoe UI Semibold" panose="020B0702040204020203" pitchFamily="34" charset="0"/>
                <a:ea typeface="Raleway Bold"/>
                <a:cs typeface="Segoe UI Semibold" panose="020B0702040204020203" pitchFamily="34" charset="0"/>
                <a:sym typeface="Raleway Bold"/>
              </a:rPr>
              <a:t>Which phrase could summarize your idea?</a:t>
            </a:r>
            <a:endParaRPr lang="fr-FR" sz="2000" dirty="0">
              <a:solidFill>
                <a:srgbClr val="1D1D1B"/>
              </a:solidFill>
              <a:latin typeface="Segoe UI Semibold" panose="020B0702040204020203" pitchFamily="34" charset="0"/>
              <a:ea typeface="Raleway Bold"/>
              <a:cs typeface="Segoe UI Semibold" panose="020B0702040204020203" pitchFamily="34" charset="0"/>
              <a:sym typeface="Raleway Bold"/>
            </a:endParaRPr>
          </a:p>
        </p:txBody>
      </p:sp>
      <p:sp>
        <p:nvSpPr>
          <p:cNvPr id="15" name="TextBox 6">
            <a:extLst>
              <a:ext uri="{FF2B5EF4-FFF2-40B4-BE49-F238E27FC236}">
                <a16:creationId xmlns:a16="http://schemas.microsoft.com/office/drawing/2014/main" id="{C8F6C4A1-AA2E-4942-8F62-1C50D5C4716B}"/>
              </a:ext>
            </a:extLst>
          </p:cNvPr>
          <p:cNvSpPr txBox="1"/>
          <p:nvPr/>
        </p:nvSpPr>
        <p:spPr>
          <a:xfrm>
            <a:off x="9677400" y="451460"/>
            <a:ext cx="8137038" cy="738664"/>
          </a:xfrm>
          <a:prstGeom prst="rect">
            <a:avLst/>
          </a:prstGeom>
        </p:spPr>
        <p:txBody>
          <a:bodyPr wrap="square" lIns="0" tIns="0" rIns="0" bIns="0" rtlCol="0" anchor="t">
            <a:spAutoFit/>
          </a:bodyPr>
          <a:lstStyle/>
          <a:p>
            <a:pPr marL="0" lvl="1" indent="0" algn="l">
              <a:spcBef>
                <a:spcPct val="0"/>
              </a:spcBef>
            </a:pPr>
            <a:r>
              <a:rPr lang="fr-FR" sz="2800" dirty="0" err="1">
                <a:solidFill>
                  <a:srgbClr val="B40E0E"/>
                </a:solidFill>
                <a:latin typeface="Segoe UI Semibold" panose="020B0702040204020203" pitchFamily="34" charset="0"/>
                <a:ea typeface="Raleway Bold"/>
                <a:cs typeface="Segoe UI Semibold" panose="020B0702040204020203" pitchFamily="34" charset="0"/>
                <a:sym typeface="Raleway Bold"/>
              </a:rPr>
              <a:t>Draw</a:t>
            </a:r>
            <a:r>
              <a:rPr lang="fr-FR" sz="2800" dirty="0">
                <a:solidFill>
                  <a:srgbClr val="B40E0E"/>
                </a:solidFill>
                <a:latin typeface="Segoe UI Semibold" panose="020B0702040204020203" pitchFamily="34" charset="0"/>
                <a:ea typeface="Raleway Bold"/>
                <a:cs typeface="Segoe UI Semibold" panose="020B0702040204020203" pitchFamily="34" charset="0"/>
                <a:sym typeface="Raleway Bold"/>
              </a:rPr>
              <a:t> </a:t>
            </a:r>
            <a:r>
              <a:rPr lang="fr-FR" sz="2800" dirty="0" err="1">
                <a:solidFill>
                  <a:srgbClr val="B40E0E"/>
                </a:solidFill>
                <a:latin typeface="Segoe UI Semibold" panose="020B0702040204020203" pitchFamily="34" charset="0"/>
                <a:ea typeface="Raleway Bold"/>
                <a:cs typeface="Segoe UI Semibold" panose="020B0702040204020203" pitchFamily="34" charset="0"/>
                <a:sym typeface="Raleway Bold"/>
              </a:rPr>
              <a:t>your</a:t>
            </a:r>
            <a:r>
              <a:rPr lang="fr-FR" sz="2800" dirty="0">
                <a:solidFill>
                  <a:srgbClr val="B40E0E"/>
                </a:solidFill>
                <a:latin typeface="Segoe UI Semibold" panose="020B0702040204020203" pitchFamily="34" charset="0"/>
                <a:ea typeface="Raleway Bold"/>
                <a:cs typeface="Segoe UI Semibold" panose="020B0702040204020203" pitchFamily="34" charset="0"/>
                <a:sym typeface="Raleway Bold"/>
              </a:rPr>
              <a:t> </a:t>
            </a:r>
            <a:r>
              <a:rPr lang="fr-FR" sz="2800" dirty="0" err="1">
                <a:solidFill>
                  <a:srgbClr val="B40E0E"/>
                </a:solidFill>
                <a:latin typeface="Segoe UI Semibold" panose="020B0702040204020203" pitchFamily="34" charset="0"/>
                <a:ea typeface="Raleway Bold"/>
                <a:cs typeface="Segoe UI Semibold" panose="020B0702040204020203" pitchFamily="34" charset="0"/>
                <a:sym typeface="Raleway Bold"/>
              </a:rPr>
              <a:t>project</a:t>
            </a:r>
            <a:endParaRPr lang="fr-FR" sz="2800" dirty="0">
              <a:solidFill>
                <a:srgbClr val="B40E0E"/>
              </a:solidFill>
              <a:latin typeface="Segoe UI Semibold" panose="020B0702040204020203" pitchFamily="34" charset="0"/>
              <a:ea typeface="Raleway Bold"/>
              <a:cs typeface="Segoe UI Semibold" panose="020B0702040204020203" pitchFamily="34" charset="0"/>
              <a:sym typeface="Raleway Bold"/>
            </a:endParaRPr>
          </a:p>
          <a:p>
            <a:pPr marL="0" lvl="1" indent="0" algn="l">
              <a:spcBef>
                <a:spcPct val="0"/>
              </a:spcBef>
            </a:pPr>
            <a:r>
              <a:rPr lang="en-US" sz="2000" dirty="0">
                <a:solidFill>
                  <a:srgbClr val="1D1D1B"/>
                </a:solidFill>
                <a:latin typeface="Segoe UI Semibold" panose="020B0702040204020203" pitchFamily="34" charset="0"/>
                <a:ea typeface="Raleway Bold"/>
                <a:cs typeface="Segoe UI Semibold" panose="020B0702040204020203" pitchFamily="34" charset="0"/>
                <a:sym typeface="Raleway Bold"/>
              </a:rPr>
              <a:t>Which image, drawing, sketch or photo could summarize your idea?</a:t>
            </a:r>
            <a:endParaRPr lang="fr-FR" sz="2000" dirty="0">
              <a:solidFill>
                <a:srgbClr val="1D1D1B"/>
              </a:solidFill>
              <a:latin typeface="Segoe UI Semibold" panose="020B0702040204020203" pitchFamily="34" charset="0"/>
              <a:ea typeface="Raleway Bold"/>
              <a:cs typeface="Segoe UI Semibold" panose="020B0702040204020203" pitchFamily="34" charset="0"/>
              <a:sym typeface="Raleway Bold"/>
            </a:endParaRPr>
          </a:p>
        </p:txBody>
      </p:sp>
      <p:sp>
        <p:nvSpPr>
          <p:cNvPr id="11" name="Espace réservé du numéro de diapositive 10">
            <a:extLst>
              <a:ext uri="{FF2B5EF4-FFF2-40B4-BE49-F238E27FC236}">
                <a16:creationId xmlns:a16="http://schemas.microsoft.com/office/drawing/2014/main" id="{843ED97E-B167-495E-8B57-28FEEF7A9AA1}"/>
              </a:ext>
            </a:extLst>
          </p:cNvPr>
          <p:cNvSpPr>
            <a:spLocks noGrp="1"/>
          </p:cNvSpPr>
          <p:nvPr>
            <p:ph type="sldNum" sz="quarter" idx="12"/>
          </p:nvPr>
        </p:nvSpPr>
        <p:spPr/>
        <p:txBody>
          <a:bodyPr/>
          <a:lstStyle/>
          <a:p>
            <a:fld id="{B6F15528-21DE-4FAA-801E-634DDDAF4B2B}" type="slidenum">
              <a:rPr lang="en-US" smtClean="0"/>
              <a:pPr/>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5387" y="4597523"/>
            <a:ext cx="16230599" cy="4813177"/>
          </a:xfrm>
          <a:prstGeom prst="rect">
            <a:avLst/>
          </a:prstGeom>
          <a:solidFill>
            <a:schemeClr val="bg1">
              <a:lumMod val="95000"/>
            </a:schemeClr>
          </a:solidFill>
        </p:spPr>
        <p:txBody>
          <a:bodyPr wrap="square" lIns="0" tIns="0" rIns="0" bIns="0" rtlCol="0" anchor="t">
            <a:spAutoFit/>
          </a:bodyPr>
          <a:lstStyle/>
          <a:p>
            <a:pPr marL="0" lvl="0" indent="0" algn="l">
              <a:lnSpc>
                <a:spcPts val="2699"/>
              </a:lnSpc>
              <a:spcBef>
                <a:spcPct val="0"/>
              </a:spcBef>
            </a:pPr>
            <a:r>
              <a:rPr lang="fr-FR" sz="1799" i="1" dirty="0">
                <a:solidFill>
                  <a:srgbClr val="1D1D1B"/>
                </a:solidFill>
                <a:latin typeface="Segoe UI" panose="020B0502040204020203" pitchFamily="34" charset="0"/>
                <a:ea typeface="Raleway"/>
                <a:cs typeface="Segoe UI" panose="020B0502040204020203" pitchFamily="34" charset="0"/>
                <a:sym typeface="Raleway"/>
              </a:rPr>
              <a:t>Write </a:t>
            </a:r>
            <a:r>
              <a:rPr lang="fr-FR" sz="1799" i="1" dirty="0" err="1">
                <a:solidFill>
                  <a:srgbClr val="1D1D1B"/>
                </a:solidFill>
                <a:latin typeface="Segoe UI" panose="020B0502040204020203" pitchFamily="34" charset="0"/>
                <a:ea typeface="Raleway"/>
                <a:cs typeface="Segoe UI" panose="020B0502040204020203" pitchFamily="34" charset="0"/>
                <a:sym typeface="Raleway"/>
              </a:rPr>
              <a:t>here</a:t>
            </a:r>
            <a:r>
              <a:rPr lang="fr-FR" sz="1799" i="1" dirty="0">
                <a:solidFill>
                  <a:srgbClr val="1D1D1B"/>
                </a:solidFill>
                <a:latin typeface="Segoe UI" panose="020B0502040204020203" pitchFamily="34" charset="0"/>
                <a:ea typeface="Raleway"/>
                <a:cs typeface="Segoe UI" panose="020B0502040204020203" pitchFamily="34" charset="0"/>
                <a:sym typeface="Raleway"/>
              </a:rPr>
              <a:t>.</a:t>
            </a: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8" name="AutoShape 8"/>
          <p:cNvSpPr/>
          <p:nvPr/>
        </p:nvSpPr>
        <p:spPr>
          <a:xfrm>
            <a:off x="1028700" y="2421551"/>
            <a:ext cx="16230600" cy="0"/>
          </a:xfrm>
          <a:prstGeom prst="line">
            <a:avLst/>
          </a:prstGeom>
          <a:ln w="9525" cap="flat">
            <a:solidFill>
              <a:srgbClr val="140E0C"/>
            </a:solidFill>
            <a:prstDash val="solid"/>
            <a:headEnd type="none" w="sm" len="sm"/>
            <a:tailEnd type="none" w="sm" len="sm"/>
          </a:ln>
        </p:spPr>
      </p:sp>
      <p:sp>
        <p:nvSpPr>
          <p:cNvPr id="9" name="AutoShape 9"/>
          <p:cNvSpPr/>
          <p:nvPr/>
        </p:nvSpPr>
        <p:spPr>
          <a:xfrm>
            <a:off x="1028700" y="3924300"/>
            <a:ext cx="16230600" cy="0"/>
          </a:xfrm>
          <a:prstGeom prst="line">
            <a:avLst/>
          </a:prstGeom>
          <a:ln w="9525" cap="flat">
            <a:solidFill>
              <a:srgbClr val="140E0C"/>
            </a:solidFill>
            <a:prstDash val="solid"/>
            <a:headEnd type="none" w="sm" len="sm"/>
            <a:tailEnd type="none" w="sm" len="sm"/>
          </a:ln>
        </p:spPr>
      </p:sp>
      <p:sp>
        <p:nvSpPr>
          <p:cNvPr id="10" name="TextBox 10"/>
          <p:cNvSpPr txBox="1"/>
          <p:nvPr/>
        </p:nvSpPr>
        <p:spPr>
          <a:xfrm>
            <a:off x="1025387" y="2628900"/>
            <a:ext cx="16230600" cy="1046440"/>
          </a:xfrm>
          <a:prstGeom prst="rect">
            <a:avLst/>
          </a:prstGeom>
        </p:spPr>
        <p:txBody>
          <a:bodyPr lIns="0" tIns="0" rIns="0" bIns="0" rtlCol="0" anchor="t">
            <a:spAutoFit/>
          </a:bodyPr>
          <a:lstStyle/>
          <a:p>
            <a:pPr marL="0" lvl="1" indent="0" algn="just">
              <a:spcBef>
                <a:spcPct val="0"/>
              </a:spcBef>
            </a:pPr>
            <a:r>
              <a:rPr lang="fr-FR" sz="2800" b="1" dirty="0">
                <a:solidFill>
                  <a:srgbClr val="B40E0E"/>
                </a:solidFill>
                <a:latin typeface="Segoe UI Semibold" panose="020B0702040204020203" pitchFamily="34" charset="0"/>
                <a:ea typeface="Raleway Bold"/>
                <a:cs typeface="Segoe UI Semibold" panose="020B0702040204020203" pitchFamily="34" charset="0"/>
                <a:sym typeface="Raleway Bold"/>
              </a:rPr>
              <a:t>Storytelling</a:t>
            </a:r>
          </a:p>
          <a:p>
            <a:pPr marL="0" lvl="1" indent="0" algn="just">
              <a:spcBef>
                <a:spcPct val="0"/>
              </a:spcBef>
            </a:pPr>
            <a:r>
              <a:rPr lang="en-US" sz="2000" b="1" dirty="0">
                <a:solidFill>
                  <a:srgbClr val="1D1D1B"/>
                </a:solidFill>
                <a:latin typeface="Segoe UI Semibold" panose="020B0702040204020203" pitchFamily="34" charset="0"/>
                <a:ea typeface="Raleway Bold"/>
                <a:cs typeface="Segoe UI Semibold" panose="020B0702040204020203" pitchFamily="34" charset="0"/>
                <a:sym typeface="Raleway Bold"/>
              </a:rPr>
              <a:t>Why set up an entrepreneurial project? Why this project rather than another? What projects have you already had? What future projects are you considering? What are the links between these different projects? What are your core values? </a:t>
            </a:r>
            <a:endParaRPr lang="fr-FR" sz="2800" b="1" dirty="0">
              <a:solidFill>
                <a:srgbClr val="E63329"/>
              </a:solidFill>
              <a:latin typeface="Segoe UI Semibold" panose="020B0702040204020203" pitchFamily="34" charset="0"/>
              <a:ea typeface="Raleway Bold"/>
              <a:cs typeface="Segoe UI Semibold" panose="020B0702040204020203" pitchFamily="34" charset="0"/>
              <a:sym typeface="Raleway Bold"/>
            </a:endParaRPr>
          </a:p>
        </p:txBody>
      </p:sp>
      <p:sp>
        <p:nvSpPr>
          <p:cNvPr id="11" name="Freeform 11"/>
          <p:cNvSpPr/>
          <p:nvPr/>
        </p:nvSpPr>
        <p:spPr>
          <a:xfrm flipV="1">
            <a:off x="1028700" y="4152900"/>
            <a:ext cx="287972" cy="287972"/>
          </a:xfrm>
          <a:custGeom>
            <a:avLst/>
            <a:gdLst/>
            <a:ahLst/>
            <a:cxnLst/>
            <a:rect l="l" t="t" r="r" b="b"/>
            <a:pathLst>
              <a:path w="287972" h="287972">
                <a:moveTo>
                  <a:pt x="0" y="287972"/>
                </a:moveTo>
                <a:lnTo>
                  <a:pt x="287972" y="287972"/>
                </a:lnTo>
                <a:lnTo>
                  <a:pt x="287972" y="0"/>
                </a:lnTo>
                <a:lnTo>
                  <a:pt x="0" y="0"/>
                </a:lnTo>
                <a:lnTo>
                  <a:pt x="0" y="287972"/>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4" name="Freeform 14"/>
          <p:cNvSpPr/>
          <p:nvPr/>
        </p:nvSpPr>
        <p:spPr>
          <a:xfrm>
            <a:off x="13750267" y="723900"/>
            <a:ext cx="2308035" cy="1797382"/>
          </a:xfrm>
          <a:custGeom>
            <a:avLst/>
            <a:gdLst/>
            <a:ahLst/>
            <a:cxnLst/>
            <a:rect l="l" t="t" r="r" b="b"/>
            <a:pathLst>
              <a:path w="2308035" h="1797382">
                <a:moveTo>
                  <a:pt x="0" y="0"/>
                </a:moveTo>
                <a:lnTo>
                  <a:pt x="2308035" y="0"/>
                </a:lnTo>
                <a:lnTo>
                  <a:pt x="2308035" y="1797382"/>
                </a:lnTo>
                <a:lnTo>
                  <a:pt x="0" y="1797382"/>
                </a:lnTo>
                <a:lnTo>
                  <a:pt x="0" y="0"/>
                </a:lnTo>
                <a:close/>
              </a:path>
            </a:pathLst>
          </a:custGeom>
          <a:blipFill>
            <a:blip r:embed="rId4"/>
            <a:stretch>
              <a:fillRect/>
            </a:stretch>
          </a:blipFill>
        </p:spPr>
      </p:sp>
      <p:sp>
        <p:nvSpPr>
          <p:cNvPr id="15" name="Freeform 15"/>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5"/>
            <a:stretch>
              <a:fillRect/>
            </a:stretch>
          </a:blipFill>
        </p:spPr>
      </p:sp>
      <p:sp>
        <p:nvSpPr>
          <p:cNvPr id="16" name="TextBox 6">
            <a:extLst>
              <a:ext uri="{FF2B5EF4-FFF2-40B4-BE49-F238E27FC236}">
                <a16:creationId xmlns:a16="http://schemas.microsoft.com/office/drawing/2014/main" id="{DB75DD2E-5420-489E-89E3-56D6B6D1624A}"/>
              </a:ext>
            </a:extLst>
          </p:cNvPr>
          <p:cNvSpPr txBox="1"/>
          <p:nvPr/>
        </p:nvSpPr>
        <p:spPr>
          <a:xfrm>
            <a:off x="1025387" y="1289299"/>
            <a:ext cx="11523882" cy="808683"/>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1.2 What is the background of my project?</a:t>
            </a:r>
          </a:p>
        </p:txBody>
      </p:sp>
      <p:sp>
        <p:nvSpPr>
          <p:cNvPr id="4" name="Espace réservé du numéro de diapositive 3">
            <a:extLst>
              <a:ext uri="{FF2B5EF4-FFF2-40B4-BE49-F238E27FC236}">
                <a16:creationId xmlns:a16="http://schemas.microsoft.com/office/drawing/2014/main" id="{B48C1C25-6EDC-4D80-BFD9-57ED11039E21}"/>
              </a:ext>
            </a:extLst>
          </p:cNvPr>
          <p:cNvSpPr>
            <a:spLocks noGrp="1"/>
          </p:cNvSpPr>
          <p:nvPr>
            <p:ph type="sldNum" sz="quarter" idx="12"/>
          </p:nvPr>
        </p:nvSpPr>
        <p:spPr/>
        <p:txBody>
          <a:bodyPr/>
          <a:lstStyle/>
          <a:p>
            <a:fld id="{B6F15528-21DE-4FAA-801E-634DDDAF4B2B}" type="slidenum">
              <a:rPr lang="en-US" smtClean="0"/>
              <a:pPr/>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5387" y="5067300"/>
            <a:ext cx="16230599" cy="4120680"/>
          </a:xfrm>
          <a:prstGeom prst="rect">
            <a:avLst/>
          </a:prstGeom>
          <a:solidFill>
            <a:schemeClr val="bg1">
              <a:lumMod val="95000"/>
            </a:schemeClr>
          </a:solidFill>
        </p:spPr>
        <p:txBody>
          <a:bodyPr wrap="square" lIns="0" tIns="0" rIns="0" bIns="0" rtlCol="0" anchor="t">
            <a:spAutoFit/>
          </a:bodyPr>
          <a:lstStyle/>
          <a:p>
            <a:pPr marL="0" lvl="0" indent="0" algn="l">
              <a:lnSpc>
                <a:spcPts val="2699"/>
              </a:lnSpc>
              <a:spcBef>
                <a:spcPct val="0"/>
              </a:spcBef>
            </a:pPr>
            <a:r>
              <a:rPr lang="fr-FR" sz="1799" i="1" dirty="0">
                <a:solidFill>
                  <a:srgbClr val="1D1D1B"/>
                </a:solidFill>
                <a:latin typeface="Segoe UI" panose="020B0502040204020203" pitchFamily="34" charset="0"/>
                <a:ea typeface="Raleway"/>
                <a:cs typeface="Segoe UI" panose="020B0502040204020203" pitchFamily="34" charset="0"/>
                <a:sym typeface="Raleway"/>
              </a:rPr>
              <a:t>Write </a:t>
            </a:r>
            <a:r>
              <a:rPr lang="fr-FR" sz="1799" i="1" dirty="0" err="1">
                <a:solidFill>
                  <a:srgbClr val="1D1D1B"/>
                </a:solidFill>
                <a:latin typeface="Segoe UI" panose="020B0502040204020203" pitchFamily="34" charset="0"/>
                <a:ea typeface="Raleway"/>
                <a:cs typeface="Segoe UI" panose="020B0502040204020203" pitchFamily="34" charset="0"/>
                <a:sym typeface="Raleway"/>
              </a:rPr>
              <a:t>here</a:t>
            </a:r>
            <a:r>
              <a:rPr lang="fr-FR" sz="1799" i="1" dirty="0">
                <a:solidFill>
                  <a:srgbClr val="1D1D1B"/>
                </a:solidFill>
                <a:latin typeface="Segoe UI" panose="020B0502040204020203" pitchFamily="34" charset="0"/>
                <a:ea typeface="Raleway"/>
                <a:cs typeface="Segoe UI" panose="020B0502040204020203" pitchFamily="34" charset="0"/>
                <a:sym typeface="Raleway"/>
              </a:rPr>
              <a:t>.</a:t>
            </a: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8" name="AutoShape 8"/>
          <p:cNvSpPr/>
          <p:nvPr/>
        </p:nvSpPr>
        <p:spPr>
          <a:xfrm>
            <a:off x="1028700" y="2421551"/>
            <a:ext cx="16230600" cy="0"/>
          </a:xfrm>
          <a:prstGeom prst="line">
            <a:avLst/>
          </a:prstGeom>
          <a:ln w="9525" cap="flat">
            <a:solidFill>
              <a:srgbClr val="140E0C"/>
            </a:solidFill>
            <a:prstDash val="solid"/>
            <a:headEnd type="none" w="sm" len="sm"/>
            <a:tailEnd type="none" w="sm" len="sm"/>
          </a:ln>
        </p:spPr>
      </p:sp>
      <p:sp>
        <p:nvSpPr>
          <p:cNvPr id="9" name="AutoShape 9"/>
          <p:cNvSpPr/>
          <p:nvPr/>
        </p:nvSpPr>
        <p:spPr>
          <a:xfrm>
            <a:off x="1028700" y="4229100"/>
            <a:ext cx="16230600" cy="0"/>
          </a:xfrm>
          <a:prstGeom prst="line">
            <a:avLst/>
          </a:prstGeom>
          <a:ln w="9525" cap="flat">
            <a:solidFill>
              <a:srgbClr val="140E0C"/>
            </a:solidFill>
            <a:prstDash val="solid"/>
            <a:headEnd type="none" w="sm" len="sm"/>
            <a:tailEnd type="none" w="sm" len="sm"/>
          </a:ln>
        </p:spPr>
      </p:sp>
      <p:sp>
        <p:nvSpPr>
          <p:cNvPr id="10" name="TextBox 10"/>
          <p:cNvSpPr txBox="1"/>
          <p:nvPr/>
        </p:nvSpPr>
        <p:spPr>
          <a:xfrm>
            <a:off x="1025387" y="2628900"/>
            <a:ext cx="16230600" cy="1354217"/>
          </a:xfrm>
          <a:prstGeom prst="rect">
            <a:avLst/>
          </a:prstGeom>
        </p:spPr>
        <p:txBody>
          <a:bodyPr lIns="0" tIns="0" rIns="0" bIns="0" rtlCol="0" anchor="t">
            <a:spAutoFit/>
          </a:bodyPr>
          <a:lstStyle/>
          <a:p>
            <a:pPr marL="0" lvl="1" indent="0" algn="just">
              <a:spcBef>
                <a:spcPct val="0"/>
              </a:spcBef>
            </a:pPr>
            <a:r>
              <a:rPr lang="en-US" sz="2800" b="1" dirty="0">
                <a:solidFill>
                  <a:srgbClr val="B40E0E"/>
                </a:solidFill>
                <a:latin typeface="Segoe UI Semibold" panose="020B0702040204020203" pitchFamily="34" charset="0"/>
                <a:ea typeface="Raleway Bold"/>
                <a:cs typeface="Segoe UI Semibold" panose="020B0702040204020203" pitchFamily="34" charset="0"/>
                <a:sym typeface="Raleway Bold"/>
              </a:rPr>
              <a:t>Identifying and defining the need</a:t>
            </a:r>
          </a:p>
          <a:p>
            <a:pPr marL="0" lvl="1" indent="0" algn="just">
              <a:spcBef>
                <a:spcPct val="0"/>
              </a:spcBef>
            </a:pPr>
            <a:r>
              <a:rPr lang="en-US" sz="2000" b="1" dirty="0">
                <a:solidFill>
                  <a:srgbClr val="1D1D1B"/>
                </a:solidFill>
                <a:latin typeface="Segoe UI Semibold" panose="020B0702040204020203" pitchFamily="34" charset="0"/>
                <a:ea typeface="Raleway Bold"/>
                <a:cs typeface="Segoe UI Semibold" panose="020B0702040204020203" pitchFamily="34" charset="0"/>
                <a:sym typeface="Raleway Bold"/>
              </a:rPr>
              <a:t>How have the need and the responses to it evolved to date? What are the needs, problems and desires that you want to satisfy? Why has your solution not yet been proposed? What solutions have been proposed to date? Why does this need remain unmet? Why has the problem not been solved?</a:t>
            </a:r>
            <a:endParaRPr lang="fr-FR" sz="2800" b="1" dirty="0">
              <a:solidFill>
                <a:srgbClr val="E63329"/>
              </a:solidFill>
              <a:latin typeface="Segoe UI Semibold" panose="020B0702040204020203" pitchFamily="34" charset="0"/>
              <a:ea typeface="Raleway Bold"/>
              <a:cs typeface="Segoe UI Semibold" panose="020B0702040204020203" pitchFamily="34" charset="0"/>
              <a:sym typeface="Raleway Bold"/>
            </a:endParaRPr>
          </a:p>
        </p:txBody>
      </p:sp>
      <p:sp>
        <p:nvSpPr>
          <p:cNvPr id="11" name="Freeform 11"/>
          <p:cNvSpPr/>
          <p:nvPr/>
        </p:nvSpPr>
        <p:spPr>
          <a:xfrm flipV="1">
            <a:off x="1028700" y="4533900"/>
            <a:ext cx="287972" cy="287972"/>
          </a:xfrm>
          <a:custGeom>
            <a:avLst/>
            <a:gdLst/>
            <a:ahLst/>
            <a:cxnLst/>
            <a:rect l="l" t="t" r="r" b="b"/>
            <a:pathLst>
              <a:path w="287972" h="287972">
                <a:moveTo>
                  <a:pt x="0" y="287972"/>
                </a:moveTo>
                <a:lnTo>
                  <a:pt x="287972" y="287972"/>
                </a:lnTo>
                <a:lnTo>
                  <a:pt x="287972" y="0"/>
                </a:lnTo>
                <a:lnTo>
                  <a:pt x="0" y="0"/>
                </a:lnTo>
                <a:lnTo>
                  <a:pt x="0" y="287972"/>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4" name="Freeform 14"/>
          <p:cNvSpPr/>
          <p:nvPr/>
        </p:nvSpPr>
        <p:spPr>
          <a:xfrm>
            <a:off x="13750267" y="723900"/>
            <a:ext cx="2308035" cy="1797382"/>
          </a:xfrm>
          <a:custGeom>
            <a:avLst/>
            <a:gdLst/>
            <a:ahLst/>
            <a:cxnLst/>
            <a:rect l="l" t="t" r="r" b="b"/>
            <a:pathLst>
              <a:path w="2308035" h="1797382">
                <a:moveTo>
                  <a:pt x="0" y="0"/>
                </a:moveTo>
                <a:lnTo>
                  <a:pt x="2308035" y="0"/>
                </a:lnTo>
                <a:lnTo>
                  <a:pt x="2308035" y="1797382"/>
                </a:lnTo>
                <a:lnTo>
                  <a:pt x="0" y="1797382"/>
                </a:lnTo>
                <a:lnTo>
                  <a:pt x="0" y="0"/>
                </a:lnTo>
                <a:close/>
              </a:path>
            </a:pathLst>
          </a:custGeom>
          <a:blipFill>
            <a:blip r:embed="rId4"/>
            <a:stretch>
              <a:fillRect/>
            </a:stretch>
          </a:blipFill>
        </p:spPr>
      </p:sp>
      <p:sp>
        <p:nvSpPr>
          <p:cNvPr id="15" name="Freeform 15"/>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5"/>
            <a:stretch>
              <a:fillRect/>
            </a:stretch>
          </a:blipFill>
        </p:spPr>
      </p:sp>
      <p:sp>
        <p:nvSpPr>
          <p:cNvPr id="16" name="TextBox 6">
            <a:extLst>
              <a:ext uri="{FF2B5EF4-FFF2-40B4-BE49-F238E27FC236}">
                <a16:creationId xmlns:a16="http://schemas.microsoft.com/office/drawing/2014/main" id="{DB75DD2E-5420-489E-89E3-56D6B6D1624A}"/>
              </a:ext>
            </a:extLst>
          </p:cNvPr>
          <p:cNvSpPr txBox="1"/>
          <p:nvPr/>
        </p:nvSpPr>
        <p:spPr>
          <a:xfrm>
            <a:off x="1025387" y="1289299"/>
            <a:ext cx="11090413" cy="808683"/>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1.2 What is the background of my project?</a:t>
            </a:r>
          </a:p>
        </p:txBody>
      </p:sp>
      <p:sp>
        <p:nvSpPr>
          <p:cNvPr id="4" name="Espace réservé du numéro de diapositive 3">
            <a:extLst>
              <a:ext uri="{FF2B5EF4-FFF2-40B4-BE49-F238E27FC236}">
                <a16:creationId xmlns:a16="http://schemas.microsoft.com/office/drawing/2014/main" id="{B48C1C25-6EDC-4D80-BFD9-57ED11039E21}"/>
              </a:ext>
            </a:extLst>
          </p:cNvPr>
          <p:cNvSpPr>
            <a:spLocks noGrp="1"/>
          </p:cNvSpPr>
          <p:nvPr>
            <p:ph type="sldNum" sz="quarter" idx="12"/>
          </p:nvPr>
        </p:nvSpPr>
        <p:spPr/>
        <p:txBody>
          <a:bodyPr/>
          <a:lstStyle/>
          <a:p>
            <a:fld id="{B6F15528-21DE-4FAA-801E-634DDDAF4B2B}" type="slidenum">
              <a:rPr lang="en-US" smtClean="0"/>
              <a:pPr/>
              <a:t>6</a:t>
            </a:fld>
            <a:endParaRPr lang="en-US"/>
          </a:p>
        </p:txBody>
      </p:sp>
    </p:spTree>
    <p:extLst>
      <p:ext uri="{BB962C8B-B14F-4D97-AF65-F5344CB8AC3E}">
        <p14:creationId xmlns:p14="http://schemas.microsoft.com/office/powerpoint/2010/main" val="4041450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AC60406B-030C-4BA3-ACBE-92F78ADF7BD8}"/>
              </a:ext>
            </a:extLst>
          </p:cNvPr>
          <p:cNvSpPr/>
          <p:nvPr/>
        </p:nvSpPr>
        <p:spPr>
          <a:xfrm>
            <a:off x="6922264" y="1617014"/>
            <a:ext cx="4888736" cy="7636524"/>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Segoe UI" panose="020B0502040204020203" pitchFamily="34" charset="0"/>
              <a:cs typeface="Segoe UI" panose="020B0502040204020203" pitchFamily="34" charset="0"/>
            </a:endParaRPr>
          </a:p>
        </p:txBody>
      </p:sp>
      <p:sp>
        <p:nvSpPr>
          <p:cNvPr id="2" name="TextBox 2"/>
          <p:cNvSpPr txBox="1"/>
          <p:nvPr/>
        </p:nvSpPr>
        <p:spPr>
          <a:xfrm>
            <a:off x="12115800" y="2004200"/>
            <a:ext cx="4343400" cy="412869"/>
          </a:xfrm>
          <a:prstGeom prst="rect">
            <a:avLst/>
          </a:prstGeom>
        </p:spPr>
        <p:txBody>
          <a:bodyPr wrap="square" lIns="0" tIns="0" rIns="0" bIns="0" rtlCol="0" anchor="t">
            <a:spAutoFit/>
          </a:bodyPr>
          <a:lstStyle/>
          <a:p>
            <a:pPr marL="0" lvl="1" indent="0" algn="l">
              <a:lnSpc>
                <a:spcPts val="3359"/>
              </a:lnSpc>
              <a:spcBef>
                <a:spcPct val="0"/>
              </a:spcBef>
            </a:pPr>
            <a:r>
              <a:rPr lang="fr-FR" sz="2799" b="1" spc="-139" dirty="0">
                <a:solidFill>
                  <a:srgbClr val="B40E0E"/>
                </a:solidFill>
                <a:latin typeface="Segoe UI Semibold" panose="020B0702040204020203" pitchFamily="34" charset="0"/>
                <a:ea typeface="Raleway Bold"/>
                <a:cs typeface="Segoe UI Semibold" panose="020B0702040204020203" pitchFamily="34" charset="0"/>
                <a:sym typeface="Raleway Bold"/>
              </a:rPr>
              <a:t>Description of </a:t>
            </a:r>
            <a:r>
              <a:rPr lang="fr-FR" sz="2799" b="1" spc="-139" dirty="0" err="1">
                <a:solidFill>
                  <a:srgbClr val="B40E0E"/>
                </a:solidFill>
                <a:latin typeface="Segoe UI Semibold" panose="020B0702040204020203" pitchFamily="34" charset="0"/>
                <a:ea typeface="Raleway Bold"/>
                <a:cs typeface="Segoe UI Semibold" panose="020B0702040204020203" pitchFamily="34" charset="0"/>
                <a:sym typeface="Raleway Bold"/>
              </a:rPr>
              <a:t>your</a:t>
            </a:r>
            <a:r>
              <a:rPr lang="fr-FR" sz="2799" b="1" spc="-139" dirty="0">
                <a:solidFill>
                  <a:srgbClr val="B40E0E"/>
                </a:solidFill>
                <a:latin typeface="Segoe UI Semibold" panose="020B0702040204020203" pitchFamily="34" charset="0"/>
                <a:ea typeface="Raleway Bold"/>
                <a:cs typeface="Segoe UI Semibold" panose="020B0702040204020203" pitchFamily="34" charset="0"/>
                <a:sym typeface="Raleway Bold"/>
              </a:rPr>
              <a:t> </a:t>
            </a:r>
            <a:r>
              <a:rPr lang="fr-FR" sz="2799" b="1" spc="-139" dirty="0" err="1">
                <a:solidFill>
                  <a:srgbClr val="B40E0E"/>
                </a:solidFill>
                <a:latin typeface="Segoe UI Semibold" panose="020B0702040204020203" pitchFamily="34" charset="0"/>
                <a:ea typeface="Raleway Bold"/>
                <a:cs typeface="Segoe UI Semibold" panose="020B0702040204020203" pitchFamily="34" charset="0"/>
                <a:sym typeface="Raleway Bold"/>
              </a:rPr>
              <a:t>offer</a:t>
            </a:r>
            <a:endParaRPr lang="fr-FR" sz="2799" b="1" spc="-139" dirty="0">
              <a:solidFill>
                <a:srgbClr val="B40E0E"/>
              </a:solidFill>
              <a:latin typeface="Segoe UI Semibold" panose="020B0702040204020203" pitchFamily="34" charset="0"/>
              <a:ea typeface="Raleway Bold"/>
              <a:cs typeface="Segoe UI Semibold" panose="020B0702040204020203" pitchFamily="34" charset="0"/>
              <a:sym typeface="Raleway Bold"/>
            </a:endParaRPr>
          </a:p>
        </p:txBody>
      </p:sp>
      <p:sp>
        <p:nvSpPr>
          <p:cNvPr id="3" name="TextBox 3"/>
          <p:cNvSpPr txBox="1"/>
          <p:nvPr/>
        </p:nvSpPr>
        <p:spPr>
          <a:xfrm>
            <a:off x="7239000" y="2007323"/>
            <a:ext cx="4343400" cy="412870"/>
          </a:xfrm>
          <a:prstGeom prst="rect">
            <a:avLst/>
          </a:prstGeom>
        </p:spPr>
        <p:txBody>
          <a:bodyPr wrap="square" lIns="0" tIns="0" rIns="0" bIns="0" rtlCol="0" anchor="t">
            <a:spAutoFit/>
          </a:bodyPr>
          <a:lstStyle/>
          <a:p>
            <a:pPr marL="0" lvl="1" indent="0" algn="l">
              <a:lnSpc>
                <a:spcPts val="3359"/>
              </a:lnSpc>
              <a:spcBef>
                <a:spcPct val="0"/>
              </a:spcBef>
            </a:pPr>
            <a:r>
              <a:rPr lang="fr-FR" sz="2799" b="1" spc="-139" dirty="0">
                <a:solidFill>
                  <a:srgbClr val="B40E0E"/>
                </a:solidFill>
                <a:latin typeface="Segoe UI Semibold" panose="020B0702040204020203" pitchFamily="34" charset="0"/>
                <a:ea typeface="Raleway Bold"/>
                <a:cs typeface="Segoe UI Semibold" panose="020B0702040204020203" pitchFamily="34" charset="0"/>
                <a:sym typeface="Raleway Bold"/>
              </a:rPr>
              <a:t>Description of the </a:t>
            </a:r>
            <a:r>
              <a:rPr lang="fr-FR" sz="2799" b="1" spc="-139" dirty="0" err="1">
                <a:solidFill>
                  <a:srgbClr val="B40E0E"/>
                </a:solidFill>
                <a:latin typeface="Segoe UI Semibold" panose="020B0702040204020203" pitchFamily="34" charset="0"/>
                <a:ea typeface="Raleway Bold"/>
                <a:cs typeface="Segoe UI Semibold" panose="020B0702040204020203" pitchFamily="34" charset="0"/>
                <a:sym typeface="Raleway Bold"/>
              </a:rPr>
              <a:t>offer</a:t>
            </a:r>
            <a:endParaRPr lang="fr-FR" sz="2799" b="1" spc="-139" dirty="0">
              <a:solidFill>
                <a:srgbClr val="B40E0E"/>
              </a:solidFill>
              <a:latin typeface="Segoe UI Semibold" panose="020B0702040204020203" pitchFamily="34" charset="0"/>
              <a:ea typeface="Raleway Bold"/>
              <a:cs typeface="Segoe UI Semibold" panose="020B0702040204020203" pitchFamily="34" charset="0"/>
              <a:sym typeface="Raleway Bold"/>
            </a:endParaRPr>
          </a:p>
        </p:txBody>
      </p:sp>
      <p:sp>
        <p:nvSpPr>
          <p:cNvPr id="4" name="TextBox 4"/>
          <p:cNvSpPr txBox="1"/>
          <p:nvPr/>
        </p:nvSpPr>
        <p:spPr>
          <a:xfrm>
            <a:off x="2438400" y="2004200"/>
            <a:ext cx="4343400" cy="412870"/>
          </a:xfrm>
          <a:prstGeom prst="rect">
            <a:avLst/>
          </a:prstGeom>
        </p:spPr>
        <p:txBody>
          <a:bodyPr wrap="square" lIns="0" tIns="0" rIns="0" bIns="0" rtlCol="0" anchor="t">
            <a:spAutoFit/>
          </a:bodyPr>
          <a:lstStyle/>
          <a:p>
            <a:pPr marL="0" lvl="1" indent="0" algn="l">
              <a:lnSpc>
                <a:spcPts val="3359"/>
              </a:lnSpc>
              <a:spcBef>
                <a:spcPct val="0"/>
              </a:spcBef>
            </a:pPr>
            <a:r>
              <a:rPr lang="fr-FR" sz="2799" b="1" spc="-139" dirty="0">
                <a:solidFill>
                  <a:srgbClr val="B40E0E"/>
                </a:solidFill>
                <a:latin typeface="Segoe UI Semibold" panose="020B0702040204020203" pitchFamily="34" charset="0"/>
                <a:ea typeface="Raleway Bold"/>
                <a:cs typeface="Segoe UI Semibold" panose="020B0702040204020203" pitchFamily="34" charset="0"/>
                <a:sym typeface="Raleway Bold"/>
              </a:rPr>
              <a:t>Description of the </a:t>
            </a:r>
            <a:r>
              <a:rPr lang="fr-FR" sz="2799" b="1" spc="-139" dirty="0" err="1">
                <a:solidFill>
                  <a:srgbClr val="B40E0E"/>
                </a:solidFill>
                <a:latin typeface="Segoe UI Semibold" panose="020B0702040204020203" pitchFamily="34" charset="0"/>
                <a:ea typeface="Raleway Bold"/>
                <a:cs typeface="Segoe UI Semibold" panose="020B0702040204020203" pitchFamily="34" charset="0"/>
                <a:sym typeface="Raleway Bold"/>
              </a:rPr>
              <a:t>request</a:t>
            </a:r>
            <a:endParaRPr lang="fr-FR" sz="2799" b="1" spc="-139" dirty="0">
              <a:solidFill>
                <a:srgbClr val="B40E0E"/>
              </a:solidFill>
              <a:latin typeface="Segoe UI Semibold" panose="020B0702040204020203" pitchFamily="34" charset="0"/>
              <a:ea typeface="Raleway Bold"/>
              <a:cs typeface="Segoe UI Semibold" panose="020B0702040204020203" pitchFamily="34" charset="0"/>
              <a:sym typeface="Raleway Bold"/>
            </a:endParaRPr>
          </a:p>
        </p:txBody>
      </p:sp>
      <p:sp>
        <p:nvSpPr>
          <p:cNvPr id="5" name="TextBox 5"/>
          <p:cNvSpPr txBox="1"/>
          <p:nvPr/>
        </p:nvSpPr>
        <p:spPr>
          <a:xfrm>
            <a:off x="12115800" y="2628900"/>
            <a:ext cx="4343400" cy="6198172"/>
          </a:xfrm>
          <a:prstGeom prst="rect">
            <a:avLst/>
          </a:prstGeom>
        </p:spPr>
        <p:txBody>
          <a:bodyPr wrap="square" lIns="0" tIns="0" rIns="0" bIns="0" rtlCol="0" anchor="t">
            <a:spAutoFit/>
          </a:bodyPr>
          <a:lstStyle/>
          <a:p>
            <a:pPr marL="0" lvl="0" indent="0" algn="l">
              <a:lnSpc>
                <a:spcPts val="2699"/>
              </a:lnSpc>
              <a:spcBef>
                <a:spcPct val="0"/>
              </a:spcBef>
            </a:pPr>
            <a:r>
              <a:rPr lang="en-GB" sz="1799" u="none" strike="noStrike" dirty="0">
                <a:solidFill>
                  <a:srgbClr val="1D1D1B"/>
                </a:solidFill>
                <a:latin typeface="Segoe UI Semibold" panose="020B0702040204020203" pitchFamily="34" charset="0"/>
                <a:ea typeface="Raleway"/>
                <a:cs typeface="Segoe UI Semibold" panose="020B0702040204020203" pitchFamily="34" charset="0"/>
                <a:sym typeface="Raleway"/>
              </a:rPr>
              <a:t>Offer and added value</a:t>
            </a:r>
          </a:p>
          <a:p>
            <a:pPr marL="0" lvl="0" indent="0" algn="l">
              <a:lnSpc>
                <a:spcPts val="2699"/>
              </a:lnSpc>
              <a:spcBef>
                <a:spcPct val="0"/>
              </a:spcBef>
            </a:pPr>
            <a:endParaRPr lang="en-GB"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en-GB" sz="1799" u="sng" strike="noStrike" dirty="0">
                <a:solidFill>
                  <a:srgbClr val="1D1D1B"/>
                </a:solidFill>
                <a:latin typeface="Segoe UI" panose="020B0502040204020203" pitchFamily="34" charset="0"/>
                <a:ea typeface="Raleway"/>
                <a:cs typeface="Segoe UI" panose="020B0502040204020203" pitchFamily="34" charset="0"/>
                <a:sym typeface="Raleway"/>
              </a:rPr>
              <a:t>Offer + added value: </a:t>
            </a:r>
            <a:r>
              <a:rPr lang="en-GB" sz="1799" i="1" u="none" strike="noStrike" dirty="0">
                <a:solidFill>
                  <a:srgbClr val="1D1D1B"/>
                </a:solidFill>
                <a:latin typeface="Segoe UI" panose="020B0502040204020203" pitchFamily="34" charset="0"/>
                <a:ea typeface="Raleway"/>
                <a:cs typeface="Segoe UI" panose="020B0502040204020203" pitchFamily="34" charset="0"/>
                <a:sym typeface="Raleway"/>
              </a:rPr>
              <a:t>write here</a:t>
            </a:r>
            <a:r>
              <a:rPr lang="en-GB" sz="1799" i="1" dirty="0">
                <a:solidFill>
                  <a:srgbClr val="1D1D1B"/>
                </a:solidFill>
                <a:latin typeface="Segoe UI" panose="020B0502040204020203" pitchFamily="34" charset="0"/>
                <a:ea typeface="Raleway"/>
                <a:cs typeface="Segoe UI" panose="020B0502040204020203" pitchFamily="34" charset="0"/>
                <a:sym typeface="Raleway"/>
              </a:rPr>
              <a:t>. </a:t>
            </a:r>
            <a:endParaRPr lang="en-GB" sz="1799" u="sng"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en-GB" sz="1799" u="sng"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en-GB" sz="1799" u="sng"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en-GB" sz="1799" u="sng"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en-GB" sz="1799" u="sng" strike="noStrike" dirty="0">
                <a:solidFill>
                  <a:srgbClr val="1D1D1B"/>
                </a:solidFill>
                <a:latin typeface="Segoe UI" panose="020B0502040204020203" pitchFamily="34" charset="0"/>
                <a:ea typeface="Raleway"/>
                <a:cs typeface="Segoe UI" panose="020B0502040204020203" pitchFamily="34" charset="0"/>
                <a:sym typeface="Raleway"/>
              </a:rPr>
              <a:t>Customer benefits: </a:t>
            </a:r>
            <a:r>
              <a:rPr lang="en-GB" sz="1799" i="1" dirty="0">
                <a:solidFill>
                  <a:srgbClr val="1D1D1B"/>
                </a:solidFill>
                <a:latin typeface="Segoe UI" panose="020B0502040204020203" pitchFamily="34" charset="0"/>
                <a:ea typeface="Raleway"/>
                <a:cs typeface="Segoe UI" panose="020B0502040204020203" pitchFamily="34" charset="0"/>
                <a:sym typeface="Raleway"/>
              </a:rPr>
              <a:t>write here. </a:t>
            </a:r>
            <a:endParaRPr lang="en-GB"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en-GB"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en-GB"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en-GB"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en-GB" sz="1799" u="sng" strike="noStrike" dirty="0">
                <a:solidFill>
                  <a:srgbClr val="1D1D1B"/>
                </a:solidFill>
                <a:latin typeface="Segoe UI" panose="020B0502040204020203" pitchFamily="34" charset="0"/>
                <a:ea typeface="Raleway"/>
                <a:cs typeface="Segoe UI" panose="020B0502040204020203" pitchFamily="34" charset="0"/>
                <a:sym typeface="Raleway"/>
              </a:rPr>
              <a:t>Competitive advantages (non-replicable): </a:t>
            </a:r>
            <a:r>
              <a:rPr lang="en-GB" sz="1799" i="1" u="none" strike="noStrike" dirty="0">
                <a:solidFill>
                  <a:srgbClr val="1D1D1B"/>
                </a:solidFill>
                <a:latin typeface="Segoe UI" panose="020B0502040204020203" pitchFamily="34" charset="0"/>
                <a:ea typeface="Raleway"/>
                <a:cs typeface="Segoe UI" panose="020B0502040204020203" pitchFamily="34" charset="0"/>
                <a:sym typeface="Raleway"/>
              </a:rPr>
              <a:t>write here.</a:t>
            </a:r>
          </a:p>
          <a:p>
            <a:pPr marL="0" lvl="0" indent="0" algn="l">
              <a:lnSpc>
                <a:spcPts val="2699"/>
              </a:lnSpc>
              <a:spcBef>
                <a:spcPct val="0"/>
              </a:spcBef>
            </a:pPr>
            <a:endParaRPr lang="en-GB"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en-GB"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en-GB"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en-GB" sz="1799" u="sng" dirty="0">
                <a:solidFill>
                  <a:srgbClr val="1D1D1B"/>
                </a:solidFill>
                <a:latin typeface="Segoe UI" panose="020B0502040204020203" pitchFamily="34" charset="0"/>
                <a:ea typeface="Raleway"/>
                <a:cs typeface="Segoe UI" panose="020B0502040204020203" pitchFamily="34" charset="0"/>
                <a:sym typeface="Raleway"/>
              </a:rPr>
              <a:t>Other:</a:t>
            </a:r>
            <a:r>
              <a:rPr lang="en-GB" sz="1799" dirty="0">
                <a:solidFill>
                  <a:srgbClr val="1D1D1B"/>
                </a:solidFill>
                <a:latin typeface="Segoe UI" panose="020B0502040204020203" pitchFamily="34" charset="0"/>
                <a:ea typeface="Raleway"/>
                <a:cs typeface="Segoe UI" panose="020B0502040204020203" pitchFamily="34" charset="0"/>
                <a:sym typeface="Raleway"/>
              </a:rPr>
              <a:t> </a:t>
            </a:r>
            <a:r>
              <a:rPr lang="en-GB" sz="1799" i="1" dirty="0">
                <a:solidFill>
                  <a:srgbClr val="1D1D1B"/>
                </a:solidFill>
                <a:latin typeface="Segoe UI" panose="020B0502040204020203" pitchFamily="34" charset="0"/>
                <a:ea typeface="Raleway"/>
                <a:cs typeface="Segoe UI" panose="020B0502040204020203" pitchFamily="34" charset="0"/>
                <a:sym typeface="Raleway"/>
              </a:rPr>
              <a:t>write here. </a:t>
            </a:r>
          </a:p>
          <a:p>
            <a:pPr marL="0" lvl="0" indent="0" algn="l">
              <a:lnSpc>
                <a:spcPts val="2699"/>
              </a:lnSpc>
              <a:spcBef>
                <a:spcPct val="0"/>
              </a:spcBef>
            </a:pPr>
            <a:endParaRPr lang="en-GB"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en-GB" sz="1799"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6" name="TextBox 6"/>
          <p:cNvSpPr txBox="1"/>
          <p:nvPr/>
        </p:nvSpPr>
        <p:spPr>
          <a:xfrm>
            <a:off x="7239000" y="2632022"/>
            <a:ext cx="4343400" cy="6198172"/>
          </a:xfrm>
          <a:prstGeom prst="rect">
            <a:avLst/>
          </a:prstGeom>
        </p:spPr>
        <p:txBody>
          <a:bodyPr wrap="square" lIns="0" tIns="0" rIns="0" bIns="0" rtlCol="0" anchor="t">
            <a:spAutoFit/>
          </a:bodyPr>
          <a:lstStyle/>
          <a:p>
            <a:pPr marL="0" lvl="0" indent="0" algn="l">
              <a:lnSpc>
                <a:spcPts val="2699"/>
              </a:lnSpc>
              <a:spcBef>
                <a:spcPct val="0"/>
              </a:spcBef>
            </a:pPr>
            <a:r>
              <a:rPr lang="fr-FR" u="none" strike="noStrike" dirty="0" err="1">
                <a:solidFill>
                  <a:srgbClr val="1D1D1B"/>
                </a:solidFill>
                <a:latin typeface="Segoe UI Semibold" panose="020B0702040204020203" pitchFamily="34" charset="0"/>
                <a:ea typeface="Raleway"/>
                <a:cs typeface="Segoe UI Semibold" panose="020B0702040204020203" pitchFamily="34" charset="0"/>
                <a:sym typeface="Raleway"/>
              </a:rPr>
              <a:t>Market</a:t>
            </a:r>
            <a:r>
              <a:rPr lang="fr-FR" u="none" strike="noStrike" dirty="0">
                <a:solidFill>
                  <a:srgbClr val="1D1D1B"/>
                </a:solidFill>
                <a:latin typeface="Segoe UI Semibold" panose="020B0702040204020203" pitchFamily="34" charset="0"/>
                <a:ea typeface="Raleway"/>
                <a:cs typeface="Segoe UI Semibold" panose="020B0702040204020203" pitchFamily="34" charset="0"/>
                <a:sym typeface="Raleway"/>
              </a:rPr>
              <a:t> </a:t>
            </a:r>
            <a:r>
              <a:rPr lang="fr-FR" u="none" strike="noStrike" dirty="0" err="1">
                <a:solidFill>
                  <a:srgbClr val="1D1D1B"/>
                </a:solidFill>
                <a:latin typeface="Segoe UI Semibold" panose="020B0702040204020203" pitchFamily="34" charset="0"/>
                <a:ea typeface="Raleway"/>
                <a:cs typeface="Segoe UI Semibold" panose="020B0702040204020203" pitchFamily="34" charset="0"/>
                <a:sym typeface="Raleway"/>
              </a:rPr>
              <a:t>competition</a:t>
            </a:r>
            <a:endParaRPr lang="fr-FR" u="none" strike="noStrike" dirty="0">
              <a:solidFill>
                <a:srgbClr val="1D1D1B"/>
              </a:solidFill>
              <a:latin typeface="Segoe UI Semibold" panose="020B0702040204020203" pitchFamily="34" charset="0"/>
              <a:ea typeface="Raleway"/>
              <a:cs typeface="Segoe UI Semibold" panose="020B07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u="sng" strike="noStrike" dirty="0" err="1">
                <a:solidFill>
                  <a:srgbClr val="1D1D1B"/>
                </a:solidFill>
                <a:latin typeface="Segoe UI" panose="020B0502040204020203" pitchFamily="34" charset="0"/>
                <a:ea typeface="Raleway"/>
                <a:cs typeface="Segoe UI" panose="020B0502040204020203" pitchFamily="34" charset="0"/>
                <a:sym typeface="Raleway"/>
              </a:rPr>
              <a:t>Similar</a:t>
            </a:r>
            <a:r>
              <a:rPr lang="fr-FR" sz="1799" u="sng" strike="noStrike" dirty="0">
                <a:solidFill>
                  <a:srgbClr val="1D1D1B"/>
                </a:solidFill>
                <a:latin typeface="Segoe UI" panose="020B0502040204020203" pitchFamily="34" charset="0"/>
                <a:ea typeface="Raleway"/>
                <a:cs typeface="Segoe UI" panose="020B0502040204020203" pitchFamily="34" charset="0"/>
                <a:sym typeface="Raleway"/>
              </a:rPr>
              <a:t> </a:t>
            </a:r>
            <a:r>
              <a:rPr lang="fr-FR" sz="1799" u="sng" strike="noStrike" dirty="0" err="1">
                <a:solidFill>
                  <a:srgbClr val="1D1D1B"/>
                </a:solidFill>
                <a:latin typeface="Segoe UI" panose="020B0502040204020203" pitchFamily="34" charset="0"/>
                <a:ea typeface="Raleway"/>
                <a:cs typeface="Segoe UI" panose="020B0502040204020203" pitchFamily="34" charset="0"/>
                <a:sym typeface="Raleway"/>
              </a:rPr>
              <a:t>products</a:t>
            </a:r>
            <a:r>
              <a:rPr lang="fr-FR" sz="1799" u="sng" strike="noStrike" dirty="0">
                <a:solidFill>
                  <a:srgbClr val="1D1D1B"/>
                </a:solidFill>
                <a:latin typeface="Segoe UI" panose="020B0502040204020203" pitchFamily="34" charset="0"/>
                <a:ea typeface="Raleway"/>
                <a:cs typeface="Segoe UI" panose="020B0502040204020203" pitchFamily="34" charset="0"/>
                <a:sym typeface="Raleway"/>
              </a:rPr>
              <a:t>/services: </a:t>
            </a:r>
            <a:r>
              <a:rPr lang="fr-FR" sz="1799" i="1" u="none" strike="noStrike" dirty="0" err="1">
                <a:solidFill>
                  <a:srgbClr val="1D1D1B"/>
                </a:solidFill>
                <a:latin typeface="Segoe UI" panose="020B0502040204020203" pitchFamily="34" charset="0"/>
                <a:ea typeface="Raleway"/>
                <a:cs typeface="Segoe UI" panose="020B0502040204020203" pitchFamily="34" charset="0"/>
                <a:sym typeface="Raleway"/>
              </a:rPr>
              <a:t>write</a:t>
            </a:r>
            <a:r>
              <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rPr>
              <a:t> </a:t>
            </a:r>
            <a:r>
              <a:rPr lang="fr-FR" sz="1799" i="1" u="none" strike="noStrike" dirty="0" err="1">
                <a:solidFill>
                  <a:srgbClr val="1D1D1B"/>
                </a:solidFill>
                <a:latin typeface="Segoe UI" panose="020B0502040204020203" pitchFamily="34" charset="0"/>
                <a:ea typeface="Raleway"/>
                <a:cs typeface="Segoe UI" panose="020B0502040204020203" pitchFamily="34" charset="0"/>
                <a:sym typeface="Raleway"/>
              </a:rPr>
              <a:t>here</a:t>
            </a:r>
            <a:r>
              <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rPr>
              <a:t>. </a:t>
            </a: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u="sng" dirty="0">
                <a:solidFill>
                  <a:srgbClr val="1D1D1B"/>
                </a:solidFill>
                <a:latin typeface="Segoe UI" panose="020B0502040204020203" pitchFamily="34" charset="0"/>
                <a:ea typeface="Raleway"/>
                <a:cs typeface="Segoe UI" panose="020B0502040204020203" pitchFamily="34" charset="0"/>
                <a:sym typeface="Raleway"/>
              </a:rPr>
              <a:t>Substitute </a:t>
            </a:r>
            <a:r>
              <a:rPr lang="fr-FR" sz="1799" u="sng" dirty="0" err="1">
                <a:solidFill>
                  <a:srgbClr val="1D1D1B"/>
                </a:solidFill>
                <a:latin typeface="Segoe UI" panose="020B0502040204020203" pitchFamily="34" charset="0"/>
                <a:ea typeface="Raleway"/>
                <a:cs typeface="Segoe UI" panose="020B0502040204020203" pitchFamily="34" charset="0"/>
                <a:sym typeface="Raleway"/>
              </a:rPr>
              <a:t>products</a:t>
            </a:r>
            <a:r>
              <a:rPr lang="fr-FR" sz="1799" u="sng" dirty="0">
                <a:solidFill>
                  <a:srgbClr val="1D1D1B"/>
                </a:solidFill>
                <a:latin typeface="Segoe UI" panose="020B0502040204020203" pitchFamily="34" charset="0"/>
                <a:ea typeface="Raleway"/>
                <a:cs typeface="Segoe UI" panose="020B0502040204020203" pitchFamily="34" charset="0"/>
                <a:sym typeface="Raleway"/>
              </a:rPr>
              <a:t>/services: </a:t>
            </a:r>
            <a:r>
              <a:rPr lang="fr-FR" sz="1799" i="1" dirty="0" err="1">
                <a:solidFill>
                  <a:srgbClr val="1D1D1B"/>
                </a:solidFill>
                <a:latin typeface="Segoe UI" panose="020B0502040204020203" pitchFamily="34" charset="0"/>
                <a:ea typeface="Raleway"/>
                <a:cs typeface="Segoe UI" panose="020B0502040204020203" pitchFamily="34" charset="0"/>
                <a:sym typeface="Raleway"/>
              </a:rPr>
              <a:t>write</a:t>
            </a:r>
            <a:r>
              <a:rPr lang="fr-FR" sz="1799" i="1" dirty="0">
                <a:solidFill>
                  <a:srgbClr val="1D1D1B"/>
                </a:solidFill>
                <a:latin typeface="Segoe UI" panose="020B0502040204020203" pitchFamily="34" charset="0"/>
                <a:ea typeface="Raleway"/>
                <a:cs typeface="Segoe UI" panose="020B0502040204020203" pitchFamily="34" charset="0"/>
                <a:sym typeface="Raleway"/>
              </a:rPr>
              <a:t> </a:t>
            </a:r>
            <a:r>
              <a:rPr lang="fr-FR" sz="1799" i="1" dirty="0" err="1">
                <a:solidFill>
                  <a:srgbClr val="1D1D1B"/>
                </a:solidFill>
                <a:latin typeface="Segoe UI" panose="020B0502040204020203" pitchFamily="34" charset="0"/>
                <a:ea typeface="Raleway"/>
                <a:cs typeface="Segoe UI" panose="020B0502040204020203" pitchFamily="34" charset="0"/>
                <a:sym typeface="Raleway"/>
              </a:rPr>
              <a:t>here</a:t>
            </a:r>
            <a:r>
              <a:rPr lang="fr-FR" sz="1799" i="1" dirty="0">
                <a:solidFill>
                  <a:srgbClr val="1D1D1B"/>
                </a:solidFill>
                <a:latin typeface="Segoe UI" panose="020B0502040204020203" pitchFamily="34" charset="0"/>
                <a:ea typeface="Raleway"/>
                <a:cs typeface="Segoe UI" panose="020B0502040204020203" pitchFamily="34" charset="0"/>
                <a:sym typeface="Raleway"/>
              </a:rPr>
              <a:t>. </a:t>
            </a: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en-US" sz="1799" u="sng" dirty="0">
                <a:solidFill>
                  <a:srgbClr val="1D1D1B"/>
                </a:solidFill>
                <a:latin typeface="Segoe UI" panose="020B0502040204020203" pitchFamily="34" charset="0"/>
                <a:ea typeface="Raleway"/>
                <a:cs typeface="Segoe UI" panose="020B0502040204020203" pitchFamily="34" charset="0"/>
                <a:sym typeface="Raleway"/>
              </a:rPr>
              <a:t>Competitive analysis based on identified competitors:</a:t>
            </a:r>
            <a:r>
              <a:rPr lang="fr-FR" sz="1799" u="sng" dirty="0">
                <a:solidFill>
                  <a:srgbClr val="1D1D1B"/>
                </a:solidFill>
                <a:latin typeface="Segoe UI" panose="020B0502040204020203" pitchFamily="34" charset="0"/>
                <a:ea typeface="Raleway"/>
                <a:cs typeface="Segoe UI" panose="020B0502040204020203" pitchFamily="34" charset="0"/>
                <a:sym typeface="Raleway"/>
              </a:rPr>
              <a:t> </a:t>
            </a:r>
            <a:r>
              <a:rPr lang="fr-FR" sz="1799" i="1" dirty="0" err="1">
                <a:solidFill>
                  <a:srgbClr val="1D1D1B"/>
                </a:solidFill>
                <a:latin typeface="Segoe UI" panose="020B0502040204020203" pitchFamily="34" charset="0"/>
                <a:ea typeface="Raleway"/>
                <a:cs typeface="Segoe UI" panose="020B0502040204020203" pitchFamily="34" charset="0"/>
                <a:sym typeface="Raleway"/>
              </a:rPr>
              <a:t>write</a:t>
            </a:r>
            <a:r>
              <a:rPr lang="fr-FR" sz="1799" i="1" dirty="0">
                <a:solidFill>
                  <a:srgbClr val="1D1D1B"/>
                </a:solidFill>
                <a:latin typeface="Segoe UI" panose="020B0502040204020203" pitchFamily="34" charset="0"/>
                <a:ea typeface="Raleway"/>
                <a:cs typeface="Segoe UI" panose="020B0502040204020203" pitchFamily="34" charset="0"/>
                <a:sym typeface="Raleway"/>
              </a:rPr>
              <a:t> </a:t>
            </a:r>
            <a:r>
              <a:rPr lang="fr-FR" sz="1799" i="1" dirty="0" err="1">
                <a:solidFill>
                  <a:srgbClr val="1D1D1B"/>
                </a:solidFill>
                <a:latin typeface="Segoe UI" panose="020B0502040204020203" pitchFamily="34" charset="0"/>
                <a:ea typeface="Raleway"/>
                <a:cs typeface="Segoe UI" panose="020B0502040204020203" pitchFamily="34" charset="0"/>
                <a:sym typeface="Raleway"/>
              </a:rPr>
              <a:t>here</a:t>
            </a:r>
            <a:r>
              <a:rPr lang="fr-FR" sz="1799" i="1" dirty="0">
                <a:solidFill>
                  <a:srgbClr val="1D1D1B"/>
                </a:solidFill>
                <a:latin typeface="Segoe UI" panose="020B0502040204020203" pitchFamily="34" charset="0"/>
                <a:ea typeface="Raleway"/>
                <a:cs typeface="Segoe UI" panose="020B0502040204020203" pitchFamily="34" charset="0"/>
                <a:sym typeface="Raleway"/>
              </a:rPr>
              <a:t>.</a:t>
            </a: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7" name="TextBox 7"/>
          <p:cNvSpPr txBox="1"/>
          <p:nvPr/>
        </p:nvSpPr>
        <p:spPr>
          <a:xfrm>
            <a:off x="2438400" y="2628900"/>
            <a:ext cx="4343400" cy="6198172"/>
          </a:xfrm>
          <a:prstGeom prst="rect">
            <a:avLst/>
          </a:prstGeom>
        </p:spPr>
        <p:txBody>
          <a:bodyPr wrap="square" lIns="0" tIns="0" rIns="0" bIns="0" rtlCol="0" anchor="t">
            <a:spAutoFit/>
          </a:bodyPr>
          <a:lstStyle/>
          <a:p>
            <a:pPr marL="0" lvl="0" indent="0" algn="l">
              <a:lnSpc>
                <a:spcPts val="2699"/>
              </a:lnSpc>
              <a:spcBef>
                <a:spcPct val="0"/>
              </a:spcBef>
            </a:pPr>
            <a:r>
              <a:rPr lang="fr-FR" u="none" strike="noStrike" dirty="0">
                <a:solidFill>
                  <a:srgbClr val="1D1D1B"/>
                </a:solidFill>
                <a:latin typeface="Segoe UI Semibold" panose="020B0702040204020203" pitchFamily="34" charset="0"/>
                <a:ea typeface="Raleway"/>
                <a:cs typeface="Segoe UI Semibold" panose="020B0702040204020203" pitchFamily="34" charset="0"/>
                <a:sym typeface="Raleway"/>
              </a:rPr>
              <a:t>Customer segmentation and </a:t>
            </a:r>
            <a:r>
              <a:rPr lang="fr-FR" u="none" strike="noStrike" dirty="0" err="1">
                <a:solidFill>
                  <a:srgbClr val="1D1D1B"/>
                </a:solidFill>
                <a:latin typeface="Segoe UI Semibold" panose="020B0702040204020203" pitchFamily="34" charset="0"/>
                <a:ea typeface="Raleway"/>
                <a:cs typeface="Segoe UI Semibold" panose="020B0702040204020203" pitchFamily="34" charset="0"/>
                <a:sym typeface="Raleway"/>
              </a:rPr>
              <a:t>targeting</a:t>
            </a:r>
            <a:endParaRPr lang="fr-FR" u="none" strike="noStrike" dirty="0">
              <a:solidFill>
                <a:srgbClr val="1D1D1B"/>
              </a:solidFill>
              <a:latin typeface="Segoe UI Semibold" panose="020B0702040204020203" pitchFamily="34" charset="0"/>
              <a:ea typeface="Raleway"/>
              <a:cs typeface="Segoe UI Semibold" panose="020B07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u="sng" strike="noStrike" dirty="0" err="1">
                <a:latin typeface="Segoe UI" panose="020B0502040204020203" pitchFamily="34" charset="0"/>
                <a:ea typeface="Raleway"/>
                <a:cs typeface="Segoe UI" panose="020B0502040204020203" pitchFamily="34" charset="0"/>
                <a:sym typeface="Raleway"/>
              </a:rPr>
              <a:t>Buyers</a:t>
            </a:r>
            <a:r>
              <a:rPr lang="fr-FR" sz="1799" u="sng" strike="noStrike" dirty="0">
                <a:latin typeface="Segoe UI" panose="020B0502040204020203" pitchFamily="34" charset="0"/>
                <a:ea typeface="Raleway"/>
                <a:cs typeface="Segoe UI" panose="020B0502040204020203" pitchFamily="34" charset="0"/>
                <a:sym typeface="Raleway"/>
              </a:rPr>
              <a:t>: </a:t>
            </a:r>
            <a:r>
              <a:rPr lang="fr-FR" sz="1799" i="1" dirty="0" err="1">
                <a:solidFill>
                  <a:srgbClr val="1D1D1B"/>
                </a:solidFill>
                <a:latin typeface="Segoe UI" panose="020B0502040204020203" pitchFamily="34" charset="0"/>
                <a:ea typeface="Raleway"/>
                <a:cs typeface="Segoe UI" panose="020B0502040204020203" pitchFamily="34" charset="0"/>
                <a:sym typeface="Raleway"/>
              </a:rPr>
              <a:t>write</a:t>
            </a:r>
            <a:r>
              <a:rPr lang="fr-FR" sz="1799" i="1" dirty="0">
                <a:solidFill>
                  <a:srgbClr val="1D1D1B"/>
                </a:solidFill>
                <a:latin typeface="Segoe UI" panose="020B0502040204020203" pitchFamily="34" charset="0"/>
                <a:ea typeface="Raleway"/>
                <a:cs typeface="Segoe UI" panose="020B0502040204020203" pitchFamily="34" charset="0"/>
                <a:sym typeface="Raleway"/>
              </a:rPr>
              <a:t> </a:t>
            </a:r>
            <a:r>
              <a:rPr lang="fr-FR" sz="1799" i="1" dirty="0" err="1">
                <a:solidFill>
                  <a:srgbClr val="1D1D1B"/>
                </a:solidFill>
                <a:latin typeface="Segoe UI" panose="020B0502040204020203" pitchFamily="34" charset="0"/>
                <a:ea typeface="Raleway"/>
                <a:cs typeface="Segoe UI" panose="020B0502040204020203" pitchFamily="34" charset="0"/>
                <a:sym typeface="Raleway"/>
              </a:rPr>
              <a:t>here</a:t>
            </a:r>
            <a:r>
              <a:rPr lang="fr-FR" sz="1799" dirty="0">
                <a:solidFill>
                  <a:srgbClr val="1D1D1B"/>
                </a:solidFill>
                <a:latin typeface="Segoe UI" panose="020B0502040204020203" pitchFamily="34" charset="0"/>
                <a:ea typeface="Raleway"/>
                <a:cs typeface="Segoe UI" panose="020B0502040204020203" pitchFamily="34" charset="0"/>
                <a:sym typeface="Raleway"/>
              </a:rPr>
              <a:t>.</a:t>
            </a: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u="sng" dirty="0">
                <a:solidFill>
                  <a:srgbClr val="1D1D1B"/>
                </a:solidFill>
                <a:latin typeface="Segoe UI" panose="020B0502040204020203" pitchFamily="34" charset="0"/>
                <a:ea typeface="Raleway"/>
                <a:cs typeface="Segoe UI" panose="020B0502040204020203" pitchFamily="34" charset="0"/>
                <a:sym typeface="Raleway"/>
              </a:rPr>
              <a:t>End </a:t>
            </a:r>
            <a:r>
              <a:rPr lang="fr-FR" sz="1799" u="sng" dirty="0" err="1">
                <a:solidFill>
                  <a:srgbClr val="1D1D1B"/>
                </a:solidFill>
                <a:latin typeface="Segoe UI" panose="020B0502040204020203" pitchFamily="34" charset="0"/>
                <a:ea typeface="Raleway"/>
                <a:cs typeface="Segoe UI" panose="020B0502040204020203" pitchFamily="34" charset="0"/>
                <a:sym typeface="Raleway"/>
              </a:rPr>
              <a:t>users</a:t>
            </a:r>
            <a:r>
              <a:rPr lang="fr-FR" sz="1799" u="sng" dirty="0">
                <a:solidFill>
                  <a:srgbClr val="1D1D1B"/>
                </a:solidFill>
                <a:latin typeface="Segoe UI" panose="020B0502040204020203" pitchFamily="34" charset="0"/>
                <a:ea typeface="Raleway"/>
                <a:cs typeface="Segoe UI" panose="020B0502040204020203" pitchFamily="34" charset="0"/>
                <a:sym typeface="Raleway"/>
              </a:rPr>
              <a:t>: </a:t>
            </a:r>
            <a:r>
              <a:rPr lang="fr-FR" sz="1799" i="1" dirty="0" err="1">
                <a:solidFill>
                  <a:srgbClr val="1D1D1B"/>
                </a:solidFill>
                <a:latin typeface="Segoe UI" panose="020B0502040204020203" pitchFamily="34" charset="0"/>
                <a:ea typeface="Raleway"/>
                <a:cs typeface="Segoe UI" panose="020B0502040204020203" pitchFamily="34" charset="0"/>
                <a:sym typeface="Raleway"/>
              </a:rPr>
              <a:t>write</a:t>
            </a:r>
            <a:r>
              <a:rPr lang="fr-FR" sz="1799" i="1" dirty="0">
                <a:solidFill>
                  <a:srgbClr val="1D1D1B"/>
                </a:solidFill>
                <a:latin typeface="Segoe UI" panose="020B0502040204020203" pitchFamily="34" charset="0"/>
                <a:ea typeface="Raleway"/>
                <a:cs typeface="Segoe UI" panose="020B0502040204020203" pitchFamily="34" charset="0"/>
                <a:sym typeface="Raleway"/>
              </a:rPr>
              <a:t> </a:t>
            </a:r>
            <a:r>
              <a:rPr lang="fr-FR" sz="1799" i="1" dirty="0" err="1">
                <a:solidFill>
                  <a:srgbClr val="1D1D1B"/>
                </a:solidFill>
                <a:latin typeface="Segoe UI" panose="020B0502040204020203" pitchFamily="34" charset="0"/>
                <a:ea typeface="Raleway"/>
                <a:cs typeface="Segoe UI" panose="020B0502040204020203" pitchFamily="34" charset="0"/>
                <a:sym typeface="Raleway"/>
              </a:rPr>
              <a:t>here</a:t>
            </a:r>
            <a:r>
              <a:rPr lang="fr-FR" sz="1799" i="1" dirty="0">
                <a:solidFill>
                  <a:srgbClr val="1D1D1B"/>
                </a:solidFill>
                <a:latin typeface="Segoe UI" panose="020B0502040204020203" pitchFamily="34" charset="0"/>
                <a:ea typeface="Raleway"/>
                <a:cs typeface="Segoe UI" panose="020B0502040204020203" pitchFamily="34" charset="0"/>
                <a:sym typeface="Raleway"/>
              </a:rPr>
              <a:t>.</a:t>
            </a: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u="sng" dirty="0" err="1">
                <a:solidFill>
                  <a:srgbClr val="1D1D1B"/>
                </a:solidFill>
                <a:latin typeface="Segoe UI" panose="020B0502040204020203" pitchFamily="34" charset="0"/>
                <a:ea typeface="Raleway"/>
                <a:cs typeface="Segoe UI" panose="020B0502040204020203" pitchFamily="34" charset="0"/>
                <a:sym typeface="Raleway"/>
              </a:rPr>
              <a:t>Specifiers</a:t>
            </a:r>
            <a:r>
              <a:rPr lang="fr-FR" sz="1799" u="sng" dirty="0">
                <a:solidFill>
                  <a:srgbClr val="1D1D1B"/>
                </a:solidFill>
                <a:latin typeface="Segoe UI" panose="020B0502040204020203" pitchFamily="34" charset="0"/>
                <a:ea typeface="Raleway"/>
                <a:cs typeface="Segoe UI" panose="020B0502040204020203" pitchFamily="34" charset="0"/>
                <a:sym typeface="Raleway"/>
              </a:rPr>
              <a:t> : </a:t>
            </a:r>
            <a:r>
              <a:rPr lang="fr-FR" sz="1799" i="1" dirty="0" err="1">
                <a:solidFill>
                  <a:srgbClr val="1D1D1B"/>
                </a:solidFill>
                <a:latin typeface="Segoe UI" panose="020B0502040204020203" pitchFamily="34" charset="0"/>
                <a:ea typeface="Raleway"/>
                <a:cs typeface="Segoe UI" panose="020B0502040204020203" pitchFamily="34" charset="0"/>
                <a:sym typeface="Raleway"/>
              </a:rPr>
              <a:t>write</a:t>
            </a:r>
            <a:r>
              <a:rPr lang="fr-FR" sz="1799" i="1" dirty="0">
                <a:solidFill>
                  <a:srgbClr val="1D1D1B"/>
                </a:solidFill>
                <a:latin typeface="Segoe UI" panose="020B0502040204020203" pitchFamily="34" charset="0"/>
                <a:ea typeface="Raleway"/>
                <a:cs typeface="Segoe UI" panose="020B0502040204020203" pitchFamily="34" charset="0"/>
                <a:sym typeface="Raleway"/>
              </a:rPr>
              <a:t> </a:t>
            </a:r>
            <a:r>
              <a:rPr lang="fr-FR" sz="1799" i="1" dirty="0" err="1">
                <a:solidFill>
                  <a:srgbClr val="1D1D1B"/>
                </a:solidFill>
                <a:latin typeface="Segoe UI" panose="020B0502040204020203" pitchFamily="34" charset="0"/>
                <a:ea typeface="Raleway"/>
                <a:cs typeface="Segoe UI" panose="020B0502040204020203" pitchFamily="34" charset="0"/>
                <a:sym typeface="Raleway"/>
              </a:rPr>
              <a:t>here</a:t>
            </a:r>
            <a:r>
              <a:rPr lang="fr-FR" sz="1799" i="1" dirty="0">
                <a:solidFill>
                  <a:srgbClr val="1D1D1B"/>
                </a:solidFill>
                <a:latin typeface="Segoe UI" panose="020B0502040204020203" pitchFamily="34" charset="0"/>
                <a:ea typeface="Raleway"/>
                <a:cs typeface="Segoe UI" panose="020B0502040204020203" pitchFamily="34" charset="0"/>
                <a:sym typeface="Raleway"/>
              </a:rPr>
              <a:t>.</a:t>
            </a: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grpSp>
        <p:nvGrpSpPr>
          <p:cNvPr id="15" name="Group 15"/>
          <p:cNvGrpSpPr/>
          <p:nvPr/>
        </p:nvGrpSpPr>
        <p:grpSpPr>
          <a:xfrm>
            <a:off x="16446466" y="503838"/>
            <a:ext cx="1337696" cy="1337696"/>
            <a:chOff x="0" y="0"/>
            <a:chExt cx="1783594" cy="1783594"/>
          </a:xfrm>
        </p:grpSpPr>
        <p:sp>
          <p:nvSpPr>
            <p:cNvPr id="16" name="Freeform 16"/>
            <p:cNvSpPr/>
            <p:nvPr/>
          </p:nvSpPr>
          <p:spPr>
            <a:xfrm rot="3243328">
              <a:off x="253243" y="253243"/>
              <a:ext cx="1277109" cy="1277109"/>
            </a:xfrm>
            <a:custGeom>
              <a:avLst/>
              <a:gdLst/>
              <a:ahLst/>
              <a:cxnLst/>
              <a:rect l="l" t="t" r="r" b="b"/>
              <a:pathLst>
                <a:path w="1277109" h="1277109">
                  <a:moveTo>
                    <a:pt x="0" y="0"/>
                  </a:moveTo>
                  <a:lnTo>
                    <a:pt x="1277109" y="0"/>
                  </a:lnTo>
                  <a:lnTo>
                    <a:pt x="1277109" y="1277109"/>
                  </a:lnTo>
                  <a:lnTo>
                    <a:pt x="0" y="12771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7" name="Freeform 17"/>
            <p:cNvSpPr/>
            <p:nvPr/>
          </p:nvSpPr>
          <p:spPr>
            <a:xfrm flipV="1">
              <a:off x="699816" y="699816"/>
              <a:ext cx="383963" cy="383963"/>
            </a:xfrm>
            <a:custGeom>
              <a:avLst/>
              <a:gdLst/>
              <a:ahLst/>
              <a:cxnLst/>
              <a:rect l="l" t="t" r="r" b="b"/>
              <a:pathLst>
                <a:path w="383963" h="383963">
                  <a:moveTo>
                    <a:pt x="0" y="383963"/>
                  </a:moveTo>
                  <a:lnTo>
                    <a:pt x="383963" y="383963"/>
                  </a:lnTo>
                  <a:lnTo>
                    <a:pt x="383963" y="0"/>
                  </a:lnTo>
                  <a:lnTo>
                    <a:pt x="0" y="0"/>
                  </a:lnTo>
                  <a:lnTo>
                    <a:pt x="0" y="383963"/>
                  </a:lnTo>
                  <a:close/>
                </a:path>
              </a:pathLst>
            </a:custGeom>
            <a:blipFill>
              <a:blip r:embed="rId4">
                <a:extLst>
                  <a:ext uri="{96DAC541-7B7A-43D3-8B79-37D633B846F1}">
                    <asvg:svgBlip xmlns:asvg="http://schemas.microsoft.com/office/drawing/2016/SVG/main" r:embed="rId5"/>
                  </a:ext>
                </a:extLst>
              </a:blip>
              <a:stretch>
                <a:fillRect/>
              </a:stretch>
            </a:blipFill>
          </p:spPr>
        </p:sp>
      </p:grpSp>
      <p:sp>
        <p:nvSpPr>
          <p:cNvPr id="18" name="AutoShape 18"/>
          <p:cNvSpPr/>
          <p:nvPr/>
        </p:nvSpPr>
        <p:spPr>
          <a:xfrm>
            <a:off x="1028700" y="1617014"/>
            <a:ext cx="15277301" cy="0"/>
          </a:xfrm>
          <a:prstGeom prst="line">
            <a:avLst/>
          </a:prstGeom>
          <a:ln w="9525" cap="flat">
            <a:solidFill>
              <a:srgbClr val="140E0C"/>
            </a:solidFill>
            <a:prstDash val="solid"/>
            <a:headEnd type="none" w="sm" len="sm"/>
            <a:tailEnd type="none" w="sm" len="sm"/>
          </a:ln>
        </p:spPr>
      </p:sp>
      <p:sp>
        <p:nvSpPr>
          <p:cNvPr id="19" name="AutoShape 19"/>
          <p:cNvSpPr/>
          <p:nvPr/>
        </p:nvSpPr>
        <p:spPr>
          <a:xfrm>
            <a:off x="1028700" y="9253538"/>
            <a:ext cx="16230600" cy="0"/>
          </a:xfrm>
          <a:prstGeom prst="line">
            <a:avLst/>
          </a:prstGeom>
          <a:ln w="9525" cap="flat">
            <a:solidFill>
              <a:srgbClr val="140E0C"/>
            </a:solidFill>
            <a:prstDash val="solid"/>
            <a:headEnd type="none" w="sm" len="sm"/>
            <a:tailEnd type="none" w="sm" len="sm"/>
          </a:ln>
        </p:spPr>
      </p:sp>
      <p:sp>
        <p:nvSpPr>
          <p:cNvPr id="20" name="Freeform 20"/>
          <p:cNvSpPr/>
          <p:nvPr/>
        </p:nvSpPr>
        <p:spPr>
          <a:xfrm>
            <a:off x="762000" y="7024234"/>
            <a:ext cx="2009562" cy="2346933"/>
          </a:xfrm>
          <a:custGeom>
            <a:avLst/>
            <a:gdLst/>
            <a:ahLst/>
            <a:cxnLst/>
            <a:rect l="l" t="t" r="r" b="b"/>
            <a:pathLst>
              <a:path w="2009562" h="2346933">
                <a:moveTo>
                  <a:pt x="0" y="0"/>
                </a:moveTo>
                <a:lnTo>
                  <a:pt x="2009562" y="0"/>
                </a:lnTo>
                <a:lnTo>
                  <a:pt x="2009562" y="2346933"/>
                </a:lnTo>
                <a:lnTo>
                  <a:pt x="0" y="2346933"/>
                </a:lnTo>
                <a:lnTo>
                  <a:pt x="0" y="0"/>
                </a:lnTo>
                <a:close/>
              </a:path>
            </a:pathLst>
          </a:custGeom>
          <a:blipFill>
            <a:blip r:embed="rId6"/>
            <a:stretch>
              <a:fillRect/>
            </a:stretch>
          </a:blipFill>
        </p:spPr>
      </p:sp>
      <p:sp>
        <p:nvSpPr>
          <p:cNvPr id="21" name="Freeform 21"/>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7"/>
            <a:stretch>
              <a:fillRect/>
            </a:stretch>
          </a:blipFill>
        </p:spPr>
      </p:sp>
      <p:sp>
        <p:nvSpPr>
          <p:cNvPr id="24" name="TextBox 6">
            <a:extLst>
              <a:ext uri="{FF2B5EF4-FFF2-40B4-BE49-F238E27FC236}">
                <a16:creationId xmlns:a16="http://schemas.microsoft.com/office/drawing/2014/main" id="{2DC94F02-1AF5-4D30-94E3-1D343CE02BE9}"/>
              </a:ext>
            </a:extLst>
          </p:cNvPr>
          <p:cNvSpPr txBox="1"/>
          <p:nvPr/>
        </p:nvSpPr>
        <p:spPr>
          <a:xfrm>
            <a:off x="1025387" y="746940"/>
            <a:ext cx="10949949" cy="808683"/>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1.3 What is the purpose of my project?</a:t>
            </a:r>
          </a:p>
        </p:txBody>
      </p:sp>
      <p:sp>
        <p:nvSpPr>
          <p:cNvPr id="9" name="Espace réservé du numéro de diapositive 8">
            <a:extLst>
              <a:ext uri="{FF2B5EF4-FFF2-40B4-BE49-F238E27FC236}">
                <a16:creationId xmlns:a16="http://schemas.microsoft.com/office/drawing/2014/main" id="{1239DBFD-48C5-4C1B-A03A-66DFDF035787}"/>
              </a:ext>
            </a:extLst>
          </p:cNvPr>
          <p:cNvSpPr>
            <a:spLocks noGrp="1"/>
          </p:cNvSpPr>
          <p:nvPr>
            <p:ph type="sldNum" sz="quarter" idx="12"/>
          </p:nvPr>
        </p:nvSpPr>
        <p:spPr/>
        <p:txBody>
          <a:bodyPr/>
          <a:lstStyle/>
          <a:p>
            <a:fld id="{B6F15528-21DE-4FAA-801E-634DDDAF4B2B}" type="slidenum">
              <a:rPr lang="en-US" smtClean="0"/>
              <a:pPr/>
              <a:t>7</a:t>
            </a:fld>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5385" y="4411721"/>
            <a:ext cx="7890013" cy="4813177"/>
          </a:xfrm>
          <a:prstGeom prst="rect">
            <a:avLst/>
          </a:prstGeom>
          <a:solidFill>
            <a:schemeClr val="bg1">
              <a:lumMod val="95000"/>
            </a:schemeClr>
          </a:solidFill>
        </p:spPr>
        <p:txBody>
          <a:bodyPr wrap="square" lIns="0" tIns="0" rIns="0" bIns="0" rtlCol="0" anchor="t">
            <a:spAutoFit/>
          </a:bodyPr>
          <a:lstStyle/>
          <a:p>
            <a:pPr algn="just">
              <a:lnSpc>
                <a:spcPts val="2699"/>
              </a:lnSpc>
              <a:spcBef>
                <a:spcPct val="0"/>
              </a:spcBef>
            </a:pPr>
            <a:r>
              <a:rPr lang="en-US" sz="1800" i="1" spc="-25" dirty="0">
                <a:latin typeface="Segoe UI" panose="020B0502040204020203" pitchFamily="34" charset="0"/>
                <a:cs typeface="Segoe UI" panose="020B0502040204020203" pitchFamily="34" charset="0"/>
              </a:rPr>
              <a:t>Imagine a typical customer/user/beneficiary; imagine what they do on a daily basis, what causes them concern, what they expect from the future, what improvements they would like to see, what they might say, how they might behave, who influences them, and what their hobbies are.</a:t>
            </a:r>
          </a:p>
          <a:p>
            <a:pPr algn="just">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u="none" strike="noStrike" dirty="0">
                <a:latin typeface="Segoe UI" panose="020B0502040204020203" pitchFamily="34" charset="0"/>
                <a:ea typeface="Raleway"/>
                <a:cs typeface="Segoe UI" panose="020B0502040204020203" pitchFamily="34" charset="0"/>
                <a:sym typeface="Raleway"/>
              </a:rPr>
              <a:t>Name :				Age : 			</a:t>
            </a:r>
            <a:r>
              <a:rPr lang="fr-FR" sz="1799" u="none" strike="noStrike" dirty="0" err="1">
                <a:latin typeface="Segoe UI" panose="020B0502040204020203" pitchFamily="34" charset="0"/>
                <a:ea typeface="Raleway"/>
                <a:cs typeface="Segoe UI" panose="020B0502040204020203" pitchFamily="34" charset="0"/>
                <a:sym typeface="Raleway"/>
              </a:rPr>
              <a:t>Gender</a:t>
            </a:r>
            <a:r>
              <a:rPr lang="fr-FR" sz="1799" u="none" strike="noStrike" dirty="0">
                <a:latin typeface="Segoe UI" panose="020B0502040204020203" pitchFamily="34" charset="0"/>
                <a:ea typeface="Raleway"/>
                <a:cs typeface="Segoe UI" panose="020B0502040204020203" pitchFamily="34" charset="0"/>
                <a:sym typeface="Raleway"/>
              </a:rPr>
              <a:t> :</a:t>
            </a:r>
          </a:p>
          <a:p>
            <a:pPr marL="0" lvl="0" indent="0" algn="l">
              <a:lnSpc>
                <a:spcPts val="2699"/>
              </a:lnSpc>
              <a:spcBef>
                <a:spcPct val="0"/>
              </a:spcBef>
            </a:pPr>
            <a:r>
              <a:rPr lang="fr-FR" sz="1799" dirty="0" err="1">
                <a:latin typeface="Segoe UI" panose="020B0502040204020203" pitchFamily="34" charset="0"/>
                <a:ea typeface="Raleway"/>
                <a:cs typeface="Segoe UI" panose="020B0502040204020203" pitchFamily="34" charset="0"/>
                <a:sym typeface="Raleway"/>
              </a:rPr>
              <a:t>Roles</a:t>
            </a:r>
            <a:r>
              <a:rPr lang="fr-FR" sz="1799" dirty="0">
                <a:latin typeface="Segoe UI" panose="020B0502040204020203" pitchFamily="34" charset="0"/>
                <a:ea typeface="Raleway"/>
                <a:cs typeface="Segoe UI" panose="020B0502040204020203" pitchFamily="34" charset="0"/>
                <a:sym typeface="Raleway"/>
              </a:rPr>
              <a:t> :</a:t>
            </a:r>
          </a:p>
          <a:p>
            <a:pPr marL="0" lvl="0" indent="0" algn="l">
              <a:lnSpc>
                <a:spcPts val="2699"/>
              </a:lnSpc>
              <a:spcBef>
                <a:spcPct val="0"/>
              </a:spcBef>
            </a:pPr>
            <a:endParaRPr lang="fr-FR" sz="1799" dirty="0">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dirty="0" err="1">
                <a:latin typeface="Segoe UI" panose="020B0502040204020203" pitchFamily="34" charset="0"/>
                <a:ea typeface="Raleway"/>
                <a:cs typeface="Segoe UI" panose="020B0502040204020203" pitchFamily="34" charset="0"/>
                <a:sym typeface="Raleway"/>
              </a:rPr>
              <a:t>Current</a:t>
            </a:r>
            <a:r>
              <a:rPr lang="fr-FR" sz="1799" dirty="0">
                <a:latin typeface="Segoe UI" panose="020B0502040204020203" pitchFamily="34" charset="0"/>
                <a:ea typeface="Raleway"/>
                <a:cs typeface="Segoe UI" panose="020B0502040204020203" pitchFamily="34" charset="0"/>
                <a:sym typeface="Raleway"/>
              </a:rPr>
              <a:t> </a:t>
            </a:r>
            <a:r>
              <a:rPr lang="fr-FR" sz="1799" dirty="0" err="1">
                <a:latin typeface="Segoe UI" panose="020B0502040204020203" pitchFamily="34" charset="0"/>
                <a:ea typeface="Raleway"/>
                <a:cs typeface="Segoe UI" panose="020B0502040204020203" pitchFamily="34" charset="0"/>
                <a:sym typeface="Raleway"/>
              </a:rPr>
              <a:t>problems</a:t>
            </a:r>
            <a:r>
              <a:rPr lang="fr-FR" sz="1799" dirty="0">
                <a:latin typeface="Segoe UI" panose="020B0502040204020203" pitchFamily="34" charset="0"/>
                <a:ea typeface="Raleway"/>
                <a:cs typeface="Segoe UI" panose="020B0502040204020203" pitchFamily="34" charset="0"/>
                <a:sym typeface="Raleway"/>
              </a:rPr>
              <a:t> : </a:t>
            </a:r>
          </a:p>
          <a:p>
            <a:pPr marL="0" lvl="0" indent="0" algn="l">
              <a:lnSpc>
                <a:spcPts val="2699"/>
              </a:lnSpc>
              <a:spcBef>
                <a:spcPct val="0"/>
              </a:spcBef>
            </a:pPr>
            <a:endParaRPr lang="fr-FR" sz="1799" u="none" strike="noStrike" dirty="0">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dirty="0" err="1">
                <a:latin typeface="Segoe UI" panose="020B0502040204020203" pitchFamily="34" charset="0"/>
                <a:ea typeface="Raleway"/>
                <a:cs typeface="Segoe UI" panose="020B0502040204020203" pitchFamily="34" charset="0"/>
                <a:sym typeface="Raleway"/>
              </a:rPr>
              <a:t>Desires</a:t>
            </a:r>
            <a:r>
              <a:rPr lang="fr-FR" sz="1799" dirty="0">
                <a:latin typeface="Segoe UI" panose="020B0502040204020203" pitchFamily="34" charset="0"/>
                <a:ea typeface="Raleway"/>
                <a:cs typeface="Segoe UI" panose="020B0502040204020203" pitchFamily="34" charset="0"/>
                <a:sym typeface="Raleway"/>
              </a:rPr>
              <a:t> / aspirations : </a:t>
            </a:r>
          </a:p>
          <a:p>
            <a:pPr marL="0" lvl="0" indent="0" algn="l">
              <a:lnSpc>
                <a:spcPts val="2699"/>
              </a:lnSpc>
              <a:spcBef>
                <a:spcPct val="0"/>
              </a:spcBef>
            </a:pPr>
            <a:endParaRPr lang="fr-FR" sz="1799" u="none" strike="noStrike" dirty="0">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dirty="0">
                <a:latin typeface="Segoe UI" panose="020B0502040204020203" pitchFamily="34" charset="0"/>
                <a:ea typeface="Raleway"/>
                <a:cs typeface="Segoe UI" panose="020B0502040204020203" pitchFamily="34" charset="0"/>
                <a:sym typeface="Raleway"/>
              </a:rPr>
              <a:t>Values :</a:t>
            </a:r>
            <a:endParaRPr lang="fr-FR" sz="1799" u="none" strike="noStrike" dirty="0">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8" name="AutoShape 8"/>
          <p:cNvSpPr/>
          <p:nvPr/>
        </p:nvSpPr>
        <p:spPr>
          <a:xfrm>
            <a:off x="1028700" y="2421551"/>
            <a:ext cx="16230600" cy="0"/>
          </a:xfrm>
          <a:prstGeom prst="line">
            <a:avLst/>
          </a:prstGeom>
          <a:ln w="9525" cap="flat">
            <a:solidFill>
              <a:srgbClr val="140E0C"/>
            </a:solidFill>
            <a:prstDash val="solid"/>
            <a:headEnd type="none" w="sm" len="sm"/>
            <a:tailEnd type="none" w="sm" len="sm"/>
          </a:ln>
        </p:spPr>
      </p:sp>
      <p:sp>
        <p:nvSpPr>
          <p:cNvPr id="9" name="AutoShape 9"/>
          <p:cNvSpPr/>
          <p:nvPr/>
        </p:nvSpPr>
        <p:spPr>
          <a:xfrm>
            <a:off x="1028700" y="4229100"/>
            <a:ext cx="16230600" cy="0"/>
          </a:xfrm>
          <a:prstGeom prst="line">
            <a:avLst/>
          </a:prstGeom>
          <a:ln w="9525" cap="flat">
            <a:solidFill>
              <a:srgbClr val="140E0C"/>
            </a:solidFill>
            <a:prstDash val="solid"/>
            <a:headEnd type="none" w="sm" len="sm"/>
            <a:tailEnd type="none" w="sm" len="sm"/>
          </a:ln>
        </p:spPr>
      </p:sp>
      <p:sp>
        <p:nvSpPr>
          <p:cNvPr id="10" name="TextBox 10"/>
          <p:cNvSpPr txBox="1"/>
          <p:nvPr/>
        </p:nvSpPr>
        <p:spPr>
          <a:xfrm>
            <a:off x="1025387" y="2628900"/>
            <a:ext cx="16119613" cy="1046440"/>
          </a:xfrm>
          <a:prstGeom prst="rect">
            <a:avLst/>
          </a:prstGeom>
        </p:spPr>
        <p:txBody>
          <a:bodyPr wrap="square" lIns="0" tIns="0" rIns="0" bIns="0" rtlCol="0" anchor="t">
            <a:spAutoFit/>
          </a:bodyPr>
          <a:lstStyle/>
          <a:p>
            <a:pPr marL="0" lvl="1" indent="0" algn="just">
              <a:spcBef>
                <a:spcPct val="0"/>
              </a:spcBef>
            </a:pPr>
            <a:r>
              <a:rPr lang="fr-FR" sz="2800" b="1" dirty="0" err="1">
                <a:solidFill>
                  <a:srgbClr val="B40E0E"/>
                </a:solidFill>
                <a:latin typeface="Segoe UI Semibold" panose="020B0702040204020203" pitchFamily="34" charset="0"/>
                <a:ea typeface="Raleway Bold"/>
                <a:cs typeface="Segoe UI Semibold" panose="020B0702040204020203" pitchFamily="34" charset="0"/>
                <a:sym typeface="Raleway Bold"/>
              </a:rPr>
              <a:t>Using</a:t>
            </a:r>
            <a:r>
              <a:rPr lang="fr-FR" sz="2800" b="1" dirty="0">
                <a:solidFill>
                  <a:srgbClr val="B40E0E"/>
                </a:solidFill>
                <a:latin typeface="Segoe UI Semibold" panose="020B0702040204020203" pitchFamily="34" charset="0"/>
                <a:ea typeface="Raleway Bold"/>
                <a:cs typeface="Segoe UI Semibold" panose="020B0702040204020203" pitchFamily="34" charset="0"/>
                <a:sym typeface="Raleway Bold"/>
              </a:rPr>
              <a:t> </a:t>
            </a:r>
            <a:r>
              <a:rPr lang="fr-FR" sz="2800" b="1" dirty="0" err="1">
                <a:solidFill>
                  <a:srgbClr val="B40E0E"/>
                </a:solidFill>
                <a:latin typeface="Segoe UI Semibold" panose="020B0702040204020203" pitchFamily="34" charset="0"/>
                <a:ea typeface="Raleway Bold"/>
                <a:cs typeface="Segoe UI Semibold" panose="020B0702040204020203" pitchFamily="34" charset="0"/>
                <a:sym typeface="Raleway Bold"/>
              </a:rPr>
              <a:t>personas</a:t>
            </a:r>
            <a:endParaRPr lang="fr-FR" sz="2800" b="1" dirty="0">
              <a:solidFill>
                <a:srgbClr val="B40E0E"/>
              </a:solidFill>
              <a:latin typeface="Segoe UI Semibold" panose="020B0702040204020203" pitchFamily="34" charset="0"/>
              <a:ea typeface="Raleway Bold"/>
              <a:cs typeface="Segoe UI Semibold" panose="020B0702040204020203" pitchFamily="34" charset="0"/>
              <a:sym typeface="Raleway Bold"/>
            </a:endParaRPr>
          </a:p>
          <a:p>
            <a:pPr marL="0" lvl="1" indent="0" algn="just">
              <a:spcBef>
                <a:spcPct val="0"/>
              </a:spcBef>
            </a:pPr>
            <a:r>
              <a:rPr lang="en-US" sz="2000" b="1" dirty="0">
                <a:solidFill>
                  <a:srgbClr val="1D1D1B"/>
                </a:solidFill>
                <a:latin typeface="Segoe UI Semibold" panose="020B0702040204020203" pitchFamily="34" charset="0"/>
                <a:ea typeface="Raleway Bold"/>
                <a:cs typeface="Segoe UI Semibold" panose="020B0702040204020203" pitchFamily="34" charset="0"/>
                <a:sym typeface="Raleway Bold"/>
              </a:rPr>
              <a:t>What needs, problems and desires do you want to satisfy? For what type of people? Why hasn't your solution been proposed before? Why do you consider this need to remain unmet? How does your solution address multiple needs/problems/desires?</a:t>
            </a:r>
          </a:p>
        </p:txBody>
      </p:sp>
      <p:sp>
        <p:nvSpPr>
          <p:cNvPr id="14" name="Freeform 14"/>
          <p:cNvSpPr/>
          <p:nvPr/>
        </p:nvSpPr>
        <p:spPr>
          <a:xfrm>
            <a:off x="13750267" y="723900"/>
            <a:ext cx="2308035" cy="1797382"/>
          </a:xfrm>
          <a:custGeom>
            <a:avLst/>
            <a:gdLst/>
            <a:ahLst/>
            <a:cxnLst/>
            <a:rect l="l" t="t" r="r" b="b"/>
            <a:pathLst>
              <a:path w="2308035" h="1797382">
                <a:moveTo>
                  <a:pt x="0" y="0"/>
                </a:moveTo>
                <a:lnTo>
                  <a:pt x="2308035" y="0"/>
                </a:lnTo>
                <a:lnTo>
                  <a:pt x="2308035" y="1797382"/>
                </a:lnTo>
                <a:lnTo>
                  <a:pt x="0" y="1797382"/>
                </a:lnTo>
                <a:lnTo>
                  <a:pt x="0" y="0"/>
                </a:lnTo>
                <a:close/>
              </a:path>
            </a:pathLst>
          </a:custGeom>
          <a:blipFill>
            <a:blip r:embed="rId2"/>
            <a:stretch>
              <a:fillRect/>
            </a:stretch>
          </a:blipFill>
        </p:spPr>
      </p:sp>
      <p:sp>
        <p:nvSpPr>
          <p:cNvPr id="15" name="Freeform 15"/>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3"/>
            <a:stretch>
              <a:fillRect/>
            </a:stretch>
          </a:blipFill>
        </p:spPr>
      </p:sp>
      <p:sp>
        <p:nvSpPr>
          <p:cNvPr id="16" name="TextBox 6">
            <a:extLst>
              <a:ext uri="{FF2B5EF4-FFF2-40B4-BE49-F238E27FC236}">
                <a16:creationId xmlns:a16="http://schemas.microsoft.com/office/drawing/2014/main" id="{DB75DD2E-5420-489E-89E3-56D6B6D1624A}"/>
              </a:ext>
            </a:extLst>
          </p:cNvPr>
          <p:cNvSpPr txBox="1"/>
          <p:nvPr/>
        </p:nvSpPr>
        <p:spPr>
          <a:xfrm>
            <a:off x="1025387" y="1289299"/>
            <a:ext cx="11395213" cy="808683"/>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1.3 What is the purpose of my project?</a:t>
            </a:r>
          </a:p>
        </p:txBody>
      </p:sp>
      <p:sp>
        <p:nvSpPr>
          <p:cNvPr id="3" name="Espace réservé du numéro de diapositive 2">
            <a:extLst>
              <a:ext uri="{FF2B5EF4-FFF2-40B4-BE49-F238E27FC236}">
                <a16:creationId xmlns:a16="http://schemas.microsoft.com/office/drawing/2014/main" id="{F66C197B-7582-4B75-8628-B2062049B845}"/>
              </a:ext>
            </a:extLst>
          </p:cNvPr>
          <p:cNvSpPr>
            <a:spLocks noGrp="1"/>
          </p:cNvSpPr>
          <p:nvPr>
            <p:ph type="sldNum" sz="quarter" idx="12"/>
          </p:nvPr>
        </p:nvSpPr>
        <p:spPr/>
        <p:txBody>
          <a:bodyPr/>
          <a:lstStyle/>
          <a:p>
            <a:fld id="{B6F15528-21DE-4FAA-801E-634DDDAF4B2B}" type="slidenum">
              <a:rPr lang="en-US" smtClean="0"/>
              <a:pPr/>
              <a:t>8</a:t>
            </a:fld>
            <a:endParaRPr lang="en-US" dirty="0"/>
          </a:p>
        </p:txBody>
      </p:sp>
      <p:sp>
        <p:nvSpPr>
          <p:cNvPr id="12" name="TextBox 2">
            <a:extLst>
              <a:ext uri="{FF2B5EF4-FFF2-40B4-BE49-F238E27FC236}">
                <a16:creationId xmlns:a16="http://schemas.microsoft.com/office/drawing/2014/main" id="{B7430916-FB38-4B9B-92D8-D57DA099884C}"/>
              </a:ext>
            </a:extLst>
          </p:cNvPr>
          <p:cNvSpPr txBox="1"/>
          <p:nvPr/>
        </p:nvSpPr>
        <p:spPr>
          <a:xfrm>
            <a:off x="9372604" y="4402157"/>
            <a:ext cx="7890013" cy="4882042"/>
          </a:xfrm>
          <a:prstGeom prst="rect">
            <a:avLst/>
          </a:prstGeom>
          <a:solidFill>
            <a:schemeClr val="bg1">
              <a:lumMod val="95000"/>
            </a:schemeClr>
          </a:solidFill>
        </p:spPr>
        <p:txBody>
          <a:bodyPr wrap="square" lIns="0" tIns="0" rIns="0" bIns="0" rtlCol="0" anchor="t">
            <a:spAutoFit/>
          </a:bodyPr>
          <a:lstStyle/>
          <a:p>
            <a:pPr marL="0" lvl="0" indent="0" algn="just">
              <a:lnSpc>
                <a:spcPts val="2699"/>
              </a:lnSpc>
              <a:spcBef>
                <a:spcPct val="0"/>
              </a:spcBef>
            </a:pPr>
            <a:r>
              <a:rPr lang="en-US" i="1" spc="-30" dirty="0">
                <a:latin typeface="Segoe UI" panose="020B0502040204020203" pitchFamily="34" charset="0"/>
                <a:cs typeface="Segoe UI" panose="020B0502040204020203" pitchFamily="34" charset="0"/>
                <a:sym typeface="Raleway"/>
              </a:rPr>
              <a:t>Circle the needs that your project will meet and develop some justifications based on the questions above.</a:t>
            </a:r>
          </a:p>
          <a:p>
            <a:pPr marL="0" lvl="0" indent="0" algn="just">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spcBef>
                <a:spcPct val="0"/>
              </a:spcBef>
            </a:pPr>
            <a:r>
              <a:rPr lang="fr-FR" sz="1799" dirty="0">
                <a:solidFill>
                  <a:srgbClr val="1D1D1B"/>
                </a:solidFill>
                <a:latin typeface="Segoe UI" panose="020B0502040204020203" pitchFamily="34" charset="0"/>
                <a:ea typeface="Raleway"/>
                <a:cs typeface="Segoe UI" panose="020B0502040204020203" pitchFamily="34" charset="0"/>
                <a:sym typeface="Raleway"/>
              </a:rPr>
              <a:t>	</a:t>
            </a:r>
            <a:r>
              <a:rPr lang="fr-FR" sz="1799" dirty="0" err="1">
                <a:solidFill>
                  <a:srgbClr val="1D1D1B"/>
                </a:solidFill>
                <a:latin typeface="Segoe UI" panose="020B0502040204020203" pitchFamily="34" charset="0"/>
                <a:ea typeface="Raleway"/>
                <a:cs typeface="Segoe UI" panose="020B0502040204020203" pitchFamily="34" charset="0"/>
                <a:sym typeface="Raleway"/>
              </a:rPr>
              <a:t>Subsistence</a:t>
            </a:r>
            <a:r>
              <a:rPr lang="fr-FR" sz="1799" dirty="0">
                <a:solidFill>
                  <a:srgbClr val="1D1D1B"/>
                </a:solidFill>
                <a:latin typeface="Segoe UI" panose="020B0502040204020203" pitchFamily="34" charset="0"/>
                <a:ea typeface="Raleway"/>
                <a:cs typeface="Segoe UI" panose="020B0502040204020203" pitchFamily="34" charset="0"/>
                <a:sym typeface="Raleway"/>
              </a:rPr>
              <a:t>		Leisure			Participation</a:t>
            </a: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spcBef>
                <a:spcPct val="0"/>
              </a:spcBef>
            </a:pPr>
            <a:endParaRPr lang="fr-FR" sz="900"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spcBef>
                <a:spcPct val="0"/>
              </a:spcBef>
            </a:pPr>
            <a:r>
              <a:rPr lang="fr-FR" sz="1799" u="none" strike="noStrike" dirty="0">
                <a:solidFill>
                  <a:srgbClr val="1D1D1B"/>
                </a:solidFill>
                <a:latin typeface="Segoe UI" panose="020B0502040204020203" pitchFamily="34" charset="0"/>
                <a:ea typeface="Raleway"/>
                <a:cs typeface="Segoe UI" panose="020B0502040204020203" pitchFamily="34" charset="0"/>
                <a:sym typeface="Raleway"/>
              </a:rPr>
              <a:t>	Protection		</a:t>
            </a:r>
            <a:r>
              <a:rPr lang="fr-FR" sz="1799" u="none" strike="noStrike" dirty="0" err="1">
                <a:solidFill>
                  <a:srgbClr val="1D1D1B"/>
                </a:solidFill>
                <a:latin typeface="Segoe UI" panose="020B0502040204020203" pitchFamily="34" charset="0"/>
                <a:ea typeface="Raleway"/>
                <a:cs typeface="Segoe UI" panose="020B0502040204020203" pitchFamily="34" charset="0"/>
                <a:sym typeface="Raleway"/>
              </a:rPr>
              <a:t>Understanding</a:t>
            </a:r>
            <a:r>
              <a:rPr lang="fr-FR" sz="1799" u="none" strike="noStrike" dirty="0">
                <a:solidFill>
                  <a:srgbClr val="1D1D1B"/>
                </a:solidFill>
                <a:latin typeface="Segoe UI" panose="020B0502040204020203" pitchFamily="34" charset="0"/>
                <a:ea typeface="Raleway"/>
                <a:cs typeface="Segoe UI" panose="020B0502040204020203" pitchFamily="34" charset="0"/>
                <a:sym typeface="Raleway"/>
              </a:rPr>
              <a:t>		</a:t>
            </a:r>
            <a:r>
              <a:rPr lang="fr-FR" sz="1799" u="none" strike="noStrike" dirty="0" err="1">
                <a:solidFill>
                  <a:srgbClr val="1D1D1B"/>
                </a:solidFill>
                <a:latin typeface="Segoe UI" panose="020B0502040204020203" pitchFamily="34" charset="0"/>
                <a:ea typeface="Raleway"/>
                <a:cs typeface="Segoe UI" panose="020B0502040204020203" pitchFamily="34" charset="0"/>
                <a:sym typeface="Raleway"/>
              </a:rPr>
              <a:t>Creation</a:t>
            </a: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spcBef>
                <a:spcPct val="0"/>
              </a:spcBef>
            </a:pPr>
            <a:r>
              <a:rPr lang="fr-FR" sz="900" i="1" u="none" strike="noStrike" dirty="0">
                <a:solidFill>
                  <a:srgbClr val="1D1D1B"/>
                </a:solidFill>
                <a:latin typeface="Segoe UI" panose="020B0502040204020203" pitchFamily="34" charset="0"/>
                <a:ea typeface="Raleway"/>
                <a:cs typeface="Segoe UI" panose="020B0502040204020203" pitchFamily="34" charset="0"/>
                <a:sym typeface="Raleway"/>
              </a:rPr>
              <a:t> </a:t>
            </a:r>
          </a:p>
          <a:p>
            <a:pPr marL="0" lvl="0" indent="0" algn="l">
              <a:spcBef>
                <a:spcPct val="0"/>
              </a:spcBef>
            </a:pPr>
            <a:r>
              <a:rPr lang="fr-FR" sz="1799" dirty="0">
                <a:solidFill>
                  <a:srgbClr val="1D1D1B"/>
                </a:solidFill>
                <a:latin typeface="Segoe UI" panose="020B0502040204020203" pitchFamily="34" charset="0"/>
                <a:ea typeface="Raleway"/>
                <a:cs typeface="Segoe UI" panose="020B0502040204020203" pitchFamily="34" charset="0"/>
                <a:sym typeface="Raleway"/>
              </a:rPr>
              <a:t>	Identity			Affection			Freedom</a:t>
            </a: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dirty="0" err="1">
                <a:solidFill>
                  <a:srgbClr val="1D1D1B"/>
                </a:solidFill>
                <a:latin typeface="Segoe UI" panose="020B0502040204020203" pitchFamily="34" charset="0"/>
                <a:ea typeface="Raleway"/>
                <a:cs typeface="Segoe UI" panose="020B0502040204020203" pitchFamily="34" charset="0"/>
                <a:sym typeface="Raleway"/>
              </a:rPr>
              <a:t>Other</a:t>
            </a:r>
            <a:r>
              <a:rPr lang="fr-FR" sz="1799" u="none" strike="noStrike" dirty="0">
                <a:solidFill>
                  <a:srgbClr val="1D1D1B"/>
                </a:solidFill>
                <a:latin typeface="Segoe UI" panose="020B0502040204020203" pitchFamily="34" charset="0"/>
                <a:ea typeface="Raleway"/>
                <a:cs typeface="Segoe UI" panose="020B0502040204020203" pitchFamily="34" charset="0"/>
                <a:sym typeface="Raleway"/>
              </a:rPr>
              <a:t> </a:t>
            </a:r>
            <a:r>
              <a:rPr lang="fr-FR" sz="1799" u="none" strike="noStrike" dirty="0" err="1">
                <a:solidFill>
                  <a:srgbClr val="1D1D1B"/>
                </a:solidFill>
                <a:latin typeface="Segoe UI" panose="020B0502040204020203" pitchFamily="34" charset="0"/>
                <a:ea typeface="Raleway"/>
                <a:cs typeface="Segoe UI" panose="020B0502040204020203" pitchFamily="34" charset="0"/>
                <a:sym typeface="Raleway"/>
              </a:rPr>
              <a:t>needs</a:t>
            </a:r>
            <a:r>
              <a:rPr lang="fr-FR" sz="1799" u="none" strike="noStrike" dirty="0">
                <a:solidFill>
                  <a:srgbClr val="1D1D1B"/>
                </a:solidFill>
                <a:latin typeface="Segoe UI" panose="020B0502040204020203" pitchFamily="34" charset="0"/>
                <a:ea typeface="Raleway"/>
                <a:cs typeface="Segoe UI" panose="020B0502040204020203" pitchFamily="34" charset="0"/>
                <a:sym typeface="Raleway"/>
              </a:rPr>
              <a:t> : </a:t>
            </a: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u="none" strike="noStrike" dirty="0" err="1">
                <a:solidFill>
                  <a:srgbClr val="1D1D1B"/>
                </a:solidFill>
                <a:latin typeface="Segoe UI" panose="020B0502040204020203" pitchFamily="34" charset="0"/>
                <a:ea typeface="Raleway"/>
                <a:cs typeface="Segoe UI" panose="020B0502040204020203" pitchFamily="34" charset="0"/>
                <a:sym typeface="Raleway"/>
              </a:rPr>
              <a:t>Problems</a:t>
            </a:r>
            <a:r>
              <a:rPr lang="fr-FR" sz="1799" u="none" strike="noStrike" dirty="0">
                <a:solidFill>
                  <a:srgbClr val="1D1D1B"/>
                </a:solidFill>
                <a:latin typeface="Segoe UI" panose="020B0502040204020203" pitchFamily="34" charset="0"/>
                <a:ea typeface="Raleway"/>
                <a:cs typeface="Segoe UI" panose="020B0502040204020203" pitchFamily="34" charset="0"/>
                <a:sym typeface="Raleway"/>
              </a:rPr>
              <a:t> : </a:t>
            </a: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dirty="0" err="1">
                <a:solidFill>
                  <a:srgbClr val="1D1D1B"/>
                </a:solidFill>
                <a:latin typeface="Segoe UI" panose="020B0502040204020203" pitchFamily="34" charset="0"/>
                <a:ea typeface="Raleway"/>
                <a:cs typeface="Segoe UI" panose="020B0502040204020203" pitchFamily="34" charset="0"/>
                <a:sym typeface="Raleway"/>
              </a:rPr>
              <a:t>Desires</a:t>
            </a:r>
            <a:r>
              <a:rPr lang="fr-FR" sz="1799" dirty="0">
                <a:solidFill>
                  <a:srgbClr val="1D1D1B"/>
                </a:solidFill>
                <a:latin typeface="Segoe UI" panose="020B0502040204020203" pitchFamily="34" charset="0"/>
                <a:ea typeface="Raleway"/>
                <a:cs typeface="Segoe UI" panose="020B0502040204020203" pitchFamily="34" charset="0"/>
                <a:sym typeface="Raleway"/>
              </a:rPr>
              <a:t> :</a:t>
            </a: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ZoneTexte 23">
            <a:extLst>
              <a:ext uri="{FF2B5EF4-FFF2-40B4-BE49-F238E27FC236}">
                <a16:creationId xmlns:a16="http://schemas.microsoft.com/office/drawing/2014/main" id="{B8226DA8-B7C6-4F15-A579-451D731346DD}"/>
              </a:ext>
            </a:extLst>
          </p:cNvPr>
          <p:cNvSpPr txBox="1"/>
          <p:nvPr/>
        </p:nvSpPr>
        <p:spPr>
          <a:xfrm>
            <a:off x="12662669" y="4152900"/>
            <a:ext cx="468000" cy="584775"/>
          </a:xfrm>
          <a:prstGeom prst="rect">
            <a:avLst/>
          </a:prstGeom>
          <a:noFill/>
        </p:spPr>
        <p:txBody>
          <a:bodyPr wrap="square" rtlCol="0" anchor="ctr">
            <a:spAutoFit/>
          </a:bodyPr>
          <a:lstStyle/>
          <a:p>
            <a:pPr algn="ctr"/>
            <a:r>
              <a:rPr lang="fr-FR" sz="3200" b="1" dirty="0">
                <a:solidFill>
                  <a:srgbClr val="B40E0E"/>
                </a:solidFill>
                <a:latin typeface="Segoe UI" panose="020B0502040204020203" pitchFamily="34" charset="0"/>
                <a:cs typeface="Segoe UI" panose="020B0502040204020203" pitchFamily="34" charset="0"/>
              </a:rPr>
              <a:t>3</a:t>
            </a:r>
          </a:p>
        </p:txBody>
      </p:sp>
      <p:sp>
        <p:nvSpPr>
          <p:cNvPr id="22" name="ZoneTexte 21">
            <a:extLst>
              <a:ext uri="{FF2B5EF4-FFF2-40B4-BE49-F238E27FC236}">
                <a16:creationId xmlns:a16="http://schemas.microsoft.com/office/drawing/2014/main" id="{E58358D6-B608-400C-AFB2-2AAA72561E6F}"/>
              </a:ext>
            </a:extLst>
          </p:cNvPr>
          <p:cNvSpPr txBox="1"/>
          <p:nvPr/>
        </p:nvSpPr>
        <p:spPr>
          <a:xfrm>
            <a:off x="6800677" y="4152900"/>
            <a:ext cx="468000" cy="584775"/>
          </a:xfrm>
          <a:prstGeom prst="rect">
            <a:avLst/>
          </a:prstGeom>
          <a:noFill/>
        </p:spPr>
        <p:txBody>
          <a:bodyPr wrap="square" rtlCol="0" anchor="ctr">
            <a:spAutoFit/>
          </a:bodyPr>
          <a:lstStyle/>
          <a:p>
            <a:pPr algn="ctr"/>
            <a:r>
              <a:rPr lang="fr-FR" sz="3200" b="1" dirty="0">
                <a:solidFill>
                  <a:srgbClr val="B40E0E"/>
                </a:solidFill>
                <a:latin typeface="Segoe UI" panose="020B0502040204020203" pitchFamily="34" charset="0"/>
                <a:cs typeface="Segoe UI" panose="020B0502040204020203" pitchFamily="34" charset="0"/>
              </a:rPr>
              <a:t>1</a:t>
            </a:r>
          </a:p>
        </p:txBody>
      </p:sp>
      <p:sp>
        <p:nvSpPr>
          <p:cNvPr id="23" name="ZoneTexte 22">
            <a:extLst>
              <a:ext uri="{FF2B5EF4-FFF2-40B4-BE49-F238E27FC236}">
                <a16:creationId xmlns:a16="http://schemas.microsoft.com/office/drawing/2014/main" id="{6F63E617-9305-4BDB-AA65-068233D41054}"/>
              </a:ext>
            </a:extLst>
          </p:cNvPr>
          <p:cNvSpPr txBox="1"/>
          <p:nvPr/>
        </p:nvSpPr>
        <p:spPr>
          <a:xfrm>
            <a:off x="938686" y="4152900"/>
            <a:ext cx="468000" cy="584775"/>
          </a:xfrm>
          <a:prstGeom prst="rect">
            <a:avLst/>
          </a:prstGeom>
          <a:noFill/>
        </p:spPr>
        <p:txBody>
          <a:bodyPr wrap="square" rtlCol="0" anchor="ctr">
            <a:spAutoFit/>
          </a:bodyPr>
          <a:lstStyle/>
          <a:p>
            <a:pPr algn="ctr"/>
            <a:r>
              <a:rPr lang="fr-FR" sz="3200" b="1" dirty="0">
                <a:solidFill>
                  <a:srgbClr val="B40E0E"/>
                </a:solidFill>
                <a:latin typeface="Segoe UI" panose="020B0502040204020203" pitchFamily="34" charset="0"/>
                <a:cs typeface="Segoe UI" panose="020B0502040204020203" pitchFamily="34" charset="0"/>
              </a:rPr>
              <a:t>2</a:t>
            </a:r>
          </a:p>
        </p:txBody>
      </p:sp>
      <p:sp>
        <p:nvSpPr>
          <p:cNvPr id="5" name="TextBox 5"/>
          <p:cNvSpPr txBox="1"/>
          <p:nvPr/>
        </p:nvSpPr>
        <p:spPr>
          <a:xfrm>
            <a:off x="1371600" y="4241129"/>
            <a:ext cx="3763048" cy="408317"/>
          </a:xfrm>
          <a:prstGeom prst="rect">
            <a:avLst/>
          </a:prstGeom>
        </p:spPr>
        <p:txBody>
          <a:bodyPr lIns="0" tIns="0" rIns="0" bIns="0" rtlCol="0" anchor="t">
            <a:spAutoFit/>
          </a:bodyPr>
          <a:lstStyle/>
          <a:p>
            <a:pPr marL="0" lvl="1" indent="0" algn="l">
              <a:lnSpc>
                <a:spcPts val="3359"/>
              </a:lnSpc>
              <a:spcBef>
                <a:spcPct val="0"/>
              </a:spcBef>
            </a:pPr>
            <a:r>
              <a:rPr lang="fr-FR" sz="2799" b="1" spc="-139" dirty="0" err="1">
                <a:solidFill>
                  <a:srgbClr val="1D1D1B"/>
                </a:solidFill>
                <a:latin typeface="Segoe UI" panose="020B0502040204020203" pitchFamily="34" charset="0"/>
                <a:ea typeface="Segoe UI Black" panose="020B0A02040204020203" pitchFamily="34" charset="0"/>
                <a:cs typeface="Segoe UI" panose="020B0502040204020203" pitchFamily="34" charset="0"/>
                <a:sym typeface="Raleway Bold"/>
              </a:rPr>
              <a:t>Resources</a:t>
            </a:r>
            <a:endParaRPr lang="fr-FR" sz="2799" b="1" spc="-139" dirty="0">
              <a:solidFill>
                <a:srgbClr val="1D1D1B"/>
              </a:solidFill>
              <a:latin typeface="Segoe UI" panose="020B0502040204020203" pitchFamily="34" charset="0"/>
              <a:ea typeface="Segoe UI Black" panose="020B0A02040204020203" pitchFamily="34" charset="0"/>
              <a:cs typeface="Segoe UI" panose="020B0502040204020203" pitchFamily="34" charset="0"/>
              <a:sym typeface="Raleway Bold"/>
            </a:endParaRPr>
          </a:p>
        </p:txBody>
      </p:sp>
      <p:sp>
        <p:nvSpPr>
          <p:cNvPr id="6" name="TextBox 6"/>
          <p:cNvSpPr txBox="1"/>
          <p:nvPr/>
        </p:nvSpPr>
        <p:spPr>
          <a:xfrm>
            <a:off x="7233591" y="4241129"/>
            <a:ext cx="3763048" cy="408317"/>
          </a:xfrm>
          <a:prstGeom prst="rect">
            <a:avLst/>
          </a:prstGeom>
        </p:spPr>
        <p:txBody>
          <a:bodyPr lIns="0" tIns="0" rIns="0" bIns="0" rtlCol="0" anchor="t">
            <a:spAutoFit/>
          </a:bodyPr>
          <a:lstStyle/>
          <a:p>
            <a:pPr marL="0" lvl="1" indent="0" algn="l">
              <a:lnSpc>
                <a:spcPts val="3359"/>
              </a:lnSpc>
              <a:spcBef>
                <a:spcPct val="0"/>
              </a:spcBef>
            </a:pPr>
            <a:r>
              <a:rPr lang="fr-FR" sz="2799" b="1" spc="-139" dirty="0" err="1">
                <a:solidFill>
                  <a:srgbClr val="1D1D1B"/>
                </a:solidFill>
                <a:latin typeface="Segoe UI" panose="020B0502040204020203" pitchFamily="34" charset="0"/>
                <a:ea typeface="Raleway Bold"/>
                <a:cs typeface="Segoe UI" panose="020B0502040204020203" pitchFamily="34" charset="0"/>
                <a:sym typeface="Raleway Bold"/>
              </a:rPr>
              <a:t>Activities</a:t>
            </a:r>
            <a:endParaRPr lang="fr-FR" sz="2799" b="1" spc="-139" dirty="0">
              <a:solidFill>
                <a:srgbClr val="1D1D1B"/>
              </a:solidFill>
              <a:latin typeface="Segoe UI" panose="020B0502040204020203" pitchFamily="34" charset="0"/>
              <a:ea typeface="Raleway Bold"/>
              <a:cs typeface="Segoe UI" panose="020B0502040204020203" pitchFamily="34" charset="0"/>
              <a:sym typeface="Raleway Bold"/>
            </a:endParaRPr>
          </a:p>
        </p:txBody>
      </p:sp>
      <p:sp>
        <p:nvSpPr>
          <p:cNvPr id="7" name="TextBox 7"/>
          <p:cNvSpPr txBox="1"/>
          <p:nvPr/>
        </p:nvSpPr>
        <p:spPr>
          <a:xfrm>
            <a:off x="13095582" y="4241129"/>
            <a:ext cx="3763048" cy="408317"/>
          </a:xfrm>
          <a:prstGeom prst="rect">
            <a:avLst/>
          </a:prstGeom>
        </p:spPr>
        <p:txBody>
          <a:bodyPr lIns="0" tIns="0" rIns="0" bIns="0" rtlCol="0" anchor="t">
            <a:spAutoFit/>
          </a:bodyPr>
          <a:lstStyle/>
          <a:p>
            <a:pPr marL="0" lvl="1" indent="0" algn="l">
              <a:lnSpc>
                <a:spcPts val="3359"/>
              </a:lnSpc>
              <a:spcBef>
                <a:spcPct val="0"/>
              </a:spcBef>
            </a:pPr>
            <a:r>
              <a:rPr lang="fr-FR" sz="2799" b="1" spc="-139" dirty="0" err="1">
                <a:solidFill>
                  <a:srgbClr val="1D1D1B"/>
                </a:solidFill>
                <a:latin typeface="Segoe UI" panose="020B0502040204020203" pitchFamily="34" charset="0"/>
                <a:ea typeface="Raleway Bold"/>
                <a:cs typeface="Segoe UI" panose="020B0502040204020203" pitchFamily="34" charset="0"/>
                <a:sym typeface="Raleway Bold"/>
              </a:rPr>
              <a:t>Results</a:t>
            </a:r>
            <a:r>
              <a:rPr lang="fr-FR" sz="2799" b="1" spc="-139" dirty="0">
                <a:solidFill>
                  <a:srgbClr val="1D1D1B"/>
                </a:solidFill>
                <a:latin typeface="Segoe UI" panose="020B0502040204020203" pitchFamily="34" charset="0"/>
                <a:ea typeface="Raleway Bold"/>
                <a:cs typeface="Segoe UI" panose="020B0502040204020203" pitchFamily="34" charset="0"/>
                <a:sym typeface="Raleway Bold"/>
              </a:rPr>
              <a:t> / Goals</a:t>
            </a:r>
          </a:p>
        </p:txBody>
      </p:sp>
      <p:sp>
        <p:nvSpPr>
          <p:cNvPr id="8" name="AutoShape 8"/>
          <p:cNvSpPr/>
          <p:nvPr/>
        </p:nvSpPr>
        <p:spPr>
          <a:xfrm>
            <a:off x="1028700" y="1964351"/>
            <a:ext cx="16230600" cy="0"/>
          </a:xfrm>
          <a:prstGeom prst="line">
            <a:avLst/>
          </a:prstGeom>
          <a:ln w="9525" cap="flat">
            <a:solidFill>
              <a:srgbClr val="140E0C"/>
            </a:solidFill>
            <a:prstDash val="solid"/>
            <a:headEnd type="none" w="sm" len="sm"/>
            <a:tailEnd type="none" w="sm" len="sm"/>
          </a:ln>
        </p:spPr>
      </p:sp>
      <p:sp>
        <p:nvSpPr>
          <p:cNvPr id="9" name="AutoShape 9"/>
          <p:cNvSpPr/>
          <p:nvPr/>
        </p:nvSpPr>
        <p:spPr>
          <a:xfrm>
            <a:off x="1028700" y="4004324"/>
            <a:ext cx="16230600" cy="0"/>
          </a:xfrm>
          <a:prstGeom prst="line">
            <a:avLst/>
          </a:prstGeom>
          <a:ln w="9525" cap="flat">
            <a:solidFill>
              <a:srgbClr val="140E0C"/>
            </a:solidFill>
            <a:prstDash val="solid"/>
            <a:headEnd type="none" w="sm" len="sm"/>
            <a:tailEnd type="none" w="sm" len="sm"/>
          </a:ln>
        </p:spPr>
      </p:sp>
      <p:sp>
        <p:nvSpPr>
          <p:cNvPr id="15" name="Freeform 15"/>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2"/>
            <a:stretch>
              <a:fillRect/>
            </a:stretch>
          </a:blipFill>
        </p:spPr>
      </p:sp>
      <p:sp>
        <p:nvSpPr>
          <p:cNvPr id="16" name="TextBox 6">
            <a:extLst>
              <a:ext uri="{FF2B5EF4-FFF2-40B4-BE49-F238E27FC236}">
                <a16:creationId xmlns:a16="http://schemas.microsoft.com/office/drawing/2014/main" id="{60C579EA-C55D-4B08-B463-2AEF81E5249F}"/>
              </a:ext>
            </a:extLst>
          </p:cNvPr>
          <p:cNvSpPr txBox="1"/>
          <p:nvPr/>
        </p:nvSpPr>
        <p:spPr>
          <a:xfrm>
            <a:off x="1025387" y="1000125"/>
            <a:ext cx="9033013" cy="815160"/>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1.4 What does my project do?</a:t>
            </a:r>
          </a:p>
        </p:txBody>
      </p:sp>
      <p:sp>
        <p:nvSpPr>
          <p:cNvPr id="18" name="ZoneTexte 17">
            <a:extLst>
              <a:ext uri="{FF2B5EF4-FFF2-40B4-BE49-F238E27FC236}">
                <a16:creationId xmlns:a16="http://schemas.microsoft.com/office/drawing/2014/main" id="{55CB5194-BF9C-499B-8904-63002D4F0439}"/>
              </a:ext>
            </a:extLst>
          </p:cNvPr>
          <p:cNvSpPr txBox="1"/>
          <p:nvPr/>
        </p:nvSpPr>
        <p:spPr>
          <a:xfrm>
            <a:off x="1025387" y="2019300"/>
            <a:ext cx="16230600" cy="1938992"/>
          </a:xfrm>
          <a:prstGeom prst="rect">
            <a:avLst/>
          </a:prstGeom>
          <a:noFill/>
        </p:spPr>
        <p:txBody>
          <a:bodyPr wrap="square">
            <a:spAutoFit/>
          </a:bodyPr>
          <a:lstStyle/>
          <a:p>
            <a:pPr marL="457200" indent="-457200">
              <a:buAutoNum type="arabicPeriod"/>
            </a:pPr>
            <a:r>
              <a:rPr lang="en-US" sz="2000" b="0" i="0" dirty="0">
                <a:effectLst/>
                <a:latin typeface="Segoe UI Semibold" panose="020B0702040204020203" pitchFamily="34" charset="0"/>
                <a:cs typeface="Segoe UI Semibold" panose="020B0702040204020203" pitchFamily="34" charset="0"/>
              </a:rPr>
              <a:t>What are the key activities of the project?</a:t>
            </a:r>
          </a:p>
          <a:p>
            <a:r>
              <a:rPr lang="en-US" sz="2000" b="0" i="1" dirty="0">
                <a:effectLst/>
                <a:latin typeface="Segoe UI" panose="020B0502040204020203" pitchFamily="34" charset="0"/>
                <a:cs typeface="Segoe UI" panose="020B0502040204020203" pitchFamily="34" charset="0"/>
              </a:rPr>
              <a:t>Separate the action verbs by time (before, during or after launch), by level (strategic, operational) or by function (production, management, sales, distribution, etc.). Also list related activities such as cleaning, communication, fundraising, etc.</a:t>
            </a:r>
          </a:p>
          <a:p>
            <a:r>
              <a:rPr lang="fr-FR" sz="2000" b="0" i="0" dirty="0">
                <a:effectLst/>
                <a:latin typeface="Segoe UI Semibold" panose="020B0702040204020203" pitchFamily="34" charset="0"/>
                <a:cs typeface="Segoe UI Semibold" panose="020B0702040204020203" pitchFamily="34" charset="0"/>
              </a:rPr>
              <a:t>2. </a:t>
            </a:r>
            <a:r>
              <a:rPr lang="en-US" sz="2000" b="0" i="0" dirty="0">
                <a:effectLst/>
                <a:latin typeface="Segoe UI Semibold" panose="020B0702040204020203" pitchFamily="34" charset="0"/>
                <a:cs typeface="Segoe UI Semibold" panose="020B0702040204020203" pitchFamily="34" charset="0"/>
              </a:rPr>
              <a:t>What resources (human, technical, financial, etc.) are needed for the various activities? </a:t>
            </a:r>
          </a:p>
          <a:p>
            <a:r>
              <a:rPr lang="en-US" sz="2000" b="0" i="1" dirty="0">
                <a:effectLst/>
                <a:latin typeface="Segoe UI" panose="020B0502040204020203" pitchFamily="34" charset="0"/>
                <a:cs typeface="Segoe UI" panose="020B0502040204020203" pitchFamily="34" charset="0"/>
              </a:rPr>
              <a:t>Make a list opposite each activity.</a:t>
            </a:r>
            <a:br>
              <a:rPr lang="fr-FR" sz="2000" dirty="0">
                <a:latin typeface="Segoe UI" panose="020B0502040204020203" pitchFamily="34" charset="0"/>
                <a:cs typeface="Segoe UI" panose="020B0502040204020203" pitchFamily="34" charset="0"/>
              </a:rPr>
            </a:br>
            <a:r>
              <a:rPr lang="fr-FR" sz="2000" b="0" i="0" dirty="0">
                <a:effectLst/>
                <a:latin typeface="Segoe UI Semibold" panose="020B0702040204020203" pitchFamily="34" charset="0"/>
                <a:cs typeface="Segoe UI Semibold" panose="020B0702040204020203" pitchFamily="34" charset="0"/>
              </a:rPr>
              <a:t>3. </a:t>
            </a:r>
            <a:r>
              <a:rPr lang="en-US" sz="2000" b="0" i="0" dirty="0">
                <a:effectLst/>
                <a:latin typeface="Segoe UI Semibold" panose="020B0702040204020203" pitchFamily="34" charset="0"/>
                <a:cs typeface="Segoe UI Semibold" panose="020B0702040204020203" pitchFamily="34" charset="0"/>
              </a:rPr>
              <a:t>What are the expected results of the various activities? What are the objectives over time?</a:t>
            </a:r>
            <a:endParaRPr lang="fr-FR" sz="2000" dirty="0">
              <a:latin typeface="Segoe UI Semibold" panose="020B0702040204020203" pitchFamily="34" charset="0"/>
              <a:cs typeface="Segoe UI Semibold" panose="020B0702040204020203" pitchFamily="34" charset="0"/>
            </a:endParaRPr>
          </a:p>
        </p:txBody>
      </p:sp>
      <p:sp>
        <p:nvSpPr>
          <p:cNvPr id="21" name="Freeform 20">
            <a:extLst>
              <a:ext uri="{FF2B5EF4-FFF2-40B4-BE49-F238E27FC236}">
                <a16:creationId xmlns:a16="http://schemas.microsoft.com/office/drawing/2014/main" id="{7CAF3978-6889-4384-9478-5DD4948B9DAB}"/>
              </a:ext>
            </a:extLst>
          </p:cNvPr>
          <p:cNvSpPr>
            <a:spLocks noChangeAspect="1"/>
          </p:cNvSpPr>
          <p:nvPr/>
        </p:nvSpPr>
        <p:spPr>
          <a:xfrm>
            <a:off x="12725400" y="326124"/>
            <a:ext cx="1980047" cy="1772143"/>
          </a:xfrm>
          <a:custGeom>
            <a:avLst/>
            <a:gdLst/>
            <a:ahLst/>
            <a:cxnLst/>
            <a:rect l="l" t="t" r="r" b="b"/>
            <a:pathLst>
              <a:path w="1271333" h="1137843">
                <a:moveTo>
                  <a:pt x="0" y="0"/>
                </a:moveTo>
                <a:lnTo>
                  <a:pt x="1271334" y="0"/>
                </a:lnTo>
                <a:lnTo>
                  <a:pt x="1271334" y="1137844"/>
                </a:lnTo>
                <a:lnTo>
                  <a:pt x="0" y="113784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0" name="ZoneTexte 19">
            <a:extLst>
              <a:ext uri="{FF2B5EF4-FFF2-40B4-BE49-F238E27FC236}">
                <a16:creationId xmlns:a16="http://schemas.microsoft.com/office/drawing/2014/main" id="{CED398A3-6774-4BA2-A1D1-D2052D1E32B9}"/>
              </a:ext>
            </a:extLst>
          </p:cNvPr>
          <p:cNvSpPr txBox="1"/>
          <p:nvPr/>
        </p:nvSpPr>
        <p:spPr>
          <a:xfrm>
            <a:off x="14478000" y="452072"/>
            <a:ext cx="2621716" cy="769441"/>
          </a:xfrm>
          <a:prstGeom prst="rect">
            <a:avLst/>
          </a:prstGeom>
          <a:noFill/>
        </p:spPr>
        <p:txBody>
          <a:bodyPr wrap="square">
            <a:spAutoFit/>
          </a:bodyPr>
          <a:lstStyle/>
          <a:p>
            <a:pPr algn="ctr"/>
            <a:r>
              <a:rPr lang="en-US" sz="2200" b="0" i="0" dirty="0">
                <a:solidFill>
                  <a:srgbClr val="E63329"/>
                </a:solidFill>
                <a:effectLst/>
                <a:latin typeface="Segoe UI Semibold" panose="020B0702040204020203" pitchFamily="34" charset="0"/>
                <a:cs typeface="Segoe UI Semibold" panose="020B0702040204020203" pitchFamily="34" charset="0"/>
              </a:rPr>
              <a:t>Please note the filling order!</a:t>
            </a:r>
            <a:endParaRPr lang="fr-FR" sz="2200" dirty="0">
              <a:solidFill>
                <a:srgbClr val="E63329"/>
              </a:solidFill>
              <a:latin typeface="Segoe UI Semibold" panose="020B0702040204020203" pitchFamily="34" charset="0"/>
              <a:cs typeface="Segoe UI Semibold" panose="020B0702040204020203" pitchFamily="34" charset="0"/>
            </a:endParaRPr>
          </a:p>
        </p:txBody>
      </p:sp>
      <p:sp>
        <p:nvSpPr>
          <p:cNvPr id="3" name="Espace réservé du numéro de diapositive 2">
            <a:extLst>
              <a:ext uri="{FF2B5EF4-FFF2-40B4-BE49-F238E27FC236}">
                <a16:creationId xmlns:a16="http://schemas.microsoft.com/office/drawing/2014/main" id="{49BFEC99-9FFA-422A-BFBB-D75F081E01F1}"/>
              </a:ext>
            </a:extLst>
          </p:cNvPr>
          <p:cNvSpPr>
            <a:spLocks noGrp="1"/>
          </p:cNvSpPr>
          <p:nvPr>
            <p:ph type="sldNum" sz="quarter" idx="12"/>
          </p:nvPr>
        </p:nvSpPr>
        <p:spPr/>
        <p:txBody>
          <a:bodyPr/>
          <a:lstStyle/>
          <a:p>
            <a:fld id="{B6F15528-21DE-4FAA-801E-634DDDAF4B2B}" type="slidenum">
              <a:rPr lang="en-US" smtClean="0"/>
              <a:pPr/>
              <a:t>9</a:t>
            </a:fld>
            <a:endParaRPr lang="en-US" dirty="0"/>
          </a:p>
        </p:txBody>
      </p:sp>
      <p:graphicFrame>
        <p:nvGraphicFramePr>
          <p:cNvPr id="2" name="Tableau 3">
            <a:extLst>
              <a:ext uri="{FF2B5EF4-FFF2-40B4-BE49-F238E27FC236}">
                <a16:creationId xmlns:a16="http://schemas.microsoft.com/office/drawing/2014/main" id="{CD46FA5D-CA7F-403A-9748-274FD23C0DEC}"/>
              </a:ext>
            </a:extLst>
          </p:cNvPr>
          <p:cNvGraphicFramePr>
            <a:graphicFrameLocks noGrp="1"/>
          </p:cNvGraphicFramePr>
          <p:nvPr>
            <p:extLst>
              <p:ext uri="{D42A27DB-BD31-4B8C-83A1-F6EECF244321}">
                <p14:modId xmlns:p14="http://schemas.microsoft.com/office/powerpoint/2010/main" val="3133065708"/>
              </p:ext>
            </p:extLst>
          </p:nvPr>
        </p:nvGraphicFramePr>
        <p:xfrm>
          <a:off x="1098893" y="4796423"/>
          <a:ext cx="4472817" cy="4120681"/>
        </p:xfrm>
        <a:graphic>
          <a:graphicData uri="http://schemas.openxmlformats.org/drawingml/2006/table">
            <a:tbl>
              <a:tblPr bandRow="1">
                <a:tableStyleId>{8EC20E35-A176-4012-BC5E-935CFFF8708E}</a:tableStyleId>
              </a:tblPr>
              <a:tblGrid>
                <a:gridCol w="4472817">
                  <a:extLst>
                    <a:ext uri="{9D8B030D-6E8A-4147-A177-3AD203B41FA5}">
                      <a16:colId xmlns:a16="http://schemas.microsoft.com/office/drawing/2014/main" val="1520929369"/>
                    </a:ext>
                  </a:extLst>
                </a:gridCol>
              </a:tblGrid>
              <a:tr h="10419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799" i="1" kern="1200" dirty="0">
                          <a:solidFill>
                            <a:srgbClr val="1D1D1B"/>
                          </a:solidFill>
                          <a:latin typeface="Segoe UI" panose="020B0502040204020203" pitchFamily="34" charset="0"/>
                          <a:ea typeface="Raleway"/>
                          <a:cs typeface="Segoe UI" panose="020B0502040204020203" pitchFamily="34" charset="0"/>
                          <a:sym typeface="Raleway"/>
                        </a:rPr>
                        <a:t>Ex : 1.25 </a:t>
                      </a:r>
                      <a:r>
                        <a:rPr lang="en-US" sz="1799" i="1" kern="1200" dirty="0">
                          <a:solidFill>
                            <a:srgbClr val="1D1D1B"/>
                          </a:solidFill>
                          <a:latin typeface="Segoe UI" panose="020B0502040204020203" pitchFamily="34" charset="0"/>
                          <a:ea typeface="+mn-ea"/>
                          <a:cs typeface="Segoe UI" panose="020B0502040204020203" pitchFamily="34" charset="0"/>
                        </a:rPr>
                        <a:t>people, phone line, car, finance moving, </a:t>
                      </a:r>
                      <a:r>
                        <a:rPr lang="fr-FR" sz="1799" i="1" kern="1200" dirty="0">
                          <a:solidFill>
                            <a:srgbClr val="1D1D1B"/>
                          </a:solidFill>
                          <a:latin typeface="Segoe UI" panose="020B0502040204020203" pitchFamily="34" charset="0"/>
                          <a:ea typeface="+mn-ea"/>
                          <a:cs typeface="Segoe UI" panose="020B0502040204020203" pitchFamily="34" charset="0"/>
                        </a:rPr>
                        <a:t>accommodation, catering.</a:t>
                      </a:r>
                      <a:endParaRPr lang="fr-FR" sz="1799" i="1" kern="1200" dirty="0">
                        <a:solidFill>
                          <a:srgbClr val="1D1D1B"/>
                        </a:solidFill>
                        <a:latin typeface="Segoe UI" panose="020B0502040204020203" pitchFamily="34" charset="0"/>
                        <a:ea typeface="Raleway"/>
                        <a:cs typeface="Segoe UI" panose="020B0502040204020203" pitchFamily="34" charset="0"/>
                        <a:sym typeface="Raleway"/>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914567687"/>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371626285"/>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113825263"/>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376433106"/>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18283144"/>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7650713"/>
                  </a:ext>
                </a:extLst>
              </a:tr>
            </a:tbl>
          </a:graphicData>
        </a:graphic>
      </p:graphicFrame>
      <p:graphicFrame>
        <p:nvGraphicFramePr>
          <p:cNvPr id="28" name="Tableau 3">
            <a:extLst>
              <a:ext uri="{FF2B5EF4-FFF2-40B4-BE49-F238E27FC236}">
                <a16:creationId xmlns:a16="http://schemas.microsoft.com/office/drawing/2014/main" id="{A0CCD356-84E7-4B16-AE63-060ADAD04997}"/>
              </a:ext>
            </a:extLst>
          </p:cNvPr>
          <p:cNvGraphicFramePr>
            <a:graphicFrameLocks noGrp="1"/>
          </p:cNvGraphicFramePr>
          <p:nvPr>
            <p:extLst>
              <p:ext uri="{D42A27DB-BD31-4B8C-83A1-F6EECF244321}">
                <p14:modId xmlns:p14="http://schemas.microsoft.com/office/powerpoint/2010/main" val="3530027692"/>
              </p:ext>
            </p:extLst>
          </p:nvPr>
        </p:nvGraphicFramePr>
        <p:xfrm>
          <a:off x="6960434" y="4796423"/>
          <a:ext cx="4472817" cy="4120681"/>
        </p:xfrm>
        <a:graphic>
          <a:graphicData uri="http://schemas.openxmlformats.org/drawingml/2006/table">
            <a:tbl>
              <a:tblPr bandRow="1">
                <a:tableStyleId>{8EC20E35-A176-4012-BC5E-935CFFF8708E}</a:tableStyleId>
              </a:tblPr>
              <a:tblGrid>
                <a:gridCol w="4472817">
                  <a:extLst>
                    <a:ext uri="{9D8B030D-6E8A-4147-A177-3AD203B41FA5}">
                      <a16:colId xmlns:a16="http://schemas.microsoft.com/office/drawing/2014/main" val="1520929369"/>
                    </a:ext>
                  </a:extLst>
                </a:gridCol>
              </a:tblGrid>
              <a:tr h="10419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799" i="1" kern="1200" dirty="0">
                          <a:solidFill>
                            <a:srgbClr val="1D1D1B"/>
                          </a:solidFill>
                          <a:latin typeface="Segoe UI" panose="020B0502040204020203" pitchFamily="34" charset="0"/>
                          <a:ea typeface="Raleway"/>
                          <a:cs typeface="Segoe UI" panose="020B0502040204020203" pitchFamily="34" charset="0"/>
                          <a:sym typeface="Raleway"/>
                        </a:rPr>
                        <a:t>Ex : to prospect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914567687"/>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371626285"/>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113825263"/>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376433106"/>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18283144"/>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7650713"/>
                  </a:ext>
                </a:extLst>
              </a:tr>
            </a:tbl>
          </a:graphicData>
        </a:graphic>
      </p:graphicFrame>
      <p:graphicFrame>
        <p:nvGraphicFramePr>
          <p:cNvPr id="30" name="Tableau 3">
            <a:extLst>
              <a:ext uri="{FF2B5EF4-FFF2-40B4-BE49-F238E27FC236}">
                <a16:creationId xmlns:a16="http://schemas.microsoft.com/office/drawing/2014/main" id="{6803D45A-21AF-4A85-AB5C-96D9D3A51875}"/>
              </a:ext>
            </a:extLst>
          </p:cNvPr>
          <p:cNvGraphicFramePr>
            <a:graphicFrameLocks noGrp="1"/>
          </p:cNvGraphicFramePr>
          <p:nvPr>
            <p:extLst>
              <p:ext uri="{D42A27DB-BD31-4B8C-83A1-F6EECF244321}">
                <p14:modId xmlns:p14="http://schemas.microsoft.com/office/powerpoint/2010/main" val="1671801855"/>
              </p:ext>
            </p:extLst>
          </p:nvPr>
        </p:nvGraphicFramePr>
        <p:xfrm>
          <a:off x="12821975" y="4796423"/>
          <a:ext cx="4472817" cy="4120681"/>
        </p:xfrm>
        <a:graphic>
          <a:graphicData uri="http://schemas.openxmlformats.org/drawingml/2006/table">
            <a:tbl>
              <a:tblPr bandRow="1">
                <a:tableStyleId>{8EC20E35-A176-4012-BC5E-935CFFF8708E}</a:tableStyleId>
              </a:tblPr>
              <a:tblGrid>
                <a:gridCol w="4472817">
                  <a:extLst>
                    <a:ext uri="{9D8B030D-6E8A-4147-A177-3AD203B41FA5}">
                      <a16:colId xmlns:a16="http://schemas.microsoft.com/office/drawing/2014/main" val="1520929369"/>
                    </a:ext>
                  </a:extLst>
                </a:gridCol>
              </a:tblGrid>
              <a:tr h="10419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799" i="1" dirty="0">
                          <a:solidFill>
                            <a:srgbClr val="1D1D1B"/>
                          </a:solidFill>
                          <a:latin typeface="Segoe UI" panose="020B0502040204020203" pitchFamily="34" charset="0"/>
                          <a:ea typeface="Raleway"/>
                          <a:cs typeface="Segoe UI" panose="020B0502040204020203" pitchFamily="34" charset="0"/>
                          <a:sym typeface="Raleway"/>
                        </a:rPr>
                        <a:t>Ex : p</a:t>
                      </a:r>
                      <a:r>
                        <a:rPr lang="en-US" sz="1800" b="0" i="1" u="none" strike="noStrike" kern="1200" baseline="0" dirty="0" err="1">
                          <a:solidFill>
                            <a:schemeClr val="dk1"/>
                          </a:solidFill>
                          <a:latin typeface="Segoe UI" panose="020B0502040204020203" pitchFamily="34" charset="0"/>
                          <a:ea typeface="+mn-ea"/>
                          <a:cs typeface="Segoe UI" panose="020B0502040204020203" pitchFamily="34" charset="0"/>
                        </a:rPr>
                        <a:t>rospect</a:t>
                      </a:r>
                      <a:r>
                        <a:rPr lang="en-US" sz="1800" b="0" i="1" u="none" strike="noStrike" kern="1200" baseline="0" dirty="0">
                          <a:solidFill>
                            <a:schemeClr val="dk1"/>
                          </a:solidFill>
                          <a:latin typeface="Segoe UI" panose="020B0502040204020203" pitchFamily="34" charset="0"/>
                          <a:ea typeface="+mn-ea"/>
                          <a:cs typeface="Segoe UI" panose="020B0502040204020203" pitchFamily="34" charset="0"/>
                        </a:rPr>
                        <a:t> the entire region in 3 months</a:t>
                      </a: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914567687"/>
                  </a:ext>
                </a:extLst>
              </a:tr>
              <a:tr h="615745">
                <a:tc>
                  <a:txBody>
                    <a:bodyPr/>
                    <a:lstStyle/>
                    <a:p>
                      <a:endParaRPr lang="fr-FR" dirty="0">
                        <a:latin typeface="Segoe UI" panose="020B0502040204020203" pitchFamily="34" charset="0"/>
                        <a:cs typeface="Segoe UI" panose="020B0502040204020203"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371626285"/>
                  </a:ext>
                </a:extLst>
              </a:tr>
              <a:tr h="615745">
                <a:tc>
                  <a:txBody>
                    <a:bodyPr/>
                    <a:lstStyle/>
                    <a:p>
                      <a:endParaRPr lang="fr-FR" dirty="0">
                        <a:latin typeface="Segoe UI" panose="020B0502040204020203" pitchFamily="34" charset="0"/>
                        <a:cs typeface="Segoe UI" panose="020B0502040204020203"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113825263"/>
                  </a:ext>
                </a:extLst>
              </a:tr>
              <a:tr h="615745">
                <a:tc>
                  <a:txBody>
                    <a:bodyPr/>
                    <a:lstStyle/>
                    <a:p>
                      <a:endParaRPr lang="fr-FR" dirty="0">
                        <a:latin typeface="Segoe UI" panose="020B0502040204020203" pitchFamily="34" charset="0"/>
                        <a:cs typeface="Segoe UI" panose="020B0502040204020203"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376433106"/>
                  </a:ext>
                </a:extLst>
              </a:tr>
              <a:tr h="615745">
                <a:tc>
                  <a:txBody>
                    <a:bodyPr/>
                    <a:lstStyle/>
                    <a:p>
                      <a:endParaRPr lang="fr-FR" dirty="0">
                        <a:latin typeface="Segoe UI" panose="020B0502040204020203" pitchFamily="34" charset="0"/>
                        <a:cs typeface="Segoe UI" panose="020B0502040204020203"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18283144"/>
                  </a:ext>
                </a:extLst>
              </a:tr>
              <a:tr h="615745">
                <a:tc>
                  <a:txBody>
                    <a:bodyPr/>
                    <a:lstStyle/>
                    <a:p>
                      <a:endParaRPr lang="fr-FR" dirty="0">
                        <a:latin typeface="Segoe UI" panose="020B0502040204020203" pitchFamily="34" charset="0"/>
                        <a:cs typeface="Segoe UI" panose="020B0502040204020203"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7650713"/>
                  </a:ext>
                </a:extLst>
              </a:tr>
            </a:tbl>
          </a:graphicData>
        </a:graphic>
      </p:graphicFrame>
      <p:cxnSp>
        <p:nvCxnSpPr>
          <p:cNvPr id="11" name="Connecteur droit avec flèche 10">
            <a:extLst>
              <a:ext uri="{FF2B5EF4-FFF2-40B4-BE49-F238E27FC236}">
                <a16:creationId xmlns:a16="http://schemas.microsoft.com/office/drawing/2014/main" id="{56E625C7-5F25-45D2-9F6C-9EF450A24D96}"/>
              </a:ext>
            </a:extLst>
          </p:cNvPr>
          <p:cNvCxnSpPr>
            <a:cxnSpLocks/>
            <a:stCxn id="5" idx="3"/>
            <a:endCxn id="22" idx="1"/>
          </p:cNvCxnSpPr>
          <p:nvPr/>
        </p:nvCxnSpPr>
        <p:spPr>
          <a:xfrm>
            <a:off x="5134648" y="4445288"/>
            <a:ext cx="1666029" cy="0"/>
          </a:xfrm>
          <a:prstGeom prst="straightConnector1">
            <a:avLst/>
          </a:prstGeom>
          <a:ln>
            <a:solidFill>
              <a:srgbClr val="B21D21"/>
            </a:solidFill>
            <a:headEnd type="none" w="med" len="med"/>
            <a:tailEnd type="arrow" w="med" len="med"/>
          </a:ln>
        </p:spPr>
        <p:style>
          <a:lnRef idx="1">
            <a:schemeClr val="accent2"/>
          </a:lnRef>
          <a:fillRef idx="0">
            <a:schemeClr val="accent2"/>
          </a:fillRef>
          <a:effectRef idx="0">
            <a:schemeClr val="accent2"/>
          </a:effectRef>
          <a:fontRef idx="minor">
            <a:schemeClr val="tx1"/>
          </a:fontRef>
        </p:style>
      </p:cxnSp>
      <p:cxnSp>
        <p:nvCxnSpPr>
          <p:cNvPr id="31" name="Connecteur droit avec flèche 30">
            <a:extLst>
              <a:ext uri="{FF2B5EF4-FFF2-40B4-BE49-F238E27FC236}">
                <a16:creationId xmlns:a16="http://schemas.microsoft.com/office/drawing/2014/main" id="{BD0D9170-DB55-437C-AEEA-B9F4C7C9CAE1}"/>
              </a:ext>
            </a:extLst>
          </p:cNvPr>
          <p:cNvCxnSpPr>
            <a:cxnSpLocks/>
            <a:stCxn id="6" idx="3"/>
            <a:endCxn id="24" idx="1"/>
          </p:cNvCxnSpPr>
          <p:nvPr/>
        </p:nvCxnSpPr>
        <p:spPr>
          <a:xfrm>
            <a:off x="10996639" y="4445288"/>
            <a:ext cx="1666030" cy="0"/>
          </a:xfrm>
          <a:prstGeom prst="straightConnector1">
            <a:avLst/>
          </a:prstGeom>
          <a:ln>
            <a:solidFill>
              <a:srgbClr val="B21D21"/>
            </a:solidFill>
            <a:headEnd type="none" w="med" len="med"/>
            <a:tailEnd type="arrow" w="med" len="med"/>
          </a:ln>
        </p:spPr>
        <p:style>
          <a:lnRef idx="1">
            <a:schemeClr val="accent2"/>
          </a:lnRef>
          <a:fillRef idx="0">
            <a:schemeClr val="accent2"/>
          </a:fillRef>
          <a:effectRef idx="0">
            <a:schemeClr val="accent2"/>
          </a:effectRef>
          <a:fontRef idx="minor">
            <a:schemeClr val="tx1"/>
          </a:fontRef>
        </p:style>
      </p:cxnSp>
      <p:cxnSp>
        <p:nvCxnSpPr>
          <p:cNvPr id="39" name="Connecteur droit avec flèche 38">
            <a:extLst>
              <a:ext uri="{FF2B5EF4-FFF2-40B4-BE49-F238E27FC236}">
                <a16:creationId xmlns:a16="http://schemas.microsoft.com/office/drawing/2014/main" id="{8D208EEE-AD39-45F2-BDBE-674759B667BA}"/>
              </a:ext>
            </a:extLst>
          </p:cNvPr>
          <p:cNvCxnSpPr>
            <a:cxnSpLocks/>
            <a:endCxn id="2" idx="2"/>
          </p:cNvCxnSpPr>
          <p:nvPr/>
        </p:nvCxnSpPr>
        <p:spPr>
          <a:xfrm flipV="1">
            <a:off x="3335301" y="8917104"/>
            <a:ext cx="0" cy="351717"/>
          </a:xfrm>
          <a:prstGeom prst="straightConnector1">
            <a:avLst/>
          </a:prstGeom>
          <a:ln>
            <a:solidFill>
              <a:srgbClr val="B21D21"/>
            </a:solidFill>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44" name="Connecteur droit 43">
            <a:extLst>
              <a:ext uri="{FF2B5EF4-FFF2-40B4-BE49-F238E27FC236}">
                <a16:creationId xmlns:a16="http://schemas.microsoft.com/office/drawing/2014/main" id="{D654212A-3838-4541-9DF5-28D92B098559}"/>
              </a:ext>
            </a:extLst>
          </p:cNvPr>
          <p:cNvCxnSpPr>
            <a:cxnSpLocks/>
          </p:cNvCxnSpPr>
          <p:nvPr/>
        </p:nvCxnSpPr>
        <p:spPr>
          <a:xfrm>
            <a:off x="3335301" y="9268821"/>
            <a:ext cx="11752299" cy="0"/>
          </a:xfrm>
          <a:prstGeom prst="line">
            <a:avLst/>
          </a:prstGeom>
          <a:ln>
            <a:solidFill>
              <a:srgbClr val="B21D21"/>
            </a:solidFill>
          </a:ln>
        </p:spPr>
        <p:style>
          <a:lnRef idx="1">
            <a:schemeClr val="dk1"/>
          </a:lnRef>
          <a:fillRef idx="0">
            <a:schemeClr val="dk1"/>
          </a:fillRef>
          <a:effectRef idx="0">
            <a:schemeClr val="dk1"/>
          </a:effectRef>
          <a:fontRef idx="minor">
            <a:schemeClr val="tx1"/>
          </a:fontRef>
        </p:style>
      </p:cxnSp>
      <p:cxnSp>
        <p:nvCxnSpPr>
          <p:cNvPr id="48" name="Connecteur droit 47">
            <a:extLst>
              <a:ext uri="{FF2B5EF4-FFF2-40B4-BE49-F238E27FC236}">
                <a16:creationId xmlns:a16="http://schemas.microsoft.com/office/drawing/2014/main" id="{BD1689A9-5A15-42BA-A481-8165B56EFE1F}"/>
              </a:ext>
            </a:extLst>
          </p:cNvPr>
          <p:cNvCxnSpPr/>
          <p:nvPr/>
        </p:nvCxnSpPr>
        <p:spPr>
          <a:xfrm>
            <a:off x="15087600" y="8917104"/>
            <a:ext cx="0" cy="351717"/>
          </a:xfrm>
          <a:prstGeom prst="line">
            <a:avLst/>
          </a:prstGeom>
          <a:ln>
            <a:solidFill>
              <a:srgbClr val="B21D2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1780</TotalTime>
  <Words>2289</Words>
  <Application>Microsoft Office PowerPoint</Application>
  <PresentationFormat>Personnalisé</PresentationFormat>
  <Paragraphs>528</Paragraphs>
  <Slides>25</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25</vt:i4>
      </vt:variant>
    </vt:vector>
  </HeadingPairs>
  <TitlesOfParts>
    <vt:vector size="31" baseType="lpstr">
      <vt:lpstr>Segoe UI</vt:lpstr>
      <vt:lpstr>Raleway Bold</vt:lpstr>
      <vt:lpstr>Arial</vt:lpstr>
      <vt:lpstr>Calibri</vt:lpstr>
      <vt:lpstr>Segoe UI Semibold</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 2024-2025 (16:9)</dc:title>
  <dc:creator>Elisa Mathieu</dc:creator>
  <cp:lastModifiedBy>Elisa Mathieu</cp:lastModifiedBy>
  <cp:revision>202</cp:revision>
  <dcterms:created xsi:type="dcterms:W3CDTF">2006-08-16T00:00:00Z</dcterms:created>
  <dcterms:modified xsi:type="dcterms:W3CDTF">2025-11-20T11:34:05Z</dcterms:modified>
  <dc:identifier>DAGzCqdYk1s</dc:identifier>
</cp:coreProperties>
</file>