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82450" autoAdjust="0"/>
  </p:normalViewPr>
  <p:slideViewPr>
    <p:cSldViewPr snapToGrid="0" showGuides="1">
      <p:cViewPr varScale="1">
        <p:scale>
          <a:sx n="113" d="100"/>
          <a:sy n="113" d="100"/>
        </p:scale>
        <p:origin x="2448" y="82"/>
      </p:cViewPr>
      <p:guideLst>
        <p:guide orient="horz" pos="211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63CF6A-7173-41B1-B8EC-1E139E087E4F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3DFE66-7B45-4A15-8F62-8510F5408A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3165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/>
              <a:t>Quelle règle d’organisation du travail doit maitriser le manager ? 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49686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Aujourd'hui je choisis de travailler avec vous sur Excell</a:t>
            </a:r>
          </a:p>
          <a:p>
            <a:r>
              <a:rPr lang="fr-FR" dirty="0"/>
              <a:t>Quel </a:t>
            </a:r>
            <a:r>
              <a:rPr lang="fr-FR" dirty="0" err="1"/>
              <a:t>role</a:t>
            </a:r>
            <a:r>
              <a:rPr lang="fr-FR" dirty="0"/>
              <a:t> à Excel?   </a:t>
            </a:r>
          </a:p>
          <a:p>
            <a:r>
              <a:rPr lang="fr-FR" dirty="0"/>
              <a:t>Clic</a:t>
            </a:r>
          </a:p>
          <a:p>
            <a:r>
              <a:rPr lang="fr-FR" dirty="0"/>
              <a:t>Echange</a:t>
            </a:r>
          </a:p>
          <a:p>
            <a:r>
              <a:rPr lang="fr-FR" dirty="0"/>
              <a:t>Quels avantages ? </a:t>
            </a:r>
          </a:p>
          <a:p>
            <a:r>
              <a:rPr lang="fr-FR" dirty="0"/>
              <a:t>Clic</a:t>
            </a:r>
          </a:p>
          <a:p>
            <a:r>
              <a:rPr lang="fr-FR" dirty="0"/>
              <a:t>Quelles limites</a:t>
            </a:r>
          </a:p>
          <a:p>
            <a:r>
              <a:rPr lang="fr-FR" dirty="0"/>
              <a:t>Clic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40252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90061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73057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06231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42486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5593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80343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1097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9/3/2025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9/3/2025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9/3/2025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9/3/2025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9/3/2025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9/3/2025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D87589-E610-4E2C-8CE7-E1FC2E59871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Les outils numériques du manager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0621226-744C-42E6-A078-2C43E26585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fr-FR" dirty="0"/>
              <a:t>L3 MS UE 554.2</a:t>
            </a:r>
          </a:p>
        </p:txBody>
      </p:sp>
    </p:spTree>
    <p:extLst>
      <p:ext uri="{BB962C8B-B14F-4D97-AF65-F5344CB8AC3E}">
        <p14:creationId xmlns:p14="http://schemas.microsoft.com/office/powerpoint/2010/main" val="2296791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B97F81-814A-4ECD-848B-5C5852447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Cas concret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42CC29-19C4-4B7D-9138-B34203958A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7800" y="1940560"/>
            <a:ext cx="9720073" cy="4023360"/>
          </a:xfrm>
        </p:spPr>
        <p:txBody>
          <a:bodyPr>
            <a:normAutofit/>
          </a:bodyPr>
          <a:lstStyle/>
          <a:p>
            <a:r>
              <a:rPr lang="fr-FR" dirty="0"/>
              <a:t>Préparer le fichier de suivi des résultats de « L1tégration »</a:t>
            </a:r>
          </a:p>
          <a:p>
            <a:endParaRPr lang="fr-FR" dirty="0"/>
          </a:p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 créer le fichier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 organiser les données</a:t>
            </a:r>
          </a:p>
          <a:p>
            <a:pPr lvl="1"/>
            <a:r>
              <a:rPr lang="fr-FR" dirty="0"/>
              <a:t>Préparer ses idées : de quoi ai-je besoin ? Trier le nécessaire maintenant ou plus tard…</a:t>
            </a:r>
          </a:p>
          <a:p>
            <a:pPr lvl="2"/>
            <a:r>
              <a:rPr lang="fr-FR" dirty="0"/>
              <a:t>Listes / âge / sexe / groupe / présences</a:t>
            </a:r>
          </a:p>
          <a:p>
            <a:pPr lvl="2"/>
            <a:r>
              <a:rPr lang="fr-FR" dirty="0"/>
              <a:t>Résultats / classement</a:t>
            </a:r>
          </a:p>
          <a:p>
            <a:pPr lvl="2"/>
            <a:r>
              <a:rPr lang="fr-FR" dirty="0"/>
              <a:t>Graphiques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 mettre en forme</a:t>
            </a:r>
          </a:p>
          <a:p>
            <a:endParaRPr lang="fr-FR" dirty="0"/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6D4A9DE-C7F0-4FAA-9D60-399BA2B066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0084" y="202335"/>
            <a:ext cx="3134063" cy="2435589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E8006F7-F629-486D-AE2C-BD173B7D2C57}"/>
              </a:ext>
            </a:extLst>
          </p:cNvPr>
          <p:cNvSpPr txBox="1"/>
          <p:nvPr/>
        </p:nvSpPr>
        <p:spPr>
          <a:xfrm>
            <a:off x="1620194" y="5951627"/>
            <a:ext cx="8856921" cy="64231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FF0000"/>
                </a:solidFill>
              </a:rPr>
              <a:t>Dans une organisation le manager doit s’appuyer sur l’équipe pour coordonner la circulation de l’information : lien entre Sportif / pilotage / Adm / Protocole</a:t>
            </a:r>
          </a:p>
        </p:txBody>
      </p:sp>
    </p:spTree>
    <p:extLst>
      <p:ext uri="{BB962C8B-B14F-4D97-AF65-F5344CB8AC3E}">
        <p14:creationId xmlns:p14="http://schemas.microsoft.com/office/powerpoint/2010/main" val="26416812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1374B2-3ED8-490D-A4F4-A646E7A41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Créer ses feuilles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54B8759-17AC-4E81-8C63-1440DEE82A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9" y="2286000"/>
            <a:ext cx="4855676" cy="402336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fr-FR" dirty="0"/>
              <a:t>Autant de feuilles que de besoin (Listes – effectifs - résultats - graphiques )</a:t>
            </a:r>
          </a:p>
          <a:p>
            <a:pPr marL="457200" indent="-457200">
              <a:buFont typeface="+mj-lt"/>
              <a:buAutoNum type="arabicPeriod"/>
            </a:pPr>
            <a:r>
              <a:rPr lang="fr-FR" dirty="0"/>
              <a:t>Nommer les feuilles</a:t>
            </a:r>
          </a:p>
          <a:p>
            <a:pPr marL="457200" indent="-457200">
              <a:buFont typeface="+mj-lt"/>
              <a:buAutoNum type="arabicPeriod"/>
            </a:pPr>
            <a:r>
              <a:rPr lang="fr-FR" dirty="0"/>
              <a:t>Créer les colonnes</a:t>
            </a:r>
          </a:p>
          <a:p>
            <a:pPr marL="457200" indent="-457200">
              <a:buFont typeface="+mj-lt"/>
              <a:buAutoNum type="arabicPeriod"/>
            </a:pPr>
            <a:r>
              <a:rPr lang="fr-FR" dirty="0"/>
              <a:t>Saisir ou copier les données</a:t>
            </a:r>
          </a:p>
          <a:p>
            <a:pPr marL="457200" indent="-457200">
              <a:buFont typeface="+mj-lt"/>
              <a:buAutoNum type="arabicPeriod"/>
            </a:pPr>
            <a:r>
              <a:rPr lang="fr-FR" dirty="0"/>
              <a:t>Sauvegarder </a:t>
            </a:r>
          </a:p>
          <a:p>
            <a:endParaRPr lang="fr-FR" dirty="0"/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44D90C8-4F36-46DC-91F3-5289933CB0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8178" y="471259"/>
            <a:ext cx="1668934" cy="295774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AABE855-BEAE-4574-BE07-54FABB419A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1785" y="2902265"/>
            <a:ext cx="1281384" cy="128138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DB53FFF-6074-4FD5-B341-9297FAB3F6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8178" y="4117181"/>
            <a:ext cx="6227309" cy="179614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2A9DE70-39BB-4C4B-8C33-20E7A00F2F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8782" y="471259"/>
            <a:ext cx="4963218" cy="3391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368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1374B2-3ED8-490D-A4F4-A646E7A41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Créer ses feuilles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54B8759-17AC-4E81-8C63-1440DEE82A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9" y="2286000"/>
            <a:ext cx="4855676" cy="402336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fr-FR" dirty="0"/>
              <a:t>Autant de feuilles que de besoin (Listes – effectifs - résultats - graphiques )</a:t>
            </a:r>
          </a:p>
          <a:p>
            <a:pPr marL="457200" indent="-457200">
              <a:buFont typeface="+mj-lt"/>
              <a:buAutoNum type="arabicPeriod"/>
            </a:pPr>
            <a:r>
              <a:rPr lang="fr-FR" dirty="0"/>
              <a:t>Nommer les feuilles</a:t>
            </a:r>
          </a:p>
          <a:p>
            <a:pPr marL="457200" indent="-457200">
              <a:buFont typeface="+mj-lt"/>
              <a:buAutoNum type="arabicPeriod"/>
            </a:pPr>
            <a:r>
              <a:rPr lang="fr-FR" dirty="0"/>
              <a:t>Créer les colonnes</a:t>
            </a:r>
          </a:p>
          <a:p>
            <a:pPr marL="457200" indent="-457200">
              <a:buFont typeface="+mj-lt"/>
              <a:buAutoNum type="arabicPeriod"/>
            </a:pPr>
            <a:r>
              <a:rPr lang="fr-FR" dirty="0"/>
              <a:t>Saisir ou copier les données</a:t>
            </a:r>
          </a:p>
          <a:p>
            <a:pPr marL="457200" indent="-457200">
              <a:buFont typeface="+mj-lt"/>
              <a:buAutoNum type="arabicPeriod"/>
            </a:pPr>
            <a:r>
              <a:rPr lang="fr-FR" dirty="0"/>
              <a:t>Sauvegarder </a:t>
            </a:r>
          </a:p>
          <a:p>
            <a:endParaRPr lang="fr-FR" dirty="0"/>
          </a:p>
          <a:p>
            <a:endParaRPr 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DB53FFF-6074-4FD5-B341-9297FAB3F6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9564" y="2745581"/>
            <a:ext cx="6227309" cy="1796149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AB134D7-7A7A-426F-8745-4FF1BE9B2944}"/>
              </a:ext>
            </a:extLst>
          </p:cNvPr>
          <p:cNvSpPr txBox="1"/>
          <p:nvPr/>
        </p:nvSpPr>
        <p:spPr>
          <a:xfrm>
            <a:off x="6525300" y="457861"/>
            <a:ext cx="4571829" cy="175432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b="1" dirty="0"/>
              <a:t>PRINCIPES</a:t>
            </a:r>
          </a:p>
          <a:p>
            <a:r>
              <a:rPr lang="fr-FR" dirty="0"/>
              <a:t>1 CELLULE = 1 INFO</a:t>
            </a:r>
          </a:p>
          <a:p>
            <a:r>
              <a:rPr lang="fr-FR" dirty="0"/>
              <a:t>1 LIGNE = 1 DONNEE COMPLETE</a:t>
            </a:r>
          </a:p>
          <a:p>
            <a:r>
              <a:rPr lang="fr-FR" dirty="0"/>
              <a:t>1 COLONNE = 1 CATEGORIE</a:t>
            </a:r>
          </a:p>
          <a:p>
            <a:r>
              <a:rPr lang="fr-FR" dirty="0"/>
              <a:t>LA PREMIERE LIGNE EST RESERVEE AUX EN TETE</a:t>
            </a:r>
          </a:p>
          <a:p>
            <a:r>
              <a:rPr lang="fr-FR" dirty="0"/>
              <a:t>PAS DE LIGNE VIDE </a:t>
            </a:r>
          </a:p>
        </p:txBody>
      </p:sp>
    </p:spTree>
    <p:extLst>
      <p:ext uri="{BB962C8B-B14F-4D97-AF65-F5344CB8AC3E}">
        <p14:creationId xmlns:p14="http://schemas.microsoft.com/office/powerpoint/2010/main" val="2629636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1374B2-3ED8-490D-A4F4-A646E7A41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SAISIR SES DONNEES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54B8759-17AC-4E81-8C63-1440DEE82A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9" y="2286000"/>
            <a:ext cx="4855676" cy="402336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fr-FR" dirty="0"/>
              <a:t>Mot à mot</a:t>
            </a:r>
          </a:p>
          <a:p>
            <a:pPr marL="457200" indent="-457200">
              <a:buFont typeface="+mj-lt"/>
              <a:buAutoNum type="arabicPeriod"/>
            </a:pPr>
            <a:r>
              <a:rPr lang="fr-FR" dirty="0"/>
              <a:t>Par copie </a:t>
            </a:r>
          </a:p>
          <a:p>
            <a:pPr marL="457200" indent="-457200">
              <a:buFont typeface="+mj-lt"/>
              <a:buAutoNum type="arabicPeriod"/>
            </a:pPr>
            <a:r>
              <a:rPr lang="fr-FR" dirty="0"/>
              <a:t>Par menu déroulant : exemple de la ville</a:t>
            </a:r>
          </a:p>
          <a:p>
            <a:pPr marL="457200" indent="-457200">
              <a:buFont typeface="+mj-lt"/>
              <a:buAutoNum type="arabicPeriod"/>
            </a:pPr>
            <a:r>
              <a:rPr lang="fr-FR" dirty="0"/>
              <a:t>Sauvegarder </a:t>
            </a:r>
          </a:p>
          <a:p>
            <a:endParaRPr lang="fr-FR" dirty="0"/>
          </a:p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A44C9D0-D783-4A0A-90DD-4F85D635A3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9202" y="233413"/>
            <a:ext cx="2105319" cy="1800476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E93C78CC-9878-48FA-84D2-DD6B5EEA064A}"/>
              </a:ext>
            </a:extLst>
          </p:cNvPr>
          <p:cNvSpPr/>
          <p:nvPr/>
        </p:nvSpPr>
        <p:spPr>
          <a:xfrm>
            <a:off x="7412196" y="932002"/>
            <a:ext cx="914400" cy="699962"/>
          </a:xfrm>
          <a:prstGeom prst="ellipse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6FF4575-2FBF-4A06-972F-9F60657438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7984" y="1978750"/>
            <a:ext cx="3631997" cy="278509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3BC9F86-E7F5-46BE-988A-55636AEEA6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99981" y="256574"/>
            <a:ext cx="2648320" cy="2876951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90AA889-6611-489C-9AB6-AAE7E7604B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9062" y="3489630"/>
            <a:ext cx="4011922" cy="296433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3401CC2F-465D-4085-86DE-48AADFCDDC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99360" y="4484584"/>
            <a:ext cx="4495074" cy="2278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331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1374B2-3ED8-490D-A4F4-A646E7A41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clarifier SES DONNEES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54B8759-17AC-4E81-8C63-1440DEE82A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9" y="2286000"/>
            <a:ext cx="4855676" cy="402336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fr-FR" dirty="0"/>
              <a:t>Mise en forme de tableau</a:t>
            </a:r>
          </a:p>
          <a:p>
            <a:pPr marL="630936" lvl="1" indent="-457200"/>
            <a:r>
              <a:rPr lang="fr-FR" dirty="0"/>
              <a:t>Menu Styles</a:t>
            </a:r>
          </a:p>
          <a:p>
            <a:pPr marL="630936" lvl="1" indent="-457200"/>
            <a:r>
              <a:rPr lang="fr-FR" dirty="0"/>
              <a:t>Choisir le type</a:t>
            </a:r>
          </a:p>
          <a:p>
            <a:pPr marL="457200" indent="-457200">
              <a:buFont typeface="+mj-lt"/>
              <a:buAutoNum type="arabicPeriod"/>
            </a:pPr>
            <a:r>
              <a:rPr lang="fr-FR" dirty="0"/>
              <a:t>Appliquer des filtres	</a:t>
            </a:r>
          </a:p>
          <a:p>
            <a:pPr marL="457200" indent="-457200">
              <a:buFont typeface="+mj-lt"/>
              <a:buAutoNum type="arabicPeriod"/>
            </a:pPr>
            <a:r>
              <a:rPr lang="fr-FR" dirty="0"/>
              <a:t>Créer des segments</a:t>
            </a:r>
          </a:p>
          <a:p>
            <a:pPr marL="457200" indent="-457200">
              <a:buFont typeface="+mj-lt"/>
              <a:buAutoNum type="arabicPeriod"/>
            </a:pPr>
            <a:r>
              <a:rPr lang="fr-FR" dirty="0"/>
              <a:t>Sauvegarder </a:t>
            </a:r>
          </a:p>
          <a:p>
            <a:endParaRPr lang="fr-FR" dirty="0"/>
          </a:p>
          <a:p>
            <a:endParaRPr 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41AC6B1-E0F5-4359-8124-2B9F3CC6BF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6323" y="607029"/>
            <a:ext cx="6109966" cy="953962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E93C78CC-9878-48FA-84D2-DD6B5EEA064A}"/>
              </a:ext>
            </a:extLst>
          </p:cNvPr>
          <p:cNvSpPr/>
          <p:nvPr/>
        </p:nvSpPr>
        <p:spPr>
          <a:xfrm>
            <a:off x="6767942" y="734029"/>
            <a:ext cx="914400" cy="699962"/>
          </a:xfrm>
          <a:prstGeom prst="ellipse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3C1FCAF-CBFF-4CA4-9513-CB894A8000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1474" y="1713376"/>
            <a:ext cx="7762240" cy="3696123"/>
          </a:xfrm>
          <a:prstGeom prst="rect">
            <a:avLst/>
          </a:prstGeom>
        </p:spPr>
      </p:pic>
      <p:grpSp>
        <p:nvGrpSpPr>
          <p:cNvPr id="26" name="Groupe 25">
            <a:extLst>
              <a:ext uri="{FF2B5EF4-FFF2-40B4-BE49-F238E27FC236}">
                <a16:creationId xmlns:a16="http://schemas.microsoft.com/office/drawing/2014/main" id="{B097BC1F-55E4-4744-9E9C-A9445CCDF21D}"/>
              </a:ext>
            </a:extLst>
          </p:cNvPr>
          <p:cNvGrpSpPr/>
          <p:nvPr/>
        </p:nvGrpSpPr>
        <p:grpSpPr>
          <a:xfrm>
            <a:off x="4751496" y="3024569"/>
            <a:ext cx="7237614" cy="2174021"/>
            <a:chOff x="4751496" y="3024569"/>
            <a:chExt cx="7237614" cy="2174021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73FC24A5-3B2E-46F8-ACC6-DFFAEFEDFA8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314792" y="3024569"/>
              <a:ext cx="6288298" cy="1930519"/>
            </a:xfrm>
            <a:prstGeom prst="rect">
              <a:avLst/>
            </a:prstGeom>
          </p:spPr>
        </p:pic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163AA29F-C185-4F48-A63C-01B30944F26A}"/>
                </a:ext>
              </a:extLst>
            </p:cNvPr>
            <p:cNvSpPr/>
            <p:nvPr/>
          </p:nvSpPr>
          <p:spPr>
            <a:xfrm>
              <a:off x="7531397" y="3857808"/>
              <a:ext cx="1855089" cy="1097280"/>
            </a:xfrm>
            <a:prstGeom prst="ellipse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Légende : encadrée 14">
              <a:extLst>
                <a:ext uri="{FF2B5EF4-FFF2-40B4-BE49-F238E27FC236}">
                  <a16:creationId xmlns:a16="http://schemas.microsoft.com/office/drawing/2014/main" id="{CAA27C53-5158-4D4D-A2C1-A0F46F07FC4C}"/>
                </a:ext>
              </a:extLst>
            </p:cNvPr>
            <p:cNvSpPr/>
            <p:nvPr/>
          </p:nvSpPr>
          <p:spPr>
            <a:xfrm>
              <a:off x="9503297" y="3857808"/>
              <a:ext cx="2485813" cy="612648"/>
            </a:xfrm>
            <a:prstGeom prst="borderCallout1">
              <a:avLst>
                <a:gd name="adj1" fmla="val 40861"/>
                <a:gd name="adj2" fmla="val -1249"/>
                <a:gd name="adj3" fmla="val 67171"/>
                <a:gd name="adj4" fmla="val -45344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Sélection automatique de toutes les données</a:t>
              </a:r>
            </a:p>
          </p:txBody>
        </p:sp>
        <p:sp>
          <p:nvSpPr>
            <p:cNvPr id="20" name="Légende : encadrée 19">
              <a:extLst>
                <a:ext uri="{FF2B5EF4-FFF2-40B4-BE49-F238E27FC236}">
                  <a16:creationId xmlns:a16="http://schemas.microsoft.com/office/drawing/2014/main" id="{93C88E05-5289-43D7-8143-01EB5A388D0C}"/>
                </a:ext>
              </a:extLst>
            </p:cNvPr>
            <p:cNvSpPr/>
            <p:nvPr/>
          </p:nvSpPr>
          <p:spPr>
            <a:xfrm>
              <a:off x="4751496" y="4585942"/>
              <a:ext cx="2485813" cy="612648"/>
            </a:xfrm>
            <a:prstGeom prst="borderCallout1">
              <a:avLst>
                <a:gd name="adj1" fmla="val 2166"/>
                <a:gd name="adj2" fmla="val 103384"/>
                <a:gd name="adj3" fmla="val -11325"/>
                <a:gd name="adj4" fmla="val 121413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Je recommande…</a:t>
              </a:r>
            </a:p>
          </p:txBody>
        </p:sp>
      </p:grp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C998DA97-C28A-4DB7-ABB3-BD6B8CF50FE2}"/>
              </a:ext>
            </a:extLst>
          </p:cNvPr>
          <p:cNvGrpSpPr/>
          <p:nvPr/>
        </p:nvGrpSpPr>
        <p:grpSpPr>
          <a:xfrm>
            <a:off x="837612" y="5198590"/>
            <a:ext cx="11207205" cy="1540504"/>
            <a:chOff x="752441" y="5088066"/>
            <a:chExt cx="11207205" cy="1540504"/>
          </a:xfrm>
        </p:grpSpPr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9167843F-CBB5-4C6E-9A21-F8890F231ED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506597" y="5088066"/>
              <a:ext cx="7453049" cy="1540504"/>
            </a:xfrm>
            <a:prstGeom prst="rect">
              <a:avLst/>
            </a:prstGeom>
          </p:spPr>
        </p:pic>
        <p:sp>
          <p:nvSpPr>
            <p:cNvPr id="24" name="Légende : encadrée 23">
              <a:extLst>
                <a:ext uri="{FF2B5EF4-FFF2-40B4-BE49-F238E27FC236}">
                  <a16:creationId xmlns:a16="http://schemas.microsoft.com/office/drawing/2014/main" id="{87C9EF69-8FCE-4F2B-A386-0001A560E8B2}"/>
                </a:ext>
              </a:extLst>
            </p:cNvPr>
            <p:cNvSpPr/>
            <p:nvPr/>
          </p:nvSpPr>
          <p:spPr>
            <a:xfrm>
              <a:off x="752441" y="5407846"/>
              <a:ext cx="2485813" cy="612648"/>
            </a:xfrm>
            <a:prstGeom prst="borderCallout1">
              <a:avLst>
                <a:gd name="adj1" fmla="val 2166"/>
                <a:gd name="adj2" fmla="val 103384"/>
                <a:gd name="adj3" fmla="val -16852"/>
                <a:gd name="adj4" fmla="val 152203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Nommage du tableau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5113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1374B2-3ED8-490D-A4F4-A646E7A41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clarifier SES DONNEES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54B8759-17AC-4E81-8C63-1440DEE82A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9" y="2286000"/>
            <a:ext cx="4855676" cy="402336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fr-FR" dirty="0"/>
              <a:t>Mise en forme de tableau</a:t>
            </a:r>
          </a:p>
          <a:p>
            <a:pPr marL="630936" lvl="1" indent="-457200"/>
            <a:r>
              <a:rPr lang="fr-FR" dirty="0"/>
              <a:t>Menu Styles</a:t>
            </a:r>
          </a:p>
          <a:p>
            <a:pPr marL="630936" lvl="1" indent="-457200"/>
            <a:r>
              <a:rPr lang="fr-FR" dirty="0"/>
              <a:t>Choisir le type</a:t>
            </a:r>
          </a:p>
          <a:p>
            <a:pPr marL="457200" indent="-457200">
              <a:buFont typeface="+mj-lt"/>
              <a:buAutoNum type="arabicPeriod"/>
            </a:pPr>
            <a:r>
              <a:rPr lang="fr-FR" dirty="0"/>
              <a:t>Appliquer des filtres	</a:t>
            </a:r>
          </a:p>
          <a:p>
            <a:pPr marL="457200" indent="-457200">
              <a:buFont typeface="+mj-lt"/>
              <a:buAutoNum type="arabicPeriod"/>
            </a:pPr>
            <a:r>
              <a:rPr lang="fr-FR" dirty="0"/>
              <a:t>Créer des segments</a:t>
            </a:r>
          </a:p>
          <a:p>
            <a:pPr marL="457200" indent="-457200">
              <a:buFont typeface="+mj-lt"/>
              <a:buAutoNum type="arabicPeriod"/>
            </a:pPr>
            <a:r>
              <a:rPr lang="fr-FR" dirty="0"/>
              <a:t>Sauvegarder </a:t>
            </a:r>
          </a:p>
          <a:p>
            <a:endParaRPr lang="fr-FR" dirty="0"/>
          </a:p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15850CB-9EC8-4E0C-A854-07CDB56A6E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2197" y="1869578"/>
            <a:ext cx="2215267" cy="3810042"/>
          </a:xfrm>
          <a:prstGeom prst="rect">
            <a:avLst/>
          </a:prstGeom>
        </p:spPr>
      </p:pic>
      <p:sp>
        <p:nvSpPr>
          <p:cNvPr id="8" name="Légende : encadrée 7">
            <a:extLst>
              <a:ext uri="{FF2B5EF4-FFF2-40B4-BE49-F238E27FC236}">
                <a16:creationId xmlns:a16="http://schemas.microsoft.com/office/drawing/2014/main" id="{FD0418F7-514A-494C-A5B1-7E571A824782}"/>
              </a:ext>
            </a:extLst>
          </p:cNvPr>
          <p:cNvSpPr/>
          <p:nvPr/>
        </p:nvSpPr>
        <p:spPr>
          <a:xfrm>
            <a:off x="8419252" y="1869578"/>
            <a:ext cx="3747037" cy="237067"/>
          </a:xfrm>
          <a:prstGeom prst="borderCallout1">
            <a:avLst>
              <a:gd name="adj1" fmla="val 18750"/>
              <a:gd name="adj2" fmla="val -8333"/>
              <a:gd name="adj3" fmla="val 181072"/>
              <a:gd name="adj4" fmla="val -393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Trier (alphabet – numérique - Couleur)</a:t>
            </a:r>
          </a:p>
        </p:txBody>
      </p:sp>
      <p:sp>
        <p:nvSpPr>
          <p:cNvPr id="22" name="Légende : encadrée 21">
            <a:extLst>
              <a:ext uri="{FF2B5EF4-FFF2-40B4-BE49-F238E27FC236}">
                <a16:creationId xmlns:a16="http://schemas.microsoft.com/office/drawing/2014/main" id="{05AFD3A7-B74F-4BF9-8F53-FE5D5C92E28E}"/>
              </a:ext>
            </a:extLst>
          </p:cNvPr>
          <p:cNvSpPr/>
          <p:nvPr/>
        </p:nvSpPr>
        <p:spPr>
          <a:xfrm>
            <a:off x="8266852" y="3310466"/>
            <a:ext cx="3747037" cy="237067"/>
          </a:xfrm>
          <a:prstGeom prst="borderCallout1">
            <a:avLst>
              <a:gd name="adj1" fmla="val 18750"/>
              <a:gd name="adj2" fmla="val -8333"/>
              <a:gd name="adj3" fmla="val 181072"/>
              <a:gd name="adj4" fmla="val -393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Filtrer (par valeur)</a:t>
            </a:r>
          </a:p>
        </p:txBody>
      </p:sp>
    </p:spTree>
    <p:extLst>
      <p:ext uri="{BB962C8B-B14F-4D97-AF65-F5344CB8AC3E}">
        <p14:creationId xmlns:p14="http://schemas.microsoft.com/office/powerpoint/2010/main" val="28148868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1374B2-3ED8-490D-A4F4-A646E7A41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clarifier SES DONNEES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54B8759-17AC-4E81-8C63-1440DEE82A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9" y="2286000"/>
            <a:ext cx="4855676" cy="402336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fr-FR" dirty="0"/>
              <a:t>Mise en forme de tableau</a:t>
            </a:r>
          </a:p>
          <a:p>
            <a:pPr marL="630936" lvl="1" indent="-457200"/>
            <a:r>
              <a:rPr lang="fr-FR" dirty="0"/>
              <a:t>Menu Styles</a:t>
            </a:r>
          </a:p>
          <a:p>
            <a:pPr marL="630936" lvl="1" indent="-457200"/>
            <a:r>
              <a:rPr lang="fr-FR" dirty="0"/>
              <a:t>Choisir le type</a:t>
            </a:r>
          </a:p>
          <a:p>
            <a:pPr marL="457200" indent="-457200">
              <a:buFont typeface="+mj-lt"/>
              <a:buAutoNum type="arabicPeriod"/>
            </a:pPr>
            <a:r>
              <a:rPr lang="fr-FR" dirty="0"/>
              <a:t>Appliquer des filtres	</a:t>
            </a:r>
          </a:p>
          <a:p>
            <a:pPr marL="457200" indent="-457200">
              <a:buFont typeface="+mj-lt"/>
              <a:buAutoNum type="arabicPeriod"/>
            </a:pPr>
            <a:r>
              <a:rPr lang="fr-FR" dirty="0"/>
              <a:t>Créer des segments</a:t>
            </a:r>
          </a:p>
          <a:p>
            <a:pPr marL="457200" indent="-457200">
              <a:buFont typeface="+mj-lt"/>
              <a:buAutoNum type="arabicPeriod"/>
            </a:pPr>
            <a:r>
              <a:rPr lang="fr-FR" dirty="0"/>
              <a:t>Sauvegarder </a:t>
            </a:r>
          </a:p>
          <a:p>
            <a:endParaRPr lang="fr-FR" dirty="0"/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4A7C3C9-87D1-42C1-A8AB-0E726377E9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4898" y="384048"/>
            <a:ext cx="1790950" cy="121937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2C8C05D-236F-47B5-8548-0C95A04CB7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1711" y="3301419"/>
            <a:ext cx="6096000" cy="874076"/>
          </a:xfrm>
          <a:prstGeom prst="rect">
            <a:avLst/>
          </a:prstGeom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A6BAEEBF-1D69-40F5-8AC2-3FF84BB62616}"/>
              </a:ext>
            </a:extLst>
          </p:cNvPr>
          <p:cNvGrpSpPr/>
          <p:nvPr/>
        </p:nvGrpSpPr>
        <p:grpSpPr>
          <a:xfrm>
            <a:off x="6096000" y="3301419"/>
            <a:ext cx="6096000" cy="1582987"/>
            <a:chOff x="6070289" y="3357563"/>
            <a:chExt cx="6096000" cy="1582987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36F19591-0ED6-482D-A93D-DB83BFC5A52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70289" y="3357563"/>
              <a:ext cx="6096000" cy="1582987"/>
            </a:xfrm>
            <a:prstGeom prst="rect">
              <a:avLst/>
            </a:prstGeom>
          </p:spPr>
        </p:pic>
        <p:sp>
          <p:nvSpPr>
            <p:cNvPr id="15" name="Légende : encadrée 14">
              <a:extLst>
                <a:ext uri="{FF2B5EF4-FFF2-40B4-BE49-F238E27FC236}">
                  <a16:creationId xmlns:a16="http://schemas.microsoft.com/office/drawing/2014/main" id="{9AC2EE89-20E0-4FAC-B322-B42522AE394C}"/>
                </a:ext>
              </a:extLst>
            </p:cNvPr>
            <p:cNvSpPr/>
            <p:nvPr/>
          </p:nvSpPr>
          <p:spPr>
            <a:xfrm>
              <a:off x="7613225" y="4000339"/>
              <a:ext cx="3747037" cy="237067"/>
            </a:xfrm>
            <a:prstGeom prst="borderCallout1">
              <a:avLst>
                <a:gd name="adj1" fmla="val 47321"/>
                <a:gd name="adj2" fmla="val -1645"/>
                <a:gd name="adj3" fmla="val -38928"/>
                <a:gd name="adj4" fmla="val -463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Jouer sur la mise en forme</a:t>
              </a:r>
            </a:p>
          </p:txBody>
        </p:sp>
      </p:grpSp>
      <p:pic>
        <p:nvPicPr>
          <p:cNvPr id="16" name="Image 15">
            <a:extLst>
              <a:ext uri="{FF2B5EF4-FFF2-40B4-BE49-F238E27FC236}">
                <a16:creationId xmlns:a16="http://schemas.microsoft.com/office/drawing/2014/main" id="{54D4F3DD-C10B-4548-97AE-1D081C75A5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83144" y="4906997"/>
            <a:ext cx="6121711" cy="657962"/>
          </a:xfrm>
          <a:prstGeom prst="rect">
            <a:avLst/>
          </a:prstGeom>
        </p:spPr>
      </p:pic>
      <p:grpSp>
        <p:nvGrpSpPr>
          <p:cNvPr id="18" name="Groupe 17">
            <a:extLst>
              <a:ext uri="{FF2B5EF4-FFF2-40B4-BE49-F238E27FC236}">
                <a16:creationId xmlns:a16="http://schemas.microsoft.com/office/drawing/2014/main" id="{D53ECDBD-825D-4C56-AB7F-77051CD241A7}"/>
              </a:ext>
            </a:extLst>
          </p:cNvPr>
          <p:cNvGrpSpPr/>
          <p:nvPr/>
        </p:nvGrpSpPr>
        <p:grpSpPr>
          <a:xfrm>
            <a:off x="6054907" y="1869578"/>
            <a:ext cx="6111382" cy="3073708"/>
            <a:chOff x="6054907" y="1869578"/>
            <a:chExt cx="6111382" cy="3073708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76F5A421-80F3-4952-A517-057D7D7DA54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054907" y="2425191"/>
              <a:ext cx="4121881" cy="2518095"/>
            </a:xfrm>
            <a:prstGeom prst="rect">
              <a:avLst/>
            </a:prstGeom>
          </p:spPr>
        </p:pic>
        <p:sp>
          <p:nvSpPr>
            <p:cNvPr id="22" name="Légende : encadrée 21">
              <a:extLst>
                <a:ext uri="{FF2B5EF4-FFF2-40B4-BE49-F238E27FC236}">
                  <a16:creationId xmlns:a16="http://schemas.microsoft.com/office/drawing/2014/main" id="{05AFD3A7-B74F-4BF9-8F53-FE5D5C92E28E}"/>
                </a:ext>
              </a:extLst>
            </p:cNvPr>
            <p:cNvSpPr/>
            <p:nvPr/>
          </p:nvSpPr>
          <p:spPr>
            <a:xfrm>
              <a:off x="8544558" y="3684238"/>
              <a:ext cx="3621731" cy="237067"/>
            </a:xfrm>
            <a:prstGeom prst="borderCallout1">
              <a:avLst>
                <a:gd name="adj1" fmla="val 47321"/>
                <a:gd name="adj2" fmla="val -1645"/>
                <a:gd name="adj3" fmla="val 1072"/>
                <a:gd name="adj4" fmla="val -8003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Choisir le segment : bouton « filtre »</a:t>
              </a:r>
            </a:p>
          </p:txBody>
        </p:sp>
        <p:sp>
          <p:nvSpPr>
            <p:cNvPr id="8" name="Légende : encadrée 7">
              <a:extLst>
                <a:ext uri="{FF2B5EF4-FFF2-40B4-BE49-F238E27FC236}">
                  <a16:creationId xmlns:a16="http://schemas.microsoft.com/office/drawing/2014/main" id="{FD0418F7-514A-494C-A5B1-7E571A824782}"/>
                </a:ext>
              </a:extLst>
            </p:cNvPr>
            <p:cNvSpPr/>
            <p:nvPr/>
          </p:nvSpPr>
          <p:spPr>
            <a:xfrm>
              <a:off x="8419252" y="1869578"/>
              <a:ext cx="3747037" cy="237067"/>
            </a:xfrm>
            <a:prstGeom prst="borderCallout1">
              <a:avLst>
                <a:gd name="adj1" fmla="val 67321"/>
                <a:gd name="adj2" fmla="val -1825"/>
                <a:gd name="adj3" fmla="val 381072"/>
                <a:gd name="adj4" fmla="val -2199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Sélectionner 1 cellule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82587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1374B2-3ED8-490D-A4F4-A646E7A41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Traiter les données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54B8759-17AC-4E81-8C63-1440DEE82A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9" y="2286000"/>
            <a:ext cx="4855676" cy="402336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fr-FR" dirty="0"/>
              <a:t>Utilisation de fonctions</a:t>
            </a:r>
          </a:p>
          <a:p>
            <a:pPr marL="630936" lvl="1" indent="-457200"/>
            <a:r>
              <a:rPr lang="fr-FR" dirty="0"/>
              <a:t>Nombre : compter les valeurs</a:t>
            </a:r>
          </a:p>
          <a:p>
            <a:pPr marL="630936" lvl="1" indent="-457200"/>
            <a:r>
              <a:rPr lang="fr-FR" dirty="0"/>
              <a:t>Nombre si : compter les valeurs qui remplissent une condition</a:t>
            </a:r>
          </a:p>
          <a:p>
            <a:pPr marL="457200" indent="-457200">
              <a:buFont typeface="+mj-lt"/>
              <a:buAutoNum type="arabicPeriod"/>
            </a:pPr>
            <a:r>
              <a:rPr lang="fr-FR" dirty="0"/>
              <a:t>Fonctions et pourcentage</a:t>
            </a:r>
          </a:p>
          <a:p>
            <a:pPr marL="457200" indent="-457200">
              <a:buFont typeface="+mj-lt"/>
              <a:buAutoNum type="arabicPeriod"/>
            </a:pPr>
            <a:r>
              <a:rPr lang="fr-FR" dirty="0"/>
              <a:t>Lier les feuilles</a:t>
            </a:r>
          </a:p>
          <a:p>
            <a:pPr marL="457200" indent="-457200">
              <a:buFont typeface="+mj-lt"/>
              <a:buAutoNum type="arabicPeriod"/>
            </a:pPr>
            <a:r>
              <a:rPr lang="fr-FR" dirty="0"/>
              <a:t>Sauvegarder </a:t>
            </a:r>
          </a:p>
          <a:p>
            <a:endParaRPr lang="fr-FR" dirty="0"/>
          </a:p>
          <a:p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808157FB-C634-4ADD-BFCC-4204F0E3CBC3}"/>
              </a:ext>
            </a:extLst>
          </p:cNvPr>
          <p:cNvGrpSpPr/>
          <p:nvPr/>
        </p:nvGrpSpPr>
        <p:grpSpPr>
          <a:xfrm>
            <a:off x="4438117" y="1869578"/>
            <a:ext cx="7753884" cy="3996830"/>
            <a:chOff x="4438116" y="1869578"/>
            <a:chExt cx="7853479" cy="3996830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6102D8BE-4168-42CF-8B4E-EA067B6B9F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38116" y="2608403"/>
              <a:ext cx="6729755" cy="3258005"/>
            </a:xfrm>
            <a:prstGeom prst="rect">
              <a:avLst/>
            </a:prstGeom>
          </p:spPr>
        </p:pic>
        <p:sp>
          <p:nvSpPr>
            <p:cNvPr id="8" name="Légende : encadrée 7">
              <a:extLst>
                <a:ext uri="{FF2B5EF4-FFF2-40B4-BE49-F238E27FC236}">
                  <a16:creationId xmlns:a16="http://schemas.microsoft.com/office/drawing/2014/main" id="{FD0418F7-514A-494C-A5B1-7E571A824782}"/>
                </a:ext>
              </a:extLst>
            </p:cNvPr>
            <p:cNvSpPr/>
            <p:nvPr/>
          </p:nvSpPr>
          <p:spPr>
            <a:xfrm>
              <a:off x="8419252" y="1869578"/>
              <a:ext cx="3747037" cy="237067"/>
            </a:xfrm>
            <a:prstGeom prst="borderCallout1">
              <a:avLst>
                <a:gd name="adj1" fmla="val 67321"/>
                <a:gd name="adj2" fmla="val -1825"/>
                <a:gd name="adj3" fmla="val 572500"/>
                <a:gd name="adj4" fmla="val -56516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Nombreuses variantes</a:t>
              </a:r>
            </a:p>
          </p:txBody>
        </p:sp>
        <p:sp>
          <p:nvSpPr>
            <p:cNvPr id="22" name="Légende : encadrée 21">
              <a:extLst>
                <a:ext uri="{FF2B5EF4-FFF2-40B4-BE49-F238E27FC236}">
                  <a16:creationId xmlns:a16="http://schemas.microsoft.com/office/drawing/2014/main" id="{05AFD3A7-B74F-4BF9-8F53-FE5D5C92E28E}"/>
                </a:ext>
              </a:extLst>
            </p:cNvPr>
            <p:cNvSpPr/>
            <p:nvPr/>
          </p:nvSpPr>
          <p:spPr>
            <a:xfrm>
              <a:off x="8544558" y="3684238"/>
              <a:ext cx="3747037" cy="237067"/>
            </a:xfrm>
            <a:prstGeom prst="borderCallout1">
              <a:avLst>
                <a:gd name="adj1" fmla="val 47321"/>
                <a:gd name="adj2" fmla="val -1645"/>
                <a:gd name="adj3" fmla="val -104642"/>
                <a:gd name="adj4" fmla="val -4187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Menu info apparait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3C68BCF5-2DC8-48CD-A126-960BF022CB52}"/>
              </a:ext>
            </a:extLst>
          </p:cNvPr>
          <p:cNvGrpSpPr/>
          <p:nvPr/>
        </p:nvGrpSpPr>
        <p:grpSpPr>
          <a:xfrm>
            <a:off x="4914406" y="2021978"/>
            <a:ext cx="7306278" cy="3844430"/>
            <a:chOff x="4914406" y="2021978"/>
            <a:chExt cx="7306278" cy="3844430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AAFC776E-254D-403F-A50B-0DCA46038C6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14406" y="2721023"/>
              <a:ext cx="6402883" cy="3145385"/>
            </a:xfrm>
            <a:prstGeom prst="rect">
              <a:avLst/>
            </a:prstGeom>
          </p:spPr>
        </p:pic>
        <p:sp>
          <p:nvSpPr>
            <p:cNvPr id="17" name="Légende : encadrée 16">
              <a:extLst>
                <a:ext uri="{FF2B5EF4-FFF2-40B4-BE49-F238E27FC236}">
                  <a16:creationId xmlns:a16="http://schemas.microsoft.com/office/drawing/2014/main" id="{27976590-8759-475E-BAD6-844165FB1315}"/>
                </a:ext>
              </a:extLst>
            </p:cNvPr>
            <p:cNvSpPr/>
            <p:nvPr/>
          </p:nvSpPr>
          <p:spPr>
            <a:xfrm>
              <a:off x="8521166" y="2021978"/>
              <a:ext cx="3699518" cy="237067"/>
            </a:xfrm>
            <a:prstGeom prst="borderCallout1">
              <a:avLst>
                <a:gd name="adj1" fmla="val 67321"/>
                <a:gd name="adj2" fmla="val -1825"/>
                <a:gd name="adj3" fmla="val 661072"/>
                <a:gd name="adj4" fmla="val -3601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Aide à la saisie sur la fonction</a:t>
              </a: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D7A43ACD-CEE7-4452-8FB7-49C8A53E78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97926" y="3357563"/>
            <a:ext cx="3715268" cy="3229426"/>
          </a:xfrm>
          <a:prstGeom prst="rect">
            <a:avLst/>
          </a:prstGeom>
        </p:spPr>
      </p:pic>
      <p:sp>
        <p:nvSpPr>
          <p:cNvPr id="21" name="Légende : encadrée 20">
            <a:extLst>
              <a:ext uri="{FF2B5EF4-FFF2-40B4-BE49-F238E27FC236}">
                <a16:creationId xmlns:a16="http://schemas.microsoft.com/office/drawing/2014/main" id="{7E8A61B3-9E67-4B8F-B0F5-C6B2EE713A80}"/>
              </a:ext>
            </a:extLst>
          </p:cNvPr>
          <p:cNvSpPr/>
          <p:nvPr/>
        </p:nvSpPr>
        <p:spPr>
          <a:xfrm flipH="1">
            <a:off x="8368766" y="3083886"/>
            <a:ext cx="2944428" cy="237067"/>
          </a:xfrm>
          <a:prstGeom prst="borderCallout1">
            <a:avLst>
              <a:gd name="adj1" fmla="val 67321"/>
              <a:gd name="adj2" fmla="val -1825"/>
              <a:gd name="adj3" fmla="val 646786"/>
              <a:gd name="adj4" fmla="val 2541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Ou saisie directe par glisser</a:t>
            </a:r>
          </a:p>
        </p:txBody>
      </p:sp>
      <p:sp>
        <p:nvSpPr>
          <p:cNvPr id="23" name="Légende : encadrée 22">
            <a:extLst>
              <a:ext uri="{FF2B5EF4-FFF2-40B4-BE49-F238E27FC236}">
                <a16:creationId xmlns:a16="http://schemas.microsoft.com/office/drawing/2014/main" id="{13FD0601-9574-4A82-A167-DE28B0248A40}"/>
              </a:ext>
            </a:extLst>
          </p:cNvPr>
          <p:cNvSpPr/>
          <p:nvPr/>
        </p:nvSpPr>
        <p:spPr>
          <a:xfrm flipH="1">
            <a:off x="4594075" y="5430846"/>
            <a:ext cx="2944428" cy="237067"/>
          </a:xfrm>
          <a:prstGeom prst="borderCallout1">
            <a:avLst>
              <a:gd name="adj1" fmla="val 67321"/>
              <a:gd name="adj2" fmla="val -1825"/>
              <a:gd name="adj3" fmla="val -747498"/>
              <a:gd name="adj4" fmla="val -23588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/>
              <a:t>Rque</a:t>
            </a:r>
            <a:r>
              <a:rPr lang="fr-FR" dirty="0"/>
              <a:t> : avantage du nommage</a:t>
            </a:r>
          </a:p>
        </p:txBody>
      </p:sp>
    </p:spTree>
    <p:extLst>
      <p:ext uri="{BB962C8B-B14F-4D97-AF65-F5344CB8AC3E}">
        <p14:creationId xmlns:p14="http://schemas.microsoft.com/office/powerpoint/2010/main" val="2401574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1374B2-3ED8-490D-A4F4-A646E7A41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Traiter les données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B1942F8-2156-4F71-9861-AF7DFEB653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4510" y="2084832"/>
            <a:ext cx="4229690" cy="3115110"/>
          </a:xfrm>
          <a:prstGeom prst="rect">
            <a:avLst/>
          </a:prstGeom>
        </p:spPr>
      </p:pic>
      <p:sp>
        <p:nvSpPr>
          <p:cNvPr id="20" name="Espace réservé du contenu 2">
            <a:extLst>
              <a:ext uri="{FF2B5EF4-FFF2-40B4-BE49-F238E27FC236}">
                <a16:creationId xmlns:a16="http://schemas.microsoft.com/office/drawing/2014/main" id="{03C9DE14-02FC-4ADC-8173-0613E8877C0A}"/>
              </a:ext>
            </a:extLst>
          </p:cNvPr>
          <p:cNvSpPr txBox="1">
            <a:spLocks/>
          </p:cNvSpPr>
          <p:nvPr/>
        </p:nvSpPr>
        <p:spPr>
          <a:xfrm>
            <a:off x="1028488" y="2150532"/>
            <a:ext cx="4855676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r>
              <a:rPr lang="fr-FR" dirty="0"/>
              <a:t>Utilisation de fonctions</a:t>
            </a:r>
          </a:p>
          <a:p>
            <a:pPr marL="630936" lvl="1" indent="-457200"/>
            <a:r>
              <a:rPr lang="fr-FR" dirty="0"/>
              <a:t>Nombre : compter les valeurs</a:t>
            </a:r>
          </a:p>
          <a:p>
            <a:pPr marL="630936" lvl="1" indent="-457200"/>
            <a:r>
              <a:rPr lang="fr-FR" dirty="0"/>
              <a:t>Nombre si : compter les valeurs qui remplissent une condition</a:t>
            </a:r>
          </a:p>
          <a:p>
            <a:pPr marL="457200" indent="-457200">
              <a:buFont typeface="+mj-lt"/>
              <a:buAutoNum type="arabicPeriod"/>
            </a:pPr>
            <a:r>
              <a:rPr lang="fr-FR" dirty="0"/>
              <a:t>Fonctions et pourcentage</a:t>
            </a:r>
          </a:p>
          <a:p>
            <a:pPr marL="457200" indent="-457200">
              <a:buFont typeface="+mj-lt"/>
              <a:buAutoNum type="arabicPeriod"/>
            </a:pPr>
            <a:r>
              <a:rPr lang="fr-FR" dirty="0"/>
              <a:t>Lier les feuilles</a:t>
            </a:r>
          </a:p>
          <a:p>
            <a:pPr marL="457200" indent="-457200">
              <a:buFont typeface="+mj-lt"/>
              <a:buAutoNum type="arabicPeriod"/>
            </a:pPr>
            <a:r>
              <a:rPr lang="fr-FR" dirty="0"/>
              <a:t>Sauvegarder 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24" name="Légende : encadrée 23">
            <a:extLst>
              <a:ext uri="{FF2B5EF4-FFF2-40B4-BE49-F238E27FC236}">
                <a16:creationId xmlns:a16="http://schemas.microsoft.com/office/drawing/2014/main" id="{3F9920BE-74DF-419A-8816-FD14855A81A7}"/>
              </a:ext>
            </a:extLst>
          </p:cNvPr>
          <p:cNvSpPr/>
          <p:nvPr/>
        </p:nvSpPr>
        <p:spPr>
          <a:xfrm>
            <a:off x="8492482" y="1658058"/>
            <a:ext cx="3699518" cy="237067"/>
          </a:xfrm>
          <a:prstGeom prst="borderCallout1">
            <a:avLst>
              <a:gd name="adj1" fmla="val 67321"/>
              <a:gd name="adj2" fmla="val -1825"/>
              <a:gd name="adj3" fmla="val 238215"/>
              <a:gd name="adj4" fmla="val -2282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Plage de valeurs</a:t>
            </a:r>
          </a:p>
        </p:txBody>
      </p:sp>
      <p:sp>
        <p:nvSpPr>
          <p:cNvPr id="25" name="Légende : encadrée 24">
            <a:extLst>
              <a:ext uri="{FF2B5EF4-FFF2-40B4-BE49-F238E27FC236}">
                <a16:creationId xmlns:a16="http://schemas.microsoft.com/office/drawing/2014/main" id="{77974E62-39C1-4E1C-ABDF-6C86555F5741}"/>
              </a:ext>
            </a:extLst>
          </p:cNvPr>
          <p:cNvSpPr/>
          <p:nvPr/>
        </p:nvSpPr>
        <p:spPr>
          <a:xfrm>
            <a:off x="8407816" y="2447712"/>
            <a:ext cx="3699518" cy="237067"/>
          </a:xfrm>
          <a:prstGeom prst="borderCallout1">
            <a:avLst>
              <a:gd name="adj1" fmla="val 67321"/>
              <a:gd name="adj2" fmla="val -1825"/>
              <a:gd name="adj3" fmla="val -41785"/>
              <a:gd name="adj4" fmla="val -72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Conditions à remplir</a:t>
            </a:r>
          </a:p>
        </p:txBody>
      </p:sp>
      <p:sp>
        <p:nvSpPr>
          <p:cNvPr id="26" name="Légende : encadrée 25">
            <a:extLst>
              <a:ext uri="{FF2B5EF4-FFF2-40B4-BE49-F238E27FC236}">
                <a16:creationId xmlns:a16="http://schemas.microsoft.com/office/drawing/2014/main" id="{D4E140C8-1BC9-408B-82F7-B0F97B6A6F92}"/>
              </a:ext>
            </a:extLst>
          </p:cNvPr>
          <p:cNvSpPr/>
          <p:nvPr/>
        </p:nvSpPr>
        <p:spPr>
          <a:xfrm>
            <a:off x="8407816" y="3180587"/>
            <a:ext cx="3699518" cy="673440"/>
          </a:xfrm>
          <a:prstGeom prst="borderCallout1">
            <a:avLst>
              <a:gd name="adj1" fmla="val 67321"/>
              <a:gd name="adj2" fmla="val -1825"/>
              <a:gd name="adj3" fmla="val -117130"/>
              <a:gd name="adj4" fmla="val -763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Mettre entre guillemets pour une condition texte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4DFAEA10-9AA0-4B09-8FC3-A9CC0491BB6B}"/>
              </a:ext>
            </a:extLst>
          </p:cNvPr>
          <p:cNvGrpSpPr/>
          <p:nvPr/>
        </p:nvGrpSpPr>
        <p:grpSpPr>
          <a:xfrm>
            <a:off x="6514510" y="2050709"/>
            <a:ext cx="5878632" cy="3067478"/>
            <a:chOff x="5495914" y="3584448"/>
            <a:chExt cx="5878632" cy="3067478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1E2FF6F-8FDF-49AB-A69A-79E2CCF72AE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495914" y="3584448"/>
              <a:ext cx="4563112" cy="3067478"/>
            </a:xfrm>
            <a:prstGeom prst="rect">
              <a:avLst/>
            </a:prstGeom>
          </p:spPr>
        </p:pic>
        <p:sp>
          <p:nvSpPr>
            <p:cNvPr id="27" name="Légende : encadrée 26">
              <a:extLst>
                <a:ext uri="{FF2B5EF4-FFF2-40B4-BE49-F238E27FC236}">
                  <a16:creationId xmlns:a16="http://schemas.microsoft.com/office/drawing/2014/main" id="{3A75954C-9EEA-427C-A851-AB4EBBF6DCD2}"/>
                </a:ext>
              </a:extLst>
            </p:cNvPr>
            <p:cNvSpPr/>
            <p:nvPr/>
          </p:nvSpPr>
          <p:spPr>
            <a:xfrm>
              <a:off x="7675028" y="4680203"/>
              <a:ext cx="3699518" cy="673440"/>
            </a:xfrm>
            <a:prstGeom prst="borderCallout1">
              <a:avLst>
                <a:gd name="adj1" fmla="val 67321"/>
                <a:gd name="adj2" fmla="val -1825"/>
                <a:gd name="adj3" fmla="val -117130"/>
                <a:gd name="adj4" fmla="val -7632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Pour calculer le ratio présent / prévus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A7748AAB-F618-4A9D-8F64-3120427B4EEB}"/>
              </a:ext>
            </a:extLst>
          </p:cNvPr>
          <p:cNvGrpSpPr/>
          <p:nvPr/>
        </p:nvGrpSpPr>
        <p:grpSpPr>
          <a:xfrm>
            <a:off x="3599735" y="4823479"/>
            <a:ext cx="6424681" cy="1687133"/>
            <a:chOff x="3599735" y="4823479"/>
            <a:chExt cx="6424681" cy="1687133"/>
          </a:xfrm>
        </p:grpSpPr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28FACE56-8DA0-4AD8-B008-E76720E26BE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599735" y="4823479"/>
              <a:ext cx="1943371" cy="1247949"/>
            </a:xfrm>
            <a:prstGeom prst="rect">
              <a:avLst/>
            </a:prstGeom>
          </p:spPr>
        </p:pic>
        <p:sp>
          <p:nvSpPr>
            <p:cNvPr id="32" name="Légende : encadrée 31">
              <a:extLst>
                <a:ext uri="{FF2B5EF4-FFF2-40B4-BE49-F238E27FC236}">
                  <a16:creationId xmlns:a16="http://schemas.microsoft.com/office/drawing/2014/main" id="{6799F784-3054-4C77-9621-46E17AB0CD48}"/>
                </a:ext>
              </a:extLst>
            </p:cNvPr>
            <p:cNvSpPr/>
            <p:nvPr/>
          </p:nvSpPr>
          <p:spPr>
            <a:xfrm>
              <a:off x="6324898" y="5837172"/>
              <a:ext cx="3699518" cy="673440"/>
            </a:xfrm>
            <a:prstGeom prst="borderCallout1">
              <a:avLst>
                <a:gd name="adj1" fmla="val 67321"/>
                <a:gd name="adj2" fmla="val -1825"/>
                <a:gd name="adj3" fmla="val -67847"/>
                <a:gd name="adj4" fmla="val -51939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Pour afficher sous forme de pourcentage</a:t>
              </a:r>
            </a:p>
          </p:txBody>
        </p:sp>
      </p:grpSp>
      <p:pic>
        <p:nvPicPr>
          <p:cNvPr id="35" name="Image 34">
            <a:extLst>
              <a:ext uri="{FF2B5EF4-FFF2-40B4-BE49-F238E27FC236}">
                <a16:creationId xmlns:a16="http://schemas.microsoft.com/office/drawing/2014/main" id="{5052C0E6-AFA0-4DF7-B708-C833319878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37515" y="2439004"/>
            <a:ext cx="6437400" cy="152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544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1374B2-3ED8-490D-A4F4-A646E7A41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Traiter les données</a:t>
            </a:r>
          </a:p>
        </p:txBody>
      </p:sp>
      <p:sp>
        <p:nvSpPr>
          <p:cNvPr id="20" name="Espace réservé du contenu 2">
            <a:extLst>
              <a:ext uri="{FF2B5EF4-FFF2-40B4-BE49-F238E27FC236}">
                <a16:creationId xmlns:a16="http://schemas.microsoft.com/office/drawing/2014/main" id="{03C9DE14-02FC-4ADC-8173-0613E8877C0A}"/>
              </a:ext>
            </a:extLst>
          </p:cNvPr>
          <p:cNvSpPr txBox="1">
            <a:spLocks/>
          </p:cNvSpPr>
          <p:nvPr/>
        </p:nvSpPr>
        <p:spPr>
          <a:xfrm>
            <a:off x="1028488" y="2150532"/>
            <a:ext cx="4855676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r>
              <a:rPr lang="fr-FR" dirty="0"/>
              <a:t>Utilisation de fonctions</a:t>
            </a:r>
          </a:p>
          <a:p>
            <a:pPr marL="630936" lvl="1" indent="-457200"/>
            <a:r>
              <a:rPr lang="fr-FR" dirty="0"/>
              <a:t>Nombre : compter les valeurs</a:t>
            </a:r>
          </a:p>
          <a:p>
            <a:pPr marL="630936" lvl="1" indent="-457200"/>
            <a:r>
              <a:rPr lang="fr-FR" dirty="0"/>
              <a:t>Nombre si : compter les valeurs qui remplissent une condition</a:t>
            </a:r>
          </a:p>
          <a:p>
            <a:pPr marL="457200" indent="-457200">
              <a:buFont typeface="+mj-lt"/>
              <a:buAutoNum type="arabicPeriod"/>
            </a:pPr>
            <a:r>
              <a:rPr lang="fr-FR" dirty="0"/>
              <a:t>Fonctions et pourcentage</a:t>
            </a:r>
          </a:p>
          <a:p>
            <a:pPr marL="457200" indent="-457200">
              <a:buFont typeface="+mj-lt"/>
              <a:buAutoNum type="arabicPeriod"/>
            </a:pPr>
            <a:r>
              <a:rPr lang="fr-FR" dirty="0"/>
              <a:t>Lier les feuilles</a:t>
            </a:r>
          </a:p>
          <a:p>
            <a:pPr marL="457200" indent="-457200">
              <a:buFont typeface="+mj-lt"/>
              <a:buAutoNum type="arabicPeriod"/>
            </a:pPr>
            <a:r>
              <a:rPr lang="fr-FR" dirty="0"/>
              <a:t>Sauvegarder </a:t>
            </a:r>
          </a:p>
          <a:p>
            <a:endParaRPr lang="fr-FR" dirty="0"/>
          </a:p>
          <a:p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59BEF0E-2FFE-401D-A834-0A3E2B00EA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0252" y="2712079"/>
            <a:ext cx="6306430" cy="1590897"/>
          </a:xfrm>
          <a:prstGeom prst="rect">
            <a:avLst/>
          </a:prstGeom>
        </p:spPr>
      </p:pic>
      <p:sp>
        <p:nvSpPr>
          <p:cNvPr id="24" name="Légende : encadrée 23">
            <a:extLst>
              <a:ext uri="{FF2B5EF4-FFF2-40B4-BE49-F238E27FC236}">
                <a16:creationId xmlns:a16="http://schemas.microsoft.com/office/drawing/2014/main" id="{3F9920BE-74DF-419A-8816-FD14855A81A7}"/>
              </a:ext>
            </a:extLst>
          </p:cNvPr>
          <p:cNvSpPr/>
          <p:nvPr/>
        </p:nvSpPr>
        <p:spPr>
          <a:xfrm>
            <a:off x="8115848" y="1803711"/>
            <a:ext cx="3300834" cy="627942"/>
          </a:xfrm>
          <a:prstGeom prst="borderCallout1">
            <a:avLst>
              <a:gd name="adj1" fmla="val 67321"/>
              <a:gd name="adj2" fmla="val -1825"/>
              <a:gd name="adj3" fmla="val 310842"/>
              <a:gd name="adj4" fmla="val -407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Possibilité d’aller chercher des valeurs dans une autre feuille</a:t>
            </a:r>
          </a:p>
        </p:txBody>
      </p:sp>
    </p:spTree>
    <p:extLst>
      <p:ext uri="{BB962C8B-B14F-4D97-AF65-F5344CB8AC3E}">
        <p14:creationId xmlns:p14="http://schemas.microsoft.com/office/powerpoint/2010/main" val="3316656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4F9682-732D-4EAE-B6BF-4EAD9C112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IDEE MAITRESSE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EF705B4-57F2-4D78-B5C6-6BB22AA1D9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La compétence a maitriser les outils numériques va permettre au manager de travailler avec une plus grande </a:t>
            </a:r>
            <a:r>
              <a:rPr lang="fr-FR" dirty="0">
                <a:highlight>
                  <a:srgbClr val="FFFF00"/>
                </a:highlight>
              </a:rPr>
              <a:t>efficience.</a:t>
            </a:r>
            <a:r>
              <a:rPr lang="fr-FR" dirty="0"/>
              <a:t> </a:t>
            </a:r>
          </a:p>
          <a:p>
            <a:r>
              <a:rPr lang="fr-FR" dirty="0"/>
              <a:t>Ses ressources sont </a:t>
            </a:r>
            <a:r>
              <a:rPr lang="fr-FR" dirty="0">
                <a:highlight>
                  <a:srgbClr val="FFFF00"/>
                </a:highlight>
              </a:rPr>
              <a:t>comptées</a:t>
            </a:r>
            <a:r>
              <a:rPr lang="fr-FR" dirty="0"/>
              <a:t>, sa </a:t>
            </a:r>
            <a:r>
              <a:rPr lang="fr-FR" dirty="0">
                <a:highlight>
                  <a:srgbClr val="FFFF00"/>
                </a:highlight>
              </a:rPr>
              <a:t>crédibilité</a:t>
            </a:r>
            <a:r>
              <a:rPr lang="fr-FR" dirty="0"/>
              <a:t> en dépend, la </a:t>
            </a:r>
            <a:r>
              <a:rPr lang="fr-FR" dirty="0">
                <a:highlight>
                  <a:srgbClr val="FFFF00"/>
                </a:highlight>
              </a:rPr>
              <a:t>prise de décision </a:t>
            </a:r>
            <a:r>
              <a:rPr lang="fr-FR" dirty="0"/>
              <a:t>de l’équipe est facilitée.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13635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74292F-9150-4402-953A-35D847608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plan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AD1E5E-93AF-4BE2-8DF1-D37D7E28FA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1. organisation de l’UE</a:t>
            </a:r>
          </a:p>
          <a:p>
            <a:r>
              <a:rPr lang="fr-FR" dirty="0"/>
              <a:t>2. les outils numériques</a:t>
            </a:r>
          </a:p>
          <a:p>
            <a:r>
              <a:rPr lang="fr-FR" dirty="0"/>
              <a:t>3. cas concret</a:t>
            </a:r>
          </a:p>
        </p:txBody>
      </p:sp>
    </p:spTree>
    <p:extLst>
      <p:ext uri="{BB962C8B-B14F-4D97-AF65-F5344CB8AC3E}">
        <p14:creationId xmlns:p14="http://schemas.microsoft.com/office/powerpoint/2010/main" val="38577409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1FD422-F974-484C-88B6-CFABA306F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introduction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92DCEAE-446F-47E2-984C-D087DDC60D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8304" y="2406883"/>
            <a:ext cx="3713830" cy="2974023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DCE04BC-A7F6-4793-B15B-3709888DB111}"/>
              </a:ext>
            </a:extLst>
          </p:cNvPr>
          <p:cNvSpPr txBox="1"/>
          <p:nvPr/>
        </p:nvSpPr>
        <p:spPr>
          <a:xfrm>
            <a:off x="6096000" y="3155230"/>
            <a:ext cx="519084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Quels outils peuvent me faire gagner du temps ? </a:t>
            </a:r>
          </a:p>
          <a:p>
            <a:endParaRPr lang="fr-FR" dirty="0"/>
          </a:p>
          <a:p>
            <a:r>
              <a:rPr lang="fr-FR" dirty="0"/>
              <a:t>Quelle est l’importance de ma production du moment ?</a:t>
            </a:r>
          </a:p>
          <a:p>
            <a:endParaRPr lang="fr-FR" dirty="0"/>
          </a:p>
          <a:p>
            <a:r>
              <a:rPr lang="fr-FR" dirty="0"/>
              <a:t>Comment puis je répartir la charge dans l’équipe ? </a:t>
            </a:r>
          </a:p>
        </p:txBody>
      </p:sp>
    </p:spTree>
    <p:extLst>
      <p:ext uri="{BB962C8B-B14F-4D97-AF65-F5344CB8AC3E}">
        <p14:creationId xmlns:p14="http://schemas.microsoft.com/office/powerpoint/2010/main" val="1058577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32980B-6C04-4B8C-B6D4-784F4A0E9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Organisation de </a:t>
            </a:r>
            <a:r>
              <a:rPr lang="fr-FR" dirty="0" err="1"/>
              <a:t>l’ue</a:t>
            </a:r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E59EAA3-2BDB-47BA-8E22-0B6AADC56791}"/>
              </a:ext>
            </a:extLst>
          </p:cNvPr>
          <p:cNvSpPr txBox="1"/>
          <p:nvPr/>
        </p:nvSpPr>
        <p:spPr>
          <a:xfrm>
            <a:off x="1024128" y="2734491"/>
            <a:ext cx="3060192" cy="64633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ESPACE</a:t>
            </a:r>
          </a:p>
          <a:p>
            <a:r>
              <a:rPr lang="fr-FR" dirty="0"/>
              <a:t>Salles TD B22 – puis B17 (TBC)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006F4C8-D1EC-47C4-9EFF-F95257B90CF0}"/>
              </a:ext>
            </a:extLst>
          </p:cNvPr>
          <p:cNvSpPr txBox="1"/>
          <p:nvPr/>
        </p:nvSpPr>
        <p:spPr>
          <a:xfrm>
            <a:off x="1024128" y="3631862"/>
            <a:ext cx="3060192" cy="258532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/>
              <a:t>TEMPS</a:t>
            </a:r>
          </a:p>
          <a:p>
            <a:pPr algn="ctr"/>
            <a:r>
              <a:rPr lang="fr-FR" dirty="0"/>
              <a:t>03/09 – 10h00 – 12h00</a:t>
            </a:r>
          </a:p>
          <a:p>
            <a:pPr algn="ctr"/>
            <a:r>
              <a:rPr lang="fr-FR" dirty="0"/>
              <a:t>08/09 – 13h30 – 15h30</a:t>
            </a:r>
          </a:p>
          <a:p>
            <a:pPr algn="ctr"/>
            <a:r>
              <a:rPr lang="fr-FR" dirty="0"/>
              <a:t>10/09 – 13h30 – 15h30</a:t>
            </a:r>
          </a:p>
          <a:p>
            <a:pPr algn="ctr"/>
            <a:r>
              <a:rPr lang="fr-FR" dirty="0"/>
              <a:t>18/09 – 08h00 – 10h00</a:t>
            </a:r>
          </a:p>
          <a:p>
            <a:pPr algn="ctr"/>
            <a:r>
              <a:rPr lang="fr-FR" dirty="0"/>
              <a:t>25/09 – 08h00 – 10h00</a:t>
            </a:r>
          </a:p>
          <a:p>
            <a:pPr algn="ctr"/>
            <a:r>
              <a:rPr lang="fr-FR" dirty="0"/>
              <a:t>02/10 – 08h00 – 10h00</a:t>
            </a:r>
          </a:p>
          <a:p>
            <a:pPr algn="ctr"/>
            <a:r>
              <a:rPr lang="fr-FR" dirty="0">
                <a:solidFill>
                  <a:schemeClr val="tx1"/>
                </a:solidFill>
                <a:highlight>
                  <a:srgbClr val="FFFF00"/>
                </a:highlight>
              </a:rPr>
              <a:t>09/10 – 08h00 – 10h00</a:t>
            </a:r>
          </a:p>
          <a:p>
            <a:pPr algn="ctr"/>
            <a:r>
              <a:rPr lang="fr-FR" dirty="0">
                <a:solidFill>
                  <a:schemeClr val="tx1"/>
                </a:solidFill>
                <a:highlight>
                  <a:srgbClr val="00FF00"/>
                </a:highlight>
              </a:rPr>
              <a:t>18/12 – 08h00 – 10h00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59E1684-8F55-4CD0-B852-DF7AC89F35B3}"/>
              </a:ext>
            </a:extLst>
          </p:cNvPr>
          <p:cNvSpPr txBox="1"/>
          <p:nvPr/>
        </p:nvSpPr>
        <p:spPr>
          <a:xfrm>
            <a:off x="5144805" y="2734491"/>
            <a:ext cx="3704627" cy="64633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NBE </a:t>
            </a:r>
          </a:p>
          <a:p>
            <a:r>
              <a:rPr lang="fr-FR" dirty="0"/>
              <a:t>6 TD – 1 éval - 1 seconde chance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4B668CA-5416-4473-81E5-5F22D76AAA05}"/>
              </a:ext>
            </a:extLst>
          </p:cNvPr>
          <p:cNvSpPr txBox="1"/>
          <p:nvPr/>
        </p:nvSpPr>
        <p:spPr>
          <a:xfrm>
            <a:off x="5144805" y="4311504"/>
            <a:ext cx="5930537" cy="92333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EVALUATION </a:t>
            </a:r>
          </a:p>
          <a:p>
            <a:r>
              <a:rPr lang="fr-FR" dirty="0"/>
              <a:t>1 ECRIT : travail sur tableau de bord Excel 80%</a:t>
            </a:r>
          </a:p>
          <a:p>
            <a:r>
              <a:rPr lang="fr-FR" dirty="0"/>
              <a:t>1 ORAL : évaluation intégrée à l’ORAL  final sur le PPT 20%</a:t>
            </a:r>
          </a:p>
        </p:txBody>
      </p:sp>
    </p:spTree>
    <p:extLst>
      <p:ext uri="{BB962C8B-B14F-4D97-AF65-F5344CB8AC3E}">
        <p14:creationId xmlns:p14="http://schemas.microsoft.com/office/powerpoint/2010/main" val="1406976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outils numériques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D04C4C7-0B0E-4CFE-BF54-2AF6E6BB94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130" y="2348765"/>
            <a:ext cx="6954220" cy="142894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2CA2A23-E41F-41B3-9AF3-D94317C67FB5}"/>
              </a:ext>
            </a:extLst>
          </p:cNvPr>
          <p:cNvSpPr txBox="1"/>
          <p:nvPr/>
        </p:nvSpPr>
        <p:spPr>
          <a:xfrm>
            <a:off x="4612640" y="4163567"/>
            <a:ext cx="633731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Existe d’autres suites bureautique</a:t>
            </a:r>
          </a:p>
          <a:p>
            <a:endParaRPr lang="fr-FR" dirty="0"/>
          </a:p>
          <a:p>
            <a:r>
              <a:rPr lang="fr-FR" dirty="0"/>
              <a:t>Existe d’autres supports numériques (Vidéo, design, image, CAO…)</a:t>
            </a:r>
          </a:p>
          <a:p>
            <a:endParaRPr lang="fr-FR" dirty="0"/>
          </a:p>
          <a:p>
            <a:r>
              <a:rPr lang="fr-FR" dirty="0"/>
              <a:t>Choix de rester sur un pack base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537BB38-B3B7-40C7-8759-20E97C984F09}"/>
              </a:ext>
            </a:extLst>
          </p:cNvPr>
          <p:cNvSpPr/>
          <p:nvPr/>
        </p:nvSpPr>
        <p:spPr>
          <a:xfrm>
            <a:off x="2174240" y="2348764"/>
            <a:ext cx="2438400" cy="142894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6107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outils numériques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FE59348-11EF-4718-BC4B-22B5466F0F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6363" y="2722879"/>
            <a:ext cx="939273" cy="11480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A44C3CE-04C9-4D20-B40A-4D22BFD80BD1}"/>
              </a:ext>
            </a:extLst>
          </p:cNvPr>
          <p:cNvSpPr txBox="1"/>
          <p:nvPr/>
        </p:nvSpPr>
        <p:spPr>
          <a:xfrm>
            <a:off x="4009813" y="2722879"/>
            <a:ext cx="479509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Utilisation du tableur : </a:t>
            </a:r>
          </a:p>
          <a:p>
            <a:pPr marL="285750" indent="-285750">
              <a:buFontTx/>
              <a:buChar char="-"/>
            </a:pPr>
            <a:r>
              <a:rPr lang="fr-FR" dirty="0"/>
              <a:t>Gestion de données</a:t>
            </a:r>
          </a:p>
          <a:p>
            <a:pPr marL="285750" indent="-285750">
              <a:buFontTx/>
              <a:buChar char="-"/>
            </a:pPr>
            <a:r>
              <a:rPr lang="fr-FR" dirty="0"/>
              <a:t>Suivi de résultats et mise en avant d’indicateurs</a:t>
            </a:r>
          </a:p>
          <a:p>
            <a:pPr marL="285750" indent="-285750">
              <a:buFontTx/>
              <a:buChar char="-"/>
            </a:pPr>
            <a:r>
              <a:rPr lang="fr-FR" dirty="0"/>
              <a:t>Pilotage d’une organisation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8E19D56-4B7C-4E98-AA58-5C72D2089503}"/>
              </a:ext>
            </a:extLst>
          </p:cNvPr>
          <p:cNvSpPr txBox="1"/>
          <p:nvPr/>
        </p:nvSpPr>
        <p:spPr>
          <a:xfrm>
            <a:off x="4009813" y="4426372"/>
            <a:ext cx="368818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Utilisation du tableur : </a:t>
            </a:r>
            <a:r>
              <a:rPr lang="fr-FR" dirty="0">
                <a:solidFill>
                  <a:srgbClr val="FF0000"/>
                </a:solidFill>
              </a:rPr>
              <a:t>Ce n’est pas</a:t>
            </a:r>
          </a:p>
          <a:p>
            <a:pPr marL="285750" indent="-285750">
              <a:buFontTx/>
              <a:buChar char="-"/>
            </a:pPr>
            <a:r>
              <a:rPr lang="fr-FR" dirty="0"/>
              <a:t>Une organisation dérivée de Word</a:t>
            </a:r>
          </a:p>
          <a:p>
            <a:pPr marL="285750" indent="-285750">
              <a:buFontTx/>
              <a:buChar char="-"/>
            </a:pPr>
            <a:r>
              <a:rPr lang="fr-FR" dirty="0"/>
              <a:t>Une calculatrice		</a:t>
            </a:r>
          </a:p>
          <a:p>
            <a:pPr marL="285750" indent="-285750">
              <a:buFontTx/>
              <a:buChar char="-"/>
            </a:pPr>
            <a:r>
              <a:rPr lang="fr-FR" dirty="0"/>
              <a:t>Une archive </a:t>
            </a:r>
          </a:p>
        </p:txBody>
      </p:sp>
    </p:spTree>
    <p:extLst>
      <p:ext uri="{BB962C8B-B14F-4D97-AF65-F5344CB8AC3E}">
        <p14:creationId xmlns:p14="http://schemas.microsoft.com/office/powerpoint/2010/main" val="2418295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44444E-6 L -0.36445 -0.0016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229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outils numériques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E2D4FA4-D570-476A-BC34-16879E6DD5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3948" y="1920402"/>
            <a:ext cx="7498080" cy="4169293"/>
          </a:xfrm>
          <a:prstGeom prst="rect">
            <a:avLst/>
          </a:prstGeom>
        </p:spPr>
      </p:pic>
      <p:sp>
        <p:nvSpPr>
          <p:cNvPr id="7" name="Légende : encadrée 6">
            <a:extLst>
              <a:ext uri="{FF2B5EF4-FFF2-40B4-BE49-F238E27FC236}">
                <a16:creationId xmlns:a16="http://schemas.microsoft.com/office/drawing/2014/main" id="{EC922CB7-D7F0-40B4-AFA9-379395E7D41A}"/>
              </a:ext>
            </a:extLst>
          </p:cNvPr>
          <p:cNvSpPr/>
          <p:nvPr/>
        </p:nvSpPr>
        <p:spPr>
          <a:xfrm>
            <a:off x="8134773" y="6272784"/>
            <a:ext cx="1368214" cy="469438"/>
          </a:xfrm>
          <a:prstGeom prst="borderCallout1">
            <a:avLst>
              <a:gd name="adj1" fmla="val 18750"/>
              <a:gd name="adj2" fmla="val -8333"/>
              <a:gd name="adj3" fmla="val -34672"/>
              <a:gd name="adj4" fmla="val -6312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Barre d’état</a:t>
            </a:r>
          </a:p>
        </p:txBody>
      </p:sp>
      <p:sp>
        <p:nvSpPr>
          <p:cNvPr id="9" name="Légende : encadrée 8">
            <a:extLst>
              <a:ext uri="{FF2B5EF4-FFF2-40B4-BE49-F238E27FC236}">
                <a16:creationId xmlns:a16="http://schemas.microsoft.com/office/drawing/2014/main" id="{2D6B9558-563A-4A75-B949-D469B652BD8B}"/>
              </a:ext>
            </a:extLst>
          </p:cNvPr>
          <p:cNvSpPr/>
          <p:nvPr/>
        </p:nvSpPr>
        <p:spPr>
          <a:xfrm>
            <a:off x="5411892" y="3106251"/>
            <a:ext cx="2004907" cy="469438"/>
          </a:xfrm>
          <a:prstGeom prst="borderCallout1">
            <a:avLst>
              <a:gd name="adj1" fmla="val 18750"/>
              <a:gd name="adj2" fmla="val -8333"/>
              <a:gd name="adj3" fmla="val -34672"/>
              <a:gd name="adj4" fmla="val -8272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Barre de formule</a:t>
            </a:r>
          </a:p>
        </p:txBody>
      </p:sp>
      <p:sp>
        <p:nvSpPr>
          <p:cNvPr id="10" name="Légende : encadrée 9">
            <a:extLst>
              <a:ext uri="{FF2B5EF4-FFF2-40B4-BE49-F238E27FC236}">
                <a16:creationId xmlns:a16="http://schemas.microsoft.com/office/drawing/2014/main" id="{665281CB-B7B5-4AC9-98BD-CB76EDBDD354}"/>
              </a:ext>
            </a:extLst>
          </p:cNvPr>
          <p:cNvSpPr/>
          <p:nvPr/>
        </p:nvSpPr>
        <p:spPr>
          <a:xfrm>
            <a:off x="224875" y="3709370"/>
            <a:ext cx="1368214" cy="469438"/>
          </a:xfrm>
          <a:prstGeom prst="borderCallout1">
            <a:avLst>
              <a:gd name="adj1" fmla="val -95236"/>
              <a:gd name="adj2" fmla="val 149093"/>
              <a:gd name="adj3" fmla="val 25928"/>
              <a:gd name="adj4" fmla="val 10321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Cellule (A1)</a:t>
            </a:r>
          </a:p>
        </p:txBody>
      </p:sp>
      <p:sp>
        <p:nvSpPr>
          <p:cNvPr id="11" name="Légende : encadrée 10">
            <a:extLst>
              <a:ext uri="{FF2B5EF4-FFF2-40B4-BE49-F238E27FC236}">
                <a16:creationId xmlns:a16="http://schemas.microsoft.com/office/drawing/2014/main" id="{3D4CEB2D-CA11-481A-A5DB-3E70B7723515}"/>
              </a:ext>
            </a:extLst>
          </p:cNvPr>
          <p:cNvSpPr/>
          <p:nvPr/>
        </p:nvSpPr>
        <p:spPr>
          <a:xfrm>
            <a:off x="224875" y="4538450"/>
            <a:ext cx="1368214" cy="469438"/>
          </a:xfrm>
          <a:prstGeom prst="borderCallout1">
            <a:avLst>
              <a:gd name="adj1" fmla="val -63493"/>
              <a:gd name="adj2" fmla="val 130281"/>
              <a:gd name="adj3" fmla="val 25928"/>
              <a:gd name="adj4" fmla="val 10321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Ligne (10)</a:t>
            </a:r>
          </a:p>
        </p:txBody>
      </p:sp>
      <p:sp>
        <p:nvSpPr>
          <p:cNvPr id="12" name="Légende : encadrée 11">
            <a:extLst>
              <a:ext uri="{FF2B5EF4-FFF2-40B4-BE49-F238E27FC236}">
                <a16:creationId xmlns:a16="http://schemas.microsoft.com/office/drawing/2014/main" id="{E165F3FC-D9D0-4736-AA32-82E3CAF99116}"/>
              </a:ext>
            </a:extLst>
          </p:cNvPr>
          <p:cNvSpPr/>
          <p:nvPr/>
        </p:nvSpPr>
        <p:spPr>
          <a:xfrm>
            <a:off x="2429595" y="4643436"/>
            <a:ext cx="1368214" cy="469438"/>
          </a:xfrm>
          <a:prstGeom prst="borderCallout1">
            <a:avLst>
              <a:gd name="adj1" fmla="val -307336"/>
              <a:gd name="adj2" fmla="val 68400"/>
              <a:gd name="adj3" fmla="val 25928"/>
              <a:gd name="adj4" fmla="val 10321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Colonne (C)</a:t>
            </a:r>
          </a:p>
        </p:txBody>
      </p:sp>
      <p:sp>
        <p:nvSpPr>
          <p:cNvPr id="13" name="Légende : encadrée 12">
            <a:extLst>
              <a:ext uri="{FF2B5EF4-FFF2-40B4-BE49-F238E27FC236}">
                <a16:creationId xmlns:a16="http://schemas.microsoft.com/office/drawing/2014/main" id="{86C8E11D-0264-4AB6-859A-3FD53B87B835}"/>
              </a:ext>
            </a:extLst>
          </p:cNvPr>
          <p:cNvSpPr/>
          <p:nvPr/>
        </p:nvSpPr>
        <p:spPr>
          <a:xfrm>
            <a:off x="1124373" y="6187757"/>
            <a:ext cx="1989329" cy="469438"/>
          </a:xfrm>
          <a:prstGeom prst="borderCallout1">
            <a:avLst>
              <a:gd name="adj1" fmla="val -63493"/>
              <a:gd name="adj2" fmla="val 130281"/>
              <a:gd name="adj3" fmla="val 25928"/>
              <a:gd name="adj4" fmla="val 10321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Onglet (de feuille) </a:t>
            </a:r>
          </a:p>
        </p:txBody>
      </p:sp>
      <p:sp>
        <p:nvSpPr>
          <p:cNvPr id="14" name="Légende : encadrée 13">
            <a:extLst>
              <a:ext uri="{FF2B5EF4-FFF2-40B4-BE49-F238E27FC236}">
                <a16:creationId xmlns:a16="http://schemas.microsoft.com/office/drawing/2014/main" id="{C0FCAA6F-E4EC-43CE-A9D5-63BCDCE39C02}"/>
              </a:ext>
            </a:extLst>
          </p:cNvPr>
          <p:cNvSpPr/>
          <p:nvPr/>
        </p:nvSpPr>
        <p:spPr>
          <a:xfrm>
            <a:off x="8818880" y="2489877"/>
            <a:ext cx="1368214" cy="469438"/>
          </a:xfrm>
          <a:prstGeom prst="borderCallout1">
            <a:avLst>
              <a:gd name="adj1" fmla="val 18750"/>
              <a:gd name="adj2" fmla="val -8333"/>
              <a:gd name="adj3" fmla="val -34672"/>
              <a:gd name="adj4" fmla="val -6312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Tri et Filtre</a:t>
            </a:r>
          </a:p>
        </p:txBody>
      </p:sp>
      <p:sp>
        <p:nvSpPr>
          <p:cNvPr id="15" name="Légende : encadrée 14">
            <a:extLst>
              <a:ext uri="{FF2B5EF4-FFF2-40B4-BE49-F238E27FC236}">
                <a16:creationId xmlns:a16="http://schemas.microsoft.com/office/drawing/2014/main" id="{23BF65EB-05B8-4597-8B90-757DA4F3D839}"/>
              </a:ext>
            </a:extLst>
          </p:cNvPr>
          <p:cNvSpPr/>
          <p:nvPr/>
        </p:nvSpPr>
        <p:spPr>
          <a:xfrm>
            <a:off x="224875" y="2785983"/>
            <a:ext cx="1368214" cy="469438"/>
          </a:xfrm>
          <a:prstGeom prst="borderCallout1">
            <a:avLst>
              <a:gd name="adj1" fmla="val 96664"/>
              <a:gd name="adj2" fmla="val 138697"/>
              <a:gd name="adj3" fmla="val 25928"/>
              <a:gd name="adj4" fmla="val 10321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Valeur a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351D86A-DAB6-4237-A60B-D7301602B08B}"/>
              </a:ext>
            </a:extLst>
          </p:cNvPr>
          <p:cNvSpPr txBox="1"/>
          <p:nvPr/>
        </p:nvSpPr>
        <p:spPr>
          <a:xfrm>
            <a:off x="6687880" y="4093099"/>
            <a:ext cx="4822598" cy="11079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400" b="1" u="sng" dirty="0">
                <a:highlight>
                  <a:srgbClr val="FFFF00"/>
                </a:highlight>
              </a:rPr>
              <a:t>Vocabulaire </a:t>
            </a:r>
          </a:p>
          <a:p>
            <a:endParaRPr lang="fr-FR" dirty="0">
              <a:highlight>
                <a:srgbClr val="FFFF00"/>
              </a:highlight>
            </a:endParaRPr>
          </a:p>
          <a:p>
            <a:r>
              <a:rPr lang="fr-FR" sz="2400" dirty="0">
                <a:highlight>
                  <a:srgbClr val="FFFF00"/>
                </a:highlight>
              </a:rPr>
              <a:t>Connaitre les notions pour se repérer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4F884E8-8A02-4471-A4E3-B4DF27EBCAD3}"/>
              </a:ext>
            </a:extLst>
          </p:cNvPr>
          <p:cNvSpPr/>
          <p:nvPr/>
        </p:nvSpPr>
        <p:spPr>
          <a:xfrm>
            <a:off x="2232836" y="2009553"/>
            <a:ext cx="3863163" cy="913609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Légende : encadrée 15">
            <a:extLst>
              <a:ext uri="{FF2B5EF4-FFF2-40B4-BE49-F238E27FC236}">
                <a16:creationId xmlns:a16="http://schemas.microsoft.com/office/drawing/2014/main" id="{32C42315-7877-41EA-8D37-627D379220DD}"/>
              </a:ext>
            </a:extLst>
          </p:cNvPr>
          <p:cNvSpPr/>
          <p:nvPr/>
        </p:nvSpPr>
        <p:spPr>
          <a:xfrm>
            <a:off x="7057814" y="1252693"/>
            <a:ext cx="2118084" cy="544902"/>
          </a:xfrm>
          <a:prstGeom prst="borderCallout1">
            <a:avLst>
              <a:gd name="adj1" fmla="val 18750"/>
              <a:gd name="adj2" fmla="val -8333"/>
              <a:gd name="adj3" fmla="val 138197"/>
              <a:gd name="adj4" fmla="val -5063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Outils de mise en forme</a:t>
            </a:r>
          </a:p>
        </p:txBody>
      </p:sp>
    </p:spTree>
    <p:extLst>
      <p:ext uri="{BB962C8B-B14F-4D97-AF65-F5344CB8AC3E}">
        <p14:creationId xmlns:p14="http://schemas.microsoft.com/office/powerpoint/2010/main" val="2065635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B97F81-814A-4ECD-848B-5C5852447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Cas concret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42CC29-19C4-4B7D-9138-B34203958A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7800" y="1940560"/>
            <a:ext cx="9720073" cy="4023360"/>
          </a:xfrm>
        </p:spPr>
        <p:txBody>
          <a:bodyPr/>
          <a:lstStyle/>
          <a:p>
            <a:r>
              <a:rPr lang="fr-FR" dirty="0"/>
              <a:t>Préparer le fichier de suivi des résultats de « L1tégration »</a:t>
            </a:r>
          </a:p>
          <a:p>
            <a:endParaRPr lang="fr-FR" dirty="0"/>
          </a:p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 créer le fichier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 organiser les données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 mettre en forme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6D4A9DE-C7F0-4FAA-9D60-399BA2B066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3608" y="2615926"/>
            <a:ext cx="3624725" cy="281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2338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é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708</TotalTime>
  <Words>788</Words>
  <Application>Microsoft Office PowerPoint</Application>
  <PresentationFormat>Grand écran</PresentationFormat>
  <Paragraphs>187</Paragraphs>
  <Slides>19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5" baseType="lpstr">
      <vt:lpstr>Calibri</vt:lpstr>
      <vt:lpstr>Tw Cen MT</vt:lpstr>
      <vt:lpstr>Tw Cen MT Condensed</vt:lpstr>
      <vt:lpstr>Wingdings</vt:lpstr>
      <vt:lpstr>Wingdings 3</vt:lpstr>
      <vt:lpstr>Intégral</vt:lpstr>
      <vt:lpstr>Les outils numériques du manager</vt:lpstr>
      <vt:lpstr>IDEE MAITRESSE</vt:lpstr>
      <vt:lpstr>plan</vt:lpstr>
      <vt:lpstr>introduction</vt:lpstr>
      <vt:lpstr>Organisation de l’ue</vt:lpstr>
      <vt:lpstr>Les outils numériques</vt:lpstr>
      <vt:lpstr>Les outils numériques</vt:lpstr>
      <vt:lpstr>Les outils numériques</vt:lpstr>
      <vt:lpstr>Cas concret</vt:lpstr>
      <vt:lpstr>Cas concret</vt:lpstr>
      <vt:lpstr>Créer ses feuilles </vt:lpstr>
      <vt:lpstr>Créer ses feuilles </vt:lpstr>
      <vt:lpstr>SAISIR SES DONNEES</vt:lpstr>
      <vt:lpstr>clarifier SES DONNEES</vt:lpstr>
      <vt:lpstr>clarifier SES DONNEES</vt:lpstr>
      <vt:lpstr>clarifier SES DONNEES</vt:lpstr>
      <vt:lpstr>Traiter les données</vt:lpstr>
      <vt:lpstr>Traiter les données</vt:lpstr>
      <vt:lpstr>Traiter les données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outils numériques du manager</dc:title>
  <dc:creator>Raphael Betz</dc:creator>
  <cp:lastModifiedBy>Raphael Betz</cp:lastModifiedBy>
  <cp:revision>31</cp:revision>
  <dcterms:created xsi:type="dcterms:W3CDTF">2024-09-26T03:39:41Z</dcterms:created>
  <dcterms:modified xsi:type="dcterms:W3CDTF">2025-09-03T13:39:17Z</dcterms:modified>
</cp:coreProperties>
</file>