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media/image51.jpg" ContentType="image/jpeg"/>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44" r:id="rId1"/>
  </p:sldMasterIdLst>
  <p:notesMasterIdLst>
    <p:notesMasterId r:id="rId57"/>
  </p:notesMasterIdLst>
  <p:handoutMasterIdLst>
    <p:handoutMasterId r:id="rId58"/>
  </p:handoutMasterIdLst>
  <p:sldIdLst>
    <p:sldId id="256" r:id="rId2"/>
    <p:sldId id="261" r:id="rId3"/>
    <p:sldId id="258" r:id="rId4"/>
    <p:sldId id="314" r:id="rId5"/>
    <p:sldId id="262" r:id="rId6"/>
    <p:sldId id="263" r:id="rId7"/>
    <p:sldId id="264" r:id="rId8"/>
    <p:sldId id="282" r:id="rId9"/>
    <p:sldId id="353" r:id="rId10"/>
    <p:sldId id="280" r:id="rId11"/>
    <p:sldId id="341" r:id="rId12"/>
    <p:sldId id="306" r:id="rId13"/>
    <p:sldId id="265" r:id="rId14"/>
    <p:sldId id="257" r:id="rId15"/>
    <p:sldId id="281" r:id="rId16"/>
    <p:sldId id="355" r:id="rId17"/>
    <p:sldId id="266" r:id="rId18"/>
    <p:sldId id="270" r:id="rId19"/>
    <p:sldId id="311" r:id="rId20"/>
    <p:sldId id="267" r:id="rId21"/>
    <p:sldId id="318" r:id="rId22"/>
    <p:sldId id="320" r:id="rId23"/>
    <p:sldId id="268" r:id="rId24"/>
    <p:sldId id="317" r:id="rId25"/>
    <p:sldId id="269" r:id="rId26"/>
    <p:sldId id="271" r:id="rId27"/>
    <p:sldId id="272" r:id="rId28"/>
    <p:sldId id="273" r:id="rId29"/>
    <p:sldId id="349" r:id="rId30"/>
    <p:sldId id="356" r:id="rId31"/>
    <p:sldId id="274" r:id="rId32"/>
    <p:sldId id="275" r:id="rId33"/>
    <p:sldId id="276" r:id="rId34"/>
    <p:sldId id="315" r:id="rId35"/>
    <p:sldId id="277" r:id="rId36"/>
    <p:sldId id="278" r:id="rId37"/>
    <p:sldId id="321" r:id="rId38"/>
    <p:sldId id="279" r:id="rId39"/>
    <p:sldId id="283" r:id="rId40"/>
    <p:sldId id="316" r:id="rId41"/>
    <p:sldId id="325" r:id="rId42"/>
    <p:sldId id="284" r:id="rId43"/>
    <p:sldId id="352" r:id="rId44"/>
    <p:sldId id="285" r:id="rId45"/>
    <p:sldId id="286" r:id="rId46"/>
    <p:sldId id="287" r:id="rId47"/>
    <p:sldId id="312" r:id="rId48"/>
    <p:sldId id="288" r:id="rId49"/>
    <p:sldId id="291" r:id="rId50"/>
    <p:sldId id="289" r:id="rId51"/>
    <p:sldId id="292" r:id="rId52"/>
    <p:sldId id="357" r:id="rId53"/>
    <p:sldId id="358" r:id="rId54"/>
    <p:sldId id="293" r:id="rId55"/>
    <p:sldId id="350" r:id="rId56"/>
  </p:sldIdLst>
  <p:sldSz cx="9144000" cy="6858000" type="screen4x3"/>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72" autoAdjust="0"/>
    <p:restoredTop sz="94660"/>
  </p:normalViewPr>
  <p:slideViewPr>
    <p:cSldViewPr>
      <p:cViewPr varScale="1">
        <p:scale>
          <a:sx n="71" d="100"/>
          <a:sy n="71" d="100"/>
        </p:scale>
        <p:origin x="1284"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6" d="100"/>
          <a:sy n="86" d="100"/>
        </p:scale>
        <p:origin x="-3114" y="-78"/>
      </p:cViewPr>
      <p:guideLst>
        <p:guide orient="horz" pos="3224"/>
        <p:guide pos="22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3076363" cy="513508"/>
          </a:xfrm>
          <a:prstGeom prst="rect">
            <a:avLst/>
          </a:prstGeom>
        </p:spPr>
        <p:txBody>
          <a:bodyPr vert="horz" lIns="99042" tIns="49521" rIns="99042" bIns="49521" rtlCol="0"/>
          <a:lstStyle>
            <a:lvl1pPr algn="l">
              <a:defRPr sz="1300"/>
            </a:lvl1pPr>
          </a:lstStyle>
          <a:p>
            <a:endParaRPr lang="fr-FR"/>
          </a:p>
        </p:txBody>
      </p:sp>
      <p:sp>
        <p:nvSpPr>
          <p:cNvPr id="3" name="Espace réservé de la date 2"/>
          <p:cNvSpPr>
            <a:spLocks noGrp="1"/>
          </p:cNvSpPr>
          <p:nvPr>
            <p:ph type="dt" sz="quarter" idx="1"/>
          </p:nvPr>
        </p:nvSpPr>
        <p:spPr>
          <a:xfrm>
            <a:off x="4021295" y="0"/>
            <a:ext cx="3076363" cy="513508"/>
          </a:xfrm>
          <a:prstGeom prst="rect">
            <a:avLst/>
          </a:prstGeom>
        </p:spPr>
        <p:txBody>
          <a:bodyPr vert="horz" lIns="99042" tIns="49521" rIns="99042" bIns="49521" rtlCol="0"/>
          <a:lstStyle>
            <a:lvl1pPr algn="r">
              <a:defRPr sz="1300"/>
            </a:lvl1pPr>
          </a:lstStyle>
          <a:p>
            <a:fld id="{71511A56-2479-4086-A891-A166202D13E4}" type="datetimeFigureOut">
              <a:rPr lang="fr-FR" smtClean="0"/>
              <a:t>12/08/2025</a:t>
            </a:fld>
            <a:endParaRPr lang="fr-FR"/>
          </a:p>
        </p:txBody>
      </p:sp>
      <p:sp>
        <p:nvSpPr>
          <p:cNvPr id="4" name="Espace réservé du pied de page 3"/>
          <p:cNvSpPr>
            <a:spLocks noGrp="1"/>
          </p:cNvSpPr>
          <p:nvPr>
            <p:ph type="ftr" sz="quarter" idx="2"/>
          </p:nvPr>
        </p:nvSpPr>
        <p:spPr>
          <a:xfrm>
            <a:off x="1" y="9721107"/>
            <a:ext cx="3076363" cy="513507"/>
          </a:xfrm>
          <a:prstGeom prst="rect">
            <a:avLst/>
          </a:prstGeom>
        </p:spPr>
        <p:txBody>
          <a:bodyPr vert="horz" lIns="99042" tIns="49521" rIns="99042" bIns="49521"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4021295" y="9721107"/>
            <a:ext cx="3076363" cy="513507"/>
          </a:xfrm>
          <a:prstGeom prst="rect">
            <a:avLst/>
          </a:prstGeom>
        </p:spPr>
        <p:txBody>
          <a:bodyPr vert="horz" lIns="99042" tIns="49521" rIns="99042" bIns="49521" rtlCol="0" anchor="b"/>
          <a:lstStyle>
            <a:lvl1pPr algn="r">
              <a:defRPr sz="1300"/>
            </a:lvl1pPr>
          </a:lstStyle>
          <a:p>
            <a:fld id="{13C19565-3A14-4940-AA84-8DEF3DAE8379}" type="slidenum">
              <a:rPr lang="fr-FR" smtClean="0"/>
              <a:t>‹N°›</a:t>
            </a:fld>
            <a:endParaRPr lang="fr-FR"/>
          </a:p>
        </p:txBody>
      </p:sp>
    </p:spTree>
    <p:extLst>
      <p:ext uri="{BB962C8B-B14F-4D97-AF65-F5344CB8AC3E}">
        <p14:creationId xmlns:p14="http://schemas.microsoft.com/office/powerpoint/2010/main" val="1812052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3076363" cy="511731"/>
          </a:xfrm>
          <a:prstGeom prst="rect">
            <a:avLst/>
          </a:prstGeom>
        </p:spPr>
        <p:txBody>
          <a:bodyPr vert="horz" lIns="99042" tIns="49521" rIns="99042" bIns="49521" rtlCol="0"/>
          <a:lstStyle>
            <a:lvl1pPr algn="l">
              <a:defRPr sz="1300"/>
            </a:lvl1pPr>
          </a:lstStyle>
          <a:p>
            <a:endParaRPr lang="fr-FR"/>
          </a:p>
        </p:txBody>
      </p:sp>
      <p:sp>
        <p:nvSpPr>
          <p:cNvPr id="3" name="Espace réservé de la date 2"/>
          <p:cNvSpPr>
            <a:spLocks noGrp="1"/>
          </p:cNvSpPr>
          <p:nvPr>
            <p:ph type="dt" idx="1"/>
          </p:nvPr>
        </p:nvSpPr>
        <p:spPr>
          <a:xfrm>
            <a:off x="4021295" y="1"/>
            <a:ext cx="3076363" cy="511731"/>
          </a:xfrm>
          <a:prstGeom prst="rect">
            <a:avLst/>
          </a:prstGeom>
        </p:spPr>
        <p:txBody>
          <a:bodyPr vert="horz" lIns="99042" tIns="49521" rIns="99042" bIns="49521" rtlCol="0"/>
          <a:lstStyle>
            <a:lvl1pPr algn="r">
              <a:defRPr sz="1300"/>
            </a:lvl1pPr>
          </a:lstStyle>
          <a:p>
            <a:fld id="{08EBC008-A134-41CE-A5F1-3AB1D4EDA42E}" type="datetimeFigureOut">
              <a:rPr lang="fr-FR" smtClean="0"/>
              <a:pPr/>
              <a:t>12/08/2025</a:t>
            </a:fld>
            <a:endParaRPr lang="fr-FR"/>
          </a:p>
        </p:txBody>
      </p:sp>
      <p:sp>
        <p:nvSpPr>
          <p:cNvPr id="4" name="Espace réservé de l'image des diapositives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2" tIns="49521" rIns="99042" bIns="49521" rtlCol="0" anchor="ctr"/>
          <a:lstStyle/>
          <a:p>
            <a:endParaRPr lang="fr-FR"/>
          </a:p>
        </p:txBody>
      </p:sp>
      <p:sp>
        <p:nvSpPr>
          <p:cNvPr id="5" name="Espace réservé des commentaires 4"/>
          <p:cNvSpPr>
            <a:spLocks noGrp="1"/>
          </p:cNvSpPr>
          <p:nvPr>
            <p:ph type="body" sz="quarter" idx="3"/>
          </p:nvPr>
        </p:nvSpPr>
        <p:spPr>
          <a:xfrm>
            <a:off x="709931" y="4861441"/>
            <a:ext cx="5679440" cy="4605576"/>
          </a:xfrm>
          <a:prstGeom prst="rect">
            <a:avLst/>
          </a:prstGeom>
        </p:spPr>
        <p:txBody>
          <a:bodyPr vert="horz" lIns="99042" tIns="49521" rIns="99042" bIns="49521"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721107"/>
            <a:ext cx="3076363" cy="511731"/>
          </a:xfrm>
          <a:prstGeom prst="rect">
            <a:avLst/>
          </a:prstGeom>
        </p:spPr>
        <p:txBody>
          <a:bodyPr vert="horz" lIns="99042" tIns="49521" rIns="99042" bIns="49521"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5" y="9721107"/>
            <a:ext cx="3076363" cy="511731"/>
          </a:xfrm>
          <a:prstGeom prst="rect">
            <a:avLst/>
          </a:prstGeom>
        </p:spPr>
        <p:txBody>
          <a:bodyPr vert="horz" lIns="99042" tIns="49521" rIns="99042" bIns="49521" rtlCol="0" anchor="b"/>
          <a:lstStyle>
            <a:lvl1pPr algn="r">
              <a:defRPr sz="1300"/>
            </a:lvl1pPr>
          </a:lstStyle>
          <a:p>
            <a:fld id="{CA4E9F50-AECC-4877-8222-FBABAA8B377C}" type="slidenum">
              <a:rPr lang="fr-FR" smtClean="0"/>
              <a:pPr/>
              <a:t>‹N°›</a:t>
            </a:fld>
            <a:endParaRPr lang="fr-FR"/>
          </a:p>
        </p:txBody>
      </p:sp>
    </p:spTree>
    <p:extLst>
      <p:ext uri="{BB962C8B-B14F-4D97-AF65-F5344CB8AC3E}">
        <p14:creationId xmlns:p14="http://schemas.microsoft.com/office/powerpoint/2010/main" val="1383710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1</a:t>
            </a:fld>
            <a:endParaRPr lang="fr-FR"/>
          </a:p>
        </p:txBody>
      </p:sp>
    </p:spTree>
    <p:extLst>
      <p:ext uri="{BB962C8B-B14F-4D97-AF65-F5344CB8AC3E}">
        <p14:creationId xmlns:p14="http://schemas.microsoft.com/office/powerpoint/2010/main" val="1099575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11</a:t>
            </a:fld>
            <a:endParaRPr lang="fr-FR"/>
          </a:p>
        </p:txBody>
      </p:sp>
    </p:spTree>
    <p:extLst>
      <p:ext uri="{BB962C8B-B14F-4D97-AF65-F5344CB8AC3E}">
        <p14:creationId xmlns:p14="http://schemas.microsoft.com/office/powerpoint/2010/main" val="2217599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12</a:t>
            </a:fld>
            <a:endParaRPr lang="fr-FR"/>
          </a:p>
        </p:txBody>
      </p:sp>
    </p:spTree>
    <p:extLst>
      <p:ext uri="{BB962C8B-B14F-4D97-AF65-F5344CB8AC3E}">
        <p14:creationId xmlns:p14="http://schemas.microsoft.com/office/powerpoint/2010/main" val="23718712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13</a:t>
            </a:fld>
            <a:endParaRPr lang="fr-FR"/>
          </a:p>
        </p:txBody>
      </p:sp>
    </p:spTree>
    <p:extLst>
      <p:ext uri="{BB962C8B-B14F-4D97-AF65-F5344CB8AC3E}">
        <p14:creationId xmlns:p14="http://schemas.microsoft.com/office/powerpoint/2010/main" val="2610437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14</a:t>
            </a:fld>
            <a:endParaRPr lang="fr-FR"/>
          </a:p>
        </p:txBody>
      </p:sp>
    </p:spTree>
    <p:extLst>
      <p:ext uri="{BB962C8B-B14F-4D97-AF65-F5344CB8AC3E}">
        <p14:creationId xmlns:p14="http://schemas.microsoft.com/office/powerpoint/2010/main" val="3069914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15</a:t>
            </a:fld>
            <a:endParaRPr lang="fr-FR"/>
          </a:p>
        </p:txBody>
      </p:sp>
    </p:spTree>
    <p:extLst>
      <p:ext uri="{BB962C8B-B14F-4D97-AF65-F5344CB8AC3E}">
        <p14:creationId xmlns:p14="http://schemas.microsoft.com/office/powerpoint/2010/main" val="4067540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17</a:t>
            </a:fld>
            <a:endParaRPr lang="fr-FR"/>
          </a:p>
        </p:txBody>
      </p:sp>
    </p:spTree>
    <p:extLst>
      <p:ext uri="{BB962C8B-B14F-4D97-AF65-F5344CB8AC3E}">
        <p14:creationId xmlns:p14="http://schemas.microsoft.com/office/powerpoint/2010/main" val="3003260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18</a:t>
            </a:fld>
            <a:endParaRPr lang="fr-FR"/>
          </a:p>
        </p:txBody>
      </p:sp>
    </p:spTree>
    <p:extLst>
      <p:ext uri="{BB962C8B-B14F-4D97-AF65-F5344CB8AC3E}">
        <p14:creationId xmlns:p14="http://schemas.microsoft.com/office/powerpoint/2010/main" val="37671616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19</a:t>
            </a:fld>
            <a:endParaRPr lang="fr-FR"/>
          </a:p>
        </p:txBody>
      </p:sp>
    </p:spTree>
    <p:extLst>
      <p:ext uri="{BB962C8B-B14F-4D97-AF65-F5344CB8AC3E}">
        <p14:creationId xmlns:p14="http://schemas.microsoft.com/office/powerpoint/2010/main" val="2269689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20</a:t>
            </a:fld>
            <a:endParaRPr lang="fr-FR"/>
          </a:p>
        </p:txBody>
      </p:sp>
    </p:spTree>
    <p:extLst>
      <p:ext uri="{BB962C8B-B14F-4D97-AF65-F5344CB8AC3E}">
        <p14:creationId xmlns:p14="http://schemas.microsoft.com/office/powerpoint/2010/main" val="2677602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21</a:t>
            </a:fld>
            <a:endParaRPr lang="fr-FR"/>
          </a:p>
        </p:txBody>
      </p:sp>
    </p:spTree>
    <p:extLst>
      <p:ext uri="{BB962C8B-B14F-4D97-AF65-F5344CB8AC3E}">
        <p14:creationId xmlns:p14="http://schemas.microsoft.com/office/powerpoint/2010/main" val="2473625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2</a:t>
            </a:fld>
            <a:endParaRPr lang="fr-FR"/>
          </a:p>
        </p:txBody>
      </p:sp>
    </p:spTree>
    <p:extLst>
      <p:ext uri="{BB962C8B-B14F-4D97-AF65-F5344CB8AC3E}">
        <p14:creationId xmlns:p14="http://schemas.microsoft.com/office/powerpoint/2010/main" val="825568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22</a:t>
            </a:fld>
            <a:endParaRPr lang="fr-FR"/>
          </a:p>
        </p:txBody>
      </p:sp>
    </p:spTree>
    <p:extLst>
      <p:ext uri="{BB962C8B-B14F-4D97-AF65-F5344CB8AC3E}">
        <p14:creationId xmlns:p14="http://schemas.microsoft.com/office/powerpoint/2010/main" val="1200412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23</a:t>
            </a:fld>
            <a:endParaRPr lang="fr-FR"/>
          </a:p>
        </p:txBody>
      </p:sp>
    </p:spTree>
    <p:extLst>
      <p:ext uri="{BB962C8B-B14F-4D97-AF65-F5344CB8AC3E}">
        <p14:creationId xmlns:p14="http://schemas.microsoft.com/office/powerpoint/2010/main" val="21041918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24</a:t>
            </a:fld>
            <a:endParaRPr lang="fr-FR"/>
          </a:p>
        </p:txBody>
      </p:sp>
    </p:spTree>
    <p:extLst>
      <p:ext uri="{BB962C8B-B14F-4D97-AF65-F5344CB8AC3E}">
        <p14:creationId xmlns:p14="http://schemas.microsoft.com/office/powerpoint/2010/main" val="1373471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25</a:t>
            </a:fld>
            <a:endParaRPr lang="fr-FR"/>
          </a:p>
        </p:txBody>
      </p:sp>
    </p:spTree>
    <p:extLst>
      <p:ext uri="{BB962C8B-B14F-4D97-AF65-F5344CB8AC3E}">
        <p14:creationId xmlns:p14="http://schemas.microsoft.com/office/powerpoint/2010/main" val="21244920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26</a:t>
            </a:fld>
            <a:endParaRPr lang="fr-FR"/>
          </a:p>
        </p:txBody>
      </p:sp>
    </p:spTree>
    <p:extLst>
      <p:ext uri="{BB962C8B-B14F-4D97-AF65-F5344CB8AC3E}">
        <p14:creationId xmlns:p14="http://schemas.microsoft.com/office/powerpoint/2010/main" val="1423629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27</a:t>
            </a:fld>
            <a:endParaRPr lang="fr-FR"/>
          </a:p>
        </p:txBody>
      </p:sp>
    </p:spTree>
    <p:extLst>
      <p:ext uri="{BB962C8B-B14F-4D97-AF65-F5344CB8AC3E}">
        <p14:creationId xmlns:p14="http://schemas.microsoft.com/office/powerpoint/2010/main" val="3948820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28</a:t>
            </a:fld>
            <a:endParaRPr lang="fr-FR"/>
          </a:p>
        </p:txBody>
      </p:sp>
    </p:spTree>
    <p:extLst>
      <p:ext uri="{BB962C8B-B14F-4D97-AF65-F5344CB8AC3E}">
        <p14:creationId xmlns:p14="http://schemas.microsoft.com/office/powerpoint/2010/main" val="21584366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31</a:t>
            </a:fld>
            <a:endParaRPr lang="fr-FR"/>
          </a:p>
        </p:txBody>
      </p:sp>
    </p:spTree>
    <p:extLst>
      <p:ext uri="{BB962C8B-B14F-4D97-AF65-F5344CB8AC3E}">
        <p14:creationId xmlns:p14="http://schemas.microsoft.com/office/powerpoint/2010/main" val="37541409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32</a:t>
            </a:fld>
            <a:endParaRPr lang="fr-FR"/>
          </a:p>
        </p:txBody>
      </p:sp>
    </p:spTree>
    <p:extLst>
      <p:ext uri="{BB962C8B-B14F-4D97-AF65-F5344CB8AC3E}">
        <p14:creationId xmlns:p14="http://schemas.microsoft.com/office/powerpoint/2010/main" val="42840545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33</a:t>
            </a:fld>
            <a:endParaRPr lang="fr-FR"/>
          </a:p>
        </p:txBody>
      </p:sp>
    </p:spTree>
    <p:extLst>
      <p:ext uri="{BB962C8B-B14F-4D97-AF65-F5344CB8AC3E}">
        <p14:creationId xmlns:p14="http://schemas.microsoft.com/office/powerpoint/2010/main" val="3565237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3</a:t>
            </a:fld>
            <a:endParaRPr lang="fr-FR"/>
          </a:p>
        </p:txBody>
      </p:sp>
    </p:spTree>
    <p:extLst>
      <p:ext uri="{BB962C8B-B14F-4D97-AF65-F5344CB8AC3E}">
        <p14:creationId xmlns:p14="http://schemas.microsoft.com/office/powerpoint/2010/main" val="2582169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34</a:t>
            </a:fld>
            <a:endParaRPr lang="fr-FR"/>
          </a:p>
        </p:txBody>
      </p:sp>
    </p:spTree>
    <p:extLst>
      <p:ext uri="{BB962C8B-B14F-4D97-AF65-F5344CB8AC3E}">
        <p14:creationId xmlns:p14="http://schemas.microsoft.com/office/powerpoint/2010/main" val="39649365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35</a:t>
            </a:fld>
            <a:endParaRPr lang="fr-FR"/>
          </a:p>
        </p:txBody>
      </p:sp>
    </p:spTree>
    <p:extLst>
      <p:ext uri="{BB962C8B-B14F-4D97-AF65-F5344CB8AC3E}">
        <p14:creationId xmlns:p14="http://schemas.microsoft.com/office/powerpoint/2010/main" val="39268250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36</a:t>
            </a:fld>
            <a:endParaRPr lang="fr-FR"/>
          </a:p>
        </p:txBody>
      </p:sp>
    </p:spTree>
    <p:extLst>
      <p:ext uri="{BB962C8B-B14F-4D97-AF65-F5344CB8AC3E}">
        <p14:creationId xmlns:p14="http://schemas.microsoft.com/office/powerpoint/2010/main" val="29109444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37</a:t>
            </a:fld>
            <a:endParaRPr lang="fr-FR"/>
          </a:p>
        </p:txBody>
      </p:sp>
    </p:spTree>
    <p:extLst>
      <p:ext uri="{BB962C8B-B14F-4D97-AF65-F5344CB8AC3E}">
        <p14:creationId xmlns:p14="http://schemas.microsoft.com/office/powerpoint/2010/main" val="452264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38</a:t>
            </a:fld>
            <a:endParaRPr lang="fr-FR"/>
          </a:p>
        </p:txBody>
      </p:sp>
    </p:spTree>
    <p:extLst>
      <p:ext uri="{BB962C8B-B14F-4D97-AF65-F5344CB8AC3E}">
        <p14:creationId xmlns:p14="http://schemas.microsoft.com/office/powerpoint/2010/main" val="27862760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39</a:t>
            </a:fld>
            <a:endParaRPr lang="fr-FR"/>
          </a:p>
        </p:txBody>
      </p:sp>
    </p:spTree>
    <p:extLst>
      <p:ext uri="{BB962C8B-B14F-4D97-AF65-F5344CB8AC3E}">
        <p14:creationId xmlns:p14="http://schemas.microsoft.com/office/powerpoint/2010/main" val="7847363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40</a:t>
            </a:fld>
            <a:endParaRPr lang="fr-FR"/>
          </a:p>
        </p:txBody>
      </p:sp>
    </p:spTree>
    <p:extLst>
      <p:ext uri="{BB962C8B-B14F-4D97-AF65-F5344CB8AC3E}">
        <p14:creationId xmlns:p14="http://schemas.microsoft.com/office/powerpoint/2010/main" val="9988249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41</a:t>
            </a:fld>
            <a:endParaRPr lang="fr-FR"/>
          </a:p>
        </p:txBody>
      </p:sp>
    </p:spTree>
    <p:extLst>
      <p:ext uri="{BB962C8B-B14F-4D97-AF65-F5344CB8AC3E}">
        <p14:creationId xmlns:p14="http://schemas.microsoft.com/office/powerpoint/2010/main" val="17390088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42</a:t>
            </a:fld>
            <a:endParaRPr lang="fr-FR"/>
          </a:p>
        </p:txBody>
      </p:sp>
    </p:spTree>
    <p:extLst>
      <p:ext uri="{BB962C8B-B14F-4D97-AF65-F5344CB8AC3E}">
        <p14:creationId xmlns:p14="http://schemas.microsoft.com/office/powerpoint/2010/main" val="20442961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44</a:t>
            </a:fld>
            <a:endParaRPr lang="fr-FR"/>
          </a:p>
        </p:txBody>
      </p:sp>
    </p:spTree>
    <p:extLst>
      <p:ext uri="{BB962C8B-B14F-4D97-AF65-F5344CB8AC3E}">
        <p14:creationId xmlns:p14="http://schemas.microsoft.com/office/powerpoint/2010/main" val="2919779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4</a:t>
            </a:fld>
            <a:endParaRPr lang="fr-FR"/>
          </a:p>
        </p:txBody>
      </p:sp>
    </p:spTree>
    <p:extLst>
      <p:ext uri="{BB962C8B-B14F-4D97-AF65-F5344CB8AC3E}">
        <p14:creationId xmlns:p14="http://schemas.microsoft.com/office/powerpoint/2010/main" val="30789790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45</a:t>
            </a:fld>
            <a:endParaRPr lang="fr-FR"/>
          </a:p>
        </p:txBody>
      </p:sp>
    </p:spTree>
    <p:extLst>
      <p:ext uri="{BB962C8B-B14F-4D97-AF65-F5344CB8AC3E}">
        <p14:creationId xmlns:p14="http://schemas.microsoft.com/office/powerpoint/2010/main" val="11654881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46</a:t>
            </a:fld>
            <a:endParaRPr lang="fr-FR"/>
          </a:p>
        </p:txBody>
      </p:sp>
    </p:spTree>
    <p:extLst>
      <p:ext uri="{BB962C8B-B14F-4D97-AF65-F5344CB8AC3E}">
        <p14:creationId xmlns:p14="http://schemas.microsoft.com/office/powerpoint/2010/main" val="10771740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47</a:t>
            </a:fld>
            <a:endParaRPr lang="fr-FR"/>
          </a:p>
        </p:txBody>
      </p:sp>
    </p:spTree>
    <p:extLst>
      <p:ext uri="{BB962C8B-B14F-4D97-AF65-F5344CB8AC3E}">
        <p14:creationId xmlns:p14="http://schemas.microsoft.com/office/powerpoint/2010/main" val="10955233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48</a:t>
            </a:fld>
            <a:endParaRPr lang="fr-FR"/>
          </a:p>
        </p:txBody>
      </p:sp>
    </p:spTree>
    <p:extLst>
      <p:ext uri="{BB962C8B-B14F-4D97-AF65-F5344CB8AC3E}">
        <p14:creationId xmlns:p14="http://schemas.microsoft.com/office/powerpoint/2010/main" val="6598927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49</a:t>
            </a:fld>
            <a:endParaRPr lang="fr-FR"/>
          </a:p>
        </p:txBody>
      </p:sp>
    </p:spTree>
    <p:extLst>
      <p:ext uri="{BB962C8B-B14F-4D97-AF65-F5344CB8AC3E}">
        <p14:creationId xmlns:p14="http://schemas.microsoft.com/office/powerpoint/2010/main" val="34075728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50</a:t>
            </a:fld>
            <a:endParaRPr lang="fr-FR"/>
          </a:p>
        </p:txBody>
      </p:sp>
    </p:spTree>
    <p:extLst>
      <p:ext uri="{BB962C8B-B14F-4D97-AF65-F5344CB8AC3E}">
        <p14:creationId xmlns:p14="http://schemas.microsoft.com/office/powerpoint/2010/main" val="16420442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51</a:t>
            </a:fld>
            <a:endParaRPr lang="fr-FR"/>
          </a:p>
        </p:txBody>
      </p:sp>
    </p:spTree>
    <p:extLst>
      <p:ext uri="{BB962C8B-B14F-4D97-AF65-F5344CB8AC3E}">
        <p14:creationId xmlns:p14="http://schemas.microsoft.com/office/powerpoint/2010/main" val="21801506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54</a:t>
            </a:fld>
            <a:endParaRPr lang="fr-FR"/>
          </a:p>
        </p:txBody>
      </p:sp>
    </p:spTree>
    <p:extLst>
      <p:ext uri="{BB962C8B-B14F-4D97-AF65-F5344CB8AC3E}">
        <p14:creationId xmlns:p14="http://schemas.microsoft.com/office/powerpoint/2010/main" val="2107681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5</a:t>
            </a:fld>
            <a:endParaRPr lang="fr-FR"/>
          </a:p>
        </p:txBody>
      </p:sp>
    </p:spTree>
    <p:extLst>
      <p:ext uri="{BB962C8B-B14F-4D97-AF65-F5344CB8AC3E}">
        <p14:creationId xmlns:p14="http://schemas.microsoft.com/office/powerpoint/2010/main" val="3926332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6</a:t>
            </a:fld>
            <a:endParaRPr lang="fr-FR"/>
          </a:p>
        </p:txBody>
      </p:sp>
    </p:spTree>
    <p:extLst>
      <p:ext uri="{BB962C8B-B14F-4D97-AF65-F5344CB8AC3E}">
        <p14:creationId xmlns:p14="http://schemas.microsoft.com/office/powerpoint/2010/main" val="3620994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7</a:t>
            </a:fld>
            <a:endParaRPr lang="fr-FR"/>
          </a:p>
        </p:txBody>
      </p:sp>
    </p:spTree>
    <p:extLst>
      <p:ext uri="{BB962C8B-B14F-4D97-AF65-F5344CB8AC3E}">
        <p14:creationId xmlns:p14="http://schemas.microsoft.com/office/powerpoint/2010/main" val="3980979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8</a:t>
            </a:fld>
            <a:endParaRPr lang="fr-FR"/>
          </a:p>
        </p:txBody>
      </p:sp>
    </p:spTree>
    <p:extLst>
      <p:ext uri="{BB962C8B-B14F-4D97-AF65-F5344CB8AC3E}">
        <p14:creationId xmlns:p14="http://schemas.microsoft.com/office/powerpoint/2010/main" val="910226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4E9F50-AECC-4877-8222-FBABAA8B377C}" type="slidenum">
              <a:rPr lang="fr-FR" smtClean="0"/>
              <a:pPr/>
              <a:t>10</a:t>
            </a:fld>
            <a:endParaRPr lang="fr-FR"/>
          </a:p>
        </p:txBody>
      </p:sp>
    </p:spTree>
    <p:extLst>
      <p:ext uri="{BB962C8B-B14F-4D97-AF65-F5344CB8AC3E}">
        <p14:creationId xmlns:p14="http://schemas.microsoft.com/office/powerpoint/2010/main" val="4195409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r>
              <a:rPr lang="fr-FR"/>
              <a:t>Olivier Cuisinier</a:t>
            </a: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305F3330-C924-4A27-85C3-4DC756C473A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r>
              <a:rPr lang="fr-FR"/>
              <a:t>Olivier Cuisinier</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5F3330-C924-4A27-85C3-4DC756C473A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r>
              <a:rPr lang="fr-FR"/>
              <a:t>Olivier Cuisinier</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5F3330-C924-4A27-85C3-4DC756C473A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620688"/>
            <a:ext cx="8229600" cy="650336"/>
          </a:xfrm>
        </p:spPr>
        <p:txBody>
          <a:bodyPr>
            <a:normAutofit/>
          </a:bodyPr>
          <a:lstStyle>
            <a:lvl1pPr>
              <a:defRPr sz="3200"/>
            </a:lvl1pPr>
          </a:lstStyle>
          <a:p>
            <a:r>
              <a:rPr kumimoji="0" lang="fr-FR" dirty="0"/>
              <a:t>Cliquez pour modifier le style du titre</a:t>
            </a:r>
            <a:endParaRPr kumimoji="0" lang="en-US" dirty="0"/>
          </a:p>
        </p:txBody>
      </p:sp>
      <p:sp>
        <p:nvSpPr>
          <p:cNvPr id="3" name="Espace réservé du contenu 2"/>
          <p:cNvSpPr>
            <a:spLocks noGrp="1"/>
          </p:cNvSpPr>
          <p:nvPr>
            <p:ph idx="1"/>
          </p:nvPr>
        </p:nvSpPr>
        <p:spPr>
          <a:xfrm>
            <a:off x="457200" y="1628800"/>
            <a:ext cx="8229600" cy="4389120"/>
          </a:xfrm>
        </p:spPr>
        <p:txBody>
          <a:bodyPr/>
          <a:lstStyle/>
          <a:p>
            <a:pPr lvl="0" eaLnBrk="1" latinLnBrk="0" hangingPunct="1"/>
            <a:r>
              <a:rPr lang="fr-FR" dirty="0"/>
              <a:t>Cliquez pour modifier les styles du texte du masque</a:t>
            </a:r>
          </a:p>
          <a:p>
            <a:pPr lvl="1" eaLnBrk="1" latinLnBrk="0" hangingPunct="1"/>
            <a:r>
              <a:rPr lang="fr-FR" dirty="0"/>
              <a:t>Deuxième niveau</a:t>
            </a:r>
          </a:p>
          <a:p>
            <a:pPr lvl="2" eaLnBrk="1" latinLnBrk="0" hangingPunct="1"/>
            <a:r>
              <a:rPr lang="fr-FR" dirty="0"/>
              <a:t>Troisième niveau</a:t>
            </a:r>
          </a:p>
          <a:p>
            <a:pPr lvl="3" eaLnBrk="1" latinLnBrk="0" hangingPunct="1"/>
            <a:r>
              <a:rPr lang="fr-FR" dirty="0"/>
              <a:t>Quatrième niveau</a:t>
            </a:r>
          </a:p>
          <a:p>
            <a:pPr lvl="4" eaLnBrk="1" latinLnBrk="0" hangingPunct="1"/>
            <a:r>
              <a:rPr lang="fr-FR" dirty="0"/>
              <a:t>Cinquième niveau</a:t>
            </a:r>
            <a:endParaRPr kumimoji="0" lang="en-US" dirty="0"/>
          </a:p>
        </p:txBody>
      </p:sp>
      <p:sp>
        <p:nvSpPr>
          <p:cNvPr id="4" name="Espace réservé de la date 3"/>
          <p:cNvSpPr>
            <a:spLocks noGrp="1"/>
          </p:cNvSpPr>
          <p:nvPr>
            <p:ph type="dt" sz="half" idx="10"/>
          </p:nvPr>
        </p:nvSpPr>
        <p:spPr/>
        <p:txBody>
          <a:bodyPr/>
          <a:lstStyle/>
          <a:p>
            <a:r>
              <a:rPr lang="fr-FR"/>
              <a:t>Olivier Cuisinier</a:t>
            </a:r>
            <a:endParaRPr lang="fr-FR" dirty="0"/>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B8FA1CC9-8CEE-484E-8B25-F5001892147A}"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r>
              <a:rPr lang="fr-FR"/>
              <a:t>Olivier Cuisinier</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5F3330-C924-4A27-85C3-4DC756C473A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r>
              <a:rPr lang="fr-FR"/>
              <a:t>Olivier Cuisinier</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5F3330-C924-4A27-85C3-4DC756C473A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r>
              <a:rPr lang="fr-FR"/>
              <a:t>Olivier Cuisinier</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05F3330-C924-4A27-85C3-4DC756C473A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r>
              <a:rPr lang="fr-FR"/>
              <a:t>Olivier Cuisinier</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05F3330-C924-4A27-85C3-4DC756C473A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Olivier Cuisinier</a:t>
            </a: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05F3330-C924-4A27-85C3-4DC756C473A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r>
              <a:rPr lang="fr-FR"/>
              <a:t>Olivier Cuisinier</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5F3330-C924-4A27-85C3-4DC756C473A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r>
              <a:rPr lang="fr-FR"/>
              <a:t>Olivier Cuisinier</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305F3330-C924-4A27-85C3-4DC756C473A8}"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fr-FR"/>
              <a:t>Olivier Cuisinier</a:t>
            </a: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05F3330-C924-4A27-85C3-4DC756C473A8}"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gi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3.wmf"/></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8.emf"/><Relationship Id="rId5" Type="http://schemas.openxmlformats.org/officeDocument/2006/relationships/image" Target="../media/image37.jpeg"/><Relationship Id="rId4" Type="http://schemas.openxmlformats.org/officeDocument/2006/relationships/image" Target="../media/image36.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9.wmf"/></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6.wmf"/></Relationships>
</file>

<file path=ppt/slides/_rels/slide2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47.png"/><Relationship Id="rId4" Type="http://schemas.openxmlformats.org/officeDocument/2006/relationships/image" Target="../media/image27.png"/><Relationship Id="rId9"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50.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7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10.png"/><Relationship Id="rId5" Type="http://schemas.openxmlformats.org/officeDocument/2006/relationships/image" Target="../media/image400.png"/><Relationship Id="rId4" Type="http://schemas.openxmlformats.org/officeDocument/2006/relationships/image" Target="../media/image390.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0.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20.png"/><Relationship Id="rId4" Type="http://schemas.openxmlformats.org/officeDocument/2006/relationships/image" Target="../media/image440.png"/></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0.png"/><Relationship Id="rId7"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80.png"/><Relationship Id="rId5" Type="http://schemas.openxmlformats.org/officeDocument/2006/relationships/image" Target="../media/image450.png"/><Relationship Id="rId4" Type="http://schemas.openxmlformats.org/officeDocument/2006/relationships/image" Target="../media/image470.png"/></Relationships>
</file>

<file path=ppt/slides/_rels/slide39.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image" Target="../media/image59.jpe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61.wmf"/><Relationship Id="rId4" Type="http://schemas.openxmlformats.org/officeDocument/2006/relationships/oleObject" Target="../embeddings/oleObject3.bin"/></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ideo" Target="https://www.youtube.com/embed/q1N6JjwI-j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Introduction à la mécanique des sols</a:t>
            </a:r>
          </a:p>
        </p:txBody>
      </p:sp>
      <p:sp>
        <p:nvSpPr>
          <p:cNvPr id="3" name="Sous-titre 2"/>
          <p:cNvSpPr>
            <a:spLocks noGrp="1"/>
          </p:cNvSpPr>
          <p:nvPr>
            <p:ph type="subTitle" idx="1"/>
          </p:nvPr>
        </p:nvSpPr>
        <p:spPr/>
        <p:txBody>
          <a:bodyPr/>
          <a:lstStyle/>
          <a:p>
            <a:r>
              <a:rPr lang="fr-FR" dirty="0"/>
              <a:t>Olivier Cuisinier</a:t>
            </a:r>
          </a:p>
          <a:p>
            <a:r>
              <a:rPr lang="fr-FR" dirty="0"/>
              <a:t>ENSG</a:t>
            </a:r>
          </a:p>
        </p:txBody>
      </p:sp>
      <p:sp>
        <p:nvSpPr>
          <p:cNvPr id="4" name="Espace réservé du numéro de diapositive 3"/>
          <p:cNvSpPr>
            <a:spLocks noGrp="1"/>
          </p:cNvSpPr>
          <p:nvPr>
            <p:ph type="sldNum" sz="quarter" idx="12"/>
          </p:nvPr>
        </p:nvSpPr>
        <p:spPr/>
        <p:txBody>
          <a:bodyPr/>
          <a:lstStyle/>
          <a:p>
            <a:fld id="{305F3330-C924-4A27-85C3-4DC756C473A8}" type="slidenum">
              <a:rPr lang="fr-FR" smtClean="0"/>
              <a:pPr/>
              <a:t>1</a:t>
            </a:fld>
            <a:endParaRPr lang="fr-FR"/>
          </a:p>
        </p:txBody>
      </p:sp>
      <p:pic>
        <p:nvPicPr>
          <p:cNvPr id="7" name="Image 6"/>
          <p:cNvPicPr/>
          <p:nvPr/>
        </p:nvPicPr>
        <p:blipFill>
          <a:blip r:embed="rId3"/>
          <a:srcRect/>
          <a:stretch>
            <a:fillRect/>
          </a:stretch>
        </p:blipFill>
        <p:spPr bwMode="auto">
          <a:xfrm>
            <a:off x="5076056" y="4568736"/>
            <a:ext cx="1008112" cy="957511"/>
          </a:xfrm>
          <a:prstGeom prst="rect">
            <a:avLst/>
          </a:prstGeom>
          <a:noFill/>
        </p:spPr>
      </p:pic>
      <p:pic>
        <p:nvPicPr>
          <p:cNvPr id="8" name="Picture 6" descr="C:\Job\Logos\2012\UL_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4615407"/>
            <a:ext cx="2002489" cy="88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9233" y="4607034"/>
            <a:ext cx="1691680" cy="907731"/>
          </a:xfrm>
          <a:prstGeom prst="rect">
            <a:avLst/>
          </a:prstGeom>
        </p:spPr>
      </p:pic>
      <p:sp>
        <p:nvSpPr>
          <p:cNvPr id="5" name="object 17">
            <a:extLst>
              <a:ext uri="{FF2B5EF4-FFF2-40B4-BE49-F238E27FC236}">
                <a16:creationId xmlns:a16="http://schemas.microsoft.com/office/drawing/2014/main" id="{00C548AA-07A1-F84B-CA4A-10B064DBA926}"/>
              </a:ext>
            </a:extLst>
          </p:cNvPr>
          <p:cNvSpPr/>
          <p:nvPr/>
        </p:nvSpPr>
        <p:spPr>
          <a:xfrm>
            <a:off x="3059832" y="4480072"/>
            <a:ext cx="1232916" cy="1156716"/>
          </a:xfrm>
          <a:prstGeom prst="rect">
            <a:avLst/>
          </a:prstGeom>
          <a:blipFill>
            <a:blip r:embed="rId6" cstate="print"/>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Organisation du module</a:t>
            </a:r>
            <a:endParaRPr lang="en-GB" dirty="0"/>
          </a:p>
        </p:txBody>
      </p:sp>
      <p:sp>
        <p:nvSpPr>
          <p:cNvPr id="3" name="Espace réservé du contenu 2"/>
          <p:cNvSpPr>
            <a:spLocks noGrp="1"/>
          </p:cNvSpPr>
          <p:nvPr>
            <p:ph idx="1"/>
          </p:nvPr>
        </p:nvSpPr>
        <p:spPr>
          <a:xfrm>
            <a:off x="457200" y="1628800"/>
            <a:ext cx="8435280" cy="4680520"/>
          </a:xfrm>
        </p:spPr>
        <p:txBody>
          <a:bodyPr>
            <a:normAutofit fontScale="62500" lnSpcReduction="20000"/>
          </a:bodyPr>
          <a:lstStyle/>
          <a:p>
            <a:r>
              <a:rPr lang="en-GB" dirty="0"/>
              <a:t>Introduction : 1 CM</a:t>
            </a:r>
          </a:p>
          <a:p>
            <a:r>
              <a:rPr lang="en-GB" dirty="0" err="1"/>
              <a:t>Compactage</a:t>
            </a:r>
            <a:r>
              <a:rPr lang="en-GB" dirty="0"/>
              <a:t> : 1 CM + 1TD</a:t>
            </a:r>
          </a:p>
          <a:p>
            <a:r>
              <a:rPr lang="en-GB" dirty="0" err="1"/>
              <a:t>Eau</a:t>
            </a:r>
            <a:r>
              <a:rPr lang="en-GB" dirty="0"/>
              <a:t> dans les sols : 1 CM + 1 TD</a:t>
            </a:r>
          </a:p>
          <a:p>
            <a:r>
              <a:rPr lang="en-GB" dirty="0" err="1"/>
              <a:t>Contraintes</a:t>
            </a:r>
            <a:r>
              <a:rPr lang="en-GB" dirty="0"/>
              <a:t> </a:t>
            </a:r>
            <a:r>
              <a:rPr lang="en-GB" dirty="0" err="1"/>
              <a:t>dans</a:t>
            </a:r>
            <a:r>
              <a:rPr lang="en-GB" dirty="0"/>
              <a:t> les sols : 2 CM + 1 TD</a:t>
            </a:r>
          </a:p>
          <a:p>
            <a:r>
              <a:rPr lang="en-GB" dirty="0"/>
              <a:t>Consolidation : 2 CM + 1TD</a:t>
            </a:r>
          </a:p>
          <a:p>
            <a:r>
              <a:rPr lang="en-GB" dirty="0" err="1"/>
              <a:t>Critère</a:t>
            </a:r>
            <a:r>
              <a:rPr lang="en-GB" dirty="0"/>
              <a:t> de rupture : 1 CM</a:t>
            </a:r>
          </a:p>
          <a:p>
            <a:r>
              <a:rPr lang="en-GB" dirty="0"/>
              <a:t>Résistance au </a:t>
            </a:r>
            <a:r>
              <a:rPr lang="en-GB" dirty="0" err="1"/>
              <a:t>cisaillement</a:t>
            </a:r>
            <a:r>
              <a:rPr lang="en-GB" dirty="0"/>
              <a:t> : 1CM + 1 TD</a:t>
            </a:r>
          </a:p>
          <a:p>
            <a:r>
              <a:rPr lang="en-GB" dirty="0" err="1"/>
              <a:t>Poussée</a:t>
            </a:r>
            <a:r>
              <a:rPr lang="en-GB" dirty="0"/>
              <a:t> / </a:t>
            </a:r>
            <a:r>
              <a:rPr lang="en-GB" dirty="0" err="1"/>
              <a:t>butée</a:t>
            </a:r>
            <a:r>
              <a:rPr lang="en-GB" dirty="0"/>
              <a:t> : 1 CM + 1 TD</a:t>
            </a:r>
          </a:p>
          <a:p>
            <a:r>
              <a:rPr lang="en-GB" dirty="0" err="1"/>
              <a:t>Stabilité</a:t>
            </a:r>
            <a:r>
              <a:rPr lang="en-GB" dirty="0"/>
              <a:t> des </a:t>
            </a:r>
            <a:r>
              <a:rPr lang="en-GB" dirty="0" err="1"/>
              <a:t>pentes</a:t>
            </a:r>
            <a:r>
              <a:rPr lang="en-GB" dirty="0"/>
              <a:t> : 1 CM + 1 TD + 4 TP</a:t>
            </a:r>
          </a:p>
          <a:p>
            <a:r>
              <a:rPr lang="en-GB" dirty="0" err="1"/>
              <a:t>Murs</a:t>
            </a:r>
            <a:r>
              <a:rPr lang="en-GB" dirty="0"/>
              <a:t> de </a:t>
            </a:r>
            <a:r>
              <a:rPr lang="en-GB" dirty="0" err="1"/>
              <a:t>soutènement</a:t>
            </a:r>
            <a:r>
              <a:rPr lang="en-GB" dirty="0"/>
              <a:t> : 1 CM + 1 TD</a:t>
            </a:r>
          </a:p>
          <a:p>
            <a:r>
              <a:rPr lang="en-GB" dirty="0" err="1"/>
              <a:t>Parois</a:t>
            </a:r>
            <a:r>
              <a:rPr lang="en-GB" dirty="0"/>
              <a:t> flexibles : 1 CM + 1 TD</a:t>
            </a:r>
          </a:p>
          <a:p>
            <a:endParaRPr lang="en-GB" dirty="0"/>
          </a:p>
          <a:p>
            <a:r>
              <a:rPr lang="en-GB" dirty="0" err="1"/>
              <a:t>Essais</a:t>
            </a:r>
            <a:r>
              <a:rPr lang="en-GB" dirty="0"/>
              <a:t> de </a:t>
            </a:r>
            <a:r>
              <a:rPr lang="en-GB" dirty="0" err="1"/>
              <a:t>laboratoire</a:t>
            </a:r>
            <a:r>
              <a:rPr lang="en-GB" dirty="0"/>
              <a:t> : 2 séances TP (ENSG)</a:t>
            </a:r>
          </a:p>
          <a:p>
            <a:endParaRPr lang="en-GB" dirty="0"/>
          </a:p>
          <a:p>
            <a:r>
              <a:rPr lang="en-GB" dirty="0" err="1"/>
              <a:t>Stabilité</a:t>
            </a:r>
            <a:r>
              <a:rPr lang="en-GB" dirty="0"/>
              <a:t> des </a:t>
            </a:r>
            <a:r>
              <a:rPr lang="en-GB" dirty="0" err="1"/>
              <a:t>pentes</a:t>
            </a:r>
            <a:r>
              <a:rPr lang="en-GB" dirty="0"/>
              <a:t> : 2 séances TP (ENSG)</a:t>
            </a:r>
          </a:p>
          <a:p>
            <a:endParaRPr lang="en-GB" dirty="0"/>
          </a:p>
          <a:p>
            <a:r>
              <a:rPr lang="en-GB" dirty="0" err="1"/>
              <a:t>Durée</a:t>
            </a:r>
            <a:r>
              <a:rPr lang="en-GB" dirty="0"/>
              <a:t> </a:t>
            </a:r>
            <a:r>
              <a:rPr lang="en-GB" dirty="0" err="1"/>
              <a:t>d’une</a:t>
            </a:r>
            <a:r>
              <a:rPr lang="en-GB" dirty="0"/>
              <a:t> séance = 2 h (TD et TP </a:t>
            </a:r>
            <a:r>
              <a:rPr lang="en-GB" dirty="0" err="1"/>
              <a:t>en</a:t>
            </a:r>
            <a:r>
              <a:rPr lang="en-GB" dirty="0"/>
              <a:t> demi </a:t>
            </a:r>
            <a:r>
              <a:rPr lang="en-GB" dirty="0" err="1"/>
              <a:t>groupe</a:t>
            </a:r>
            <a:r>
              <a:rPr lang="en-GB" dirty="0"/>
              <a:t>)</a:t>
            </a:r>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10</a:t>
            </a:fld>
            <a:endParaRPr lang="fr-FR" dirty="0"/>
          </a:p>
        </p:txBody>
      </p:sp>
    </p:spTree>
    <p:extLst>
      <p:ext uri="{BB962C8B-B14F-4D97-AF65-F5344CB8AC3E}">
        <p14:creationId xmlns:p14="http://schemas.microsoft.com/office/powerpoint/2010/main" val="525041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dessin, clipart, croquis, Dessin d’enfant&#10;&#10;Description générée automatiquement">
            <a:extLst>
              <a:ext uri="{FF2B5EF4-FFF2-40B4-BE49-F238E27FC236}">
                <a16:creationId xmlns:a16="http://schemas.microsoft.com/office/drawing/2014/main" id="{CB43C324-4072-8F4B-83A6-55C5B2A8E8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9029" y="2735331"/>
            <a:ext cx="1903794" cy="2677864"/>
          </a:xfrm>
          <a:prstGeom prst="rect">
            <a:avLst/>
          </a:prstGeom>
        </p:spPr>
      </p:pic>
      <p:sp>
        <p:nvSpPr>
          <p:cNvPr id="2" name="Titre 1"/>
          <p:cNvSpPr>
            <a:spLocks noGrp="1"/>
          </p:cNvSpPr>
          <p:nvPr>
            <p:ph type="title"/>
          </p:nvPr>
        </p:nvSpPr>
        <p:spPr/>
        <p:txBody>
          <a:bodyPr/>
          <a:lstStyle/>
          <a:p>
            <a:r>
              <a:rPr lang="fr-FR" dirty="0"/>
              <a:t>Évaluation </a:t>
            </a:r>
          </a:p>
        </p:txBody>
      </p:sp>
      <p:sp>
        <p:nvSpPr>
          <p:cNvPr id="3" name="Espace réservé du contenu 2"/>
          <p:cNvSpPr>
            <a:spLocks noGrp="1"/>
          </p:cNvSpPr>
          <p:nvPr>
            <p:ph idx="1"/>
          </p:nvPr>
        </p:nvSpPr>
        <p:spPr/>
        <p:txBody>
          <a:bodyPr/>
          <a:lstStyle/>
          <a:p>
            <a:r>
              <a:rPr lang="fr-FR" dirty="0"/>
              <a:t>Examen final</a:t>
            </a:r>
          </a:p>
          <a:p>
            <a:r>
              <a:rPr lang="fr-FR" dirty="0"/>
              <a:t>Notes TP (essais + logiciels)</a:t>
            </a:r>
          </a:p>
          <a:p>
            <a:endParaRPr lang="fr-FR" dirty="0"/>
          </a:p>
          <a:p>
            <a:r>
              <a:rPr lang="fr-FR" dirty="0"/>
              <a:t>Stage : salon </a:t>
            </a:r>
            <a:r>
              <a:rPr lang="fr-FR" dirty="0" err="1"/>
              <a:t>Géologia</a:t>
            </a:r>
            <a:r>
              <a:rPr lang="fr-FR" dirty="0"/>
              <a:t> le 6 novembre 2025</a:t>
            </a:r>
          </a:p>
          <a:p>
            <a:pPr lvl="1"/>
            <a:r>
              <a:rPr lang="fr-FR" dirty="0"/>
              <a:t>http://geologia.univ-lorraine.fr/</a:t>
            </a:r>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11</a:t>
            </a:fld>
            <a:endParaRPr lang="fr-FR" dirty="0"/>
          </a:p>
        </p:txBody>
      </p:sp>
      <p:pic>
        <p:nvPicPr>
          <p:cNvPr id="9" name="Image 8">
            <a:extLst>
              <a:ext uri="{FF2B5EF4-FFF2-40B4-BE49-F238E27FC236}">
                <a16:creationId xmlns:a16="http://schemas.microsoft.com/office/drawing/2014/main" id="{2E99181F-5519-2556-0E0B-82B074EE0B95}"/>
              </a:ext>
            </a:extLst>
          </p:cNvPr>
          <p:cNvPicPr>
            <a:picLocks noChangeAspect="1"/>
          </p:cNvPicPr>
          <p:nvPr/>
        </p:nvPicPr>
        <p:blipFill>
          <a:blip r:embed="rId4"/>
          <a:stretch>
            <a:fillRect/>
          </a:stretch>
        </p:blipFill>
        <p:spPr>
          <a:xfrm>
            <a:off x="107504" y="4089480"/>
            <a:ext cx="5742466" cy="1928440"/>
          </a:xfrm>
          <a:prstGeom prst="rect">
            <a:avLst/>
          </a:prstGeom>
        </p:spPr>
      </p:pic>
      <p:pic>
        <p:nvPicPr>
          <p:cNvPr id="10" name="Image 9">
            <a:extLst>
              <a:ext uri="{FF2B5EF4-FFF2-40B4-BE49-F238E27FC236}">
                <a16:creationId xmlns:a16="http://schemas.microsoft.com/office/drawing/2014/main" id="{3AF16ABF-350E-FC7A-1095-57769CB7CFED}"/>
              </a:ext>
            </a:extLst>
          </p:cNvPr>
          <p:cNvPicPr>
            <a:picLocks noChangeAspect="1"/>
          </p:cNvPicPr>
          <p:nvPr/>
        </p:nvPicPr>
        <p:blipFill>
          <a:blip r:embed="rId5"/>
          <a:stretch/>
        </p:blipFill>
        <p:spPr bwMode="auto">
          <a:xfrm>
            <a:off x="6372200" y="5413195"/>
            <a:ext cx="2043170" cy="897954"/>
          </a:xfrm>
          <a:prstGeom prst="rect">
            <a:avLst/>
          </a:prstGeom>
        </p:spPr>
      </p:pic>
    </p:spTree>
    <p:extLst>
      <p:ext uri="{BB962C8B-B14F-4D97-AF65-F5344CB8AC3E}">
        <p14:creationId xmlns:p14="http://schemas.microsoft.com/office/powerpoint/2010/main" val="872127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Quelques ressources </a:t>
            </a:r>
            <a:endParaRPr lang="en-GB" dirty="0"/>
          </a:p>
        </p:txBody>
      </p:sp>
      <p:sp>
        <p:nvSpPr>
          <p:cNvPr id="3" name="Espace réservé du contenu 2"/>
          <p:cNvSpPr>
            <a:spLocks noGrp="1"/>
          </p:cNvSpPr>
          <p:nvPr>
            <p:ph idx="1"/>
          </p:nvPr>
        </p:nvSpPr>
        <p:spPr>
          <a:xfrm>
            <a:off x="457200" y="1628800"/>
            <a:ext cx="8229600" cy="2664296"/>
          </a:xfrm>
        </p:spPr>
        <p:txBody>
          <a:bodyPr>
            <a:normAutofit/>
          </a:bodyPr>
          <a:lstStyle/>
          <a:p>
            <a:r>
              <a:rPr lang="fr-FR" sz="2400" dirty="0"/>
              <a:t>Holtz R.D., Kovacs, W.D. 1991. Introduction à la géotechnique.</a:t>
            </a:r>
          </a:p>
          <a:p>
            <a:r>
              <a:rPr lang="fr-FR" sz="2400" dirty="0" err="1"/>
              <a:t>Gerveau</a:t>
            </a:r>
            <a:r>
              <a:rPr lang="fr-FR" sz="2400" dirty="0"/>
              <a:t> 2016. Géotechnique : calcul des fondations et ouvrages en terre : cours et exercices corrigés</a:t>
            </a:r>
          </a:p>
          <a:p>
            <a:r>
              <a:rPr lang="fr-FR" sz="2400" dirty="0"/>
              <a:t>Desault. 2016. Géotechnique : exercices et problèmes corrigés de mécanique des sols, avec rappels de cours</a:t>
            </a:r>
            <a:endParaRPr lang="en-GB" sz="2400"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12</a:t>
            </a:fld>
            <a:endParaRPr lang="fr-FR" dirty="0"/>
          </a:p>
        </p:txBody>
      </p:sp>
      <p:sp>
        <p:nvSpPr>
          <p:cNvPr id="5" name="Titre 1">
            <a:extLst>
              <a:ext uri="{FF2B5EF4-FFF2-40B4-BE49-F238E27FC236}">
                <a16:creationId xmlns:a16="http://schemas.microsoft.com/office/drawing/2014/main" id="{BD9D74E0-BE14-4BBE-8B33-522B9D0F83FF}"/>
              </a:ext>
            </a:extLst>
          </p:cNvPr>
          <p:cNvSpPr txBox="1">
            <a:spLocks/>
          </p:cNvSpPr>
          <p:nvPr/>
        </p:nvSpPr>
        <p:spPr>
          <a:xfrm>
            <a:off x="539552" y="4578864"/>
            <a:ext cx="8229600" cy="650336"/>
          </a:xfrm>
          <a:prstGeom prst="rect">
            <a:avLst/>
          </a:prstGeom>
        </p:spPr>
        <p:txBody>
          <a:bodyPr vert="horz" lIns="0" rIns="0" bIns="0" anchor="b">
            <a:normAutofit/>
          </a:bodyPr>
          <a:lstStyle>
            <a:lvl1pPr algn="l" rtl="0" eaLnBrk="1" latinLnBrk="0" hangingPunct="1">
              <a:spcBef>
                <a:spcPct val="0"/>
              </a:spcBef>
              <a:buNone/>
              <a:defRPr kumimoji="0" sz="3200" b="0" kern="1200">
                <a:ln>
                  <a:noFill/>
                </a:ln>
                <a:solidFill>
                  <a:schemeClr val="tx2"/>
                </a:solidFill>
                <a:effectLst/>
                <a:latin typeface="+mj-lt"/>
                <a:ea typeface="+mj-ea"/>
                <a:cs typeface="+mj-cs"/>
              </a:defRPr>
            </a:lvl1pPr>
          </a:lstStyle>
          <a:p>
            <a:r>
              <a:rPr lang="fr-FR" dirty="0"/>
              <a:t>ARCHE</a:t>
            </a:r>
            <a:endParaRPr lang="en-GB" dirty="0"/>
          </a:p>
        </p:txBody>
      </p:sp>
      <p:sp>
        <p:nvSpPr>
          <p:cNvPr id="6" name="Espace réservé du contenu 2">
            <a:extLst>
              <a:ext uri="{FF2B5EF4-FFF2-40B4-BE49-F238E27FC236}">
                <a16:creationId xmlns:a16="http://schemas.microsoft.com/office/drawing/2014/main" id="{9CE43ECD-B5B5-46E8-A0FC-26959F971314}"/>
              </a:ext>
            </a:extLst>
          </p:cNvPr>
          <p:cNvSpPr txBox="1">
            <a:spLocks/>
          </p:cNvSpPr>
          <p:nvPr/>
        </p:nvSpPr>
        <p:spPr>
          <a:xfrm>
            <a:off x="539552" y="5444705"/>
            <a:ext cx="8229600" cy="650336"/>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fr-FR" sz="2400" dirty="0"/>
              <a:t>Cours de géotechnique </a:t>
            </a:r>
            <a:r>
              <a:rPr lang="fr-FR" sz="2400" dirty="0">
                <a:sym typeface="Wingdings" panose="05000000000000000000" pitchFamily="2" charset="2"/>
              </a:rPr>
              <a:t> au fur et à mesure</a:t>
            </a:r>
            <a:endParaRPr lang="en-GB" sz="2400" dirty="0"/>
          </a:p>
        </p:txBody>
      </p:sp>
    </p:spTree>
    <p:extLst>
      <p:ext uri="{BB962C8B-B14F-4D97-AF65-F5344CB8AC3E}">
        <p14:creationId xmlns:p14="http://schemas.microsoft.com/office/powerpoint/2010/main" val="569948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0352" y="1562488"/>
            <a:ext cx="7772400" cy="1362456"/>
          </a:xfrm>
        </p:spPr>
        <p:txBody>
          <a:bodyPr/>
          <a:lstStyle/>
          <a:p>
            <a:r>
              <a:rPr lang="fr-FR" dirty="0"/>
              <a:t>Caractérisation d’un sol</a:t>
            </a:r>
            <a:endParaRPr lang="en-GB" dirty="0"/>
          </a:p>
        </p:txBody>
      </p:sp>
      <p:sp>
        <p:nvSpPr>
          <p:cNvPr id="4" name="Espace réservé du numéro de diapositive 3"/>
          <p:cNvSpPr>
            <a:spLocks noGrp="1"/>
          </p:cNvSpPr>
          <p:nvPr>
            <p:ph type="sldNum" sz="quarter" idx="12"/>
          </p:nvPr>
        </p:nvSpPr>
        <p:spPr/>
        <p:txBody>
          <a:bodyPr/>
          <a:lstStyle/>
          <a:p>
            <a:fld id="{305F3330-C924-4A27-85C3-4DC756C473A8}" type="slidenum">
              <a:rPr lang="fr-FR" smtClean="0"/>
              <a:pPr/>
              <a:t>13</a:t>
            </a:fld>
            <a:endParaRPr lang="fr-FR"/>
          </a:p>
        </p:txBody>
      </p:sp>
      <p:sp>
        <p:nvSpPr>
          <p:cNvPr id="5" name="Espace réservé du texte 2"/>
          <p:cNvSpPr>
            <a:spLocks noGrp="1"/>
          </p:cNvSpPr>
          <p:nvPr>
            <p:ph type="body" idx="1"/>
          </p:nvPr>
        </p:nvSpPr>
        <p:spPr>
          <a:xfrm>
            <a:off x="3707904" y="2704664"/>
            <a:ext cx="4594848" cy="1509712"/>
          </a:xfrm>
        </p:spPr>
        <p:txBody>
          <a:bodyPr/>
          <a:lstStyle/>
          <a:p>
            <a:r>
              <a:rPr lang="fr-FR" dirty="0"/>
              <a:t>Paramètres d’état</a:t>
            </a:r>
          </a:p>
          <a:p>
            <a:r>
              <a:rPr lang="fr-FR" dirty="0"/>
              <a:t>Paramètres d’identification</a:t>
            </a:r>
          </a:p>
          <a:p>
            <a:r>
              <a:rPr lang="fr-FR" dirty="0"/>
              <a:t>Classifications</a:t>
            </a:r>
            <a:endParaRPr lang="en-GB" dirty="0"/>
          </a:p>
        </p:txBody>
      </p:sp>
    </p:spTree>
    <p:extLst>
      <p:ext uri="{BB962C8B-B14F-4D97-AF65-F5344CB8AC3E}">
        <p14:creationId xmlns:p14="http://schemas.microsoft.com/office/powerpoint/2010/main" val="2181823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Objectifs du cours</a:t>
            </a:r>
          </a:p>
        </p:txBody>
      </p:sp>
      <p:sp>
        <p:nvSpPr>
          <p:cNvPr id="3" name="Espace réservé du contenu 2"/>
          <p:cNvSpPr>
            <a:spLocks noGrp="1"/>
          </p:cNvSpPr>
          <p:nvPr>
            <p:ph idx="1"/>
          </p:nvPr>
        </p:nvSpPr>
        <p:spPr/>
        <p:txBody>
          <a:bodyPr/>
          <a:lstStyle/>
          <a:p>
            <a:r>
              <a:rPr lang="fr-FR" dirty="0"/>
              <a:t>Définition de la mécanique des sols</a:t>
            </a:r>
          </a:p>
          <a:p>
            <a:r>
              <a:rPr lang="fr-FR" dirty="0"/>
              <a:t>Problématique</a:t>
            </a:r>
          </a:p>
          <a:p>
            <a:r>
              <a:rPr lang="fr-FR" dirty="0"/>
              <a:t>Comment caractériser un sol : constituants, paramètres intrinsèques et d’état ? </a:t>
            </a:r>
          </a:p>
          <a:p>
            <a:r>
              <a:rPr lang="fr-FR" dirty="0"/>
              <a:t>Comment classer les sols ? Pourquoi ? </a:t>
            </a:r>
          </a:p>
          <a:p>
            <a:r>
              <a:rPr lang="fr-FR" dirty="0"/>
              <a:t>Le compactage des sols (cours 2)</a:t>
            </a:r>
          </a:p>
          <a:p>
            <a:endParaRPr lang="fr-FR"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14</a:t>
            </a:fld>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Cycle géologique</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15</a:t>
            </a:fld>
            <a:endParaRPr lang="fr-FR" dirty="0"/>
          </a:p>
        </p:txBody>
      </p:sp>
      <p:sp>
        <p:nvSpPr>
          <p:cNvPr id="5" name="Freeform 53"/>
          <p:cNvSpPr>
            <a:spLocks/>
          </p:cNvSpPr>
          <p:nvPr/>
        </p:nvSpPr>
        <p:spPr bwMode="auto">
          <a:xfrm>
            <a:off x="4060825" y="3736876"/>
            <a:ext cx="457200" cy="177800"/>
          </a:xfrm>
          <a:custGeom>
            <a:avLst/>
            <a:gdLst>
              <a:gd name="T0" fmla="*/ 0 w 288"/>
              <a:gd name="T1" fmla="*/ 108 h 144"/>
              <a:gd name="T2" fmla="*/ 110 w 288"/>
              <a:gd name="T3" fmla="*/ 36 h 144"/>
              <a:gd name="T4" fmla="*/ 150 w 288"/>
              <a:gd name="T5" fmla="*/ 6 h 144"/>
              <a:gd name="T6" fmla="*/ 200 w 288"/>
              <a:gd name="T7" fmla="*/ 0 h 144"/>
              <a:gd name="T8" fmla="*/ 252 w 288"/>
              <a:gd name="T9" fmla="*/ 16 h 144"/>
              <a:gd name="T10" fmla="*/ 276 w 288"/>
              <a:gd name="T11" fmla="*/ 70 h 144"/>
              <a:gd name="T12" fmla="*/ 288 w 288"/>
              <a:gd name="T13" fmla="*/ 144 h 144"/>
            </a:gdLst>
            <a:ahLst/>
            <a:cxnLst>
              <a:cxn ang="0">
                <a:pos x="T0" y="T1"/>
              </a:cxn>
              <a:cxn ang="0">
                <a:pos x="T2" y="T3"/>
              </a:cxn>
              <a:cxn ang="0">
                <a:pos x="T4" y="T5"/>
              </a:cxn>
              <a:cxn ang="0">
                <a:pos x="T6" y="T7"/>
              </a:cxn>
              <a:cxn ang="0">
                <a:pos x="T8" y="T9"/>
              </a:cxn>
              <a:cxn ang="0">
                <a:pos x="T10" y="T11"/>
              </a:cxn>
              <a:cxn ang="0">
                <a:pos x="T12" y="T13"/>
              </a:cxn>
            </a:cxnLst>
            <a:rect l="0" t="0" r="r" b="b"/>
            <a:pathLst>
              <a:path w="288" h="144">
                <a:moveTo>
                  <a:pt x="0" y="108"/>
                </a:moveTo>
                <a:lnTo>
                  <a:pt x="110" y="36"/>
                </a:lnTo>
                <a:lnTo>
                  <a:pt x="150" y="6"/>
                </a:lnTo>
                <a:lnTo>
                  <a:pt x="200" y="0"/>
                </a:lnTo>
                <a:lnTo>
                  <a:pt x="252" y="16"/>
                </a:lnTo>
                <a:lnTo>
                  <a:pt x="276" y="70"/>
                </a:lnTo>
                <a:lnTo>
                  <a:pt x="288" y="144"/>
                </a:lnTo>
              </a:path>
            </a:pathLst>
          </a:custGeom>
          <a:solidFill>
            <a:srgbClr val="FFFF00"/>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Freeform 57"/>
          <p:cNvSpPr>
            <a:spLocks/>
          </p:cNvSpPr>
          <p:nvPr/>
        </p:nvSpPr>
        <p:spPr bwMode="auto">
          <a:xfrm>
            <a:off x="6186488" y="4373464"/>
            <a:ext cx="2336800" cy="928687"/>
          </a:xfrm>
          <a:custGeom>
            <a:avLst/>
            <a:gdLst>
              <a:gd name="T0" fmla="*/ 0 w 1472"/>
              <a:gd name="T1" fmla="*/ 0 h 585"/>
              <a:gd name="T2" fmla="*/ 1472 w 1472"/>
              <a:gd name="T3" fmla="*/ 0 h 585"/>
              <a:gd name="T4" fmla="*/ 1463 w 1472"/>
              <a:gd name="T5" fmla="*/ 128 h 585"/>
              <a:gd name="T6" fmla="*/ 1463 w 1472"/>
              <a:gd name="T7" fmla="*/ 238 h 585"/>
              <a:gd name="T8" fmla="*/ 1459 w 1472"/>
              <a:gd name="T9" fmla="*/ 309 h 585"/>
              <a:gd name="T10" fmla="*/ 1435 w 1472"/>
              <a:gd name="T11" fmla="*/ 401 h 585"/>
              <a:gd name="T12" fmla="*/ 1401 w 1472"/>
              <a:gd name="T13" fmla="*/ 493 h 585"/>
              <a:gd name="T14" fmla="*/ 1335 w 1472"/>
              <a:gd name="T15" fmla="*/ 585 h 585"/>
              <a:gd name="T16" fmla="*/ 1244 w 1472"/>
              <a:gd name="T17" fmla="*/ 585 h 585"/>
              <a:gd name="T18" fmla="*/ 1024 w 1472"/>
              <a:gd name="T19" fmla="*/ 521 h 585"/>
              <a:gd name="T20" fmla="*/ 887 w 1472"/>
              <a:gd name="T21" fmla="*/ 466 h 585"/>
              <a:gd name="T22" fmla="*/ 796 w 1472"/>
              <a:gd name="T23" fmla="*/ 366 h 585"/>
              <a:gd name="T24" fmla="*/ 759 w 1472"/>
              <a:gd name="T25" fmla="*/ 247 h 585"/>
              <a:gd name="T26" fmla="*/ 713 w 1472"/>
              <a:gd name="T27" fmla="*/ 146 h 585"/>
              <a:gd name="T28" fmla="*/ 622 w 1472"/>
              <a:gd name="T29" fmla="*/ 119 h 585"/>
              <a:gd name="T30" fmla="*/ 530 w 1472"/>
              <a:gd name="T31" fmla="*/ 101 h 585"/>
              <a:gd name="T32" fmla="*/ 457 w 1472"/>
              <a:gd name="T33" fmla="*/ 92 h 585"/>
              <a:gd name="T34" fmla="*/ 302 w 1472"/>
              <a:gd name="T35" fmla="*/ 82 h 585"/>
              <a:gd name="T36" fmla="*/ 238 w 1472"/>
              <a:gd name="T37" fmla="*/ 64 h 585"/>
              <a:gd name="T38" fmla="*/ 137 w 1472"/>
              <a:gd name="T39" fmla="*/ 46 h 585"/>
              <a:gd name="T40" fmla="*/ 55 w 1472"/>
              <a:gd name="T41" fmla="*/ 37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72" h="585">
                <a:moveTo>
                  <a:pt x="0" y="0"/>
                </a:moveTo>
                <a:lnTo>
                  <a:pt x="1472" y="0"/>
                </a:lnTo>
                <a:lnTo>
                  <a:pt x="1463" y="128"/>
                </a:lnTo>
                <a:lnTo>
                  <a:pt x="1463" y="238"/>
                </a:lnTo>
                <a:lnTo>
                  <a:pt x="1459" y="309"/>
                </a:lnTo>
                <a:lnTo>
                  <a:pt x="1435" y="401"/>
                </a:lnTo>
                <a:lnTo>
                  <a:pt x="1401" y="493"/>
                </a:lnTo>
                <a:lnTo>
                  <a:pt x="1335" y="585"/>
                </a:lnTo>
                <a:lnTo>
                  <a:pt x="1244" y="585"/>
                </a:lnTo>
                <a:lnTo>
                  <a:pt x="1024" y="521"/>
                </a:lnTo>
                <a:lnTo>
                  <a:pt x="887" y="466"/>
                </a:lnTo>
                <a:lnTo>
                  <a:pt x="796" y="366"/>
                </a:lnTo>
                <a:lnTo>
                  <a:pt x="759" y="247"/>
                </a:lnTo>
                <a:lnTo>
                  <a:pt x="713" y="146"/>
                </a:lnTo>
                <a:lnTo>
                  <a:pt x="622" y="119"/>
                </a:lnTo>
                <a:lnTo>
                  <a:pt x="530" y="101"/>
                </a:lnTo>
                <a:lnTo>
                  <a:pt x="457" y="92"/>
                </a:lnTo>
                <a:lnTo>
                  <a:pt x="302" y="82"/>
                </a:lnTo>
                <a:lnTo>
                  <a:pt x="238" y="64"/>
                </a:lnTo>
                <a:lnTo>
                  <a:pt x="137" y="46"/>
                </a:lnTo>
                <a:lnTo>
                  <a:pt x="55" y="37"/>
                </a:lnTo>
              </a:path>
            </a:pathLst>
          </a:custGeom>
          <a:solidFill>
            <a:srgbClr val="3366FF">
              <a:alpha val="60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Freeform 47"/>
          <p:cNvSpPr>
            <a:spLocks/>
          </p:cNvSpPr>
          <p:nvPr/>
        </p:nvSpPr>
        <p:spPr bwMode="auto">
          <a:xfrm>
            <a:off x="4943475" y="4236939"/>
            <a:ext cx="828675" cy="128587"/>
          </a:xfrm>
          <a:custGeom>
            <a:avLst/>
            <a:gdLst>
              <a:gd name="T0" fmla="*/ 498 w 498"/>
              <a:gd name="T1" fmla="*/ 0 h 63"/>
              <a:gd name="T2" fmla="*/ 0 w 498"/>
              <a:gd name="T3" fmla="*/ 0 h 63"/>
              <a:gd name="T4" fmla="*/ 51 w 498"/>
              <a:gd name="T5" fmla="*/ 39 h 63"/>
              <a:gd name="T6" fmla="*/ 108 w 498"/>
              <a:gd name="T7" fmla="*/ 57 h 63"/>
              <a:gd name="T8" fmla="*/ 162 w 498"/>
              <a:gd name="T9" fmla="*/ 63 h 63"/>
              <a:gd name="T10" fmla="*/ 252 w 498"/>
              <a:gd name="T11" fmla="*/ 54 h 63"/>
              <a:gd name="T12" fmla="*/ 336 w 498"/>
              <a:gd name="T13" fmla="*/ 48 h 63"/>
              <a:gd name="T14" fmla="*/ 411 w 498"/>
              <a:gd name="T15" fmla="*/ 27 h 63"/>
              <a:gd name="T16" fmla="*/ 465 w 498"/>
              <a:gd name="T17" fmla="*/ 9 h 63"/>
              <a:gd name="T18" fmla="*/ 498 w 498"/>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8" h="63">
                <a:moveTo>
                  <a:pt x="498" y="0"/>
                </a:moveTo>
                <a:lnTo>
                  <a:pt x="0" y="0"/>
                </a:lnTo>
                <a:lnTo>
                  <a:pt x="51" y="39"/>
                </a:lnTo>
                <a:lnTo>
                  <a:pt x="108" y="57"/>
                </a:lnTo>
                <a:lnTo>
                  <a:pt x="162" y="63"/>
                </a:lnTo>
                <a:lnTo>
                  <a:pt x="252" y="54"/>
                </a:lnTo>
                <a:lnTo>
                  <a:pt x="336" y="48"/>
                </a:lnTo>
                <a:lnTo>
                  <a:pt x="411" y="27"/>
                </a:lnTo>
                <a:lnTo>
                  <a:pt x="465" y="9"/>
                </a:lnTo>
                <a:lnTo>
                  <a:pt x="498" y="0"/>
                </a:lnTo>
                <a:close/>
              </a:path>
            </a:pathLst>
          </a:custGeom>
          <a:solidFill>
            <a:srgbClr val="99CCFF"/>
          </a:solidFill>
          <a:ln>
            <a:noFill/>
          </a:ln>
          <a:effectLst/>
          <a:extLst>
            <a:ext uri="{91240B29-F687-4F45-9708-019B960494DF}">
              <a14:hiddenLine xmlns:a14="http://schemas.microsoft.com/office/drawing/2010/main" w="9525" cap="flat" cmpd="sng">
                <a:solidFill>
                  <a:srgbClr val="3366FF"/>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 name="Freeform 22"/>
          <p:cNvSpPr>
            <a:spLocks/>
          </p:cNvSpPr>
          <p:nvPr/>
        </p:nvSpPr>
        <p:spPr bwMode="auto">
          <a:xfrm>
            <a:off x="1854200" y="3165376"/>
            <a:ext cx="6448425" cy="2139950"/>
          </a:xfrm>
          <a:custGeom>
            <a:avLst/>
            <a:gdLst>
              <a:gd name="T0" fmla="*/ 0 w 4062"/>
              <a:gd name="T1" fmla="*/ 96 h 1348"/>
              <a:gd name="T2" fmla="*/ 224 w 4062"/>
              <a:gd name="T3" fmla="*/ 8 h 1348"/>
              <a:gd name="T4" fmla="*/ 480 w 4062"/>
              <a:gd name="T5" fmla="*/ 8 h 1348"/>
              <a:gd name="T6" fmla="*/ 712 w 4062"/>
              <a:gd name="T7" fmla="*/ 72 h 1348"/>
              <a:gd name="T8" fmla="*/ 848 w 4062"/>
              <a:gd name="T9" fmla="*/ 208 h 1348"/>
              <a:gd name="T10" fmla="*/ 1040 w 4062"/>
              <a:gd name="T11" fmla="*/ 312 h 1348"/>
              <a:gd name="T12" fmla="*/ 1280 w 4062"/>
              <a:gd name="T13" fmla="*/ 408 h 1348"/>
              <a:gd name="T14" fmla="*/ 1608 w 4062"/>
              <a:gd name="T15" fmla="*/ 448 h 1348"/>
              <a:gd name="T16" fmla="*/ 1736 w 4062"/>
              <a:gd name="T17" fmla="*/ 512 h 1348"/>
              <a:gd name="T18" fmla="*/ 1832 w 4062"/>
              <a:gd name="T19" fmla="*/ 600 h 1348"/>
              <a:gd name="T20" fmla="*/ 1880 w 4062"/>
              <a:gd name="T21" fmla="*/ 624 h 1348"/>
              <a:gd name="T22" fmla="*/ 1976 w 4062"/>
              <a:gd name="T23" fmla="*/ 712 h 1348"/>
              <a:gd name="T24" fmla="*/ 2472 w 4062"/>
              <a:gd name="T25" fmla="*/ 688 h 1348"/>
              <a:gd name="T26" fmla="*/ 2704 w 4062"/>
              <a:gd name="T27" fmla="*/ 760 h 1348"/>
              <a:gd name="T28" fmla="*/ 3144 w 4062"/>
              <a:gd name="T29" fmla="*/ 840 h 1348"/>
              <a:gd name="T30" fmla="*/ 3296 w 4062"/>
              <a:gd name="T31" fmla="*/ 872 h 1348"/>
              <a:gd name="T32" fmla="*/ 3368 w 4062"/>
              <a:gd name="T33" fmla="*/ 890 h 1348"/>
              <a:gd name="T34" fmla="*/ 3436 w 4062"/>
              <a:gd name="T35" fmla="*/ 902 h 1348"/>
              <a:gd name="T36" fmla="*/ 3462 w 4062"/>
              <a:gd name="T37" fmla="*/ 958 h 1348"/>
              <a:gd name="T38" fmla="*/ 3490 w 4062"/>
              <a:gd name="T39" fmla="*/ 1028 h 1348"/>
              <a:gd name="T40" fmla="*/ 3504 w 4062"/>
              <a:gd name="T41" fmla="*/ 1084 h 1348"/>
              <a:gd name="T42" fmla="*/ 3562 w 4062"/>
              <a:gd name="T43" fmla="*/ 1166 h 1348"/>
              <a:gd name="T44" fmla="*/ 3626 w 4062"/>
              <a:gd name="T45" fmla="*/ 1230 h 1348"/>
              <a:gd name="T46" fmla="*/ 3710 w 4062"/>
              <a:gd name="T47" fmla="*/ 1264 h 1348"/>
              <a:gd name="T48" fmla="*/ 3836 w 4062"/>
              <a:gd name="T49" fmla="*/ 1304 h 1348"/>
              <a:gd name="T50" fmla="*/ 3932 w 4062"/>
              <a:gd name="T51" fmla="*/ 1334 h 1348"/>
              <a:gd name="T52" fmla="*/ 4062 w 4062"/>
              <a:gd name="T53" fmla="*/ 1348 h 1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62" h="1348">
                <a:moveTo>
                  <a:pt x="0" y="96"/>
                </a:moveTo>
                <a:cubicBezTo>
                  <a:pt x="21" y="109"/>
                  <a:pt x="200" y="0"/>
                  <a:pt x="224" y="8"/>
                </a:cubicBezTo>
                <a:cubicBezTo>
                  <a:pt x="233" y="11"/>
                  <a:pt x="470" y="7"/>
                  <a:pt x="480" y="8"/>
                </a:cubicBezTo>
                <a:cubicBezTo>
                  <a:pt x="482" y="38"/>
                  <a:pt x="651" y="39"/>
                  <a:pt x="712" y="72"/>
                </a:cubicBezTo>
                <a:cubicBezTo>
                  <a:pt x="773" y="105"/>
                  <a:pt x="793" y="168"/>
                  <a:pt x="848" y="208"/>
                </a:cubicBezTo>
                <a:cubicBezTo>
                  <a:pt x="881" y="223"/>
                  <a:pt x="1010" y="290"/>
                  <a:pt x="1040" y="312"/>
                </a:cubicBezTo>
                <a:cubicBezTo>
                  <a:pt x="1112" y="345"/>
                  <a:pt x="1185" y="385"/>
                  <a:pt x="1280" y="408"/>
                </a:cubicBezTo>
                <a:cubicBezTo>
                  <a:pt x="1432" y="459"/>
                  <a:pt x="1304" y="438"/>
                  <a:pt x="1608" y="448"/>
                </a:cubicBezTo>
                <a:cubicBezTo>
                  <a:pt x="1659" y="465"/>
                  <a:pt x="1690" y="481"/>
                  <a:pt x="1736" y="512"/>
                </a:cubicBezTo>
                <a:cubicBezTo>
                  <a:pt x="1770" y="535"/>
                  <a:pt x="1797" y="577"/>
                  <a:pt x="1832" y="600"/>
                </a:cubicBezTo>
                <a:cubicBezTo>
                  <a:pt x="1847" y="610"/>
                  <a:pt x="1865" y="614"/>
                  <a:pt x="1880" y="624"/>
                </a:cubicBezTo>
                <a:cubicBezTo>
                  <a:pt x="1917" y="649"/>
                  <a:pt x="1940" y="688"/>
                  <a:pt x="1976" y="712"/>
                </a:cubicBezTo>
                <a:cubicBezTo>
                  <a:pt x="2055" y="830"/>
                  <a:pt x="2447" y="687"/>
                  <a:pt x="2472" y="688"/>
                </a:cubicBezTo>
                <a:cubicBezTo>
                  <a:pt x="2537" y="704"/>
                  <a:pt x="2704" y="760"/>
                  <a:pt x="2704" y="760"/>
                </a:cubicBezTo>
                <a:cubicBezTo>
                  <a:pt x="2862" y="813"/>
                  <a:pt x="2961" y="836"/>
                  <a:pt x="3144" y="840"/>
                </a:cubicBezTo>
                <a:cubicBezTo>
                  <a:pt x="3210" y="857"/>
                  <a:pt x="3214" y="865"/>
                  <a:pt x="3296" y="872"/>
                </a:cubicBezTo>
                <a:cubicBezTo>
                  <a:pt x="3334" y="882"/>
                  <a:pt x="3345" y="885"/>
                  <a:pt x="3368" y="890"/>
                </a:cubicBezTo>
                <a:cubicBezTo>
                  <a:pt x="3391" y="895"/>
                  <a:pt x="3420" y="891"/>
                  <a:pt x="3436" y="902"/>
                </a:cubicBezTo>
                <a:cubicBezTo>
                  <a:pt x="3457" y="917"/>
                  <a:pt x="3453" y="937"/>
                  <a:pt x="3462" y="958"/>
                </a:cubicBezTo>
                <a:cubicBezTo>
                  <a:pt x="3471" y="979"/>
                  <a:pt x="3483" y="1007"/>
                  <a:pt x="3490" y="1028"/>
                </a:cubicBezTo>
                <a:cubicBezTo>
                  <a:pt x="3497" y="1049"/>
                  <a:pt x="3492" y="1061"/>
                  <a:pt x="3504" y="1084"/>
                </a:cubicBezTo>
                <a:cubicBezTo>
                  <a:pt x="3534" y="1125"/>
                  <a:pt x="3529" y="1149"/>
                  <a:pt x="3562" y="1166"/>
                </a:cubicBezTo>
                <a:cubicBezTo>
                  <a:pt x="3582" y="1190"/>
                  <a:pt x="3601" y="1214"/>
                  <a:pt x="3626" y="1230"/>
                </a:cubicBezTo>
                <a:cubicBezTo>
                  <a:pt x="3651" y="1246"/>
                  <a:pt x="3675" y="1252"/>
                  <a:pt x="3710" y="1264"/>
                </a:cubicBezTo>
                <a:cubicBezTo>
                  <a:pt x="3745" y="1276"/>
                  <a:pt x="3799" y="1292"/>
                  <a:pt x="3836" y="1304"/>
                </a:cubicBezTo>
                <a:cubicBezTo>
                  <a:pt x="3873" y="1316"/>
                  <a:pt x="3894" y="1327"/>
                  <a:pt x="3932" y="1334"/>
                </a:cubicBezTo>
                <a:cubicBezTo>
                  <a:pt x="3970" y="1341"/>
                  <a:pt x="4035" y="1345"/>
                  <a:pt x="4062" y="1348"/>
                </a:cubicBezTo>
              </a:path>
            </a:pathLst>
          </a:custGeom>
          <a:noFill/>
          <a:ln w="38100" cap="flat" cmpd="sng">
            <a:solidFill>
              <a:srgbClr val="9933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9" name="Group 98"/>
          <p:cNvGrpSpPr>
            <a:grpSpLocks/>
          </p:cNvGrpSpPr>
          <p:nvPr/>
        </p:nvGrpSpPr>
        <p:grpSpPr bwMode="auto">
          <a:xfrm>
            <a:off x="812800" y="2212876"/>
            <a:ext cx="1155700" cy="1171575"/>
            <a:chOff x="744" y="560"/>
            <a:chExt cx="728" cy="738"/>
          </a:xfrm>
        </p:grpSpPr>
        <p:sp>
          <p:nvSpPr>
            <p:cNvPr id="10" name="Freeform 31"/>
            <p:cNvSpPr>
              <a:spLocks/>
            </p:cNvSpPr>
            <p:nvPr/>
          </p:nvSpPr>
          <p:spPr bwMode="auto">
            <a:xfrm>
              <a:off x="744" y="960"/>
              <a:ext cx="728" cy="280"/>
            </a:xfrm>
            <a:custGeom>
              <a:avLst/>
              <a:gdLst>
                <a:gd name="T0" fmla="*/ 0 w 728"/>
                <a:gd name="T1" fmla="*/ 216 h 280"/>
                <a:gd name="T2" fmla="*/ 232 w 728"/>
                <a:gd name="T3" fmla="*/ 16 h 280"/>
                <a:gd name="T4" fmla="*/ 360 w 728"/>
                <a:gd name="T5" fmla="*/ 32 h 280"/>
                <a:gd name="T6" fmla="*/ 496 w 728"/>
                <a:gd name="T7" fmla="*/ 24 h 280"/>
                <a:gd name="T8" fmla="*/ 592 w 728"/>
                <a:gd name="T9" fmla="*/ 176 h 280"/>
                <a:gd name="T10" fmla="*/ 728 w 728"/>
                <a:gd name="T11" fmla="*/ 280 h 280"/>
              </a:gdLst>
              <a:ahLst/>
              <a:cxnLst>
                <a:cxn ang="0">
                  <a:pos x="T0" y="T1"/>
                </a:cxn>
                <a:cxn ang="0">
                  <a:pos x="T2" y="T3"/>
                </a:cxn>
                <a:cxn ang="0">
                  <a:pos x="T4" y="T5"/>
                </a:cxn>
                <a:cxn ang="0">
                  <a:pos x="T6" y="T7"/>
                </a:cxn>
                <a:cxn ang="0">
                  <a:pos x="T8" y="T9"/>
                </a:cxn>
                <a:cxn ang="0">
                  <a:pos x="T10" y="T11"/>
                </a:cxn>
              </a:cxnLst>
              <a:rect l="0" t="0" r="r" b="b"/>
              <a:pathLst>
                <a:path w="728" h="280">
                  <a:moveTo>
                    <a:pt x="0" y="216"/>
                  </a:moveTo>
                  <a:cubicBezTo>
                    <a:pt x="48" y="184"/>
                    <a:pt x="177" y="34"/>
                    <a:pt x="232" y="16"/>
                  </a:cubicBezTo>
                  <a:cubicBezTo>
                    <a:pt x="301" y="5"/>
                    <a:pt x="316" y="31"/>
                    <a:pt x="360" y="32"/>
                  </a:cubicBezTo>
                  <a:cubicBezTo>
                    <a:pt x="404" y="33"/>
                    <a:pt x="457" y="0"/>
                    <a:pt x="496" y="24"/>
                  </a:cubicBezTo>
                  <a:cubicBezTo>
                    <a:pt x="501" y="32"/>
                    <a:pt x="584" y="171"/>
                    <a:pt x="592" y="176"/>
                  </a:cubicBezTo>
                  <a:cubicBezTo>
                    <a:pt x="613" y="189"/>
                    <a:pt x="704" y="272"/>
                    <a:pt x="728" y="280"/>
                  </a:cubicBezTo>
                </a:path>
              </a:pathLst>
            </a:custGeom>
            <a:noFill/>
            <a:ln w="38100" cap="flat" cmpd="sng">
              <a:solidFill>
                <a:srgbClr val="9933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 name="Text Box 32"/>
            <p:cNvSpPr txBox="1">
              <a:spLocks noChangeArrowheads="1"/>
            </p:cNvSpPr>
            <p:nvPr/>
          </p:nvSpPr>
          <p:spPr bwMode="auto">
            <a:xfrm>
              <a:off x="838" y="1125"/>
              <a:ext cx="48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200"/>
                <a:t>Volcans</a:t>
              </a:r>
            </a:p>
          </p:txBody>
        </p:sp>
        <p:grpSp>
          <p:nvGrpSpPr>
            <p:cNvPr id="12" name="Group 33"/>
            <p:cNvGrpSpPr>
              <a:grpSpLocks/>
            </p:cNvGrpSpPr>
            <p:nvPr/>
          </p:nvGrpSpPr>
          <p:grpSpPr bwMode="auto">
            <a:xfrm>
              <a:off x="912" y="560"/>
              <a:ext cx="376" cy="392"/>
              <a:chOff x="712" y="336"/>
              <a:chExt cx="520" cy="488"/>
            </a:xfrm>
          </p:grpSpPr>
          <p:sp>
            <p:nvSpPr>
              <p:cNvPr id="13" name="Freeform 34"/>
              <p:cNvSpPr>
                <a:spLocks/>
              </p:cNvSpPr>
              <p:nvPr/>
            </p:nvSpPr>
            <p:spPr bwMode="auto">
              <a:xfrm>
                <a:off x="776" y="472"/>
                <a:ext cx="152" cy="352"/>
              </a:xfrm>
              <a:custGeom>
                <a:avLst/>
                <a:gdLst>
                  <a:gd name="T0" fmla="*/ 152 w 152"/>
                  <a:gd name="T1" fmla="*/ 352 h 352"/>
                  <a:gd name="T2" fmla="*/ 80 w 152"/>
                  <a:gd name="T3" fmla="*/ 80 h 352"/>
                  <a:gd name="T4" fmla="*/ 24 w 152"/>
                  <a:gd name="T5" fmla="*/ 8 h 352"/>
                  <a:gd name="T6" fmla="*/ 0 w 152"/>
                  <a:gd name="T7" fmla="*/ 0 h 352"/>
                </a:gdLst>
                <a:ahLst/>
                <a:cxnLst>
                  <a:cxn ang="0">
                    <a:pos x="T0" y="T1"/>
                  </a:cxn>
                  <a:cxn ang="0">
                    <a:pos x="T2" y="T3"/>
                  </a:cxn>
                  <a:cxn ang="0">
                    <a:pos x="T4" y="T5"/>
                  </a:cxn>
                  <a:cxn ang="0">
                    <a:pos x="T6" y="T7"/>
                  </a:cxn>
                </a:cxnLst>
                <a:rect l="0" t="0" r="r" b="b"/>
                <a:pathLst>
                  <a:path w="152" h="352">
                    <a:moveTo>
                      <a:pt x="152" y="352"/>
                    </a:moveTo>
                    <a:cubicBezTo>
                      <a:pt x="138" y="254"/>
                      <a:pt x="119" y="170"/>
                      <a:pt x="80" y="80"/>
                    </a:cubicBezTo>
                    <a:cubicBezTo>
                      <a:pt x="74" y="67"/>
                      <a:pt x="35" y="17"/>
                      <a:pt x="24" y="8"/>
                    </a:cubicBezTo>
                    <a:cubicBezTo>
                      <a:pt x="17" y="3"/>
                      <a:pt x="0" y="0"/>
                      <a:pt x="0" y="0"/>
                    </a:cubicBezTo>
                  </a:path>
                </a:pathLst>
              </a:custGeom>
              <a:noFill/>
              <a:ln w="28575" cap="flat" cmpd="sng">
                <a:solidFill>
                  <a:srgbClr val="FF33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 name="Freeform 35"/>
              <p:cNvSpPr>
                <a:spLocks/>
              </p:cNvSpPr>
              <p:nvPr/>
            </p:nvSpPr>
            <p:spPr bwMode="auto">
              <a:xfrm>
                <a:off x="1007" y="336"/>
                <a:ext cx="137" cy="480"/>
              </a:xfrm>
              <a:custGeom>
                <a:avLst/>
                <a:gdLst>
                  <a:gd name="T0" fmla="*/ 1 w 137"/>
                  <a:gd name="T1" fmla="*/ 480 h 480"/>
                  <a:gd name="T2" fmla="*/ 97 w 137"/>
                  <a:gd name="T3" fmla="*/ 64 h 480"/>
                  <a:gd name="T4" fmla="*/ 137 w 137"/>
                  <a:gd name="T5" fmla="*/ 0 h 480"/>
                </a:gdLst>
                <a:ahLst/>
                <a:cxnLst>
                  <a:cxn ang="0">
                    <a:pos x="T0" y="T1"/>
                  </a:cxn>
                  <a:cxn ang="0">
                    <a:pos x="T2" y="T3"/>
                  </a:cxn>
                  <a:cxn ang="0">
                    <a:pos x="T4" y="T5"/>
                  </a:cxn>
                </a:cxnLst>
                <a:rect l="0" t="0" r="r" b="b"/>
                <a:pathLst>
                  <a:path w="137" h="480">
                    <a:moveTo>
                      <a:pt x="1" y="480"/>
                    </a:moveTo>
                    <a:cubicBezTo>
                      <a:pt x="7" y="331"/>
                      <a:pt x="0" y="185"/>
                      <a:pt x="97" y="64"/>
                    </a:cubicBezTo>
                    <a:cubicBezTo>
                      <a:pt x="106" y="37"/>
                      <a:pt x="117" y="20"/>
                      <a:pt x="137" y="0"/>
                    </a:cubicBezTo>
                  </a:path>
                </a:pathLst>
              </a:custGeom>
              <a:noFill/>
              <a:ln w="28575" cap="flat" cmpd="sng">
                <a:solidFill>
                  <a:srgbClr val="FF33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 name="Freeform 36"/>
              <p:cNvSpPr>
                <a:spLocks/>
              </p:cNvSpPr>
              <p:nvPr/>
            </p:nvSpPr>
            <p:spPr bwMode="auto">
              <a:xfrm>
                <a:off x="968" y="568"/>
                <a:ext cx="1" cy="224"/>
              </a:xfrm>
              <a:custGeom>
                <a:avLst/>
                <a:gdLst>
                  <a:gd name="T0" fmla="*/ 0 w 1"/>
                  <a:gd name="T1" fmla="*/ 224 h 224"/>
                  <a:gd name="T2" fmla="*/ 0 w 1"/>
                  <a:gd name="T3" fmla="*/ 0 h 224"/>
                </a:gdLst>
                <a:ahLst/>
                <a:cxnLst>
                  <a:cxn ang="0">
                    <a:pos x="T0" y="T1"/>
                  </a:cxn>
                  <a:cxn ang="0">
                    <a:pos x="T2" y="T3"/>
                  </a:cxn>
                </a:cxnLst>
                <a:rect l="0" t="0" r="r" b="b"/>
                <a:pathLst>
                  <a:path w="1" h="224">
                    <a:moveTo>
                      <a:pt x="0" y="224"/>
                    </a:moveTo>
                    <a:cubicBezTo>
                      <a:pt x="0" y="149"/>
                      <a:pt x="0" y="75"/>
                      <a:pt x="0" y="0"/>
                    </a:cubicBezTo>
                  </a:path>
                </a:pathLst>
              </a:custGeom>
              <a:noFill/>
              <a:ln w="28575" cap="flat" cmpd="sng">
                <a:solidFill>
                  <a:srgbClr val="FF33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 name="Freeform 37"/>
              <p:cNvSpPr>
                <a:spLocks/>
              </p:cNvSpPr>
              <p:nvPr/>
            </p:nvSpPr>
            <p:spPr bwMode="auto">
              <a:xfrm>
                <a:off x="1088" y="640"/>
                <a:ext cx="144" cy="104"/>
              </a:xfrm>
              <a:custGeom>
                <a:avLst/>
                <a:gdLst>
                  <a:gd name="T0" fmla="*/ 0 w 144"/>
                  <a:gd name="T1" fmla="*/ 104 h 104"/>
                  <a:gd name="T2" fmla="*/ 96 w 144"/>
                  <a:gd name="T3" fmla="*/ 32 h 104"/>
                  <a:gd name="T4" fmla="*/ 120 w 144"/>
                  <a:gd name="T5" fmla="*/ 8 h 104"/>
                  <a:gd name="T6" fmla="*/ 144 w 144"/>
                  <a:gd name="T7" fmla="*/ 0 h 104"/>
                </a:gdLst>
                <a:ahLst/>
                <a:cxnLst>
                  <a:cxn ang="0">
                    <a:pos x="T0" y="T1"/>
                  </a:cxn>
                  <a:cxn ang="0">
                    <a:pos x="T2" y="T3"/>
                  </a:cxn>
                  <a:cxn ang="0">
                    <a:pos x="T4" y="T5"/>
                  </a:cxn>
                  <a:cxn ang="0">
                    <a:pos x="T6" y="T7"/>
                  </a:cxn>
                </a:cxnLst>
                <a:rect l="0" t="0" r="r" b="b"/>
                <a:pathLst>
                  <a:path w="144" h="104">
                    <a:moveTo>
                      <a:pt x="0" y="104"/>
                    </a:moveTo>
                    <a:cubicBezTo>
                      <a:pt x="23" y="70"/>
                      <a:pt x="57" y="45"/>
                      <a:pt x="96" y="32"/>
                    </a:cubicBezTo>
                    <a:cubicBezTo>
                      <a:pt x="104" y="24"/>
                      <a:pt x="111" y="14"/>
                      <a:pt x="120" y="8"/>
                    </a:cubicBezTo>
                    <a:cubicBezTo>
                      <a:pt x="127" y="3"/>
                      <a:pt x="144" y="0"/>
                      <a:pt x="144" y="0"/>
                    </a:cubicBezTo>
                  </a:path>
                </a:pathLst>
              </a:custGeom>
              <a:noFill/>
              <a:ln w="28575" cap="flat" cmpd="sng">
                <a:solidFill>
                  <a:srgbClr val="FF33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 name="Freeform 38"/>
              <p:cNvSpPr>
                <a:spLocks/>
              </p:cNvSpPr>
              <p:nvPr/>
            </p:nvSpPr>
            <p:spPr bwMode="auto">
              <a:xfrm>
                <a:off x="712" y="735"/>
                <a:ext cx="168" cy="89"/>
              </a:xfrm>
              <a:custGeom>
                <a:avLst/>
                <a:gdLst>
                  <a:gd name="T0" fmla="*/ 168 w 168"/>
                  <a:gd name="T1" fmla="*/ 89 h 89"/>
                  <a:gd name="T2" fmla="*/ 48 w 168"/>
                  <a:gd name="T3" fmla="*/ 9 h 89"/>
                  <a:gd name="T4" fmla="*/ 0 w 168"/>
                  <a:gd name="T5" fmla="*/ 1 h 89"/>
                </a:gdLst>
                <a:ahLst/>
                <a:cxnLst>
                  <a:cxn ang="0">
                    <a:pos x="T0" y="T1"/>
                  </a:cxn>
                  <a:cxn ang="0">
                    <a:pos x="T2" y="T3"/>
                  </a:cxn>
                  <a:cxn ang="0">
                    <a:pos x="T4" y="T5"/>
                  </a:cxn>
                </a:cxnLst>
                <a:rect l="0" t="0" r="r" b="b"/>
                <a:pathLst>
                  <a:path w="168" h="89">
                    <a:moveTo>
                      <a:pt x="168" y="89"/>
                    </a:moveTo>
                    <a:cubicBezTo>
                      <a:pt x="143" y="52"/>
                      <a:pt x="86" y="34"/>
                      <a:pt x="48" y="9"/>
                    </a:cubicBezTo>
                    <a:cubicBezTo>
                      <a:pt x="35" y="0"/>
                      <a:pt x="0" y="1"/>
                      <a:pt x="0" y="1"/>
                    </a:cubicBezTo>
                  </a:path>
                </a:pathLst>
              </a:custGeom>
              <a:noFill/>
              <a:ln w="28575" cap="flat" cmpd="sng">
                <a:solidFill>
                  <a:srgbClr val="FF33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sp>
        <p:nvSpPr>
          <p:cNvPr id="18" name="Text Box 40"/>
          <p:cNvSpPr txBox="1">
            <a:spLocks noChangeArrowheads="1"/>
          </p:cNvSpPr>
          <p:nvPr/>
        </p:nvSpPr>
        <p:spPr bwMode="auto">
          <a:xfrm>
            <a:off x="1874838" y="1601689"/>
            <a:ext cx="1011237"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a:solidFill>
                  <a:srgbClr val="6600CC"/>
                </a:solidFill>
              </a:rPr>
              <a:t>Altération</a:t>
            </a:r>
          </a:p>
          <a:p>
            <a:pPr algn="ctr"/>
            <a:r>
              <a:rPr lang="fr-FR">
                <a:solidFill>
                  <a:srgbClr val="6600CC"/>
                </a:solidFill>
              </a:rPr>
              <a:t>Erosion</a:t>
            </a:r>
          </a:p>
        </p:txBody>
      </p:sp>
      <p:sp>
        <p:nvSpPr>
          <p:cNvPr id="19" name="Freeform 41"/>
          <p:cNvSpPr>
            <a:spLocks/>
          </p:cNvSpPr>
          <p:nvPr/>
        </p:nvSpPr>
        <p:spPr bwMode="auto">
          <a:xfrm>
            <a:off x="3035300" y="1412776"/>
            <a:ext cx="165100" cy="1330325"/>
          </a:xfrm>
          <a:custGeom>
            <a:avLst/>
            <a:gdLst>
              <a:gd name="T0" fmla="*/ 0 w 136"/>
              <a:gd name="T1" fmla="*/ 0 h 984"/>
              <a:gd name="T2" fmla="*/ 32 w 136"/>
              <a:gd name="T3" fmla="*/ 72 h 984"/>
              <a:gd name="T4" fmla="*/ 64 w 136"/>
              <a:gd name="T5" fmla="*/ 96 h 984"/>
              <a:gd name="T6" fmla="*/ 120 w 136"/>
              <a:gd name="T7" fmla="*/ 160 h 984"/>
              <a:gd name="T8" fmla="*/ 96 w 136"/>
              <a:gd name="T9" fmla="*/ 400 h 984"/>
              <a:gd name="T10" fmla="*/ 136 w 136"/>
              <a:gd name="T11" fmla="*/ 664 h 984"/>
              <a:gd name="T12" fmla="*/ 104 w 136"/>
              <a:gd name="T13" fmla="*/ 832 h 984"/>
              <a:gd name="T14" fmla="*/ 136 w 136"/>
              <a:gd name="T15" fmla="*/ 976 h 9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984">
                <a:moveTo>
                  <a:pt x="0" y="0"/>
                </a:moveTo>
                <a:cubicBezTo>
                  <a:pt x="12" y="23"/>
                  <a:pt x="16" y="51"/>
                  <a:pt x="32" y="72"/>
                </a:cubicBezTo>
                <a:cubicBezTo>
                  <a:pt x="40" y="83"/>
                  <a:pt x="55" y="87"/>
                  <a:pt x="64" y="96"/>
                </a:cubicBezTo>
                <a:cubicBezTo>
                  <a:pt x="84" y="116"/>
                  <a:pt x="100" y="140"/>
                  <a:pt x="120" y="160"/>
                </a:cubicBezTo>
                <a:cubicBezTo>
                  <a:pt x="114" y="301"/>
                  <a:pt x="119" y="306"/>
                  <a:pt x="96" y="400"/>
                </a:cubicBezTo>
                <a:cubicBezTo>
                  <a:pt x="106" y="492"/>
                  <a:pt x="125" y="574"/>
                  <a:pt x="136" y="664"/>
                </a:cubicBezTo>
                <a:cubicBezTo>
                  <a:pt x="130" y="730"/>
                  <a:pt x="116" y="771"/>
                  <a:pt x="104" y="832"/>
                </a:cubicBezTo>
                <a:cubicBezTo>
                  <a:pt x="112" y="984"/>
                  <a:pt x="64" y="976"/>
                  <a:pt x="136" y="976"/>
                </a:cubicBezTo>
              </a:path>
            </a:pathLst>
          </a:custGeom>
          <a:noFill/>
          <a:ln w="6350" cap="flat" cmpd="sng">
            <a:solidFill>
              <a:srgbClr val="6600CC"/>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 name="Text Box 42"/>
          <p:cNvSpPr txBox="1">
            <a:spLocks noChangeArrowheads="1"/>
          </p:cNvSpPr>
          <p:nvPr/>
        </p:nvSpPr>
        <p:spPr bwMode="auto">
          <a:xfrm>
            <a:off x="3417888" y="1601689"/>
            <a:ext cx="1011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a:solidFill>
                  <a:srgbClr val="6600CC"/>
                </a:solidFill>
              </a:rPr>
              <a:t>Transport</a:t>
            </a:r>
          </a:p>
        </p:txBody>
      </p:sp>
      <p:sp>
        <p:nvSpPr>
          <p:cNvPr id="21" name="Text Box 43"/>
          <p:cNvSpPr txBox="1">
            <a:spLocks noChangeArrowheads="1"/>
          </p:cNvSpPr>
          <p:nvPr/>
        </p:nvSpPr>
        <p:spPr bwMode="auto">
          <a:xfrm>
            <a:off x="2625725" y="2760564"/>
            <a:ext cx="7842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a:t>Glaciers</a:t>
            </a:r>
          </a:p>
        </p:txBody>
      </p:sp>
      <p:sp>
        <p:nvSpPr>
          <p:cNvPr id="22" name="Text Box 44"/>
          <p:cNvSpPr txBox="1">
            <a:spLocks noChangeArrowheads="1"/>
          </p:cNvSpPr>
          <p:nvPr/>
        </p:nvSpPr>
        <p:spPr bwMode="auto">
          <a:xfrm>
            <a:off x="3533775" y="3033614"/>
            <a:ext cx="7747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a:t>Rivières</a:t>
            </a:r>
          </a:p>
        </p:txBody>
      </p:sp>
      <p:sp>
        <p:nvSpPr>
          <p:cNvPr id="23" name="Text Box 45"/>
          <p:cNvSpPr txBox="1">
            <a:spLocks noChangeArrowheads="1"/>
          </p:cNvSpPr>
          <p:nvPr/>
        </p:nvSpPr>
        <p:spPr bwMode="auto">
          <a:xfrm>
            <a:off x="4391025" y="3219351"/>
            <a:ext cx="5143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a:t>Vent</a:t>
            </a:r>
          </a:p>
        </p:txBody>
      </p:sp>
      <p:grpSp>
        <p:nvGrpSpPr>
          <p:cNvPr id="24" name="Group 51"/>
          <p:cNvGrpSpPr>
            <a:grpSpLocks/>
          </p:cNvGrpSpPr>
          <p:nvPr/>
        </p:nvGrpSpPr>
        <p:grpSpPr bwMode="auto">
          <a:xfrm>
            <a:off x="2617788" y="3108226"/>
            <a:ext cx="892175" cy="576263"/>
            <a:chOff x="1872" y="1065"/>
            <a:chExt cx="666" cy="363"/>
          </a:xfrm>
        </p:grpSpPr>
        <p:sp>
          <p:nvSpPr>
            <p:cNvPr id="25" name="Rectangle 49"/>
            <p:cNvSpPr>
              <a:spLocks noChangeArrowheads="1"/>
            </p:cNvSpPr>
            <p:nvPr/>
          </p:nvSpPr>
          <p:spPr bwMode="auto">
            <a:xfrm>
              <a:off x="1875" y="1065"/>
              <a:ext cx="648" cy="363"/>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Freeform 48"/>
            <p:cNvSpPr>
              <a:spLocks/>
            </p:cNvSpPr>
            <p:nvPr/>
          </p:nvSpPr>
          <p:spPr bwMode="auto">
            <a:xfrm>
              <a:off x="1872" y="1083"/>
              <a:ext cx="666" cy="345"/>
            </a:xfrm>
            <a:custGeom>
              <a:avLst/>
              <a:gdLst>
                <a:gd name="T0" fmla="*/ 3 w 666"/>
                <a:gd name="T1" fmla="*/ 18 h 312"/>
                <a:gd name="T2" fmla="*/ 0 w 666"/>
                <a:gd name="T3" fmla="*/ 78 h 312"/>
                <a:gd name="T4" fmla="*/ 96 w 666"/>
                <a:gd name="T5" fmla="*/ 102 h 312"/>
                <a:gd name="T6" fmla="*/ 228 w 666"/>
                <a:gd name="T7" fmla="*/ 144 h 312"/>
                <a:gd name="T8" fmla="*/ 384 w 666"/>
                <a:gd name="T9" fmla="*/ 258 h 312"/>
                <a:gd name="T10" fmla="*/ 453 w 666"/>
                <a:gd name="T11" fmla="*/ 300 h 312"/>
                <a:gd name="T12" fmla="*/ 576 w 666"/>
                <a:gd name="T13" fmla="*/ 306 h 312"/>
                <a:gd name="T14" fmla="*/ 636 w 666"/>
                <a:gd name="T15" fmla="*/ 312 h 312"/>
                <a:gd name="T16" fmla="*/ 654 w 666"/>
                <a:gd name="T17" fmla="*/ 300 h 312"/>
                <a:gd name="T18" fmla="*/ 666 w 666"/>
                <a:gd name="T19" fmla="*/ 261 h 312"/>
                <a:gd name="T20" fmla="*/ 555 w 666"/>
                <a:gd name="T21" fmla="*/ 168 h 312"/>
                <a:gd name="T22" fmla="*/ 420 w 666"/>
                <a:gd name="T23" fmla="*/ 117 h 312"/>
                <a:gd name="T24" fmla="*/ 366 w 666"/>
                <a:gd name="T25" fmla="*/ 81 h 312"/>
                <a:gd name="T26" fmla="*/ 264 w 666"/>
                <a:gd name="T27" fmla="*/ 45 h 312"/>
                <a:gd name="T28" fmla="*/ 210 w 666"/>
                <a:gd name="T29" fmla="*/ 45 h 312"/>
                <a:gd name="T30" fmla="*/ 132 w 666"/>
                <a:gd name="T31" fmla="*/ 0 h 312"/>
                <a:gd name="T32" fmla="*/ 48 w 666"/>
                <a:gd name="T33" fmla="*/ 0 h 312"/>
                <a:gd name="T34" fmla="*/ 3 w 666"/>
                <a:gd name="T35" fmla="*/ 18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6" h="312">
                  <a:moveTo>
                    <a:pt x="3" y="18"/>
                  </a:moveTo>
                  <a:lnTo>
                    <a:pt x="0" y="78"/>
                  </a:lnTo>
                  <a:lnTo>
                    <a:pt x="96" y="102"/>
                  </a:lnTo>
                  <a:lnTo>
                    <a:pt x="228" y="144"/>
                  </a:lnTo>
                  <a:lnTo>
                    <a:pt x="384" y="258"/>
                  </a:lnTo>
                  <a:lnTo>
                    <a:pt x="453" y="300"/>
                  </a:lnTo>
                  <a:lnTo>
                    <a:pt x="576" y="306"/>
                  </a:lnTo>
                  <a:lnTo>
                    <a:pt x="636" y="312"/>
                  </a:lnTo>
                  <a:lnTo>
                    <a:pt x="654" y="300"/>
                  </a:lnTo>
                  <a:lnTo>
                    <a:pt x="666" y="261"/>
                  </a:lnTo>
                  <a:lnTo>
                    <a:pt x="555" y="168"/>
                  </a:lnTo>
                  <a:lnTo>
                    <a:pt x="420" y="117"/>
                  </a:lnTo>
                  <a:lnTo>
                    <a:pt x="366" y="81"/>
                  </a:lnTo>
                  <a:lnTo>
                    <a:pt x="264" y="45"/>
                  </a:lnTo>
                  <a:lnTo>
                    <a:pt x="210" y="45"/>
                  </a:lnTo>
                  <a:lnTo>
                    <a:pt x="132" y="0"/>
                  </a:lnTo>
                  <a:lnTo>
                    <a:pt x="48" y="0"/>
                  </a:lnTo>
                  <a:lnTo>
                    <a:pt x="3" y="18"/>
                  </a:lnTo>
                  <a:close/>
                </a:path>
              </a:pathLst>
            </a:custGeom>
            <a:solidFill>
              <a:srgbClr val="99CCFF">
                <a:alpha val="38000"/>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27" name="Freeform 46"/>
          <p:cNvSpPr>
            <a:spLocks/>
          </p:cNvSpPr>
          <p:nvPr/>
        </p:nvSpPr>
        <p:spPr bwMode="auto">
          <a:xfrm>
            <a:off x="3490913" y="3647976"/>
            <a:ext cx="1584325" cy="638175"/>
          </a:xfrm>
          <a:custGeom>
            <a:avLst/>
            <a:gdLst>
              <a:gd name="T0" fmla="*/ 0 w 1048"/>
              <a:gd name="T1" fmla="*/ 0 h 424"/>
              <a:gd name="T2" fmla="*/ 144 w 1048"/>
              <a:gd name="T3" fmla="*/ 42 h 424"/>
              <a:gd name="T4" fmla="*/ 96 w 1048"/>
              <a:gd name="T5" fmla="*/ 192 h 424"/>
              <a:gd name="T6" fmla="*/ 312 w 1048"/>
              <a:gd name="T7" fmla="*/ 168 h 424"/>
              <a:gd name="T8" fmla="*/ 376 w 1048"/>
              <a:gd name="T9" fmla="*/ 200 h 424"/>
              <a:gd name="T10" fmla="*/ 448 w 1048"/>
              <a:gd name="T11" fmla="*/ 264 h 424"/>
              <a:gd name="T12" fmla="*/ 592 w 1048"/>
              <a:gd name="T13" fmla="*/ 248 h 424"/>
              <a:gd name="T14" fmla="*/ 760 w 1048"/>
              <a:gd name="T15" fmla="*/ 312 h 424"/>
              <a:gd name="T16" fmla="*/ 784 w 1048"/>
              <a:gd name="T17" fmla="*/ 312 h 424"/>
              <a:gd name="T18" fmla="*/ 976 w 1048"/>
              <a:gd name="T19" fmla="*/ 39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8" h="424">
                <a:moveTo>
                  <a:pt x="0" y="0"/>
                </a:moveTo>
                <a:cubicBezTo>
                  <a:pt x="15" y="58"/>
                  <a:pt x="53" y="37"/>
                  <a:pt x="144" y="42"/>
                </a:cubicBezTo>
                <a:cubicBezTo>
                  <a:pt x="172" y="60"/>
                  <a:pt x="51" y="176"/>
                  <a:pt x="96" y="192"/>
                </a:cubicBezTo>
                <a:cubicBezTo>
                  <a:pt x="124" y="213"/>
                  <a:pt x="265" y="167"/>
                  <a:pt x="312" y="168"/>
                </a:cubicBezTo>
                <a:cubicBezTo>
                  <a:pt x="317" y="173"/>
                  <a:pt x="368" y="199"/>
                  <a:pt x="376" y="200"/>
                </a:cubicBezTo>
                <a:cubicBezTo>
                  <a:pt x="396" y="202"/>
                  <a:pt x="413" y="272"/>
                  <a:pt x="448" y="264"/>
                </a:cubicBezTo>
                <a:cubicBezTo>
                  <a:pt x="484" y="272"/>
                  <a:pt x="540" y="240"/>
                  <a:pt x="592" y="248"/>
                </a:cubicBezTo>
                <a:cubicBezTo>
                  <a:pt x="633" y="294"/>
                  <a:pt x="691" y="308"/>
                  <a:pt x="760" y="312"/>
                </a:cubicBezTo>
                <a:cubicBezTo>
                  <a:pt x="790" y="306"/>
                  <a:pt x="769" y="309"/>
                  <a:pt x="784" y="312"/>
                </a:cubicBezTo>
                <a:cubicBezTo>
                  <a:pt x="820" y="325"/>
                  <a:pt x="1048" y="424"/>
                  <a:pt x="976" y="392"/>
                </a:cubicBezTo>
              </a:path>
            </a:pathLst>
          </a:custGeom>
          <a:noFill/>
          <a:ln w="57150" cap="flat" cmpd="sng">
            <a:solidFill>
              <a:srgbClr val="99CC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 name="Line 54"/>
          <p:cNvSpPr>
            <a:spLocks noChangeShapeType="1"/>
          </p:cNvSpPr>
          <p:nvPr/>
        </p:nvSpPr>
        <p:spPr bwMode="auto">
          <a:xfrm>
            <a:off x="4038600" y="3517801"/>
            <a:ext cx="479425"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 name="Text Box 55"/>
          <p:cNvSpPr txBox="1">
            <a:spLocks noChangeArrowheads="1"/>
          </p:cNvSpPr>
          <p:nvPr/>
        </p:nvSpPr>
        <p:spPr bwMode="auto">
          <a:xfrm>
            <a:off x="4975225" y="3798789"/>
            <a:ext cx="44608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a:t>Lac</a:t>
            </a:r>
          </a:p>
        </p:txBody>
      </p:sp>
      <p:sp>
        <p:nvSpPr>
          <p:cNvPr id="30" name="Text Box 56"/>
          <p:cNvSpPr txBox="1">
            <a:spLocks noChangeArrowheads="1"/>
          </p:cNvSpPr>
          <p:nvPr/>
        </p:nvSpPr>
        <p:spPr bwMode="auto">
          <a:xfrm>
            <a:off x="5170488" y="2560539"/>
            <a:ext cx="868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a:t>Deltas</a:t>
            </a:r>
          </a:p>
          <a:p>
            <a:pPr algn="ctr"/>
            <a:r>
              <a:rPr lang="fr-FR" sz="1200"/>
              <a:t>Estuaires</a:t>
            </a:r>
          </a:p>
        </p:txBody>
      </p:sp>
      <p:sp>
        <p:nvSpPr>
          <p:cNvPr id="31" name="Text Box 58"/>
          <p:cNvSpPr txBox="1">
            <a:spLocks noChangeArrowheads="1"/>
          </p:cNvSpPr>
          <p:nvPr/>
        </p:nvSpPr>
        <p:spPr bwMode="auto">
          <a:xfrm>
            <a:off x="6288088" y="2751039"/>
            <a:ext cx="1082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a:t>Plate forme</a:t>
            </a:r>
          </a:p>
          <a:p>
            <a:pPr algn="ctr"/>
            <a:r>
              <a:rPr lang="fr-FR" sz="1200"/>
              <a:t>continentale</a:t>
            </a:r>
          </a:p>
        </p:txBody>
      </p:sp>
      <p:sp>
        <p:nvSpPr>
          <p:cNvPr id="32" name="Text Box 59"/>
          <p:cNvSpPr txBox="1">
            <a:spLocks noChangeArrowheads="1"/>
          </p:cNvSpPr>
          <p:nvPr/>
        </p:nvSpPr>
        <p:spPr bwMode="auto">
          <a:xfrm>
            <a:off x="7031038" y="3620989"/>
            <a:ext cx="5826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a:t>Talus</a:t>
            </a:r>
          </a:p>
        </p:txBody>
      </p:sp>
      <p:sp>
        <p:nvSpPr>
          <p:cNvPr id="33" name="Text Box 60"/>
          <p:cNvSpPr txBox="1">
            <a:spLocks noChangeArrowheads="1"/>
          </p:cNvSpPr>
          <p:nvPr/>
        </p:nvSpPr>
        <p:spPr bwMode="auto">
          <a:xfrm>
            <a:off x="7716838" y="3887689"/>
            <a:ext cx="846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a:t>Mer</a:t>
            </a:r>
          </a:p>
          <a:p>
            <a:pPr algn="ctr"/>
            <a:r>
              <a:rPr lang="fr-FR" sz="1200"/>
              <a:t>profonde</a:t>
            </a:r>
          </a:p>
        </p:txBody>
      </p:sp>
      <p:sp>
        <p:nvSpPr>
          <p:cNvPr id="34" name="Line 61"/>
          <p:cNvSpPr>
            <a:spLocks noChangeShapeType="1"/>
          </p:cNvSpPr>
          <p:nvPr/>
        </p:nvSpPr>
        <p:spPr bwMode="auto">
          <a:xfrm>
            <a:off x="5626100" y="3038376"/>
            <a:ext cx="508000" cy="123190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5" name="Line 62"/>
          <p:cNvSpPr>
            <a:spLocks noChangeShapeType="1"/>
          </p:cNvSpPr>
          <p:nvPr/>
        </p:nvSpPr>
        <p:spPr bwMode="auto">
          <a:xfrm>
            <a:off x="7353300" y="3889276"/>
            <a:ext cx="0" cy="60960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6" name="Text Box 63"/>
          <p:cNvSpPr txBox="1">
            <a:spLocks noChangeArrowheads="1"/>
          </p:cNvSpPr>
          <p:nvPr/>
        </p:nvSpPr>
        <p:spPr bwMode="auto">
          <a:xfrm>
            <a:off x="5691188" y="5125939"/>
            <a:ext cx="1400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a:t>Roches sédimentaires</a:t>
            </a:r>
          </a:p>
        </p:txBody>
      </p:sp>
      <p:sp>
        <p:nvSpPr>
          <p:cNvPr id="37" name="Line 64"/>
          <p:cNvSpPr>
            <a:spLocks noChangeShapeType="1"/>
          </p:cNvSpPr>
          <p:nvPr/>
        </p:nvSpPr>
        <p:spPr bwMode="auto">
          <a:xfrm flipH="1" flipV="1">
            <a:off x="5588000" y="4460776"/>
            <a:ext cx="609600" cy="622300"/>
          </a:xfrm>
          <a:prstGeom prst="line">
            <a:avLst/>
          </a:prstGeom>
          <a:noFill/>
          <a:ln w="28575">
            <a:solidFill>
              <a:schemeClr val="tx1"/>
            </a:solidFill>
            <a:round/>
            <a:headEnd type="triangle" w="med" len="me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8" name="Line 65"/>
          <p:cNvSpPr>
            <a:spLocks noChangeShapeType="1"/>
          </p:cNvSpPr>
          <p:nvPr/>
        </p:nvSpPr>
        <p:spPr bwMode="auto">
          <a:xfrm flipV="1">
            <a:off x="6553200" y="4587776"/>
            <a:ext cx="469900" cy="584200"/>
          </a:xfrm>
          <a:prstGeom prst="line">
            <a:avLst/>
          </a:prstGeom>
          <a:noFill/>
          <a:ln w="28575">
            <a:solidFill>
              <a:schemeClr val="tx1"/>
            </a:solidFill>
            <a:round/>
            <a:headEnd type="triangle" w="med" len="me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9" name="Line 66"/>
          <p:cNvSpPr>
            <a:spLocks noChangeShapeType="1"/>
          </p:cNvSpPr>
          <p:nvPr/>
        </p:nvSpPr>
        <p:spPr bwMode="auto">
          <a:xfrm flipV="1">
            <a:off x="7035800" y="5273576"/>
            <a:ext cx="749300" cy="139700"/>
          </a:xfrm>
          <a:prstGeom prst="line">
            <a:avLst/>
          </a:prstGeom>
          <a:noFill/>
          <a:ln w="28575">
            <a:solidFill>
              <a:schemeClr val="tx1"/>
            </a:solidFill>
            <a:round/>
            <a:headEnd type="triangle" w="med" len="me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40" name="Group 84"/>
          <p:cNvGrpSpPr>
            <a:grpSpLocks/>
          </p:cNvGrpSpPr>
          <p:nvPr/>
        </p:nvGrpSpPr>
        <p:grpSpPr bwMode="auto">
          <a:xfrm rot="-321349">
            <a:off x="6494463" y="4449664"/>
            <a:ext cx="817562" cy="163512"/>
            <a:chOff x="4548" y="1918"/>
            <a:chExt cx="406" cy="64"/>
          </a:xfrm>
        </p:grpSpPr>
        <p:sp>
          <p:nvSpPr>
            <p:cNvPr id="41" name="Line 67"/>
            <p:cNvSpPr>
              <a:spLocks noChangeShapeType="1"/>
            </p:cNvSpPr>
            <p:nvPr/>
          </p:nvSpPr>
          <p:spPr bwMode="auto">
            <a:xfrm>
              <a:off x="4548" y="1918"/>
              <a:ext cx="376" cy="32"/>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2" name="Line 68"/>
            <p:cNvSpPr>
              <a:spLocks noChangeShapeType="1"/>
            </p:cNvSpPr>
            <p:nvPr/>
          </p:nvSpPr>
          <p:spPr bwMode="auto">
            <a:xfrm>
              <a:off x="4684" y="1934"/>
              <a:ext cx="236" cy="26"/>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3" name="Line 69"/>
            <p:cNvSpPr>
              <a:spLocks noChangeShapeType="1"/>
            </p:cNvSpPr>
            <p:nvPr/>
          </p:nvSpPr>
          <p:spPr bwMode="auto">
            <a:xfrm>
              <a:off x="4692" y="1944"/>
              <a:ext cx="236" cy="24"/>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4" name="Line 70"/>
            <p:cNvSpPr>
              <a:spLocks noChangeShapeType="1"/>
            </p:cNvSpPr>
            <p:nvPr/>
          </p:nvSpPr>
          <p:spPr bwMode="auto">
            <a:xfrm>
              <a:off x="4820" y="1970"/>
              <a:ext cx="134" cy="12"/>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 name="Line 71"/>
            <p:cNvSpPr>
              <a:spLocks noChangeShapeType="1"/>
            </p:cNvSpPr>
            <p:nvPr/>
          </p:nvSpPr>
          <p:spPr bwMode="auto">
            <a:xfrm>
              <a:off x="4764" y="1958"/>
              <a:ext cx="134" cy="12"/>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46" name="Group 105"/>
          <p:cNvGrpSpPr>
            <a:grpSpLocks/>
          </p:cNvGrpSpPr>
          <p:nvPr/>
        </p:nvGrpSpPr>
        <p:grpSpPr bwMode="auto">
          <a:xfrm rot="245370">
            <a:off x="7672388" y="5202139"/>
            <a:ext cx="798512" cy="176212"/>
            <a:chOff x="4833" y="2507"/>
            <a:chExt cx="503" cy="79"/>
          </a:xfrm>
        </p:grpSpPr>
        <p:grpSp>
          <p:nvGrpSpPr>
            <p:cNvPr id="47" name="Group 77"/>
            <p:cNvGrpSpPr>
              <a:grpSpLocks/>
            </p:cNvGrpSpPr>
            <p:nvPr/>
          </p:nvGrpSpPr>
          <p:grpSpPr bwMode="auto">
            <a:xfrm rot="-321349">
              <a:off x="4959" y="2533"/>
              <a:ext cx="286" cy="53"/>
              <a:chOff x="5194" y="2336"/>
              <a:chExt cx="406" cy="64"/>
            </a:xfrm>
          </p:grpSpPr>
          <p:sp>
            <p:nvSpPr>
              <p:cNvPr id="54" name="Line 72"/>
              <p:cNvSpPr>
                <a:spLocks noChangeShapeType="1"/>
              </p:cNvSpPr>
              <p:nvPr/>
            </p:nvSpPr>
            <p:spPr bwMode="auto">
              <a:xfrm>
                <a:off x="5194" y="2336"/>
                <a:ext cx="376" cy="32"/>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5" name="Line 73"/>
              <p:cNvSpPr>
                <a:spLocks noChangeShapeType="1"/>
              </p:cNvSpPr>
              <p:nvPr/>
            </p:nvSpPr>
            <p:spPr bwMode="auto">
              <a:xfrm>
                <a:off x="5330" y="2352"/>
                <a:ext cx="236" cy="26"/>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6" name="Line 74"/>
              <p:cNvSpPr>
                <a:spLocks noChangeShapeType="1"/>
              </p:cNvSpPr>
              <p:nvPr/>
            </p:nvSpPr>
            <p:spPr bwMode="auto">
              <a:xfrm>
                <a:off x="5338" y="2362"/>
                <a:ext cx="236" cy="24"/>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7" name="Line 75"/>
              <p:cNvSpPr>
                <a:spLocks noChangeShapeType="1"/>
              </p:cNvSpPr>
              <p:nvPr/>
            </p:nvSpPr>
            <p:spPr bwMode="auto">
              <a:xfrm>
                <a:off x="5466" y="2388"/>
                <a:ext cx="134" cy="12"/>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8" name="Line 76"/>
              <p:cNvSpPr>
                <a:spLocks noChangeShapeType="1"/>
              </p:cNvSpPr>
              <p:nvPr/>
            </p:nvSpPr>
            <p:spPr bwMode="auto">
              <a:xfrm>
                <a:off x="5410" y="2376"/>
                <a:ext cx="134" cy="12"/>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48" name="Group 83"/>
            <p:cNvGrpSpPr>
              <a:grpSpLocks/>
            </p:cNvGrpSpPr>
            <p:nvPr/>
          </p:nvGrpSpPr>
          <p:grpSpPr bwMode="auto">
            <a:xfrm rot="-285818">
              <a:off x="4833" y="2507"/>
              <a:ext cx="503" cy="29"/>
              <a:chOff x="4699" y="2054"/>
              <a:chExt cx="376" cy="64"/>
            </a:xfrm>
          </p:grpSpPr>
          <p:sp>
            <p:nvSpPr>
              <p:cNvPr id="49" name="Line 78"/>
              <p:cNvSpPr>
                <a:spLocks noChangeShapeType="1"/>
              </p:cNvSpPr>
              <p:nvPr/>
            </p:nvSpPr>
            <p:spPr bwMode="auto">
              <a:xfrm>
                <a:off x="4699" y="2054"/>
                <a:ext cx="376" cy="32"/>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0" name="Line 79"/>
              <p:cNvSpPr>
                <a:spLocks noChangeShapeType="1"/>
              </p:cNvSpPr>
              <p:nvPr/>
            </p:nvSpPr>
            <p:spPr bwMode="auto">
              <a:xfrm>
                <a:off x="4769" y="2070"/>
                <a:ext cx="236" cy="26"/>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 name="Line 80"/>
              <p:cNvSpPr>
                <a:spLocks noChangeShapeType="1"/>
              </p:cNvSpPr>
              <p:nvPr/>
            </p:nvSpPr>
            <p:spPr bwMode="auto">
              <a:xfrm>
                <a:off x="4769" y="2080"/>
                <a:ext cx="236" cy="24"/>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2" name="Line 81"/>
              <p:cNvSpPr>
                <a:spLocks noChangeShapeType="1"/>
              </p:cNvSpPr>
              <p:nvPr/>
            </p:nvSpPr>
            <p:spPr bwMode="auto">
              <a:xfrm>
                <a:off x="4820" y="2106"/>
                <a:ext cx="134" cy="12"/>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3" name="Line 82"/>
              <p:cNvSpPr>
                <a:spLocks noChangeShapeType="1"/>
              </p:cNvSpPr>
              <p:nvPr/>
            </p:nvSpPr>
            <p:spPr bwMode="auto">
              <a:xfrm>
                <a:off x="4820" y="2094"/>
                <a:ext cx="134" cy="12"/>
              </a:xfrm>
              <a:prstGeom prst="line">
                <a:avLst/>
              </a:prstGeom>
              <a:noFill/>
              <a:ln w="9525">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sp>
        <p:nvSpPr>
          <p:cNvPr id="59" name="Text Box 85"/>
          <p:cNvSpPr txBox="1">
            <a:spLocks noChangeArrowheads="1"/>
          </p:cNvSpPr>
          <p:nvPr/>
        </p:nvSpPr>
        <p:spPr bwMode="auto">
          <a:xfrm>
            <a:off x="5284788" y="5849839"/>
            <a:ext cx="14001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a:t>Enfouissement</a:t>
            </a:r>
          </a:p>
        </p:txBody>
      </p:sp>
      <p:sp>
        <p:nvSpPr>
          <p:cNvPr id="60" name="Text Box 87"/>
          <p:cNvSpPr txBox="1">
            <a:spLocks noChangeArrowheads="1"/>
          </p:cNvSpPr>
          <p:nvPr/>
        </p:nvSpPr>
        <p:spPr bwMode="auto">
          <a:xfrm>
            <a:off x="2401888" y="5633939"/>
            <a:ext cx="1489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a:t>Roches métamorphiques</a:t>
            </a:r>
          </a:p>
        </p:txBody>
      </p:sp>
      <p:sp>
        <p:nvSpPr>
          <p:cNvPr id="61" name="Text Box 88"/>
          <p:cNvSpPr txBox="1">
            <a:spLocks noChangeArrowheads="1"/>
          </p:cNvSpPr>
          <p:nvPr/>
        </p:nvSpPr>
        <p:spPr bwMode="auto">
          <a:xfrm>
            <a:off x="4078288" y="6332439"/>
            <a:ext cx="1400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a:t>Enfouissement</a:t>
            </a:r>
          </a:p>
          <a:p>
            <a:pPr algn="ctr"/>
            <a:r>
              <a:rPr lang="fr-FR" sz="1200"/>
              <a:t>profond</a:t>
            </a:r>
          </a:p>
        </p:txBody>
      </p:sp>
      <p:sp>
        <p:nvSpPr>
          <p:cNvPr id="62" name="Line 89"/>
          <p:cNvSpPr>
            <a:spLocks noChangeShapeType="1"/>
          </p:cNvSpPr>
          <p:nvPr/>
        </p:nvSpPr>
        <p:spPr bwMode="auto">
          <a:xfrm flipV="1">
            <a:off x="6108700" y="5591076"/>
            <a:ext cx="114300" cy="241300"/>
          </a:xfrm>
          <a:prstGeom prst="line">
            <a:avLst/>
          </a:prstGeom>
          <a:noFill/>
          <a:ln w="28575">
            <a:solidFill>
              <a:schemeClr val="tx1"/>
            </a:solidFill>
            <a:round/>
            <a:headEnd type="triangle" w="med" len="me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3" name="Line 90"/>
          <p:cNvSpPr>
            <a:spLocks noChangeShapeType="1"/>
          </p:cNvSpPr>
          <p:nvPr/>
        </p:nvSpPr>
        <p:spPr bwMode="auto">
          <a:xfrm flipV="1">
            <a:off x="5346700" y="6111776"/>
            <a:ext cx="508000" cy="393700"/>
          </a:xfrm>
          <a:prstGeom prst="line">
            <a:avLst/>
          </a:prstGeom>
          <a:noFill/>
          <a:ln w="28575">
            <a:solidFill>
              <a:schemeClr val="tx1"/>
            </a:solidFill>
            <a:round/>
            <a:headEnd type="triangle" w="med" len="me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4" name="Line 91"/>
          <p:cNvSpPr>
            <a:spLocks noChangeShapeType="1"/>
          </p:cNvSpPr>
          <p:nvPr/>
        </p:nvSpPr>
        <p:spPr bwMode="auto">
          <a:xfrm>
            <a:off x="3454400" y="6124476"/>
            <a:ext cx="647700" cy="254000"/>
          </a:xfrm>
          <a:prstGeom prst="line">
            <a:avLst/>
          </a:prstGeom>
          <a:noFill/>
          <a:ln w="28575">
            <a:solidFill>
              <a:schemeClr val="tx1"/>
            </a:solidFill>
            <a:round/>
            <a:headEnd type="triangle" w="med" len="me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 name="Line 92"/>
          <p:cNvSpPr>
            <a:spLocks noChangeShapeType="1"/>
          </p:cNvSpPr>
          <p:nvPr/>
        </p:nvSpPr>
        <p:spPr bwMode="auto">
          <a:xfrm>
            <a:off x="2146300" y="5692676"/>
            <a:ext cx="520700" cy="88900"/>
          </a:xfrm>
          <a:prstGeom prst="line">
            <a:avLst/>
          </a:prstGeom>
          <a:noFill/>
          <a:ln w="28575">
            <a:solidFill>
              <a:schemeClr val="tx1"/>
            </a:solidFill>
            <a:round/>
            <a:headEnd type="triangle" w="med" len="me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6" name="Line 93"/>
          <p:cNvSpPr>
            <a:spLocks noChangeShapeType="1"/>
          </p:cNvSpPr>
          <p:nvPr/>
        </p:nvSpPr>
        <p:spPr bwMode="auto">
          <a:xfrm flipH="1">
            <a:off x="1511300" y="4676676"/>
            <a:ext cx="25400" cy="673100"/>
          </a:xfrm>
          <a:prstGeom prst="line">
            <a:avLst/>
          </a:prstGeom>
          <a:noFill/>
          <a:ln w="28575">
            <a:solidFill>
              <a:schemeClr val="tx1"/>
            </a:solidFill>
            <a:round/>
            <a:headEnd type="triangle" w="med" len="med"/>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7" name="Text Box 94"/>
          <p:cNvSpPr txBox="1">
            <a:spLocks noChangeArrowheads="1"/>
          </p:cNvSpPr>
          <p:nvPr/>
        </p:nvSpPr>
        <p:spPr bwMode="auto">
          <a:xfrm>
            <a:off x="674688" y="5367239"/>
            <a:ext cx="1489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a:t>Mélange avec roches ignées</a:t>
            </a:r>
          </a:p>
        </p:txBody>
      </p:sp>
      <p:sp>
        <p:nvSpPr>
          <p:cNvPr id="68" name="Text Box 95"/>
          <p:cNvSpPr txBox="1">
            <a:spLocks noChangeArrowheads="1"/>
          </p:cNvSpPr>
          <p:nvPr/>
        </p:nvSpPr>
        <p:spPr bwMode="auto">
          <a:xfrm>
            <a:off x="1347788" y="4414739"/>
            <a:ext cx="14890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a:t>Intrusions</a:t>
            </a:r>
          </a:p>
        </p:txBody>
      </p:sp>
      <p:sp>
        <p:nvSpPr>
          <p:cNvPr id="69" name="Freeform 96"/>
          <p:cNvSpPr>
            <a:spLocks/>
          </p:cNvSpPr>
          <p:nvPr/>
        </p:nvSpPr>
        <p:spPr bwMode="auto">
          <a:xfrm>
            <a:off x="4902200" y="1412776"/>
            <a:ext cx="152400" cy="2155825"/>
          </a:xfrm>
          <a:custGeom>
            <a:avLst/>
            <a:gdLst>
              <a:gd name="T0" fmla="*/ 0 w 136"/>
              <a:gd name="T1" fmla="*/ 0 h 984"/>
              <a:gd name="T2" fmla="*/ 32 w 136"/>
              <a:gd name="T3" fmla="*/ 72 h 984"/>
              <a:gd name="T4" fmla="*/ 64 w 136"/>
              <a:gd name="T5" fmla="*/ 96 h 984"/>
              <a:gd name="T6" fmla="*/ 120 w 136"/>
              <a:gd name="T7" fmla="*/ 160 h 984"/>
              <a:gd name="T8" fmla="*/ 96 w 136"/>
              <a:gd name="T9" fmla="*/ 400 h 984"/>
              <a:gd name="T10" fmla="*/ 136 w 136"/>
              <a:gd name="T11" fmla="*/ 664 h 984"/>
              <a:gd name="T12" fmla="*/ 104 w 136"/>
              <a:gd name="T13" fmla="*/ 832 h 984"/>
              <a:gd name="T14" fmla="*/ 136 w 136"/>
              <a:gd name="T15" fmla="*/ 976 h 9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984">
                <a:moveTo>
                  <a:pt x="0" y="0"/>
                </a:moveTo>
                <a:cubicBezTo>
                  <a:pt x="12" y="23"/>
                  <a:pt x="16" y="51"/>
                  <a:pt x="32" y="72"/>
                </a:cubicBezTo>
                <a:cubicBezTo>
                  <a:pt x="40" y="83"/>
                  <a:pt x="55" y="87"/>
                  <a:pt x="64" y="96"/>
                </a:cubicBezTo>
                <a:cubicBezTo>
                  <a:pt x="84" y="116"/>
                  <a:pt x="100" y="140"/>
                  <a:pt x="120" y="160"/>
                </a:cubicBezTo>
                <a:cubicBezTo>
                  <a:pt x="114" y="301"/>
                  <a:pt x="119" y="306"/>
                  <a:pt x="96" y="400"/>
                </a:cubicBezTo>
                <a:cubicBezTo>
                  <a:pt x="106" y="492"/>
                  <a:pt x="125" y="574"/>
                  <a:pt x="136" y="664"/>
                </a:cubicBezTo>
                <a:cubicBezTo>
                  <a:pt x="130" y="730"/>
                  <a:pt x="116" y="771"/>
                  <a:pt x="104" y="832"/>
                </a:cubicBezTo>
                <a:cubicBezTo>
                  <a:pt x="112" y="984"/>
                  <a:pt x="64" y="976"/>
                  <a:pt x="136" y="976"/>
                </a:cubicBezTo>
              </a:path>
            </a:pathLst>
          </a:custGeom>
          <a:noFill/>
          <a:ln w="6350" cap="flat" cmpd="sng">
            <a:solidFill>
              <a:srgbClr val="6600CC"/>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0" name="Text Box 97"/>
          <p:cNvSpPr txBox="1">
            <a:spLocks noChangeArrowheads="1"/>
          </p:cNvSpPr>
          <p:nvPr/>
        </p:nvSpPr>
        <p:spPr bwMode="auto">
          <a:xfrm>
            <a:off x="5538788" y="1601689"/>
            <a:ext cx="14049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a:solidFill>
                  <a:srgbClr val="6600CC"/>
                </a:solidFill>
              </a:rPr>
              <a:t>Sédimentation</a:t>
            </a:r>
          </a:p>
        </p:txBody>
      </p:sp>
      <p:grpSp>
        <p:nvGrpSpPr>
          <p:cNvPr id="71" name="Group 104"/>
          <p:cNvGrpSpPr>
            <a:grpSpLocks/>
          </p:cNvGrpSpPr>
          <p:nvPr/>
        </p:nvGrpSpPr>
        <p:grpSpPr bwMode="auto">
          <a:xfrm>
            <a:off x="4951413" y="4278214"/>
            <a:ext cx="676275" cy="147637"/>
            <a:chOff x="3119" y="1949"/>
            <a:chExt cx="426" cy="109"/>
          </a:xfrm>
        </p:grpSpPr>
        <p:sp>
          <p:nvSpPr>
            <p:cNvPr id="72" name="Arc 101"/>
            <p:cNvSpPr>
              <a:spLocks/>
            </p:cNvSpPr>
            <p:nvPr/>
          </p:nvSpPr>
          <p:spPr bwMode="auto">
            <a:xfrm rot="-218252" flipH="1" flipV="1">
              <a:off x="3143" y="1949"/>
              <a:ext cx="394" cy="69"/>
            </a:xfrm>
            <a:custGeom>
              <a:avLst/>
              <a:gdLst>
                <a:gd name="G0" fmla="+- 14856 0 0"/>
                <a:gd name="G1" fmla="+- 21600 0 0"/>
                <a:gd name="G2" fmla="+- 21600 0 0"/>
                <a:gd name="T0" fmla="*/ 0 w 36456"/>
                <a:gd name="T1" fmla="*/ 5920 h 21600"/>
                <a:gd name="T2" fmla="*/ 36456 w 36456"/>
                <a:gd name="T3" fmla="*/ 21600 h 21600"/>
                <a:gd name="T4" fmla="*/ 14856 w 36456"/>
                <a:gd name="T5" fmla="*/ 21600 h 21600"/>
              </a:gdLst>
              <a:ahLst/>
              <a:cxnLst>
                <a:cxn ang="0">
                  <a:pos x="T0" y="T1"/>
                </a:cxn>
                <a:cxn ang="0">
                  <a:pos x="T2" y="T3"/>
                </a:cxn>
                <a:cxn ang="0">
                  <a:pos x="T4" y="T5"/>
                </a:cxn>
              </a:cxnLst>
              <a:rect l="0" t="0" r="r" b="b"/>
              <a:pathLst>
                <a:path w="36456" h="21600" fill="none" extrusionOk="0">
                  <a:moveTo>
                    <a:pt x="0" y="5920"/>
                  </a:moveTo>
                  <a:cubicBezTo>
                    <a:pt x="4012" y="2118"/>
                    <a:pt x="9328" y="-1"/>
                    <a:pt x="14856" y="0"/>
                  </a:cubicBezTo>
                  <a:cubicBezTo>
                    <a:pt x="26785" y="0"/>
                    <a:pt x="36456" y="9670"/>
                    <a:pt x="36456" y="21600"/>
                  </a:cubicBezTo>
                </a:path>
                <a:path w="36456" h="21600" stroke="0" extrusionOk="0">
                  <a:moveTo>
                    <a:pt x="0" y="5920"/>
                  </a:moveTo>
                  <a:cubicBezTo>
                    <a:pt x="4012" y="2118"/>
                    <a:pt x="9328" y="-1"/>
                    <a:pt x="14856" y="0"/>
                  </a:cubicBezTo>
                  <a:cubicBezTo>
                    <a:pt x="26785" y="0"/>
                    <a:pt x="36456" y="9670"/>
                    <a:pt x="36456" y="21600"/>
                  </a:cubicBezTo>
                  <a:lnTo>
                    <a:pt x="14856" y="21600"/>
                  </a:lnTo>
                  <a:close/>
                </a:path>
              </a:pathLst>
            </a:custGeom>
            <a:noFill/>
            <a:ln w="9525">
              <a:solidFill>
                <a:srgbClr val="CC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3" name="Arc 102"/>
            <p:cNvSpPr>
              <a:spLocks/>
            </p:cNvSpPr>
            <p:nvPr/>
          </p:nvSpPr>
          <p:spPr bwMode="auto">
            <a:xfrm rot="218252" flipV="1">
              <a:off x="3151" y="1989"/>
              <a:ext cx="394" cy="69"/>
            </a:xfrm>
            <a:custGeom>
              <a:avLst/>
              <a:gdLst>
                <a:gd name="G0" fmla="+- 14856 0 0"/>
                <a:gd name="G1" fmla="+- 21600 0 0"/>
                <a:gd name="G2" fmla="+- 21600 0 0"/>
                <a:gd name="T0" fmla="*/ 0 w 36456"/>
                <a:gd name="T1" fmla="*/ 5920 h 21600"/>
                <a:gd name="T2" fmla="*/ 36456 w 36456"/>
                <a:gd name="T3" fmla="*/ 21600 h 21600"/>
                <a:gd name="T4" fmla="*/ 14856 w 36456"/>
                <a:gd name="T5" fmla="*/ 21600 h 21600"/>
              </a:gdLst>
              <a:ahLst/>
              <a:cxnLst>
                <a:cxn ang="0">
                  <a:pos x="T0" y="T1"/>
                </a:cxn>
                <a:cxn ang="0">
                  <a:pos x="T2" y="T3"/>
                </a:cxn>
                <a:cxn ang="0">
                  <a:pos x="T4" y="T5"/>
                </a:cxn>
              </a:cxnLst>
              <a:rect l="0" t="0" r="r" b="b"/>
              <a:pathLst>
                <a:path w="36456" h="21600" fill="none" extrusionOk="0">
                  <a:moveTo>
                    <a:pt x="0" y="5920"/>
                  </a:moveTo>
                  <a:cubicBezTo>
                    <a:pt x="4012" y="2118"/>
                    <a:pt x="9328" y="-1"/>
                    <a:pt x="14856" y="0"/>
                  </a:cubicBezTo>
                  <a:cubicBezTo>
                    <a:pt x="26785" y="0"/>
                    <a:pt x="36456" y="9670"/>
                    <a:pt x="36456" y="21600"/>
                  </a:cubicBezTo>
                </a:path>
                <a:path w="36456" h="21600" stroke="0" extrusionOk="0">
                  <a:moveTo>
                    <a:pt x="0" y="5920"/>
                  </a:moveTo>
                  <a:cubicBezTo>
                    <a:pt x="4012" y="2118"/>
                    <a:pt x="9328" y="-1"/>
                    <a:pt x="14856" y="0"/>
                  </a:cubicBezTo>
                  <a:cubicBezTo>
                    <a:pt x="26785" y="0"/>
                    <a:pt x="36456" y="9670"/>
                    <a:pt x="36456" y="21600"/>
                  </a:cubicBezTo>
                  <a:lnTo>
                    <a:pt x="14856" y="21600"/>
                  </a:lnTo>
                  <a:close/>
                </a:path>
              </a:pathLst>
            </a:custGeom>
            <a:noFill/>
            <a:ln w="9525">
              <a:solidFill>
                <a:srgbClr val="CC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 name="Arc 103"/>
            <p:cNvSpPr>
              <a:spLocks/>
            </p:cNvSpPr>
            <p:nvPr/>
          </p:nvSpPr>
          <p:spPr bwMode="auto">
            <a:xfrm rot="-218252" flipH="1" flipV="1">
              <a:off x="3119" y="1973"/>
              <a:ext cx="394" cy="69"/>
            </a:xfrm>
            <a:custGeom>
              <a:avLst/>
              <a:gdLst>
                <a:gd name="G0" fmla="+- 14856 0 0"/>
                <a:gd name="G1" fmla="+- 21600 0 0"/>
                <a:gd name="G2" fmla="+- 21600 0 0"/>
                <a:gd name="T0" fmla="*/ 0 w 36456"/>
                <a:gd name="T1" fmla="*/ 5920 h 21600"/>
                <a:gd name="T2" fmla="*/ 36456 w 36456"/>
                <a:gd name="T3" fmla="*/ 21600 h 21600"/>
                <a:gd name="T4" fmla="*/ 14856 w 36456"/>
                <a:gd name="T5" fmla="*/ 21600 h 21600"/>
              </a:gdLst>
              <a:ahLst/>
              <a:cxnLst>
                <a:cxn ang="0">
                  <a:pos x="T0" y="T1"/>
                </a:cxn>
                <a:cxn ang="0">
                  <a:pos x="T2" y="T3"/>
                </a:cxn>
                <a:cxn ang="0">
                  <a:pos x="T4" y="T5"/>
                </a:cxn>
              </a:cxnLst>
              <a:rect l="0" t="0" r="r" b="b"/>
              <a:pathLst>
                <a:path w="36456" h="21600" fill="none" extrusionOk="0">
                  <a:moveTo>
                    <a:pt x="0" y="5920"/>
                  </a:moveTo>
                  <a:cubicBezTo>
                    <a:pt x="4012" y="2118"/>
                    <a:pt x="9328" y="-1"/>
                    <a:pt x="14856" y="0"/>
                  </a:cubicBezTo>
                  <a:cubicBezTo>
                    <a:pt x="26785" y="0"/>
                    <a:pt x="36456" y="9670"/>
                    <a:pt x="36456" y="21600"/>
                  </a:cubicBezTo>
                </a:path>
                <a:path w="36456" h="21600" stroke="0" extrusionOk="0">
                  <a:moveTo>
                    <a:pt x="0" y="5920"/>
                  </a:moveTo>
                  <a:cubicBezTo>
                    <a:pt x="4012" y="2118"/>
                    <a:pt x="9328" y="-1"/>
                    <a:pt x="14856" y="0"/>
                  </a:cubicBezTo>
                  <a:cubicBezTo>
                    <a:pt x="26785" y="0"/>
                    <a:pt x="36456" y="9670"/>
                    <a:pt x="36456" y="21600"/>
                  </a:cubicBezTo>
                  <a:lnTo>
                    <a:pt x="14856" y="21600"/>
                  </a:lnTo>
                  <a:close/>
                </a:path>
              </a:pathLst>
            </a:custGeom>
            <a:noFill/>
            <a:ln w="9525">
              <a:solidFill>
                <a:srgbClr val="CC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75" name="ZoneTexte 74"/>
          <p:cNvSpPr txBox="1"/>
          <p:nvPr/>
        </p:nvSpPr>
        <p:spPr>
          <a:xfrm>
            <a:off x="7076846" y="6525344"/>
            <a:ext cx="1311578" cy="246221"/>
          </a:xfrm>
          <a:prstGeom prst="rect">
            <a:avLst/>
          </a:prstGeom>
          <a:noFill/>
        </p:spPr>
        <p:txBody>
          <a:bodyPr wrap="none" rtlCol="0">
            <a:spAutoFit/>
          </a:bodyPr>
          <a:lstStyle/>
          <a:p>
            <a:r>
              <a:rPr lang="fr-FR" sz="1000" dirty="0"/>
              <a:t>D’après </a:t>
            </a:r>
            <a:r>
              <a:rPr lang="fr-FR" sz="1000" dirty="0" err="1"/>
              <a:t>Tisot</a:t>
            </a:r>
            <a:r>
              <a:rPr lang="fr-FR" sz="1000" dirty="0"/>
              <a:t> 2010</a:t>
            </a:r>
            <a:endParaRPr lang="en-GB" sz="1000" dirty="0"/>
          </a:p>
        </p:txBody>
      </p:sp>
    </p:spTree>
    <p:extLst>
      <p:ext uri="{BB962C8B-B14F-4D97-AF65-F5344CB8AC3E}">
        <p14:creationId xmlns:p14="http://schemas.microsoft.com/office/powerpoint/2010/main" val="537789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Géologie</a:t>
            </a:r>
          </a:p>
        </p:txBody>
      </p:sp>
      <p:sp>
        <p:nvSpPr>
          <p:cNvPr id="3" name="Espace réservé du contenu 2"/>
          <p:cNvSpPr>
            <a:spLocks noGrp="1"/>
          </p:cNvSpPr>
          <p:nvPr>
            <p:ph idx="1"/>
          </p:nvPr>
        </p:nvSpPr>
        <p:spPr/>
        <p:txBody>
          <a:bodyPr/>
          <a:lstStyle/>
          <a:p>
            <a:r>
              <a:rPr lang="fr-FR" dirty="0"/>
              <a:t>La complexité du milieu naturel</a:t>
            </a:r>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16</a:t>
            </a:fld>
            <a:endParaRPr lang="fr-FR" dirty="0"/>
          </a:p>
        </p:txBody>
      </p:sp>
      <p:pic>
        <p:nvPicPr>
          <p:cNvPr id="7" name="Image 6"/>
          <p:cNvPicPr>
            <a:picLocks noChangeAspect="1"/>
          </p:cNvPicPr>
          <p:nvPr/>
        </p:nvPicPr>
        <p:blipFill>
          <a:blip r:embed="rId2"/>
          <a:stretch>
            <a:fillRect/>
          </a:stretch>
        </p:blipFill>
        <p:spPr>
          <a:xfrm>
            <a:off x="179512" y="2122672"/>
            <a:ext cx="3663515" cy="2865020"/>
          </a:xfrm>
          <a:prstGeom prst="rect">
            <a:avLst/>
          </a:prstGeom>
        </p:spPr>
      </p:pic>
      <p:pic>
        <p:nvPicPr>
          <p:cNvPr id="8" name="Image 7"/>
          <p:cNvPicPr>
            <a:picLocks noChangeAspect="1"/>
          </p:cNvPicPr>
          <p:nvPr/>
        </p:nvPicPr>
        <p:blipFill>
          <a:blip r:embed="rId3"/>
          <a:stretch>
            <a:fillRect/>
          </a:stretch>
        </p:blipFill>
        <p:spPr>
          <a:xfrm>
            <a:off x="2549920" y="5343242"/>
            <a:ext cx="4681351" cy="1378233"/>
          </a:xfrm>
          <a:prstGeom prst="rect">
            <a:avLst/>
          </a:prstGeom>
        </p:spPr>
      </p:pic>
      <p:pic>
        <p:nvPicPr>
          <p:cNvPr id="9" name="Image 8"/>
          <p:cNvPicPr>
            <a:picLocks noChangeAspect="1"/>
          </p:cNvPicPr>
          <p:nvPr/>
        </p:nvPicPr>
        <p:blipFill>
          <a:blip r:embed="rId4"/>
          <a:stretch>
            <a:fillRect/>
          </a:stretch>
        </p:blipFill>
        <p:spPr>
          <a:xfrm>
            <a:off x="5654203" y="1038520"/>
            <a:ext cx="3444301" cy="4102192"/>
          </a:xfrm>
          <a:prstGeom prst="rect">
            <a:avLst/>
          </a:prstGeom>
        </p:spPr>
      </p:pic>
    </p:spTree>
    <p:extLst>
      <p:ext uri="{BB962C8B-B14F-4D97-AF65-F5344CB8AC3E}">
        <p14:creationId xmlns:p14="http://schemas.microsoft.com/office/powerpoint/2010/main" val="1591479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Le sol = un milieu </a:t>
            </a:r>
            <a:r>
              <a:rPr lang="fr-FR" dirty="0" err="1"/>
              <a:t>triphasique</a:t>
            </a:r>
            <a:endParaRPr lang="en-GB" dirty="0"/>
          </a:p>
        </p:txBody>
      </p:sp>
      <p:sp>
        <p:nvSpPr>
          <p:cNvPr id="3" name="Espace réservé du contenu 2"/>
          <p:cNvSpPr>
            <a:spLocks noGrp="1"/>
          </p:cNvSpPr>
          <p:nvPr>
            <p:ph idx="1"/>
          </p:nvPr>
        </p:nvSpPr>
        <p:spPr/>
        <p:txBody>
          <a:bodyPr>
            <a:normAutofit lnSpcReduction="10000"/>
          </a:bodyPr>
          <a:lstStyle/>
          <a:p>
            <a:r>
              <a:rPr lang="fr-FR" dirty="0"/>
              <a:t>Phase solide</a:t>
            </a:r>
          </a:p>
          <a:p>
            <a:pPr lvl="1"/>
            <a:r>
              <a:rPr lang="fr-FR" dirty="0"/>
              <a:t>Quartz : </a:t>
            </a:r>
            <a:r>
              <a:rPr lang="fr-FR" dirty="0" err="1"/>
              <a:t>tectosilicate</a:t>
            </a:r>
            <a:r>
              <a:rPr lang="fr-FR" dirty="0"/>
              <a:t> de formule SiO</a:t>
            </a:r>
            <a:r>
              <a:rPr lang="fr-FR" sz="1400" dirty="0"/>
              <a:t>2</a:t>
            </a:r>
          </a:p>
          <a:p>
            <a:pPr lvl="1"/>
            <a:endParaRPr lang="fr-FR" dirty="0"/>
          </a:p>
          <a:p>
            <a:pPr lvl="1"/>
            <a:endParaRPr lang="fr-FR" dirty="0"/>
          </a:p>
          <a:p>
            <a:pPr lvl="1"/>
            <a:endParaRPr lang="fr-FR" dirty="0"/>
          </a:p>
          <a:p>
            <a:pPr lvl="1"/>
            <a:r>
              <a:rPr lang="fr-FR" dirty="0"/>
              <a:t>Feldspath : </a:t>
            </a:r>
            <a:r>
              <a:rPr lang="fr-FR" dirty="0" err="1"/>
              <a:t>tectosilicates</a:t>
            </a:r>
            <a:r>
              <a:rPr lang="fr-FR" dirty="0"/>
              <a:t> de K, Na, Ca</a:t>
            </a:r>
          </a:p>
          <a:p>
            <a:pPr lvl="1"/>
            <a:endParaRPr lang="fr-FR" dirty="0"/>
          </a:p>
          <a:p>
            <a:pPr lvl="1"/>
            <a:endParaRPr lang="fr-FR" dirty="0"/>
          </a:p>
          <a:p>
            <a:pPr lvl="1"/>
            <a:endParaRPr lang="fr-FR" dirty="0"/>
          </a:p>
          <a:p>
            <a:pPr lvl="1"/>
            <a:r>
              <a:rPr lang="fr-FR" dirty="0"/>
              <a:t>Carbonates : CaCO3, MgCO3</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17</a:t>
            </a:fld>
            <a:endParaRPr lang="fr-FR" dirty="0"/>
          </a:p>
        </p:txBody>
      </p:sp>
      <p:pic>
        <p:nvPicPr>
          <p:cNvPr id="2050" name="Picture 2" descr="http://www2.ac-lyon.fr/enseigne/biologie/photossql/images/sable_plage_guadeloup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1412776"/>
            <a:ext cx="2232248" cy="16646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eldspath plagiocla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6256" y="3284984"/>
            <a:ext cx="1656184" cy="152605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upload.wikimedia.org/wikipedia/commons/thumb/6/65/Goniorhynchia_boueti.jpg/220px-Goniorhynchia_boueti.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080" y="5206004"/>
            <a:ext cx="1261827" cy="120447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upload.wikimedia.org/wikipedia/commons/thumb/7/7d/Aiguille2.jpg/220px-Aiguille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6256" y="5229200"/>
            <a:ext cx="1999489" cy="149961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http://img.coursgeologie.com/geotechnique/Caracteristiques_dimensionnelles_sol/1.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09181" y="2420888"/>
            <a:ext cx="1770506" cy="1164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9941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Le sol = un milieu </a:t>
            </a:r>
            <a:r>
              <a:rPr lang="fr-FR" dirty="0" err="1"/>
              <a:t>triphasique</a:t>
            </a:r>
            <a:endParaRPr lang="en-GB" dirty="0"/>
          </a:p>
        </p:txBody>
      </p:sp>
      <p:sp>
        <p:nvSpPr>
          <p:cNvPr id="3" name="Espace réservé du contenu 2"/>
          <p:cNvSpPr>
            <a:spLocks noGrp="1"/>
          </p:cNvSpPr>
          <p:nvPr>
            <p:ph idx="1"/>
          </p:nvPr>
        </p:nvSpPr>
        <p:spPr/>
        <p:txBody>
          <a:bodyPr>
            <a:normAutofit/>
          </a:bodyPr>
          <a:lstStyle/>
          <a:p>
            <a:r>
              <a:rPr lang="fr-FR" dirty="0"/>
              <a:t>Phase solide</a:t>
            </a:r>
          </a:p>
          <a:p>
            <a:pPr lvl="1"/>
            <a:r>
              <a:rPr lang="fr-FR" dirty="0"/>
              <a:t>Argiles : </a:t>
            </a:r>
            <a:r>
              <a:rPr lang="fr-FR" dirty="0" err="1"/>
              <a:t>phylosilicates</a:t>
            </a:r>
            <a:r>
              <a:rPr lang="fr-FR" dirty="0"/>
              <a:t> : minéraux en feuillets construits à partir de deux motifs de base T et O</a:t>
            </a:r>
          </a:p>
          <a:p>
            <a:pPr lvl="1"/>
            <a:endParaRPr lang="fr-FR" sz="1400" dirty="0"/>
          </a:p>
          <a:p>
            <a:pPr lvl="1"/>
            <a:endParaRPr lang="fr-FR" dirty="0"/>
          </a:p>
          <a:p>
            <a:pPr lvl="1"/>
            <a:endParaRPr lang="fr-FR" dirty="0"/>
          </a:p>
          <a:p>
            <a:pPr lvl="1"/>
            <a:endParaRPr lang="fr-FR"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18</a:t>
            </a:fld>
            <a:endParaRPr lang="fr-FR"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3284984"/>
            <a:ext cx="49720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9712" y="4437112"/>
            <a:ext cx="554355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p:cNvSpPr txBox="1"/>
          <p:nvPr/>
        </p:nvSpPr>
        <p:spPr>
          <a:xfrm>
            <a:off x="7308304" y="3489895"/>
            <a:ext cx="1306768" cy="369332"/>
          </a:xfrm>
          <a:prstGeom prst="rect">
            <a:avLst/>
          </a:prstGeom>
          <a:noFill/>
        </p:spPr>
        <p:txBody>
          <a:bodyPr wrap="none" rtlCol="0">
            <a:spAutoFit/>
          </a:bodyPr>
          <a:lstStyle/>
          <a:p>
            <a:r>
              <a:rPr lang="fr-FR" dirty="0"/>
              <a:t>Tétraèdre</a:t>
            </a:r>
            <a:endParaRPr lang="en-GB" dirty="0"/>
          </a:p>
        </p:txBody>
      </p:sp>
      <p:sp>
        <p:nvSpPr>
          <p:cNvPr id="12" name="ZoneTexte 11"/>
          <p:cNvSpPr txBox="1"/>
          <p:nvPr/>
        </p:nvSpPr>
        <p:spPr>
          <a:xfrm>
            <a:off x="7461619" y="4581128"/>
            <a:ext cx="1215397" cy="369332"/>
          </a:xfrm>
          <a:prstGeom prst="rect">
            <a:avLst/>
          </a:prstGeom>
          <a:noFill/>
        </p:spPr>
        <p:txBody>
          <a:bodyPr wrap="none" rtlCol="0">
            <a:spAutoFit/>
          </a:bodyPr>
          <a:lstStyle/>
          <a:p>
            <a:r>
              <a:rPr lang="fr-FR" dirty="0"/>
              <a:t>Octaèdre</a:t>
            </a:r>
            <a:endParaRPr lang="en-GB" dirty="0"/>
          </a:p>
        </p:txBody>
      </p:sp>
    </p:spTree>
    <p:extLst>
      <p:ext uri="{BB962C8B-B14F-4D97-AF65-F5344CB8AC3E}">
        <p14:creationId xmlns:p14="http://schemas.microsoft.com/office/powerpoint/2010/main" val="2155365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image.slidesharecdn.com/claymineralsandsoilstructure-best-topic-4-090427235131-phpapp02/95/slide-9-728.jpg?124089439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75656" y="1124744"/>
            <a:ext cx="6886732" cy="5165049"/>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p:txBody>
          <a:bodyPr/>
          <a:lstStyle/>
          <a:p>
            <a:r>
              <a:rPr lang="fr-FR" dirty="0"/>
              <a:t>Principales familles de minéraux argileux</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19</a:t>
            </a:fld>
            <a:endParaRPr lang="fr-FR" dirty="0"/>
          </a:p>
        </p:txBody>
      </p:sp>
      <p:sp>
        <p:nvSpPr>
          <p:cNvPr id="6" name="Rectangle 5"/>
          <p:cNvSpPr/>
          <p:nvPr/>
        </p:nvSpPr>
        <p:spPr>
          <a:xfrm>
            <a:off x="1331640" y="1412776"/>
            <a:ext cx="6552728"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324544" y="1916832"/>
            <a:ext cx="2448272"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5857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Définition</a:t>
            </a:r>
            <a:endParaRPr lang="en-GB" dirty="0"/>
          </a:p>
        </p:txBody>
      </p:sp>
      <p:sp>
        <p:nvSpPr>
          <p:cNvPr id="3" name="Espace réservé du contenu 2"/>
          <p:cNvSpPr>
            <a:spLocks noGrp="1"/>
          </p:cNvSpPr>
          <p:nvPr>
            <p:ph idx="1"/>
          </p:nvPr>
        </p:nvSpPr>
        <p:spPr/>
        <p:txBody>
          <a:bodyPr/>
          <a:lstStyle/>
          <a:p>
            <a:r>
              <a:rPr lang="fr-FR" dirty="0"/>
              <a:t>Mécanique des sols : application des lois de la mécanique aux sols considérés comme matériau de construction</a:t>
            </a:r>
          </a:p>
          <a:p>
            <a:endParaRPr lang="en-GB" sz="1400"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2</a:t>
            </a:fld>
            <a:endParaRPr lang="fr-FR" dirty="0"/>
          </a:p>
        </p:txBody>
      </p:sp>
      <p:pic>
        <p:nvPicPr>
          <p:cNvPr id="1026" name="Picture 2" descr="http://web.mst.edu/%7Erogersda/teton_dam/Middle%20aged%20Terzagh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00" y="2932412"/>
            <a:ext cx="2381250" cy="218122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6942192" y="5092652"/>
            <a:ext cx="1369285" cy="523220"/>
          </a:xfrm>
          <a:prstGeom prst="rect">
            <a:avLst/>
          </a:prstGeom>
          <a:noFill/>
        </p:spPr>
        <p:txBody>
          <a:bodyPr wrap="none" rtlCol="0">
            <a:spAutoFit/>
          </a:bodyPr>
          <a:lstStyle/>
          <a:p>
            <a:pPr algn="ctr"/>
            <a:r>
              <a:rPr lang="fr-FR" sz="1400" dirty="0"/>
              <a:t>Karl </a:t>
            </a:r>
            <a:r>
              <a:rPr lang="fr-FR" sz="1400" dirty="0" err="1"/>
              <a:t>Terzaghi</a:t>
            </a:r>
            <a:r>
              <a:rPr lang="fr-FR" sz="1400" dirty="0"/>
              <a:t> </a:t>
            </a:r>
          </a:p>
          <a:p>
            <a:pPr algn="ctr"/>
            <a:r>
              <a:rPr lang="fr-FR" sz="1400" dirty="0"/>
              <a:t>1883-1963</a:t>
            </a:r>
            <a:endParaRPr lang="en-GB" sz="1400" dirty="0"/>
          </a:p>
        </p:txBody>
      </p:sp>
      <p:pic>
        <p:nvPicPr>
          <p:cNvPr id="1028" name="Picture 4" descr="Description de cette image, également commentée ci-aprè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2996952"/>
            <a:ext cx="1883570" cy="2559944"/>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nvSpPr>
        <p:spPr>
          <a:xfrm>
            <a:off x="126906" y="5517232"/>
            <a:ext cx="2428870" cy="523220"/>
          </a:xfrm>
          <a:prstGeom prst="rect">
            <a:avLst/>
          </a:prstGeom>
          <a:noFill/>
        </p:spPr>
        <p:txBody>
          <a:bodyPr wrap="none" rtlCol="0">
            <a:spAutoFit/>
          </a:bodyPr>
          <a:lstStyle/>
          <a:p>
            <a:r>
              <a:rPr lang="en-GB" sz="1400" dirty="0"/>
              <a:t>Charles-</a:t>
            </a:r>
            <a:r>
              <a:rPr lang="en-GB" sz="1400" dirty="0" err="1"/>
              <a:t>Augustin</a:t>
            </a:r>
            <a:r>
              <a:rPr lang="en-GB" sz="1400" dirty="0"/>
              <a:t> Coulomb</a:t>
            </a:r>
          </a:p>
          <a:p>
            <a:pPr algn="ctr"/>
            <a:r>
              <a:rPr lang="fr-FR" sz="1400" dirty="0"/>
              <a:t>1736-1806</a:t>
            </a:r>
            <a:endParaRPr lang="en-GB" sz="1400" dirty="0"/>
          </a:p>
        </p:txBody>
      </p:sp>
      <p:pic>
        <p:nvPicPr>
          <p:cNvPr id="1030" name="Picture 6" descr="http://upload.wikimedia.org/wikipedia/commons/thumb/5/58/Rankine_William_signature.jpg/220px-Rankine_William_signatur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9792" y="2915663"/>
            <a:ext cx="1606263" cy="243859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555776" y="5425961"/>
            <a:ext cx="1962397" cy="523220"/>
          </a:xfrm>
          <a:prstGeom prst="rect">
            <a:avLst/>
          </a:prstGeom>
          <a:noFill/>
        </p:spPr>
        <p:txBody>
          <a:bodyPr wrap="none" rtlCol="0">
            <a:spAutoFit/>
          </a:bodyPr>
          <a:lstStyle/>
          <a:p>
            <a:pPr algn="ctr"/>
            <a:r>
              <a:rPr lang="en-GB" sz="1400" dirty="0"/>
              <a:t>William J. M. </a:t>
            </a:r>
            <a:r>
              <a:rPr lang="en-GB" sz="1400" dirty="0" err="1"/>
              <a:t>Rankine</a:t>
            </a:r>
            <a:endParaRPr lang="en-GB" sz="1400" dirty="0"/>
          </a:p>
          <a:p>
            <a:pPr algn="ctr"/>
            <a:r>
              <a:rPr lang="fr-FR" sz="1400" dirty="0"/>
              <a:t>1820-1872</a:t>
            </a:r>
            <a:endParaRPr lang="en-GB" sz="1400" dirty="0"/>
          </a:p>
        </p:txBody>
      </p:sp>
      <p:sp>
        <p:nvSpPr>
          <p:cNvPr id="7" name="AutoShape 8" descr="Otto Mohr"/>
          <p:cNvSpPr>
            <a:spLocks noChangeAspect="1" noChangeArrowheads="1"/>
          </p:cNvSpPr>
          <p:nvPr/>
        </p:nvSpPr>
        <p:spPr bwMode="auto">
          <a:xfrm>
            <a:off x="155575" y="-708025"/>
            <a:ext cx="1104900" cy="1476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10" descr="Otto Mohr"/>
          <p:cNvSpPr>
            <a:spLocks noChangeAspect="1" noChangeArrowheads="1"/>
          </p:cNvSpPr>
          <p:nvPr/>
        </p:nvSpPr>
        <p:spPr bwMode="auto">
          <a:xfrm>
            <a:off x="307975" y="-555625"/>
            <a:ext cx="1104900" cy="1476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6" name="Picture 12" descr="Description de l'image  Christian Otto Moh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5290" y="2873849"/>
            <a:ext cx="1714025" cy="229835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4460590" y="5295286"/>
            <a:ext cx="1898276" cy="523220"/>
          </a:xfrm>
          <a:prstGeom prst="rect">
            <a:avLst/>
          </a:prstGeom>
          <a:noFill/>
        </p:spPr>
        <p:txBody>
          <a:bodyPr wrap="none" rtlCol="0">
            <a:spAutoFit/>
          </a:bodyPr>
          <a:lstStyle/>
          <a:p>
            <a:pPr algn="ctr"/>
            <a:r>
              <a:rPr lang="en-GB" sz="1400" dirty="0"/>
              <a:t>Christian Otto Mohr</a:t>
            </a:r>
          </a:p>
          <a:p>
            <a:pPr algn="ctr"/>
            <a:r>
              <a:rPr lang="fr-FR" sz="1400" dirty="0"/>
              <a:t>1835-1918</a:t>
            </a:r>
            <a:endParaRPr lang="en-GB" sz="1400" dirty="0"/>
          </a:p>
        </p:txBody>
      </p:sp>
    </p:spTree>
    <p:extLst>
      <p:ext uri="{BB962C8B-B14F-4D97-AF65-F5344CB8AC3E}">
        <p14:creationId xmlns:p14="http://schemas.microsoft.com/office/powerpoint/2010/main" val="3135074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sol = principaux constituants solides</a:t>
            </a:r>
            <a:endParaRPr lang="en-GB" dirty="0"/>
          </a:p>
        </p:txBody>
      </p:sp>
      <p:sp>
        <p:nvSpPr>
          <p:cNvPr id="3" name="Espace réservé du contenu 2"/>
          <p:cNvSpPr>
            <a:spLocks noGrp="1"/>
          </p:cNvSpPr>
          <p:nvPr>
            <p:ph idx="1"/>
          </p:nvPr>
        </p:nvSpPr>
        <p:spPr/>
        <p:txBody>
          <a:bodyPr/>
          <a:lstStyle/>
          <a:p>
            <a:r>
              <a:rPr lang="fr-FR" dirty="0"/>
              <a:t>Kaolinite</a:t>
            </a:r>
          </a:p>
          <a:p>
            <a:endParaRPr lang="fr-FR" dirty="0"/>
          </a:p>
          <a:p>
            <a:endParaRPr lang="fr-FR" dirty="0"/>
          </a:p>
          <a:p>
            <a:endParaRPr lang="fr-FR" dirty="0"/>
          </a:p>
          <a:p>
            <a:endParaRPr lang="fr-FR" dirty="0"/>
          </a:p>
          <a:p>
            <a:endParaRPr lang="fr-FR" dirty="0"/>
          </a:p>
          <a:p>
            <a:r>
              <a:rPr lang="fr-FR" dirty="0"/>
              <a:t>Smectite</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20</a:t>
            </a:fld>
            <a:endParaRPr lang="fr-FR" dirty="0"/>
          </a:p>
        </p:txBody>
      </p:sp>
      <p:pic>
        <p:nvPicPr>
          <p:cNvPr id="5" name="Image 4"/>
          <p:cNvPicPr/>
          <p:nvPr/>
        </p:nvPicPr>
        <p:blipFill>
          <a:blip r:embed="rId3" cstate="print"/>
          <a:srcRect/>
          <a:stretch>
            <a:fillRect/>
          </a:stretch>
        </p:blipFill>
        <p:spPr bwMode="auto">
          <a:xfrm>
            <a:off x="2483768" y="1516892"/>
            <a:ext cx="2953385" cy="1804670"/>
          </a:xfrm>
          <a:prstGeom prst="rect">
            <a:avLst/>
          </a:prstGeom>
          <a:noFill/>
          <a:ln w="9525">
            <a:noFill/>
            <a:miter lim="800000"/>
            <a:headEnd/>
            <a:tailEnd/>
          </a:ln>
        </p:spPr>
      </p:pic>
      <p:pic>
        <p:nvPicPr>
          <p:cNvPr id="6" name="Image 5"/>
          <p:cNvPicPr/>
          <p:nvPr/>
        </p:nvPicPr>
        <p:blipFill>
          <a:blip r:embed="rId4" cstate="print"/>
          <a:srcRect/>
          <a:stretch>
            <a:fillRect/>
          </a:stretch>
        </p:blipFill>
        <p:spPr bwMode="auto">
          <a:xfrm>
            <a:off x="2584794" y="3717032"/>
            <a:ext cx="2306020" cy="3001450"/>
          </a:xfrm>
          <a:prstGeom prst="rect">
            <a:avLst/>
          </a:prstGeom>
          <a:noFill/>
          <a:ln w="9525">
            <a:noFill/>
            <a:miter lim="800000"/>
            <a:headEnd/>
            <a:tailEnd/>
          </a:ln>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097"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1252414"/>
            <a:ext cx="3124200" cy="233362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80112" y="3726045"/>
            <a:ext cx="2990850" cy="299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4416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Surface spécifique</a:t>
            </a:r>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21</a:t>
            </a:fld>
            <a:endParaRPr lang="fr-FR" dirty="0"/>
          </a:p>
        </p:txBody>
      </p:sp>
      <p:grpSp>
        <p:nvGrpSpPr>
          <p:cNvPr id="5" name="Groupe 4"/>
          <p:cNvGrpSpPr/>
          <p:nvPr/>
        </p:nvGrpSpPr>
        <p:grpSpPr>
          <a:xfrm>
            <a:off x="3347864" y="1631126"/>
            <a:ext cx="2304256" cy="1377448"/>
            <a:chOff x="5940152" y="2132856"/>
            <a:chExt cx="2304256" cy="1377448"/>
          </a:xfrm>
        </p:grpSpPr>
        <p:grpSp>
          <p:nvGrpSpPr>
            <p:cNvPr id="6" name="Group 4"/>
            <p:cNvGrpSpPr>
              <a:grpSpLocks/>
            </p:cNvGrpSpPr>
            <p:nvPr/>
          </p:nvGrpSpPr>
          <p:grpSpPr bwMode="auto">
            <a:xfrm>
              <a:off x="5940152" y="2132956"/>
              <a:ext cx="1439726" cy="1377348"/>
              <a:chOff x="2208" y="751"/>
              <a:chExt cx="1206" cy="3087"/>
            </a:xfrm>
          </p:grpSpPr>
          <p:sp>
            <p:nvSpPr>
              <p:cNvPr id="14" name="AutoShape 5"/>
              <p:cNvSpPr>
                <a:spLocks noChangeArrowheads="1"/>
              </p:cNvSpPr>
              <p:nvPr/>
            </p:nvSpPr>
            <p:spPr bwMode="auto">
              <a:xfrm>
                <a:off x="2208" y="751"/>
                <a:ext cx="1206" cy="1880"/>
              </a:xfrm>
              <a:prstGeom prst="cube">
                <a:avLst>
                  <a:gd name="adj" fmla="val 49994"/>
                </a:avLst>
              </a:prstGeom>
              <a:solidFill>
                <a:schemeClr val="accent1"/>
              </a:solidFill>
              <a:ln w="9525">
                <a:solidFill>
                  <a:schemeClr val="tx1"/>
                </a:solidFill>
                <a:miter lim="800000"/>
                <a:headEnd/>
                <a:tailEnd/>
              </a:ln>
            </p:spPr>
            <p:txBody>
              <a:bodyPr wrap="none" anchor="ctr"/>
              <a:lstStyle/>
              <a:p>
                <a:endParaRPr lang="fr-FR"/>
              </a:p>
            </p:txBody>
          </p:sp>
          <p:sp>
            <p:nvSpPr>
              <p:cNvPr id="15" name="Line 6"/>
              <p:cNvSpPr>
                <a:spLocks noChangeShapeType="1"/>
              </p:cNvSpPr>
              <p:nvPr/>
            </p:nvSpPr>
            <p:spPr bwMode="auto">
              <a:xfrm>
                <a:off x="2208" y="2849"/>
                <a:ext cx="0" cy="380"/>
              </a:xfrm>
              <a:prstGeom prst="line">
                <a:avLst/>
              </a:prstGeom>
              <a:noFill/>
              <a:ln w="9525">
                <a:solidFill>
                  <a:schemeClr val="tx1"/>
                </a:solidFill>
                <a:round/>
                <a:headEnd/>
                <a:tailEnd/>
              </a:ln>
            </p:spPr>
            <p:txBody>
              <a:bodyPr wrap="none"/>
              <a:lstStyle/>
              <a:p>
                <a:endParaRPr lang="fr-CA"/>
              </a:p>
            </p:txBody>
          </p:sp>
          <p:sp>
            <p:nvSpPr>
              <p:cNvPr id="16" name="Line 7"/>
              <p:cNvSpPr>
                <a:spLocks noChangeShapeType="1"/>
              </p:cNvSpPr>
              <p:nvPr/>
            </p:nvSpPr>
            <p:spPr bwMode="auto">
              <a:xfrm>
                <a:off x="3052" y="2849"/>
                <a:ext cx="0" cy="380"/>
              </a:xfrm>
              <a:prstGeom prst="line">
                <a:avLst/>
              </a:prstGeom>
              <a:noFill/>
              <a:ln w="9525">
                <a:solidFill>
                  <a:schemeClr val="tx1"/>
                </a:solidFill>
                <a:round/>
                <a:headEnd/>
                <a:tailEnd/>
              </a:ln>
            </p:spPr>
            <p:txBody>
              <a:bodyPr wrap="none"/>
              <a:lstStyle/>
              <a:p>
                <a:endParaRPr lang="fr-CA"/>
              </a:p>
            </p:txBody>
          </p:sp>
          <p:sp>
            <p:nvSpPr>
              <p:cNvPr id="17" name="Line 8"/>
              <p:cNvSpPr>
                <a:spLocks noChangeShapeType="1"/>
              </p:cNvSpPr>
              <p:nvPr/>
            </p:nvSpPr>
            <p:spPr bwMode="auto">
              <a:xfrm flipV="1">
                <a:off x="2208" y="3010"/>
                <a:ext cx="844" cy="18"/>
              </a:xfrm>
              <a:prstGeom prst="line">
                <a:avLst/>
              </a:prstGeom>
              <a:noFill/>
              <a:ln w="9525">
                <a:solidFill>
                  <a:schemeClr val="tx1"/>
                </a:solidFill>
                <a:round/>
                <a:headEnd type="triangle" w="med" len="med"/>
                <a:tailEnd type="triangle" w="med" len="med"/>
              </a:ln>
            </p:spPr>
            <p:txBody>
              <a:bodyPr wrap="none"/>
              <a:lstStyle/>
              <a:p>
                <a:endParaRPr lang="fr-CA"/>
              </a:p>
            </p:txBody>
          </p:sp>
          <p:sp>
            <p:nvSpPr>
              <p:cNvPr id="18" name="Text Box 9"/>
              <p:cNvSpPr txBox="1">
                <a:spLocks noChangeArrowheads="1"/>
              </p:cNvSpPr>
              <p:nvPr/>
            </p:nvSpPr>
            <p:spPr bwMode="auto">
              <a:xfrm>
                <a:off x="2570" y="3010"/>
                <a:ext cx="223" cy="828"/>
              </a:xfrm>
              <a:prstGeom prst="rect">
                <a:avLst/>
              </a:prstGeom>
              <a:noFill/>
              <a:ln w="9525">
                <a:noFill/>
                <a:miter lim="800000"/>
                <a:headEnd/>
                <a:tailEnd/>
              </a:ln>
            </p:spPr>
            <p:txBody>
              <a:bodyPr wrap="square">
                <a:spAutoFit/>
              </a:bodyPr>
              <a:lstStyle/>
              <a:p>
                <a:r>
                  <a:rPr lang="fr-CA" b="1" i="1" dirty="0"/>
                  <a:t>L</a:t>
                </a:r>
              </a:p>
            </p:txBody>
          </p:sp>
        </p:grpSp>
        <p:cxnSp>
          <p:nvCxnSpPr>
            <p:cNvPr id="7" name="Connecteur droit avec flèche 6"/>
            <p:cNvCxnSpPr/>
            <p:nvPr/>
          </p:nvCxnSpPr>
          <p:spPr>
            <a:xfrm rot="5400000">
              <a:off x="6948264" y="2708920"/>
              <a:ext cx="432048" cy="43204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rot="5400000">
              <a:off x="7236296" y="2708920"/>
              <a:ext cx="288032"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7092280" y="2852936"/>
              <a:ext cx="360040" cy="369332"/>
            </a:xfrm>
            <a:prstGeom prst="rect">
              <a:avLst/>
            </a:prstGeom>
            <a:noFill/>
          </p:spPr>
          <p:txBody>
            <a:bodyPr wrap="square" rtlCol="0">
              <a:spAutoFit/>
            </a:bodyPr>
            <a:lstStyle/>
            <a:p>
              <a:r>
                <a:rPr lang="fr-CA" i="1" dirty="0"/>
                <a:t>L</a:t>
              </a:r>
            </a:p>
          </p:txBody>
        </p:sp>
        <p:cxnSp>
          <p:nvCxnSpPr>
            <p:cNvPr id="10" name="Connecteur droit avec flèche 9"/>
            <p:cNvCxnSpPr/>
            <p:nvPr/>
          </p:nvCxnSpPr>
          <p:spPr>
            <a:xfrm rot="5400000">
              <a:off x="7381106" y="2348880"/>
              <a:ext cx="431254" cy="79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7380312" y="2132856"/>
              <a:ext cx="3600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7380312" y="2564904"/>
              <a:ext cx="36004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7668344" y="2204864"/>
              <a:ext cx="576064" cy="369332"/>
            </a:xfrm>
            <a:prstGeom prst="rect">
              <a:avLst/>
            </a:prstGeom>
            <a:noFill/>
          </p:spPr>
          <p:txBody>
            <a:bodyPr wrap="square" rtlCol="0">
              <a:spAutoFit/>
            </a:bodyPr>
            <a:lstStyle/>
            <a:p>
              <a:r>
                <a:rPr lang="fr-CA" i="1" dirty="0"/>
                <a:t>E</a:t>
              </a:r>
            </a:p>
          </p:txBody>
        </p:sp>
      </p:grpSp>
      <p:graphicFrame>
        <p:nvGraphicFramePr>
          <p:cNvPr id="19" name="Objet 18"/>
          <p:cNvGraphicFramePr>
            <a:graphicFrameLocks noChangeAspect="1"/>
          </p:cNvGraphicFramePr>
          <p:nvPr>
            <p:extLst>
              <p:ext uri="{D42A27DB-BD31-4B8C-83A1-F6EECF244321}">
                <p14:modId xmlns:p14="http://schemas.microsoft.com/office/powerpoint/2010/main" val="3051599732"/>
              </p:ext>
            </p:extLst>
          </p:nvPr>
        </p:nvGraphicFramePr>
        <p:xfrm>
          <a:off x="2030114" y="2983298"/>
          <a:ext cx="4032250" cy="993775"/>
        </p:xfrm>
        <a:graphic>
          <a:graphicData uri="http://schemas.openxmlformats.org/presentationml/2006/ole">
            <mc:AlternateContent xmlns:mc="http://schemas.openxmlformats.org/markup-compatibility/2006">
              <mc:Choice xmlns:v="urn:schemas-microsoft-com:vml" Requires="v">
                <p:oleObj name="Équation" r:id="rId3" imgW="1701800" imgH="419100" progId="Equation.3">
                  <p:embed/>
                </p:oleObj>
              </mc:Choice>
              <mc:Fallback>
                <p:oleObj name="Équation" r:id="rId3" imgW="17018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0114" y="2983298"/>
                        <a:ext cx="403225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Espace réservé du contenu 19"/>
          <p:cNvSpPr txBox="1">
            <a:spLocks noGrp="1"/>
          </p:cNvSpPr>
          <p:nvPr>
            <p:ph idx="1"/>
          </p:nvPr>
        </p:nvSpPr>
        <p:spPr>
          <a:xfrm>
            <a:off x="385192" y="4221088"/>
            <a:ext cx="8229600" cy="1293813"/>
          </a:xfrm>
          <a:prstGeom prst="rect">
            <a:avLst/>
          </a:prstGeom>
          <a:noFill/>
        </p:spPr>
        <p:txBody>
          <a:bodyPr wrap="square" rtlCol="0">
            <a:spAutoFit/>
          </a:bodyPr>
          <a:lstStyle/>
          <a:p>
            <a:r>
              <a:rPr lang="fr-CA" sz="2000" b="1" dirty="0"/>
              <a:t>Influence de tailles des grains</a:t>
            </a:r>
            <a:r>
              <a:rPr lang="fr-CA" sz="2000" dirty="0"/>
              <a:t>: si </a:t>
            </a:r>
            <a:r>
              <a:rPr lang="fr-CA" sz="2000" i="1" dirty="0"/>
              <a:t>E</a:t>
            </a:r>
            <a:r>
              <a:rPr lang="fr-CA" sz="2000" dirty="0"/>
              <a:t> = </a:t>
            </a:r>
            <a:r>
              <a:rPr lang="fr-CA" sz="2000" i="1" dirty="0"/>
              <a:t>L</a:t>
            </a:r>
            <a:r>
              <a:rPr lang="fr-CA" sz="2000" dirty="0"/>
              <a:t> (un cube), </a:t>
            </a:r>
            <a:r>
              <a:rPr lang="fr-CA" sz="2000" i="1" dirty="0"/>
              <a:t>S</a:t>
            </a:r>
            <a:r>
              <a:rPr lang="fr-CA" sz="2000" dirty="0"/>
              <a:t> = 6/</a:t>
            </a:r>
            <a:r>
              <a:rPr lang="fr-CA" sz="2000" i="1" dirty="0"/>
              <a:t>L</a:t>
            </a:r>
            <a:r>
              <a:rPr lang="fr-CA" sz="2000" dirty="0"/>
              <a:t>. Cela veut dire que la surface spécifique est inversement proportionnelle à la dimension des grains.</a:t>
            </a:r>
          </a:p>
          <a:p>
            <a:endParaRPr lang="fr-CA" sz="2000" dirty="0"/>
          </a:p>
          <a:p>
            <a:r>
              <a:rPr lang="fr-CA" sz="2000" b="1" dirty="0"/>
              <a:t>Influence de forme de grain</a:t>
            </a:r>
            <a:r>
              <a:rPr lang="fr-CA" sz="2000" dirty="0"/>
              <a:t>: si </a:t>
            </a:r>
            <a:r>
              <a:rPr lang="fr-CA" sz="2000" i="1" dirty="0"/>
              <a:t>L</a:t>
            </a:r>
            <a:r>
              <a:rPr lang="fr-CA" sz="2000" dirty="0"/>
              <a:t> = 1,</a:t>
            </a:r>
            <a:r>
              <a:rPr lang="fr-CA" sz="2000" i="1" dirty="0"/>
              <a:t> S </a:t>
            </a:r>
            <a:r>
              <a:rPr lang="fr-CA" sz="2000" dirty="0"/>
              <a:t>= 4+(2/</a:t>
            </a:r>
            <a:r>
              <a:rPr lang="fr-CA" sz="2000" i="1" dirty="0"/>
              <a:t>E</a:t>
            </a:r>
            <a:r>
              <a:rPr lang="fr-CA" sz="2000" dirty="0"/>
              <a:t>). Cela veut dire que la surface spécifique est aussi inversement proportionnelle à l'épaisseur des grains.</a:t>
            </a:r>
          </a:p>
        </p:txBody>
      </p:sp>
    </p:spTree>
    <p:extLst>
      <p:ext uri="{BB962C8B-B14F-4D97-AF65-F5344CB8AC3E}">
        <p14:creationId xmlns:p14="http://schemas.microsoft.com/office/powerpoint/2010/main" val="2368074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cstate="print"/>
          <a:srcRect/>
          <a:stretch>
            <a:fillRect/>
          </a:stretch>
        </p:blipFill>
        <p:spPr bwMode="auto">
          <a:xfrm>
            <a:off x="0" y="1196752"/>
            <a:ext cx="5004048" cy="5221615"/>
          </a:xfrm>
          <a:prstGeom prst="rect">
            <a:avLst/>
          </a:prstGeom>
          <a:noFill/>
          <a:ln w="9525">
            <a:noFill/>
            <a:miter lim="800000"/>
            <a:headEnd/>
            <a:tailEnd/>
          </a:ln>
          <a:effectLst/>
        </p:spPr>
      </p:pic>
      <p:pic>
        <p:nvPicPr>
          <p:cNvPr id="6" name="Picture 2"/>
          <p:cNvPicPr>
            <a:picLocks noChangeAspect="1" noChangeArrowheads="1"/>
          </p:cNvPicPr>
          <p:nvPr/>
        </p:nvPicPr>
        <p:blipFill>
          <a:blip r:embed="rId4" cstate="print"/>
          <a:srcRect/>
          <a:stretch>
            <a:fillRect/>
          </a:stretch>
        </p:blipFill>
        <p:spPr bwMode="auto">
          <a:xfrm>
            <a:off x="4588953" y="2420888"/>
            <a:ext cx="4555047" cy="3528391"/>
          </a:xfrm>
          <a:prstGeom prst="rect">
            <a:avLst/>
          </a:prstGeom>
          <a:noFill/>
          <a:ln w="9525">
            <a:noFill/>
            <a:miter lim="800000"/>
            <a:headEnd/>
            <a:tailEnd/>
          </a:ln>
          <a:effectLst/>
        </p:spPr>
      </p:pic>
      <p:pic>
        <p:nvPicPr>
          <p:cNvPr id="7" name="Picture 3"/>
          <p:cNvPicPr>
            <a:picLocks noChangeAspect="1" noChangeArrowheads="1"/>
          </p:cNvPicPr>
          <p:nvPr/>
        </p:nvPicPr>
        <p:blipFill>
          <a:blip r:embed="rId5" cstate="print"/>
          <a:srcRect/>
          <a:stretch>
            <a:fillRect/>
          </a:stretch>
        </p:blipFill>
        <p:spPr bwMode="auto">
          <a:xfrm>
            <a:off x="5100426" y="1772816"/>
            <a:ext cx="4043574" cy="424433"/>
          </a:xfrm>
          <a:prstGeom prst="rect">
            <a:avLst/>
          </a:prstGeom>
          <a:noFill/>
          <a:ln w="9525">
            <a:noFill/>
            <a:miter lim="800000"/>
            <a:headEnd/>
            <a:tailEnd/>
          </a:ln>
          <a:effectLst/>
        </p:spPr>
      </p:pic>
      <p:sp>
        <p:nvSpPr>
          <p:cNvPr id="8" name="Text Box 8"/>
          <p:cNvSpPr txBox="1">
            <a:spLocks noChangeArrowheads="1"/>
          </p:cNvSpPr>
          <p:nvPr/>
        </p:nvSpPr>
        <p:spPr bwMode="auto">
          <a:xfrm>
            <a:off x="467544" y="611977"/>
            <a:ext cx="8820472" cy="584775"/>
          </a:xfrm>
          <a:prstGeom prst="rect">
            <a:avLst/>
          </a:prstGeom>
        </p:spPr>
        <p:txBody>
          <a:bodyPr vert="horz" lIns="0" rIns="0" bIns="0" anchor="b">
            <a:normAutofit/>
          </a:bodyPr>
          <a:lstStyle>
            <a:lvl1pPr>
              <a:spcBef>
                <a:spcPct val="0"/>
              </a:spcBef>
              <a:buNone/>
              <a:defRPr kumimoji="0" sz="3200" b="0">
                <a:ln>
                  <a:noFill/>
                </a:ln>
                <a:solidFill>
                  <a:schemeClr val="tx2"/>
                </a:solidFill>
                <a:effectLst/>
                <a:latin typeface="+mj-lt"/>
                <a:ea typeface="+mj-ea"/>
                <a:cs typeface="+mj-cs"/>
              </a:defRPr>
            </a:lvl1pPr>
          </a:lstStyle>
          <a:p>
            <a:r>
              <a:rPr lang="fr-CA" dirty="0"/>
              <a:t>Surface spécifique des argiles communes</a:t>
            </a:r>
          </a:p>
        </p:txBody>
      </p:sp>
    </p:spTree>
    <p:extLst>
      <p:ext uri="{BB962C8B-B14F-4D97-AF65-F5344CB8AC3E}">
        <p14:creationId xmlns:p14="http://schemas.microsoft.com/office/powerpoint/2010/main" val="4269531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sol = un milieu </a:t>
            </a:r>
            <a:r>
              <a:rPr lang="fr-FR" dirty="0" err="1"/>
              <a:t>triphasique</a:t>
            </a:r>
            <a:endParaRPr lang="en-GB" dirty="0"/>
          </a:p>
        </p:txBody>
      </p:sp>
      <p:sp>
        <p:nvSpPr>
          <p:cNvPr id="3" name="Espace réservé du contenu 2"/>
          <p:cNvSpPr>
            <a:spLocks noGrp="1"/>
          </p:cNvSpPr>
          <p:nvPr>
            <p:ph idx="1"/>
          </p:nvPr>
        </p:nvSpPr>
        <p:spPr>
          <a:xfrm>
            <a:off x="457200" y="1628800"/>
            <a:ext cx="8686800" cy="4389120"/>
          </a:xfrm>
        </p:spPr>
        <p:txBody>
          <a:bodyPr/>
          <a:lstStyle/>
          <a:p>
            <a:r>
              <a:rPr lang="fr-FR" dirty="0"/>
              <a:t>Phase liquide </a:t>
            </a:r>
          </a:p>
          <a:p>
            <a:pPr lvl="1"/>
            <a:r>
              <a:rPr lang="fr-FR" dirty="0"/>
              <a:t>Eau + composés dissous</a:t>
            </a:r>
          </a:p>
          <a:p>
            <a:pPr lvl="1"/>
            <a:r>
              <a:rPr lang="fr-FR" dirty="0"/>
              <a:t>Incompressible </a:t>
            </a:r>
          </a:p>
          <a:p>
            <a:pPr lvl="1"/>
            <a:r>
              <a:rPr lang="fr-FR" dirty="0"/>
              <a:t>Poids volumique de l’eau (approximation) </a:t>
            </a:r>
            <a:r>
              <a:rPr lang="fr-FR" dirty="0">
                <a:sym typeface="Wingdings" pitchFamily="2" charset="2"/>
              </a:rPr>
              <a:t> 10 kN / m</a:t>
            </a:r>
            <a:r>
              <a:rPr lang="fr-FR" baseline="30000" dirty="0">
                <a:sym typeface="Wingdings" pitchFamily="2" charset="2"/>
              </a:rPr>
              <a:t>3</a:t>
            </a:r>
            <a:endParaRPr lang="fr-FR" baseline="30000" dirty="0"/>
          </a:p>
          <a:p>
            <a:pPr lvl="1"/>
            <a:endParaRPr lang="fr-FR" dirty="0"/>
          </a:p>
          <a:p>
            <a:r>
              <a:rPr lang="fr-FR" dirty="0"/>
              <a:t>Phase gazeuse </a:t>
            </a:r>
          </a:p>
          <a:p>
            <a:pPr lvl="1"/>
            <a:r>
              <a:rPr lang="fr-FR" dirty="0"/>
              <a:t>Air +  vapeur d’eau</a:t>
            </a:r>
          </a:p>
          <a:p>
            <a:pPr lvl="1"/>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23</a:t>
            </a:fld>
            <a:endParaRPr lang="fr-FR" dirty="0"/>
          </a:p>
        </p:txBody>
      </p:sp>
    </p:spTree>
    <p:extLst>
      <p:ext uri="{BB962C8B-B14F-4D97-AF65-F5344CB8AC3E}">
        <p14:creationId xmlns:p14="http://schemas.microsoft.com/office/powerpoint/2010/main" val="2079965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Caractériser un sol</a:t>
            </a:r>
          </a:p>
        </p:txBody>
      </p:sp>
      <p:sp>
        <p:nvSpPr>
          <p:cNvPr id="3" name="Espace réservé du contenu 2"/>
          <p:cNvSpPr>
            <a:spLocks noGrp="1"/>
          </p:cNvSpPr>
          <p:nvPr>
            <p:ph idx="1"/>
          </p:nvPr>
        </p:nvSpPr>
        <p:spPr>
          <a:xfrm>
            <a:off x="457200" y="1628800"/>
            <a:ext cx="8363272" cy="4968552"/>
          </a:xfrm>
        </p:spPr>
        <p:txBody>
          <a:bodyPr>
            <a:normAutofit fontScale="92500" lnSpcReduction="10000"/>
          </a:bodyPr>
          <a:lstStyle/>
          <a:p>
            <a:r>
              <a:rPr lang="fr-FR" dirty="0"/>
              <a:t>Problématique: pour les mêmes constituants, l’état du matériau peut évoluer de manière importante</a:t>
            </a:r>
          </a:p>
          <a:p>
            <a:endParaRPr lang="fr-FR" dirty="0"/>
          </a:p>
          <a:p>
            <a:endParaRPr lang="fr-FR" dirty="0"/>
          </a:p>
          <a:p>
            <a:endParaRPr lang="fr-FR" dirty="0"/>
          </a:p>
          <a:p>
            <a:endParaRPr lang="fr-FR" dirty="0"/>
          </a:p>
          <a:p>
            <a:endParaRPr lang="fr-FR" dirty="0"/>
          </a:p>
          <a:p>
            <a:endParaRPr lang="fr-FR" dirty="0"/>
          </a:p>
          <a:p>
            <a:endParaRPr lang="fr-FR" dirty="0"/>
          </a:p>
          <a:p>
            <a:r>
              <a:rPr lang="fr-FR" dirty="0"/>
              <a:t>Définitions</a:t>
            </a:r>
          </a:p>
          <a:p>
            <a:pPr lvl="1"/>
            <a:r>
              <a:rPr lang="fr-FR" dirty="0"/>
              <a:t>Paramètres intrinsèques</a:t>
            </a:r>
          </a:p>
          <a:p>
            <a:pPr lvl="1"/>
            <a:r>
              <a:rPr lang="fr-FR" dirty="0"/>
              <a:t>Paramètres d’état (ou d’identification)</a:t>
            </a:r>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24</a:t>
            </a:fld>
            <a:endParaRPr lang="fr-FR" dirty="0"/>
          </a:p>
        </p:txBody>
      </p:sp>
      <p:grpSp>
        <p:nvGrpSpPr>
          <p:cNvPr id="7" name="Groupe 8"/>
          <p:cNvGrpSpPr>
            <a:grpSpLocks/>
          </p:cNvGrpSpPr>
          <p:nvPr/>
        </p:nvGrpSpPr>
        <p:grpSpPr bwMode="auto">
          <a:xfrm>
            <a:off x="251520" y="2527334"/>
            <a:ext cx="8270875" cy="2592051"/>
            <a:chOff x="683569" y="3212976"/>
            <a:chExt cx="8271957" cy="2592288"/>
          </a:xfrm>
        </p:grpSpPr>
        <p:pic>
          <p:nvPicPr>
            <p:cNvPr id="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9" y="3212976"/>
              <a:ext cx="3857570" cy="2551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8026" y="3212976"/>
              <a:ext cx="4287500"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2"/>
          <p:cNvPicPr>
            <a:picLocks noChangeAspect="1" noChangeArrowheads="1"/>
          </p:cNvPicPr>
          <p:nvPr/>
        </p:nvPicPr>
        <p:blipFill>
          <a:blip r:embed="rId5" cstate="print"/>
          <a:srcRect/>
          <a:stretch>
            <a:fillRect/>
          </a:stretch>
        </p:blipFill>
        <p:spPr bwMode="auto">
          <a:xfrm>
            <a:off x="2692616" y="2743058"/>
            <a:ext cx="2880000" cy="2160602"/>
          </a:xfrm>
          <a:prstGeom prst="round2DiagRect">
            <a:avLst>
              <a:gd name="adj1" fmla="val 8914"/>
              <a:gd name="adj2" fmla="val 0"/>
            </a:avLst>
          </a:prstGeom>
          <a:ln w="9525" cap="sq">
            <a:solidFill>
              <a:schemeClr val="accent2"/>
            </a:solidFill>
            <a:miter lim="800000"/>
          </a:ln>
          <a:effectLst/>
        </p:spPr>
      </p:pic>
    </p:spTree>
    <p:extLst>
      <p:ext uri="{BB962C8B-B14F-4D97-AF65-F5344CB8AC3E}">
        <p14:creationId xmlns:p14="http://schemas.microsoft.com/office/powerpoint/2010/main" val="421739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04048" y="2506292"/>
            <a:ext cx="2880320" cy="93610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6" name="Rectangle 5"/>
          <p:cNvSpPr/>
          <p:nvPr/>
        </p:nvSpPr>
        <p:spPr>
          <a:xfrm>
            <a:off x="5004048" y="3442396"/>
            <a:ext cx="2880320" cy="1440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Titre 1"/>
          <p:cNvSpPr>
            <a:spLocks noGrp="1"/>
          </p:cNvSpPr>
          <p:nvPr>
            <p:ph type="title"/>
          </p:nvPr>
        </p:nvSpPr>
        <p:spPr>
          <a:xfrm>
            <a:off x="467544" y="764704"/>
            <a:ext cx="8229600" cy="650336"/>
          </a:xfrm>
        </p:spPr>
        <p:txBody>
          <a:bodyPr>
            <a:normAutofit/>
          </a:bodyPr>
          <a:lstStyle/>
          <a:p>
            <a:r>
              <a:rPr lang="fr-FR" dirty="0"/>
              <a:t>Diagramme des phases</a:t>
            </a:r>
            <a:endParaRPr lang="en-GB" dirty="0"/>
          </a:p>
        </p:txBody>
      </p:sp>
      <p:sp>
        <p:nvSpPr>
          <p:cNvPr id="3" name="Espace réservé du contenu 2"/>
          <p:cNvSpPr>
            <a:spLocks noGrp="1"/>
          </p:cNvSpPr>
          <p:nvPr>
            <p:ph idx="1"/>
          </p:nvPr>
        </p:nvSpPr>
        <p:spPr>
          <a:xfrm>
            <a:off x="395536" y="5949280"/>
            <a:ext cx="8229600" cy="860728"/>
          </a:xfrm>
        </p:spPr>
        <p:txBody>
          <a:bodyPr>
            <a:normAutofit lnSpcReduction="10000"/>
          </a:bodyPr>
          <a:lstStyle/>
          <a:p>
            <a:pPr algn="ctr"/>
            <a:r>
              <a:rPr lang="fr-FR" dirty="0"/>
              <a:t>Comment décrire la proportion relative des différentes phases ? </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25</a:t>
            </a:fld>
            <a:endParaRPr lang="fr-FR" dirty="0"/>
          </a:p>
        </p:txBody>
      </p:sp>
      <p:sp>
        <p:nvSpPr>
          <p:cNvPr id="5" name="Rectangle 4"/>
          <p:cNvSpPr/>
          <p:nvPr/>
        </p:nvSpPr>
        <p:spPr>
          <a:xfrm>
            <a:off x="5004048" y="1858220"/>
            <a:ext cx="2880320" cy="30243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6" name="Groupe 15"/>
          <p:cNvGrpSpPr/>
          <p:nvPr/>
        </p:nvGrpSpPr>
        <p:grpSpPr>
          <a:xfrm>
            <a:off x="611560" y="1498180"/>
            <a:ext cx="2924351" cy="3384376"/>
            <a:chOff x="611560" y="1498180"/>
            <a:chExt cx="2924351" cy="3384376"/>
          </a:xfrm>
        </p:grpSpPr>
        <p:sp>
          <p:nvSpPr>
            <p:cNvPr id="8" name="Rectangle 7"/>
            <p:cNvSpPr/>
            <p:nvPr/>
          </p:nvSpPr>
          <p:spPr>
            <a:xfrm>
              <a:off x="611560" y="1858220"/>
              <a:ext cx="2880320" cy="302433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Forme libre 9"/>
            <p:cNvSpPr/>
            <p:nvPr/>
          </p:nvSpPr>
          <p:spPr>
            <a:xfrm>
              <a:off x="660490" y="1858220"/>
              <a:ext cx="924870" cy="887706"/>
            </a:xfrm>
            <a:custGeom>
              <a:avLst/>
              <a:gdLst>
                <a:gd name="connsiteX0" fmla="*/ 595223 w 707366"/>
                <a:gd name="connsiteY0" fmla="*/ 112143 h 802256"/>
                <a:gd name="connsiteX1" fmla="*/ 560717 w 707366"/>
                <a:gd name="connsiteY1" fmla="*/ 69011 h 802256"/>
                <a:gd name="connsiteX2" fmla="*/ 534838 w 707366"/>
                <a:gd name="connsiteY2" fmla="*/ 60385 h 802256"/>
                <a:gd name="connsiteX3" fmla="*/ 491706 w 707366"/>
                <a:gd name="connsiteY3" fmla="*/ 43132 h 802256"/>
                <a:gd name="connsiteX4" fmla="*/ 439947 w 707366"/>
                <a:gd name="connsiteY4" fmla="*/ 25879 h 802256"/>
                <a:gd name="connsiteX5" fmla="*/ 370936 w 707366"/>
                <a:gd name="connsiteY5" fmla="*/ 0 h 802256"/>
                <a:gd name="connsiteX6" fmla="*/ 155276 w 707366"/>
                <a:gd name="connsiteY6" fmla="*/ 8626 h 802256"/>
                <a:gd name="connsiteX7" fmla="*/ 103517 w 707366"/>
                <a:gd name="connsiteY7" fmla="*/ 43132 h 802256"/>
                <a:gd name="connsiteX8" fmla="*/ 69012 w 707366"/>
                <a:gd name="connsiteY8" fmla="*/ 60385 h 802256"/>
                <a:gd name="connsiteX9" fmla="*/ 51759 w 707366"/>
                <a:gd name="connsiteY9" fmla="*/ 86264 h 802256"/>
                <a:gd name="connsiteX10" fmla="*/ 25879 w 707366"/>
                <a:gd name="connsiteY10" fmla="*/ 172528 h 802256"/>
                <a:gd name="connsiteX11" fmla="*/ 17253 w 707366"/>
                <a:gd name="connsiteY11" fmla="*/ 198407 h 802256"/>
                <a:gd name="connsiteX12" fmla="*/ 0 w 707366"/>
                <a:gd name="connsiteY12" fmla="*/ 267419 h 802256"/>
                <a:gd name="connsiteX13" fmla="*/ 8627 w 707366"/>
                <a:gd name="connsiteY13" fmla="*/ 465826 h 802256"/>
                <a:gd name="connsiteX14" fmla="*/ 34506 w 707366"/>
                <a:gd name="connsiteY14" fmla="*/ 586596 h 802256"/>
                <a:gd name="connsiteX15" fmla="*/ 43132 w 707366"/>
                <a:gd name="connsiteY15" fmla="*/ 612475 h 802256"/>
                <a:gd name="connsiteX16" fmla="*/ 51759 w 707366"/>
                <a:gd name="connsiteY16" fmla="*/ 646981 h 802256"/>
                <a:gd name="connsiteX17" fmla="*/ 86264 w 707366"/>
                <a:gd name="connsiteY17" fmla="*/ 715992 h 802256"/>
                <a:gd name="connsiteX18" fmla="*/ 198408 w 707366"/>
                <a:gd name="connsiteY18" fmla="*/ 776377 h 802256"/>
                <a:gd name="connsiteX19" fmla="*/ 327804 w 707366"/>
                <a:gd name="connsiteY19" fmla="*/ 802256 h 802256"/>
                <a:gd name="connsiteX20" fmla="*/ 431321 w 707366"/>
                <a:gd name="connsiteY20" fmla="*/ 785003 h 802256"/>
                <a:gd name="connsiteX21" fmla="*/ 517585 w 707366"/>
                <a:gd name="connsiteY21" fmla="*/ 724619 h 802256"/>
                <a:gd name="connsiteX22" fmla="*/ 526212 w 707366"/>
                <a:gd name="connsiteY22" fmla="*/ 698739 h 802256"/>
                <a:gd name="connsiteX23" fmla="*/ 534838 w 707366"/>
                <a:gd name="connsiteY23" fmla="*/ 646981 h 802256"/>
                <a:gd name="connsiteX24" fmla="*/ 569344 w 707366"/>
                <a:gd name="connsiteY24" fmla="*/ 595222 h 802256"/>
                <a:gd name="connsiteX25" fmla="*/ 577970 w 707366"/>
                <a:gd name="connsiteY25" fmla="*/ 560717 h 802256"/>
                <a:gd name="connsiteX26" fmla="*/ 595223 w 707366"/>
                <a:gd name="connsiteY26" fmla="*/ 534837 h 802256"/>
                <a:gd name="connsiteX27" fmla="*/ 603849 w 707366"/>
                <a:gd name="connsiteY27" fmla="*/ 474453 h 802256"/>
                <a:gd name="connsiteX28" fmla="*/ 629728 w 707366"/>
                <a:gd name="connsiteY28" fmla="*/ 457200 h 802256"/>
                <a:gd name="connsiteX29" fmla="*/ 655608 w 707366"/>
                <a:gd name="connsiteY29" fmla="*/ 431320 h 802256"/>
                <a:gd name="connsiteX30" fmla="*/ 690113 w 707366"/>
                <a:gd name="connsiteY30" fmla="*/ 370936 h 802256"/>
                <a:gd name="connsiteX31" fmla="*/ 707366 w 707366"/>
                <a:gd name="connsiteY31" fmla="*/ 345056 h 802256"/>
                <a:gd name="connsiteX32" fmla="*/ 698740 w 707366"/>
                <a:gd name="connsiteY32" fmla="*/ 250166 h 802256"/>
                <a:gd name="connsiteX33" fmla="*/ 664234 w 707366"/>
                <a:gd name="connsiteY33" fmla="*/ 198407 h 802256"/>
                <a:gd name="connsiteX34" fmla="*/ 638355 w 707366"/>
                <a:gd name="connsiteY34" fmla="*/ 181154 h 802256"/>
                <a:gd name="connsiteX35" fmla="*/ 612476 w 707366"/>
                <a:gd name="connsiteY35" fmla="*/ 155275 h 802256"/>
                <a:gd name="connsiteX36" fmla="*/ 577970 w 707366"/>
                <a:gd name="connsiteY36" fmla="*/ 69011 h 802256"/>
                <a:gd name="connsiteX37" fmla="*/ 569344 w 707366"/>
                <a:gd name="connsiteY37" fmla="*/ 51758 h 802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07366" h="802256">
                  <a:moveTo>
                    <a:pt x="595223" y="112143"/>
                  </a:moveTo>
                  <a:cubicBezTo>
                    <a:pt x="583721" y="97766"/>
                    <a:pt x="574697" y="80993"/>
                    <a:pt x="560717" y="69011"/>
                  </a:cubicBezTo>
                  <a:cubicBezTo>
                    <a:pt x="553813" y="63093"/>
                    <a:pt x="543352" y="63578"/>
                    <a:pt x="534838" y="60385"/>
                  </a:cubicBezTo>
                  <a:cubicBezTo>
                    <a:pt x="520339" y="54948"/>
                    <a:pt x="506259" y="48424"/>
                    <a:pt x="491706" y="43132"/>
                  </a:cubicBezTo>
                  <a:cubicBezTo>
                    <a:pt x="474615" y="36917"/>
                    <a:pt x="457038" y="32094"/>
                    <a:pt x="439947" y="25879"/>
                  </a:cubicBezTo>
                  <a:cubicBezTo>
                    <a:pt x="326509" y="-15372"/>
                    <a:pt x="447833" y="25631"/>
                    <a:pt x="370936" y="0"/>
                  </a:cubicBezTo>
                  <a:cubicBezTo>
                    <a:pt x="299049" y="2875"/>
                    <a:pt x="226302" y="-2830"/>
                    <a:pt x="155276" y="8626"/>
                  </a:cubicBezTo>
                  <a:cubicBezTo>
                    <a:pt x="134805" y="11928"/>
                    <a:pt x="120770" y="31630"/>
                    <a:pt x="103517" y="43132"/>
                  </a:cubicBezTo>
                  <a:cubicBezTo>
                    <a:pt x="92817" y="50265"/>
                    <a:pt x="80514" y="54634"/>
                    <a:pt x="69012" y="60385"/>
                  </a:cubicBezTo>
                  <a:cubicBezTo>
                    <a:pt x="63261" y="69011"/>
                    <a:pt x="55970" y="76790"/>
                    <a:pt x="51759" y="86264"/>
                  </a:cubicBezTo>
                  <a:cubicBezTo>
                    <a:pt x="35361" y="123158"/>
                    <a:pt x="35915" y="137402"/>
                    <a:pt x="25879" y="172528"/>
                  </a:cubicBezTo>
                  <a:cubicBezTo>
                    <a:pt x="23381" y="181271"/>
                    <a:pt x="19645" y="189634"/>
                    <a:pt x="17253" y="198407"/>
                  </a:cubicBezTo>
                  <a:cubicBezTo>
                    <a:pt x="11014" y="221283"/>
                    <a:pt x="0" y="267419"/>
                    <a:pt x="0" y="267419"/>
                  </a:cubicBezTo>
                  <a:cubicBezTo>
                    <a:pt x="2876" y="333555"/>
                    <a:pt x="2634" y="399900"/>
                    <a:pt x="8627" y="465826"/>
                  </a:cubicBezTo>
                  <a:cubicBezTo>
                    <a:pt x="9949" y="480366"/>
                    <a:pt x="26147" y="557341"/>
                    <a:pt x="34506" y="586596"/>
                  </a:cubicBezTo>
                  <a:cubicBezTo>
                    <a:pt x="37004" y="595339"/>
                    <a:pt x="40634" y="603732"/>
                    <a:pt x="43132" y="612475"/>
                  </a:cubicBezTo>
                  <a:cubicBezTo>
                    <a:pt x="46389" y="623875"/>
                    <a:pt x="47199" y="636037"/>
                    <a:pt x="51759" y="646981"/>
                  </a:cubicBezTo>
                  <a:cubicBezTo>
                    <a:pt x="61651" y="670721"/>
                    <a:pt x="64210" y="702760"/>
                    <a:pt x="86264" y="715992"/>
                  </a:cubicBezTo>
                  <a:cubicBezTo>
                    <a:pt x="112331" y="731632"/>
                    <a:pt x="174406" y="770376"/>
                    <a:pt x="198408" y="776377"/>
                  </a:cubicBezTo>
                  <a:cubicBezTo>
                    <a:pt x="287145" y="798561"/>
                    <a:pt x="243946" y="790277"/>
                    <a:pt x="327804" y="802256"/>
                  </a:cubicBezTo>
                  <a:cubicBezTo>
                    <a:pt x="334286" y="801446"/>
                    <a:pt x="412319" y="794504"/>
                    <a:pt x="431321" y="785003"/>
                  </a:cubicBezTo>
                  <a:cubicBezTo>
                    <a:pt x="452560" y="774383"/>
                    <a:pt x="495947" y="740847"/>
                    <a:pt x="517585" y="724619"/>
                  </a:cubicBezTo>
                  <a:cubicBezTo>
                    <a:pt x="520461" y="715992"/>
                    <a:pt x="524239" y="707616"/>
                    <a:pt x="526212" y="698739"/>
                  </a:cubicBezTo>
                  <a:cubicBezTo>
                    <a:pt x="530006" y="681665"/>
                    <a:pt x="528111" y="663126"/>
                    <a:pt x="534838" y="646981"/>
                  </a:cubicBezTo>
                  <a:cubicBezTo>
                    <a:pt x="542813" y="627841"/>
                    <a:pt x="569344" y="595222"/>
                    <a:pt x="569344" y="595222"/>
                  </a:cubicBezTo>
                  <a:cubicBezTo>
                    <a:pt x="572219" y="583720"/>
                    <a:pt x="573300" y="571614"/>
                    <a:pt x="577970" y="560717"/>
                  </a:cubicBezTo>
                  <a:cubicBezTo>
                    <a:pt x="582054" y="551187"/>
                    <a:pt x="592244" y="544768"/>
                    <a:pt x="595223" y="534837"/>
                  </a:cubicBezTo>
                  <a:cubicBezTo>
                    <a:pt x="601065" y="515362"/>
                    <a:pt x="595591" y="493033"/>
                    <a:pt x="603849" y="474453"/>
                  </a:cubicBezTo>
                  <a:cubicBezTo>
                    <a:pt x="608060" y="464979"/>
                    <a:pt x="621763" y="463837"/>
                    <a:pt x="629728" y="457200"/>
                  </a:cubicBezTo>
                  <a:cubicBezTo>
                    <a:pt x="639100" y="449390"/>
                    <a:pt x="647798" y="440692"/>
                    <a:pt x="655608" y="431320"/>
                  </a:cubicBezTo>
                  <a:cubicBezTo>
                    <a:pt x="674716" y="408391"/>
                    <a:pt x="674771" y="397785"/>
                    <a:pt x="690113" y="370936"/>
                  </a:cubicBezTo>
                  <a:cubicBezTo>
                    <a:pt x="695257" y="361934"/>
                    <a:pt x="701615" y="353683"/>
                    <a:pt x="707366" y="345056"/>
                  </a:cubicBezTo>
                  <a:cubicBezTo>
                    <a:pt x="704491" y="313426"/>
                    <a:pt x="707702" y="280636"/>
                    <a:pt x="698740" y="250166"/>
                  </a:cubicBezTo>
                  <a:cubicBezTo>
                    <a:pt x="692889" y="230273"/>
                    <a:pt x="675736" y="215660"/>
                    <a:pt x="664234" y="198407"/>
                  </a:cubicBezTo>
                  <a:cubicBezTo>
                    <a:pt x="658483" y="189781"/>
                    <a:pt x="646320" y="187791"/>
                    <a:pt x="638355" y="181154"/>
                  </a:cubicBezTo>
                  <a:cubicBezTo>
                    <a:pt x="628983" y="173344"/>
                    <a:pt x="619567" y="165202"/>
                    <a:pt x="612476" y="155275"/>
                  </a:cubicBezTo>
                  <a:cubicBezTo>
                    <a:pt x="587353" y="120103"/>
                    <a:pt x="598918" y="110909"/>
                    <a:pt x="577970" y="69011"/>
                  </a:cubicBezTo>
                  <a:lnTo>
                    <a:pt x="569344" y="51758"/>
                  </a:lnTo>
                </a:path>
              </a:pathLst>
            </a:cu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orme libre 10"/>
            <p:cNvSpPr/>
            <p:nvPr/>
          </p:nvSpPr>
          <p:spPr>
            <a:xfrm>
              <a:off x="2294626" y="2829715"/>
              <a:ext cx="924870" cy="612681"/>
            </a:xfrm>
            <a:custGeom>
              <a:avLst/>
              <a:gdLst>
                <a:gd name="connsiteX0" fmla="*/ 631572 w 924870"/>
                <a:gd name="connsiteY0" fmla="*/ 163902 h 612681"/>
                <a:gd name="connsiteX1" fmla="*/ 571187 w 924870"/>
                <a:gd name="connsiteY1" fmla="*/ 103517 h 612681"/>
                <a:gd name="connsiteX2" fmla="*/ 536681 w 924870"/>
                <a:gd name="connsiteY2" fmla="*/ 60385 h 612681"/>
                <a:gd name="connsiteX3" fmla="*/ 519428 w 924870"/>
                <a:gd name="connsiteY3" fmla="*/ 34506 h 612681"/>
                <a:gd name="connsiteX4" fmla="*/ 476296 w 924870"/>
                <a:gd name="connsiteY4" fmla="*/ 17253 h 612681"/>
                <a:gd name="connsiteX5" fmla="*/ 450417 w 924870"/>
                <a:gd name="connsiteY5" fmla="*/ 0 h 612681"/>
                <a:gd name="connsiteX6" fmla="*/ 217504 w 924870"/>
                <a:gd name="connsiteY6" fmla="*/ 8626 h 612681"/>
                <a:gd name="connsiteX7" fmla="*/ 165745 w 924870"/>
                <a:gd name="connsiteY7" fmla="*/ 25879 h 612681"/>
                <a:gd name="connsiteX8" fmla="*/ 79481 w 924870"/>
                <a:gd name="connsiteY8" fmla="*/ 77638 h 612681"/>
                <a:gd name="connsiteX9" fmla="*/ 53602 w 924870"/>
                <a:gd name="connsiteY9" fmla="*/ 86264 h 612681"/>
                <a:gd name="connsiteX10" fmla="*/ 27723 w 924870"/>
                <a:gd name="connsiteY10" fmla="*/ 103517 h 612681"/>
                <a:gd name="connsiteX11" fmla="*/ 1843 w 924870"/>
                <a:gd name="connsiteY11" fmla="*/ 112143 h 612681"/>
                <a:gd name="connsiteX12" fmla="*/ 10470 w 924870"/>
                <a:gd name="connsiteY12" fmla="*/ 250166 h 612681"/>
                <a:gd name="connsiteX13" fmla="*/ 62228 w 924870"/>
                <a:gd name="connsiteY13" fmla="*/ 327804 h 612681"/>
                <a:gd name="connsiteX14" fmla="*/ 88108 w 924870"/>
                <a:gd name="connsiteY14" fmla="*/ 345057 h 612681"/>
                <a:gd name="connsiteX15" fmla="*/ 157119 w 924870"/>
                <a:gd name="connsiteY15" fmla="*/ 370936 h 612681"/>
                <a:gd name="connsiteX16" fmla="*/ 174372 w 924870"/>
                <a:gd name="connsiteY16" fmla="*/ 396815 h 612681"/>
                <a:gd name="connsiteX17" fmla="*/ 277889 w 924870"/>
                <a:gd name="connsiteY17" fmla="*/ 457200 h 612681"/>
                <a:gd name="connsiteX18" fmla="*/ 329647 w 924870"/>
                <a:gd name="connsiteY18" fmla="*/ 474453 h 612681"/>
                <a:gd name="connsiteX19" fmla="*/ 415911 w 924870"/>
                <a:gd name="connsiteY19" fmla="*/ 500332 h 612681"/>
                <a:gd name="connsiteX20" fmla="*/ 510802 w 924870"/>
                <a:gd name="connsiteY20" fmla="*/ 526211 h 612681"/>
                <a:gd name="connsiteX21" fmla="*/ 545308 w 924870"/>
                <a:gd name="connsiteY21" fmla="*/ 543464 h 612681"/>
                <a:gd name="connsiteX22" fmla="*/ 605692 w 924870"/>
                <a:gd name="connsiteY22" fmla="*/ 560717 h 612681"/>
                <a:gd name="connsiteX23" fmla="*/ 657451 w 924870"/>
                <a:gd name="connsiteY23" fmla="*/ 577970 h 612681"/>
                <a:gd name="connsiteX24" fmla="*/ 683330 w 924870"/>
                <a:gd name="connsiteY24" fmla="*/ 603849 h 612681"/>
                <a:gd name="connsiteX25" fmla="*/ 769594 w 924870"/>
                <a:gd name="connsiteY25" fmla="*/ 603849 h 612681"/>
                <a:gd name="connsiteX26" fmla="*/ 795474 w 924870"/>
                <a:gd name="connsiteY26" fmla="*/ 543464 h 612681"/>
                <a:gd name="connsiteX27" fmla="*/ 804100 w 924870"/>
                <a:gd name="connsiteY27" fmla="*/ 508959 h 612681"/>
                <a:gd name="connsiteX28" fmla="*/ 812726 w 924870"/>
                <a:gd name="connsiteY28" fmla="*/ 483079 h 612681"/>
                <a:gd name="connsiteX29" fmla="*/ 821353 w 924870"/>
                <a:gd name="connsiteY29" fmla="*/ 422694 h 612681"/>
                <a:gd name="connsiteX30" fmla="*/ 847232 w 924870"/>
                <a:gd name="connsiteY30" fmla="*/ 405442 h 612681"/>
                <a:gd name="connsiteX31" fmla="*/ 881738 w 924870"/>
                <a:gd name="connsiteY31" fmla="*/ 379562 h 612681"/>
                <a:gd name="connsiteX32" fmla="*/ 916243 w 924870"/>
                <a:gd name="connsiteY32" fmla="*/ 293298 h 612681"/>
                <a:gd name="connsiteX33" fmla="*/ 924870 w 924870"/>
                <a:gd name="connsiteY33" fmla="*/ 267419 h 612681"/>
                <a:gd name="connsiteX34" fmla="*/ 881738 w 924870"/>
                <a:gd name="connsiteY34" fmla="*/ 224287 h 612681"/>
                <a:gd name="connsiteX35" fmla="*/ 829979 w 924870"/>
                <a:gd name="connsiteY35" fmla="*/ 189781 h 612681"/>
                <a:gd name="connsiteX36" fmla="*/ 795474 w 924870"/>
                <a:gd name="connsiteY36" fmla="*/ 155276 h 612681"/>
                <a:gd name="connsiteX37" fmla="*/ 752341 w 924870"/>
                <a:gd name="connsiteY37" fmla="*/ 120770 h 612681"/>
                <a:gd name="connsiteX38" fmla="*/ 726462 w 924870"/>
                <a:gd name="connsiteY38" fmla="*/ 94891 h 612681"/>
                <a:gd name="connsiteX39" fmla="*/ 700583 w 924870"/>
                <a:gd name="connsiteY39" fmla="*/ 77638 h 612681"/>
                <a:gd name="connsiteX40" fmla="*/ 562560 w 924870"/>
                <a:gd name="connsiteY40" fmla="*/ 60385 h 612681"/>
                <a:gd name="connsiteX41" fmla="*/ 510802 w 924870"/>
                <a:gd name="connsiteY41" fmla="*/ 34506 h 612681"/>
                <a:gd name="connsiteX42" fmla="*/ 484923 w 924870"/>
                <a:gd name="connsiteY42" fmla="*/ 43132 h 612681"/>
                <a:gd name="connsiteX43" fmla="*/ 476296 w 924870"/>
                <a:gd name="connsiteY43" fmla="*/ 43132 h 61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24870" h="612681">
                  <a:moveTo>
                    <a:pt x="631572" y="163902"/>
                  </a:moveTo>
                  <a:cubicBezTo>
                    <a:pt x="611444" y="143774"/>
                    <a:pt x="590422" y="124501"/>
                    <a:pt x="571187" y="103517"/>
                  </a:cubicBezTo>
                  <a:cubicBezTo>
                    <a:pt x="558745" y="89945"/>
                    <a:pt x="547728" y="75115"/>
                    <a:pt x="536681" y="60385"/>
                  </a:cubicBezTo>
                  <a:cubicBezTo>
                    <a:pt x="530460" y="52091"/>
                    <a:pt x="527864" y="40532"/>
                    <a:pt x="519428" y="34506"/>
                  </a:cubicBezTo>
                  <a:cubicBezTo>
                    <a:pt x="506827" y="25506"/>
                    <a:pt x="490146" y="24178"/>
                    <a:pt x="476296" y="17253"/>
                  </a:cubicBezTo>
                  <a:cubicBezTo>
                    <a:pt x="467023" y="12616"/>
                    <a:pt x="459043" y="5751"/>
                    <a:pt x="450417" y="0"/>
                  </a:cubicBezTo>
                  <a:cubicBezTo>
                    <a:pt x="372779" y="2875"/>
                    <a:pt x="294876" y="1592"/>
                    <a:pt x="217504" y="8626"/>
                  </a:cubicBezTo>
                  <a:cubicBezTo>
                    <a:pt x="199392" y="10272"/>
                    <a:pt x="165745" y="25879"/>
                    <a:pt x="165745" y="25879"/>
                  </a:cubicBezTo>
                  <a:cubicBezTo>
                    <a:pt x="128950" y="50410"/>
                    <a:pt x="116618" y="61722"/>
                    <a:pt x="79481" y="77638"/>
                  </a:cubicBezTo>
                  <a:cubicBezTo>
                    <a:pt x="71123" y="81220"/>
                    <a:pt x="62228" y="83389"/>
                    <a:pt x="53602" y="86264"/>
                  </a:cubicBezTo>
                  <a:cubicBezTo>
                    <a:pt x="44976" y="92015"/>
                    <a:pt x="36996" y="98881"/>
                    <a:pt x="27723" y="103517"/>
                  </a:cubicBezTo>
                  <a:cubicBezTo>
                    <a:pt x="19590" y="107584"/>
                    <a:pt x="2905" y="103112"/>
                    <a:pt x="1843" y="112143"/>
                  </a:cubicBezTo>
                  <a:cubicBezTo>
                    <a:pt x="-3543" y="157925"/>
                    <a:pt x="3951" y="204532"/>
                    <a:pt x="10470" y="250166"/>
                  </a:cubicBezTo>
                  <a:cubicBezTo>
                    <a:pt x="15693" y="286729"/>
                    <a:pt x="35756" y="305114"/>
                    <a:pt x="62228" y="327804"/>
                  </a:cubicBezTo>
                  <a:cubicBezTo>
                    <a:pt x="70100" y="334551"/>
                    <a:pt x="78835" y="340420"/>
                    <a:pt x="88108" y="345057"/>
                  </a:cubicBezTo>
                  <a:cubicBezTo>
                    <a:pt x="108742" y="355374"/>
                    <a:pt x="134719" y="363469"/>
                    <a:pt x="157119" y="370936"/>
                  </a:cubicBezTo>
                  <a:cubicBezTo>
                    <a:pt x="162870" y="379562"/>
                    <a:pt x="166570" y="389988"/>
                    <a:pt x="174372" y="396815"/>
                  </a:cubicBezTo>
                  <a:cubicBezTo>
                    <a:pt x="197620" y="417157"/>
                    <a:pt x="249036" y="445178"/>
                    <a:pt x="277889" y="457200"/>
                  </a:cubicBezTo>
                  <a:cubicBezTo>
                    <a:pt x="294676" y="464195"/>
                    <a:pt x="312762" y="467699"/>
                    <a:pt x="329647" y="474453"/>
                  </a:cubicBezTo>
                  <a:cubicBezTo>
                    <a:pt x="401288" y="503110"/>
                    <a:pt x="322238" y="484720"/>
                    <a:pt x="415911" y="500332"/>
                  </a:cubicBezTo>
                  <a:cubicBezTo>
                    <a:pt x="554404" y="555730"/>
                    <a:pt x="354398" y="479291"/>
                    <a:pt x="510802" y="526211"/>
                  </a:cubicBezTo>
                  <a:cubicBezTo>
                    <a:pt x="523119" y="529906"/>
                    <a:pt x="533223" y="539069"/>
                    <a:pt x="545308" y="543464"/>
                  </a:cubicBezTo>
                  <a:cubicBezTo>
                    <a:pt x="564981" y="550618"/>
                    <a:pt x="585684" y="554561"/>
                    <a:pt x="605692" y="560717"/>
                  </a:cubicBezTo>
                  <a:cubicBezTo>
                    <a:pt x="623074" y="566065"/>
                    <a:pt x="657451" y="577970"/>
                    <a:pt x="657451" y="577970"/>
                  </a:cubicBezTo>
                  <a:cubicBezTo>
                    <a:pt x="666077" y="586596"/>
                    <a:pt x="673179" y="597082"/>
                    <a:pt x="683330" y="603849"/>
                  </a:cubicBezTo>
                  <a:cubicBezTo>
                    <a:pt x="709901" y="621563"/>
                    <a:pt x="741793" y="607821"/>
                    <a:pt x="769594" y="603849"/>
                  </a:cubicBezTo>
                  <a:cubicBezTo>
                    <a:pt x="794363" y="504779"/>
                    <a:pt x="759728" y="626871"/>
                    <a:pt x="795474" y="543464"/>
                  </a:cubicBezTo>
                  <a:cubicBezTo>
                    <a:pt x="800144" y="532567"/>
                    <a:pt x="800843" y="520359"/>
                    <a:pt x="804100" y="508959"/>
                  </a:cubicBezTo>
                  <a:cubicBezTo>
                    <a:pt x="806598" y="500216"/>
                    <a:pt x="809851" y="491706"/>
                    <a:pt x="812726" y="483079"/>
                  </a:cubicBezTo>
                  <a:cubicBezTo>
                    <a:pt x="815602" y="462951"/>
                    <a:pt x="813095" y="441274"/>
                    <a:pt x="821353" y="422694"/>
                  </a:cubicBezTo>
                  <a:cubicBezTo>
                    <a:pt x="825564" y="413220"/>
                    <a:pt x="838796" y="411468"/>
                    <a:pt x="847232" y="405442"/>
                  </a:cubicBezTo>
                  <a:cubicBezTo>
                    <a:pt x="858932" y="397085"/>
                    <a:pt x="870236" y="388189"/>
                    <a:pt x="881738" y="379562"/>
                  </a:cubicBezTo>
                  <a:cubicBezTo>
                    <a:pt x="907126" y="328787"/>
                    <a:pt x="894922" y="357262"/>
                    <a:pt x="916243" y="293298"/>
                  </a:cubicBezTo>
                  <a:lnTo>
                    <a:pt x="924870" y="267419"/>
                  </a:lnTo>
                  <a:cubicBezTo>
                    <a:pt x="909350" y="220861"/>
                    <a:pt x="928373" y="257598"/>
                    <a:pt x="881738" y="224287"/>
                  </a:cubicBezTo>
                  <a:cubicBezTo>
                    <a:pt x="825197" y="183901"/>
                    <a:pt x="885492" y="208287"/>
                    <a:pt x="829979" y="189781"/>
                  </a:cubicBezTo>
                  <a:cubicBezTo>
                    <a:pt x="806976" y="120770"/>
                    <a:pt x="841481" y="201283"/>
                    <a:pt x="795474" y="155276"/>
                  </a:cubicBezTo>
                  <a:cubicBezTo>
                    <a:pt x="750097" y="109899"/>
                    <a:pt x="838696" y="142357"/>
                    <a:pt x="752341" y="120770"/>
                  </a:cubicBezTo>
                  <a:cubicBezTo>
                    <a:pt x="743715" y="112144"/>
                    <a:pt x="735834" y="102701"/>
                    <a:pt x="726462" y="94891"/>
                  </a:cubicBezTo>
                  <a:cubicBezTo>
                    <a:pt x="718497" y="88254"/>
                    <a:pt x="709856" y="82275"/>
                    <a:pt x="700583" y="77638"/>
                  </a:cubicBezTo>
                  <a:cubicBezTo>
                    <a:pt x="663340" y="59016"/>
                    <a:pt x="583974" y="62032"/>
                    <a:pt x="562560" y="60385"/>
                  </a:cubicBezTo>
                  <a:cubicBezTo>
                    <a:pt x="549475" y="51661"/>
                    <a:pt x="528660" y="34506"/>
                    <a:pt x="510802" y="34506"/>
                  </a:cubicBezTo>
                  <a:cubicBezTo>
                    <a:pt x="501709" y="34506"/>
                    <a:pt x="493744" y="40927"/>
                    <a:pt x="484923" y="43132"/>
                  </a:cubicBezTo>
                  <a:cubicBezTo>
                    <a:pt x="482133" y="43829"/>
                    <a:pt x="479172" y="43132"/>
                    <a:pt x="476296" y="43132"/>
                  </a:cubicBezTo>
                </a:path>
              </a:pathLst>
            </a:cu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orme libre 11"/>
            <p:cNvSpPr/>
            <p:nvPr/>
          </p:nvSpPr>
          <p:spPr>
            <a:xfrm>
              <a:off x="1039482" y="3147054"/>
              <a:ext cx="1091756" cy="1095555"/>
            </a:xfrm>
            <a:custGeom>
              <a:avLst/>
              <a:gdLst>
                <a:gd name="connsiteX0" fmla="*/ 715993 w 1091756"/>
                <a:gd name="connsiteY0" fmla="*/ 224287 h 1095555"/>
                <a:gd name="connsiteX1" fmla="*/ 215661 w 1091756"/>
                <a:gd name="connsiteY1" fmla="*/ 232913 h 1095555"/>
                <a:gd name="connsiteX2" fmla="*/ 181155 w 1091756"/>
                <a:gd name="connsiteY2" fmla="*/ 250166 h 1095555"/>
                <a:gd name="connsiteX3" fmla="*/ 155276 w 1091756"/>
                <a:gd name="connsiteY3" fmla="*/ 284672 h 1095555"/>
                <a:gd name="connsiteX4" fmla="*/ 129397 w 1091756"/>
                <a:gd name="connsiteY4" fmla="*/ 345057 h 1095555"/>
                <a:gd name="connsiteX5" fmla="*/ 120770 w 1091756"/>
                <a:gd name="connsiteY5" fmla="*/ 370936 h 1095555"/>
                <a:gd name="connsiteX6" fmla="*/ 94891 w 1091756"/>
                <a:gd name="connsiteY6" fmla="*/ 396815 h 1095555"/>
                <a:gd name="connsiteX7" fmla="*/ 86265 w 1091756"/>
                <a:gd name="connsiteY7" fmla="*/ 422694 h 1095555"/>
                <a:gd name="connsiteX8" fmla="*/ 43132 w 1091756"/>
                <a:gd name="connsiteY8" fmla="*/ 508959 h 1095555"/>
                <a:gd name="connsiteX9" fmla="*/ 17253 w 1091756"/>
                <a:gd name="connsiteY9" fmla="*/ 603849 h 1095555"/>
                <a:gd name="connsiteX10" fmla="*/ 0 w 1091756"/>
                <a:gd name="connsiteY10" fmla="*/ 638355 h 1095555"/>
                <a:gd name="connsiteX11" fmla="*/ 17253 w 1091756"/>
                <a:gd name="connsiteY11" fmla="*/ 793630 h 1095555"/>
                <a:gd name="connsiteX12" fmla="*/ 25880 w 1091756"/>
                <a:gd name="connsiteY12" fmla="*/ 871268 h 1095555"/>
                <a:gd name="connsiteX13" fmla="*/ 34506 w 1091756"/>
                <a:gd name="connsiteY13" fmla="*/ 897147 h 1095555"/>
                <a:gd name="connsiteX14" fmla="*/ 103517 w 1091756"/>
                <a:gd name="connsiteY14" fmla="*/ 1086928 h 1095555"/>
                <a:gd name="connsiteX15" fmla="*/ 138023 w 1091756"/>
                <a:gd name="connsiteY15" fmla="*/ 1095555 h 1095555"/>
                <a:gd name="connsiteX16" fmla="*/ 198408 w 1091756"/>
                <a:gd name="connsiteY16" fmla="*/ 1078302 h 1095555"/>
                <a:gd name="connsiteX17" fmla="*/ 327804 w 1091756"/>
                <a:gd name="connsiteY17" fmla="*/ 1035170 h 1095555"/>
                <a:gd name="connsiteX18" fmla="*/ 439948 w 1091756"/>
                <a:gd name="connsiteY18" fmla="*/ 1009291 h 1095555"/>
                <a:gd name="connsiteX19" fmla="*/ 474453 w 1091756"/>
                <a:gd name="connsiteY19" fmla="*/ 1000664 h 1095555"/>
                <a:gd name="connsiteX20" fmla="*/ 534838 w 1091756"/>
                <a:gd name="connsiteY20" fmla="*/ 983411 h 1095555"/>
                <a:gd name="connsiteX21" fmla="*/ 586597 w 1091756"/>
                <a:gd name="connsiteY21" fmla="*/ 974785 h 1095555"/>
                <a:gd name="connsiteX22" fmla="*/ 724619 w 1091756"/>
                <a:gd name="connsiteY22" fmla="*/ 940279 h 1095555"/>
                <a:gd name="connsiteX23" fmla="*/ 759125 w 1091756"/>
                <a:gd name="connsiteY23" fmla="*/ 914400 h 1095555"/>
                <a:gd name="connsiteX24" fmla="*/ 810883 w 1091756"/>
                <a:gd name="connsiteY24" fmla="*/ 802257 h 1095555"/>
                <a:gd name="connsiteX25" fmla="*/ 836763 w 1091756"/>
                <a:gd name="connsiteY25" fmla="*/ 776377 h 1095555"/>
                <a:gd name="connsiteX26" fmla="*/ 845389 w 1091756"/>
                <a:gd name="connsiteY26" fmla="*/ 715993 h 1095555"/>
                <a:gd name="connsiteX27" fmla="*/ 888521 w 1091756"/>
                <a:gd name="connsiteY27" fmla="*/ 646981 h 1095555"/>
                <a:gd name="connsiteX28" fmla="*/ 905774 w 1091756"/>
                <a:gd name="connsiteY28" fmla="*/ 603849 h 1095555"/>
                <a:gd name="connsiteX29" fmla="*/ 923027 w 1091756"/>
                <a:gd name="connsiteY29" fmla="*/ 543464 h 1095555"/>
                <a:gd name="connsiteX30" fmla="*/ 931653 w 1091756"/>
                <a:gd name="connsiteY30" fmla="*/ 517585 h 1095555"/>
                <a:gd name="connsiteX31" fmla="*/ 948906 w 1091756"/>
                <a:gd name="connsiteY31" fmla="*/ 448574 h 1095555"/>
                <a:gd name="connsiteX32" fmla="*/ 966159 w 1091756"/>
                <a:gd name="connsiteY32" fmla="*/ 422694 h 1095555"/>
                <a:gd name="connsiteX33" fmla="*/ 1000665 w 1091756"/>
                <a:gd name="connsiteY33" fmla="*/ 345057 h 1095555"/>
                <a:gd name="connsiteX34" fmla="*/ 1026544 w 1091756"/>
                <a:gd name="connsiteY34" fmla="*/ 319177 h 1095555"/>
                <a:gd name="connsiteX35" fmla="*/ 1078302 w 1091756"/>
                <a:gd name="connsiteY35" fmla="*/ 258793 h 1095555"/>
                <a:gd name="connsiteX36" fmla="*/ 1078302 w 1091756"/>
                <a:gd name="connsiteY36" fmla="*/ 120770 h 1095555"/>
                <a:gd name="connsiteX37" fmla="*/ 1043797 w 1091756"/>
                <a:gd name="connsiteY37" fmla="*/ 103517 h 1095555"/>
                <a:gd name="connsiteX38" fmla="*/ 983412 w 1091756"/>
                <a:gd name="connsiteY38" fmla="*/ 34506 h 1095555"/>
                <a:gd name="connsiteX39" fmla="*/ 957532 w 1091756"/>
                <a:gd name="connsiteY39" fmla="*/ 17253 h 1095555"/>
                <a:gd name="connsiteX40" fmla="*/ 923027 w 1091756"/>
                <a:gd name="connsiteY40" fmla="*/ 8627 h 1095555"/>
                <a:gd name="connsiteX41" fmla="*/ 897148 w 1091756"/>
                <a:gd name="connsiteY41" fmla="*/ 0 h 1095555"/>
                <a:gd name="connsiteX42" fmla="*/ 862642 w 1091756"/>
                <a:gd name="connsiteY42" fmla="*/ 25879 h 1095555"/>
                <a:gd name="connsiteX43" fmla="*/ 854015 w 1091756"/>
                <a:gd name="connsiteY43" fmla="*/ 60385 h 1095555"/>
                <a:gd name="connsiteX44" fmla="*/ 819510 w 1091756"/>
                <a:gd name="connsiteY44" fmla="*/ 138023 h 1095555"/>
                <a:gd name="connsiteX45" fmla="*/ 715993 w 1091756"/>
                <a:gd name="connsiteY45" fmla="*/ 163902 h 1095555"/>
                <a:gd name="connsiteX46" fmla="*/ 690114 w 1091756"/>
                <a:gd name="connsiteY46" fmla="*/ 172528 h 1095555"/>
                <a:gd name="connsiteX47" fmla="*/ 638355 w 1091756"/>
                <a:gd name="connsiteY47" fmla="*/ 241540 h 109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91756" h="1095555">
                  <a:moveTo>
                    <a:pt x="715993" y="224287"/>
                  </a:moveTo>
                  <a:cubicBezTo>
                    <a:pt x="549216" y="227162"/>
                    <a:pt x="382268" y="224851"/>
                    <a:pt x="215661" y="232913"/>
                  </a:cubicBezTo>
                  <a:cubicBezTo>
                    <a:pt x="202816" y="233535"/>
                    <a:pt x="190919" y="241797"/>
                    <a:pt x="181155" y="250166"/>
                  </a:cubicBezTo>
                  <a:cubicBezTo>
                    <a:pt x="170239" y="259523"/>
                    <a:pt x="163902" y="273170"/>
                    <a:pt x="155276" y="284672"/>
                  </a:cubicBezTo>
                  <a:cubicBezTo>
                    <a:pt x="135044" y="345363"/>
                    <a:pt x="161376" y="270439"/>
                    <a:pt x="129397" y="345057"/>
                  </a:cubicBezTo>
                  <a:cubicBezTo>
                    <a:pt x="125815" y="353415"/>
                    <a:pt x="125814" y="363370"/>
                    <a:pt x="120770" y="370936"/>
                  </a:cubicBezTo>
                  <a:cubicBezTo>
                    <a:pt x="114003" y="381087"/>
                    <a:pt x="103517" y="388189"/>
                    <a:pt x="94891" y="396815"/>
                  </a:cubicBezTo>
                  <a:cubicBezTo>
                    <a:pt x="92016" y="405441"/>
                    <a:pt x="90075" y="414438"/>
                    <a:pt x="86265" y="422694"/>
                  </a:cubicBezTo>
                  <a:cubicBezTo>
                    <a:pt x="72793" y="451884"/>
                    <a:pt x="43132" y="508959"/>
                    <a:pt x="43132" y="508959"/>
                  </a:cubicBezTo>
                  <a:cubicBezTo>
                    <a:pt x="30940" y="569924"/>
                    <a:pt x="39143" y="538181"/>
                    <a:pt x="17253" y="603849"/>
                  </a:cubicBezTo>
                  <a:cubicBezTo>
                    <a:pt x="13186" y="616049"/>
                    <a:pt x="5751" y="626853"/>
                    <a:pt x="0" y="638355"/>
                  </a:cubicBezTo>
                  <a:cubicBezTo>
                    <a:pt x="17297" y="828607"/>
                    <a:pt x="-236" y="653718"/>
                    <a:pt x="17253" y="793630"/>
                  </a:cubicBezTo>
                  <a:cubicBezTo>
                    <a:pt x="20483" y="819468"/>
                    <a:pt x="21599" y="845584"/>
                    <a:pt x="25880" y="871268"/>
                  </a:cubicBezTo>
                  <a:cubicBezTo>
                    <a:pt x="27375" y="880237"/>
                    <a:pt x="32491" y="888280"/>
                    <a:pt x="34506" y="897147"/>
                  </a:cubicBezTo>
                  <a:cubicBezTo>
                    <a:pt x="55628" y="990083"/>
                    <a:pt x="28556" y="1049447"/>
                    <a:pt x="103517" y="1086928"/>
                  </a:cubicBezTo>
                  <a:cubicBezTo>
                    <a:pt x="114121" y="1092230"/>
                    <a:pt x="126521" y="1092679"/>
                    <a:pt x="138023" y="1095555"/>
                  </a:cubicBezTo>
                  <a:cubicBezTo>
                    <a:pt x="249830" y="1058283"/>
                    <a:pt x="57708" y="1121593"/>
                    <a:pt x="198408" y="1078302"/>
                  </a:cubicBezTo>
                  <a:cubicBezTo>
                    <a:pt x="198448" y="1078290"/>
                    <a:pt x="313400" y="1039971"/>
                    <a:pt x="327804" y="1035170"/>
                  </a:cubicBezTo>
                  <a:cubicBezTo>
                    <a:pt x="370098" y="1021072"/>
                    <a:pt x="398880" y="1018417"/>
                    <a:pt x="439948" y="1009291"/>
                  </a:cubicBezTo>
                  <a:cubicBezTo>
                    <a:pt x="451521" y="1006719"/>
                    <a:pt x="463015" y="1003784"/>
                    <a:pt x="474453" y="1000664"/>
                  </a:cubicBezTo>
                  <a:cubicBezTo>
                    <a:pt x="494649" y="995156"/>
                    <a:pt x="514440" y="988118"/>
                    <a:pt x="534838" y="983411"/>
                  </a:cubicBezTo>
                  <a:cubicBezTo>
                    <a:pt x="551881" y="979478"/>
                    <a:pt x="569481" y="978388"/>
                    <a:pt x="586597" y="974785"/>
                  </a:cubicBezTo>
                  <a:cubicBezTo>
                    <a:pt x="687657" y="953510"/>
                    <a:pt x="667073" y="959463"/>
                    <a:pt x="724619" y="940279"/>
                  </a:cubicBezTo>
                  <a:cubicBezTo>
                    <a:pt x="736121" y="931653"/>
                    <a:pt x="750669" y="926027"/>
                    <a:pt x="759125" y="914400"/>
                  </a:cubicBezTo>
                  <a:cubicBezTo>
                    <a:pt x="863552" y="770815"/>
                    <a:pt x="746151" y="905829"/>
                    <a:pt x="810883" y="802257"/>
                  </a:cubicBezTo>
                  <a:cubicBezTo>
                    <a:pt x="817349" y="791911"/>
                    <a:pt x="828136" y="785004"/>
                    <a:pt x="836763" y="776377"/>
                  </a:cubicBezTo>
                  <a:cubicBezTo>
                    <a:pt x="839638" y="756249"/>
                    <a:pt x="838959" y="735282"/>
                    <a:pt x="845389" y="715993"/>
                  </a:cubicBezTo>
                  <a:cubicBezTo>
                    <a:pt x="856458" y="682785"/>
                    <a:pt x="874423" y="675177"/>
                    <a:pt x="888521" y="646981"/>
                  </a:cubicBezTo>
                  <a:cubicBezTo>
                    <a:pt x="895446" y="633131"/>
                    <a:pt x="900877" y="618539"/>
                    <a:pt x="905774" y="603849"/>
                  </a:cubicBezTo>
                  <a:cubicBezTo>
                    <a:pt x="912394" y="583989"/>
                    <a:pt x="917012" y="563515"/>
                    <a:pt x="923027" y="543464"/>
                  </a:cubicBezTo>
                  <a:cubicBezTo>
                    <a:pt x="925640" y="534755"/>
                    <a:pt x="929261" y="526358"/>
                    <a:pt x="931653" y="517585"/>
                  </a:cubicBezTo>
                  <a:cubicBezTo>
                    <a:pt x="937892" y="494709"/>
                    <a:pt x="940803" y="470858"/>
                    <a:pt x="948906" y="448574"/>
                  </a:cubicBezTo>
                  <a:cubicBezTo>
                    <a:pt x="952449" y="438830"/>
                    <a:pt x="961522" y="431967"/>
                    <a:pt x="966159" y="422694"/>
                  </a:cubicBezTo>
                  <a:cubicBezTo>
                    <a:pt x="977432" y="400147"/>
                    <a:pt x="985419" y="366402"/>
                    <a:pt x="1000665" y="345057"/>
                  </a:cubicBezTo>
                  <a:cubicBezTo>
                    <a:pt x="1007756" y="335130"/>
                    <a:pt x="1019453" y="329104"/>
                    <a:pt x="1026544" y="319177"/>
                  </a:cubicBezTo>
                  <a:cubicBezTo>
                    <a:pt x="1072086" y="255418"/>
                    <a:pt x="1009071" y="310717"/>
                    <a:pt x="1078302" y="258793"/>
                  </a:cubicBezTo>
                  <a:cubicBezTo>
                    <a:pt x="1090875" y="208504"/>
                    <a:pt x="1100917" y="184092"/>
                    <a:pt x="1078302" y="120770"/>
                  </a:cubicBezTo>
                  <a:cubicBezTo>
                    <a:pt x="1073977" y="108660"/>
                    <a:pt x="1055299" y="109268"/>
                    <a:pt x="1043797" y="103517"/>
                  </a:cubicBezTo>
                  <a:cubicBezTo>
                    <a:pt x="1020412" y="68440"/>
                    <a:pt x="1023781" y="69829"/>
                    <a:pt x="983412" y="34506"/>
                  </a:cubicBezTo>
                  <a:cubicBezTo>
                    <a:pt x="975609" y="27679"/>
                    <a:pt x="967062" y="21337"/>
                    <a:pt x="957532" y="17253"/>
                  </a:cubicBezTo>
                  <a:cubicBezTo>
                    <a:pt x="946635" y="12583"/>
                    <a:pt x="934426" y="11884"/>
                    <a:pt x="923027" y="8627"/>
                  </a:cubicBezTo>
                  <a:cubicBezTo>
                    <a:pt x="914284" y="6129"/>
                    <a:pt x="905774" y="2876"/>
                    <a:pt x="897148" y="0"/>
                  </a:cubicBezTo>
                  <a:cubicBezTo>
                    <a:pt x="885646" y="8626"/>
                    <a:pt x="870999" y="14180"/>
                    <a:pt x="862642" y="25879"/>
                  </a:cubicBezTo>
                  <a:cubicBezTo>
                    <a:pt x="855751" y="35527"/>
                    <a:pt x="857422" y="49029"/>
                    <a:pt x="854015" y="60385"/>
                  </a:cubicBezTo>
                  <a:cubicBezTo>
                    <a:pt x="851504" y="68754"/>
                    <a:pt x="836578" y="127355"/>
                    <a:pt x="819510" y="138023"/>
                  </a:cubicBezTo>
                  <a:cubicBezTo>
                    <a:pt x="790658" y="156056"/>
                    <a:pt x="747701" y="156856"/>
                    <a:pt x="715993" y="163902"/>
                  </a:cubicBezTo>
                  <a:cubicBezTo>
                    <a:pt x="707117" y="165874"/>
                    <a:pt x="698740" y="169653"/>
                    <a:pt x="690114" y="172528"/>
                  </a:cubicBezTo>
                  <a:cubicBezTo>
                    <a:pt x="651097" y="231054"/>
                    <a:pt x="670270" y="209625"/>
                    <a:pt x="638355" y="241540"/>
                  </a:cubicBezTo>
                </a:path>
              </a:pathLst>
            </a:cu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orme libre 12"/>
            <p:cNvSpPr/>
            <p:nvPr/>
          </p:nvSpPr>
          <p:spPr>
            <a:xfrm>
              <a:off x="1423358" y="2353424"/>
              <a:ext cx="871268" cy="850055"/>
            </a:xfrm>
            <a:custGeom>
              <a:avLst/>
              <a:gdLst>
                <a:gd name="connsiteX0" fmla="*/ 224287 w 871268"/>
                <a:gd name="connsiteY0" fmla="*/ 69011 h 850055"/>
                <a:gd name="connsiteX1" fmla="*/ 181155 w 871268"/>
                <a:gd name="connsiteY1" fmla="*/ 112143 h 850055"/>
                <a:gd name="connsiteX2" fmla="*/ 112144 w 871268"/>
                <a:gd name="connsiteY2" fmla="*/ 138023 h 850055"/>
                <a:gd name="connsiteX3" fmla="*/ 60385 w 871268"/>
                <a:gd name="connsiteY3" fmla="*/ 163902 h 850055"/>
                <a:gd name="connsiteX4" fmla="*/ 34506 w 871268"/>
                <a:gd name="connsiteY4" fmla="*/ 189781 h 850055"/>
                <a:gd name="connsiteX5" fmla="*/ 8627 w 871268"/>
                <a:gd name="connsiteY5" fmla="*/ 207034 h 850055"/>
                <a:gd name="connsiteX6" fmla="*/ 0 w 871268"/>
                <a:gd name="connsiteY6" fmla="*/ 232913 h 850055"/>
                <a:gd name="connsiteX7" fmla="*/ 17253 w 871268"/>
                <a:gd name="connsiteY7" fmla="*/ 353683 h 850055"/>
                <a:gd name="connsiteX8" fmla="*/ 34506 w 871268"/>
                <a:gd name="connsiteY8" fmla="*/ 379562 h 850055"/>
                <a:gd name="connsiteX9" fmla="*/ 69012 w 871268"/>
                <a:gd name="connsiteY9" fmla="*/ 422694 h 850055"/>
                <a:gd name="connsiteX10" fmla="*/ 103517 w 871268"/>
                <a:gd name="connsiteY10" fmla="*/ 431321 h 850055"/>
                <a:gd name="connsiteX11" fmla="*/ 129397 w 871268"/>
                <a:gd name="connsiteY11" fmla="*/ 457200 h 850055"/>
                <a:gd name="connsiteX12" fmla="*/ 155276 w 871268"/>
                <a:gd name="connsiteY12" fmla="*/ 465826 h 850055"/>
                <a:gd name="connsiteX13" fmla="*/ 163902 w 871268"/>
                <a:gd name="connsiteY13" fmla="*/ 491706 h 850055"/>
                <a:gd name="connsiteX14" fmla="*/ 189782 w 871268"/>
                <a:gd name="connsiteY14" fmla="*/ 508958 h 850055"/>
                <a:gd name="connsiteX15" fmla="*/ 232914 w 871268"/>
                <a:gd name="connsiteY15" fmla="*/ 577970 h 850055"/>
                <a:gd name="connsiteX16" fmla="*/ 276046 w 871268"/>
                <a:gd name="connsiteY16" fmla="*/ 621102 h 850055"/>
                <a:gd name="connsiteX17" fmla="*/ 319178 w 871268"/>
                <a:gd name="connsiteY17" fmla="*/ 655607 h 850055"/>
                <a:gd name="connsiteX18" fmla="*/ 370936 w 871268"/>
                <a:gd name="connsiteY18" fmla="*/ 698740 h 850055"/>
                <a:gd name="connsiteX19" fmla="*/ 396816 w 871268"/>
                <a:gd name="connsiteY19" fmla="*/ 707366 h 850055"/>
                <a:gd name="connsiteX20" fmla="*/ 422695 w 871268"/>
                <a:gd name="connsiteY20" fmla="*/ 724619 h 850055"/>
                <a:gd name="connsiteX21" fmla="*/ 457200 w 871268"/>
                <a:gd name="connsiteY21" fmla="*/ 733245 h 850055"/>
                <a:gd name="connsiteX22" fmla="*/ 483080 w 871268"/>
                <a:gd name="connsiteY22" fmla="*/ 741872 h 850055"/>
                <a:gd name="connsiteX23" fmla="*/ 526212 w 871268"/>
                <a:gd name="connsiteY23" fmla="*/ 776377 h 850055"/>
                <a:gd name="connsiteX24" fmla="*/ 543465 w 871268"/>
                <a:gd name="connsiteY24" fmla="*/ 802257 h 850055"/>
                <a:gd name="connsiteX25" fmla="*/ 595223 w 871268"/>
                <a:gd name="connsiteY25" fmla="*/ 819509 h 850055"/>
                <a:gd name="connsiteX26" fmla="*/ 776378 w 871268"/>
                <a:gd name="connsiteY26" fmla="*/ 828136 h 850055"/>
                <a:gd name="connsiteX27" fmla="*/ 793631 w 871268"/>
                <a:gd name="connsiteY27" fmla="*/ 802257 h 850055"/>
                <a:gd name="connsiteX28" fmla="*/ 793631 w 871268"/>
                <a:gd name="connsiteY28" fmla="*/ 491706 h 850055"/>
                <a:gd name="connsiteX29" fmla="*/ 785004 w 871268"/>
                <a:gd name="connsiteY29" fmla="*/ 457200 h 850055"/>
                <a:gd name="connsiteX30" fmla="*/ 819510 w 871268"/>
                <a:gd name="connsiteY30" fmla="*/ 258792 h 850055"/>
                <a:gd name="connsiteX31" fmla="*/ 854016 w 871268"/>
                <a:gd name="connsiteY31" fmla="*/ 232913 h 850055"/>
                <a:gd name="connsiteX32" fmla="*/ 871268 w 871268"/>
                <a:gd name="connsiteY32" fmla="*/ 172528 h 850055"/>
                <a:gd name="connsiteX33" fmla="*/ 862642 w 871268"/>
                <a:gd name="connsiteY33" fmla="*/ 86264 h 850055"/>
                <a:gd name="connsiteX34" fmla="*/ 854016 w 871268"/>
                <a:gd name="connsiteY34" fmla="*/ 60385 h 850055"/>
                <a:gd name="connsiteX35" fmla="*/ 802257 w 871268"/>
                <a:gd name="connsiteY35" fmla="*/ 17253 h 850055"/>
                <a:gd name="connsiteX36" fmla="*/ 750499 w 871268"/>
                <a:gd name="connsiteY36" fmla="*/ 25879 h 850055"/>
                <a:gd name="connsiteX37" fmla="*/ 327804 w 871268"/>
                <a:gd name="connsiteY37" fmla="*/ 8626 h 850055"/>
                <a:gd name="connsiteX38" fmla="*/ 301925 w 871268"/>
                <a:gd name="connsiteY38" fmla="*/ 0 h 850055"/>
                <a:gd name="connsiteX39" fmla="*/ 232914 w 871268"/>
                <a:gd name="connsiteY39" fmla="*/ 8626 h 850055"/>
                <a:gd name="connsiteX40" fmla="*/ 215661 w 871268"/>
                <a:gd name="connsiteY40" fmla="*/ 60385 h 850055"/>
                <a:gd name="connsiteX41" fmla="*/ 198408 w 871268"/>
                <a:gd name="connsiteY41" fmla="*/ 86264 h 850055"/>
                <a:gd name="connsiteX42" fmla="*/ 224287 w 871268"/>
                <a:gd name="connsiteY42" fmla="*/ 69011 h 8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71268" h="850055">
                  <a:moveTo>
                    <a:pt x="224287" y="69011"/>
                  </a:moveTo>
                  <a:cubicBezTo>
                    <a:pt x="221412" y="73324"/>
                    <a:pt x="197812" y="100483"/>
                    <a:pt x="181155" y="112143"/>
                  </a:cubicBezTo>
                  <a:cubicBezTo>
                    <a:pt x="160093" y="126887"/>
                    <a:pt x="134796" y="127955"/>
                    <a:pt x="112144" y="138023"/>
                  </a:cubicBezTo>
                  <a:cubicBezTo>
                    <a:pt x="94517" y="145857"/>
                    <a:pt x="77638" y="155276"/>
                    <a:pt x="60385" y="163902"/>
                  </a:cubicBezTo>
                  <a:cubicBezTo>
                    <a:pt x="51759" y="172528"/>
                    <a:pt x="43878" y="181971"/>
                    <a:pt x="34506" y="189781"/>
                  </a:cubicBezTo>
                  <a:cubicBezTo>
                    <a:pt x="26541" y="196418"/>
                    <a:pt x="15104" y="198938"/>
                    <a:pt x="8627" y="207034"/>
                  </a:cubicBezTo>
                  <a:cubicBezTo>
                    <a:pt x="2947" y="214134"/>
                    <a:pt x="2876" y="224287"/>
                    <a:pt x="0" y="232913"/>
                  </a:cubicBezTo>
                  <a:cubicBezTo>
                    <a:pt x="2203" y="257148"/>
                    <a:pt x="658" y="320494"/>
                    <a:pt x="17253" y="353683"/>
                  </a:cubicBezTo>
                  <a:cubicBezTo>
                    <a:pt x="21890" y="362956"/>
                    <a:pt x="28285" y="371268"/>
                    <a:pt x="34506" y="379562"/>
                  </a:cubicBezTo>
                  <a:cubicBezTo>
                    <a:pt x="45553" y="394292"/>
                    <a:pt x="54282" y="411647"/>
                    <a:pt x="69012" y="422694"/>
                  </a:cubicBezTo>
                  <a:cubicBezTo>
                    <a:pt x="78497" y="429807"/>
                    <a:pt x="92015" y="428445"/>
                    <a:pt x="103517" y="431321"/>
                  </a:cubicBezTo>
                  <a:cubicBezTo>
                    <a:pt x="112144" y="439947"/>
                    <a:pt x="119246" y="450433"/>
                    <a:pt x="129397" y="457200"/>
                  </a:cubicBezTo>
                  <a:cubicBezTo>
                    <a:pt x="136963" y="462244"/>
                    <a:pt x="148846" y="459396"/>
                    <a:pt x="155276" y="465826"/>
                  </a:cubicBezTo>
                  <a:cubicBezTo>
                    <a:pt x="161706" y="472256"/>
                    <a:pt x="158221" y="484605"/>
                    <a:pt x="163902" y="491706"/>
                  </a:cubicBezTo>
                  <a:cubicBezTo>
                    <a:pt x="170379" y="499802"/>
                    <a:pt x="181155" y="503207"/>
                    <a:pt x="189782" y="508958"/>
                  </a:cubicBezTo>
                  <a:cubicBezTo>
                    <a:pt x="210312" y="570553"/>
                    <a:pt x="191902" y="550629"/>
                    <a:pt x="232914" y="577970"/>
                  </a:cubicBezTo>
                  <a:cubicBezTo>
                    <a:pt x="278922" y="646981"/>
                    <a:pt x="218537" y="563593"/>
                    <a:pt x="276046" y="621102"/>
                  </a:cubicBezTo>
                  <a:cubicBezTo>
                    <a:pt x="315064" y="660120"/>
                    <a:pt x="268798" y="638814"/>
                    <a:pt x="319178" y="655607"/>
                  </a:cubicBezTo>
                  <a:cubicBezTo>
                    <a:pt x="338255" y="674685"/>
                    <a:pt x="346917" y="686731"/>
                    <a:pt x="370936" y="698740"/>
                  </a:cubicBezTo>
                  <a:cubicBezTo>
                    <a:pt x="379069" y="702807"/>
                    <a:pt x="388189" y="704491"/>
                    <a:pt x="396816" y="707366"/>
                  </a:cubicBezTo>
                  <a:cubicBezTo>
                    <a:pt x="405442" y="713117"/>
                    <a:pt x="413166" y="720535"/>
                    <a:pt x="422695" y="724619"/>
                  </a:cubicBezTo>
                  <a:cubicBezTo>
                    <a:pt x="433592" y="729289"/>
                    <a:pt x="445801" y="729988"/>
                    <a:pt x="457200" y="733245"/>
                  </a:cubicBezTo>
                  <a:cubicBezTo>
                    <a:pt x="465943" y="735743"/>
                    <a:pt x="474453" y="738996"/>
                    <a:pt x="483080" y="741872"/>
                  </a:cubicBezTo>
                  <a:cubicBezTo>
                    <a:pt x="532527" y="816041"/>
                    <a:pt x="466685" y="728755"/>
                    <a:pt x="526212" y="776377"/>
                  </a:cubicBezTo>
                  <a:cubicBezTo>
                    <a:pt x="534308" y="782854"/>
                    <a:pt x="534673" y="796762"/>
                    <a:pt x="543465" y="802257"/>
                  </a:cubicBezTo>
                  <a:cubicBezTo>
                    <a:pt x="558887" y="811895"/>
                    <a:pt x="595223" y="819509"/>
                    <a:pt x="595223" y="819509"/>
                  </a:cubicBezTo>
                  <a:cubicBezTo>
                    <a:pt x="658713" y="861837"/>
                    <a:pt x="638354" y="855740"/>
                    <a:pt x="776378" y="828136"/>
                  </a:cubicBezTo>
                  <a:cubicBezTo>
                    <a:pt x="786544" y="826103"/>
                    <a:pt x="787880" y="810883"/>
                    <a:pt x="793631" y="802257"/>
                  </a:cubicBezTo>
                  <a:cubicBezTo>
                    <a:pt x="800117" y="646590"/>
                    <a:pt x="809788" y="620963"/>
                    <a:pt x="793631" y="491706"/>
                  </a:cubicBezTo>
                  <a:cubicBezTo>
                    <a:pt x="792160" y="479942"/>
                    <a:pt x="787880" y="468702"/>
                    <a:pt x="785004" y="457200"/>
                  </a:cubicBezTo>
                  <a:cubicBezTo>
                    <a:pt x="795167" y="243799"/>
                    <a:pt x="743152" y="313333"/>
                    <a:pt x="819510" y="258792"/>
                  </a:cubicBezTo>
                  <a:cubicBezTo>
                    <a:pt x="831209" y="250435"/>
                    <a:pt x="842514" y="241539"/>
                    <a:pt x="854016" y="232913"/>
                  </a:cubicBezTo>
                  <a:cubicBezTo>
                    <a:pt x="858084" y="220708"/>
                    <a:pt x="871268" y="183360"/>
                    <a:pt x="871268" y="172528"/>
                  </a:cubicBezTo>
                  <a:cubicBezTo>
                    <a:pt x="871268" y="143630"/>
                    <a:pt x="867036" y="114826"/>
                    <a:pt x="862642" y="86264"/>
                  </a:cubicBezTo>
                  <a:cubicBezTo>
                    <a:pt x="861259" y="77277"/>
                    <a:pt x="859060" y="67951"/>
                    <a:pt x="854016" y="60385"/>
                  </a:cubicBezTo>
                  <a:cubicBezTo>
                    <a:pt x="840733" y="40461"/>
                    <a:pt x="821351" y="29983"/>
                    <a:pt x="802257" y="17253"/>
                  </a:cubicBezTo>
                  <a:cubicBezTo>
                    <a:pt x="785004" y="20128"/>
                    <a:pt x="767990" y="25879"/>
                    <a:pt x="750499" y="25879"/>
                  </a:cubicBezTo>
                  <a:cubicBezTo>
                    <a:pt x="599922" y="25879"/>
                    <a:pt x="465022" y="47831"/>
                    <a:pt x="327804" y="8626"/>
                  </a:cubicBezTo>
                  <a:cubicBezTo>
                    <a:pt x="319061" y="6128"/>
                    <a:pt x="310551" y="2875"/>
                    <a:pt x="301925" y="0"/>
                  </a:cubicBezTo>
                  <a:cubicBezTo>
                    <a:pt x="278921" y="2875"/>
                    <a:pt x="251906" y="-4668"/>
                    <a:pt x="232914" y="8626"/>
                  </a:cubicBezTo>
                  <a:cubicBezTo>
                    <a:pt x="218015" y="19055"/>
                    <a:pt x="225749" y="45253"/>
                    <a:pt x="215661" y="60385"/>
                  </a:cubicBezTo>
                  <a:cubicBezTo>
                    <a:pt x="209910" y="69011"/>
                    <a:pt x="206702" y="80044"/>
                    <a:pt x="198408" y="86264"/>
                  </a:cubicBezTo>
                  <a:cubicBezTo>
                    <a:pt x="193807" y="89715"/>
                    <a:pt x="227162" y="64698"/>
                    <a:pt x="224287" y="69011"/>
                  </a:cubicBezTo>
                  <a:close/>
                </a:path>
              </a:pathLst>
            </a:cu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orme libre 14"/>
            <p:cNvSpPr/>
            <p:nvPr/>
          </p:nvSpPr>
          <p:spPr>
            <a:xfrm>
              <a:off x="2294626" y="1815684"/>
              <a:ext cx="1112808" cy="975399"/>
            </a:xfrm>
            <a:custGeom>
              <a:avLst/>
              <a:gdLst>
                <a:gd name="connsiteX0" fmla="*/ 293299 w 1112808"/>
                <a:gd name="connsiteY0" fmla="*/ 614 h 975399"/>
                <a:gd name="connsiteX1" fmla="*/ 258793 w 1112808"/>
                <a:gd name="connsiteY1" fmla="*/ 43746 h 975399"/>
                <a:gd name="connsiteX2" fmla="*/ 241540 w 1112808"/>
                <a:gd name="connsiteY2" fmla="*/ 69625 h 975399"/>
                <a:gd name="connsiteX3" fmla="*/ 207034 w 1112808"/>
                <a:gd name="connsiteY3" fmla="*/ 95504 h 975399"/>
                <a:gd name="connsiteX4" fmla="*/ 155276 w 1112808"/>
                <a:gd name="connsiteY4" fmla="*/ 138636 h 975399"/>
                <a:gd name="connsiteX5" fmla="*/ 112144 w 1112808"/>
                <a:gd name="connsiteY5" fmla="*/ 207648 h 975399"/>
                <a:gd name="connsiteX6" fmla="*/ 94891 w 1112808"/>
                <a:gd name="connsiteY6" fmla="*/ 242153 h 975399"/>
                <a:gd name="connsiteX7" fmla="*/ 77638 w 1112808"/>
                <a:gd name="connsiteY7" fmla="*/ 268033 h 975399"/>
                <a:gd name="connsiteX8" fmla="*/ 51759 w 1112808"/>
                <a:gd name="connsiteY8" fmla="*/ 371550 h 975399"/>
                <a:gd name="connsiteX9" fmla="*/ 17253 w 1112808"/>
                <a:gd name="connsiteY9" fmla="*/ 457814 h 975399"/>
                <a:gd name="connsiteX10" fmla="*/ 8627 w 1112808"/>
                <a:gd name="connsiteY10" fmla="*/ 664848 h 975399"/>
                <a:gd name="connsiteX11" fmla="*/ 0 w 1112808"/>
                <a:gd name="connsiteY11" fmla="*/ 707980 h 975399"/>
                <a:gd name="connsiteX12" fmla="*/ 25880 w 1112808"/>
                <a:gd name="connsiteY12" fmla="*/ 811497 h 975399"/>
                <a:gd name="connsiteX13" fmla="*/ 77638 w 1112808"/>
                <a:gd name="connsiteY13" fmla="*/ 880508 h 975399"/>
                <a:gd name="connsiteX14" fmla="*/ 172529 w 1112808"/>
                <a:gd name="connsiteY14" fmla="*/ 932267 h 975399"/>
                <a:gd name="connsiteX15" fmla="*/ 293299 w 1112808"/>
                <a:gd name="connsiteY15" fmla="*/ 975399 h 975399"/>
                <a:gd name="connsiteX16" fmla="*/ 767751 w 1112808"/>
                <a:gd name="connsiteY16" fmla="*/ 966772 h 975399"/>
                <a:gd name="connsiteX17" fmla="*/ 810883 w 1112808"/>
                <a:gd name="connsiteY17" fmla="*/ 923640 h 975399"/>
                <a:gd name="connsiteX18" fmla="*/ 845389 w 1112808"/>
                <a:gd name="connsiteY18" fmla="*/ 897761 h 975399"/>
                <a:gd name="connsiteX19" fmla="*/ 914400 w 1112808"/>
                <a:gd name="connsiteY19" fmla="*/ 828750 h 975399"/>
                <a:gd name="connsiteX20" fmla="*/ 948906 w 1112808"/>
                <a:gd name="connsiteY20" fmla="*/ 811497 h 975399"/>
                <a:gd name="connsiteX21" fmla="*/ 1000665 w 1112808"/>
                <a:gd name="connsiteY21" fmla="*/ 776991 h 975399"/>
                <a:gd name="connsiteX22" fmla="*/ 1035170 w 1112808"/>
                <a:gd name="connsiteY22" fmla="*/ 768365 h 975399"/>
                <a:gd name="connsiteX23" fmla="*/ 1069676 w 1112808"/>
                <a:gd name="connsiteY23" fmla="*/ 742485 h 975399"/>
                <a:gd name="connsiteX24" fmla="*/ 1104182 w 1112808"/>
                <a:gd name="connsiteY24" fmla="*/ 656221 h 975399"/>
                <a:gd name="connsiteX25" fmla="*/ 1112808 w 1112808"/>
                <a:gd name="connsiteY25" fmla="*/ 621716 h 975399"/>
                <a:gd name="connsiteX26" fmla="*/ 1095555 w 1112808"/>
                <a:gd name="connsiteY26" fmla="*/ 526825 h 975399"/>
                <a:gd name="connsiteX27" fmla="*/ 1043797 w 1112808"/>
                <a:gd name="connsiteY27" fmla="*/ 423308 h 975399"/>
                <a:gd name="connsiteX28" fmla="*/ 1026544 w 1112808"/>
                <a:gd name="connsiteY28" fmla="*/ 397429 h 975399"/>
                <a:gd name="connsiteX29" fmla="*/ 983412 w 1112808"/>
                <a:gd name="connsiteY29" fmla="*/ 319791 h 975399"/>
                <a:gd name="connsiteX30" fmla="*/ 948906 w 1112808"/>
                <a:gd name="connsiteY30" fmla="*/ 268033 h 975399"/>
                <a:gd name="connsiteX31" fmla="*/ 905774 w 1112808"/>
                <a:gd name="connsiteY31" fmla="*/ 216274 h 975399"/>
                <a:gd name="connsiteX32" fmla="*/ 879895 w 1112808"/>
                <a:gd name="connsiteY32" fmla="*/ 207648 h 975399"/>
                <a:gd name="connsiteX33" fmla="*/ 854015 w 1112808"/>
                <a:gd name="connsiteY33" fmla="*/ 155889 h 975399"/>
                <a:gd name="connsiteX34" fmla="*/ 845389 w 1112808"/>
                <a:gd name="connsiteY34" fmla="*/ 130010 h 975399"/>
                <a:gd name="connsiteX35" fmla="*/ 767751 w 1112808"/>
                <a:gd name="connsiteY35" fmla="*/ 104131 h 975399"/>
                <a:gd name="connsiteX36" fmla="*/ 405442 w 1112808"/>
                <a:gd name="connsiteY36" fmla="*/ 95504 h 975399"/>
                <a:gd name="connsiteX37" fmla="*/ 370936 w 1112808"/>
                <a:gd name="connsiteY37" fmla="*/ 86878 h 975399"/>
                <a:gd name="connsiteX38" fmla="*/ 353683 w 1112808"/>
                <a:gd name="connsiteY38" fmla="*/ 60999 h 975399"/>
                <a:gd name="connsiteX39" fmla="*/ 284672 w 1112808"/>
                <a:gd name="connsiteY39" fmla="*/ 17867 h 975399"/>
                <a:gd name="connsiteX40" fmla="*/ 293299 w 1112808"/>
                <a:gd name="connsiteY40" fmla="*/ 614 h 97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12808" h="975399">
                  <a:moveTo>
                    <a:pt x="293299" y="614"/>
                  </a:moveTo>
                  <a:cubicBezTo>
                    <a:pt x="288986" y="4927"/>
                    <a:pt x="269840" y="29016"/>
                    <a:pt x="258793" y="43746"/>
                  </a:cubicBezTo>
                  <a:cubicBezTo>
                    <a:pt x="252572" y="52040"/>
                    <a:pt x="248871" y="62294"/>
                    <a:pt x="241540" y="69625"/>
                  </a:cubicBezTo>
                  <a:cubicBezTo>
                    <a:pt x="231374" y="79791"/>
                    <a:pt x="218261" y="86523"/>
                    <a:pt x="207034" y="95504"/>
                  </a:cubicBezTo>
                  <a:cubicBezTo>
                    <a:pt x="189497" y="109533"/>
                    <a:pt x="172529" y="124259"/>
                    <a:pt x="155276" y="138636"/>
                  </a:cubicBezTo>
                  <a:cubicBezTo>
                    <a:pt x="116495" y="235588"/>
                    <a:pt x="162364" y="137340"/>
                    <a:pt x="112144" y="207648"/>
                  </a:cubicBezTo>
                  <a:cubicBezTo>
                    <a:pt x="104670" y="218112"/>
                    <a:pt x="101271" y="230988"/>
                    <a:pt x="94891" y="242153"/>
                  </a:cubicBezTo>
                  <a:cubicBezTo>
                    <a:pt x="89747" y="251155"/>
                    <a:pt x="83389" y="259406"/>
                    <a:pt x="77638" y="268033"/>
                  </a:cubicBezTo>
                  <a:lnTo>
                    <a:pt x="51759" y="371550"/>
                  </a:lnTo>
                  <a:cubicBezTo>
                    <a:pt x="44248" y="401595"/>
                    <a:pt x="17253" y="457814"/>
                    <a:pt x="17253" y="457814"/>
                  </a:cubicBezTo>
                  <a:cubicBezTo>
                    <a:pt x="14378" y="526825"/>
                    <a:pt x="13379" y="595940"/>
                    <a:pt x="8627" y="664848"/>
                  </a:cubicBezTo>
                  <a:cubicBezTo>
                    <a:pt x="7618" y="679475"/>
                    <a:pt x="0" y="693318"/>
                    <a:pt x="0" y="707980"/>
                  </a:cubicBezTo>
                  <a:cubicBezTo>
                    <a:pt x="0" y="761393"/>
                    <a:pt x="3930" y="771986"/>
                    <a:pt x="25880" y="811497"/>
                  </a:cubicBezTo>
                  <a:cubicBezTo>
                    <a:pt x="41604" y="839801"/>
                    <a:pt x="51859" y="861173"/>
                    <a:pt x="77638" y="880508"/>
                  </a:cubicBezTo>
                  <a:cubicBezTo>
                    <a:pt x="116318" y="909518"/>
                    <a:pt x="129925" y="906704"/>
                    <a:pt x="172529" y="932267"/>
                  </a:cubicBezTo>
                  <a:cubicBezTo>
                    <a:pt x="252230" y="980088"/>
                    <a:pt x="148601" y="946459"/>
                    <a:pt x="293299" y="975399"/>
                  </a:cubicBezTo>
                  <a:cubicBezTo>
                    <a:pt x="451450" y="972523"/>
                    <a:pt x="609785" y="974943"/>
                    <a:pt x="767751" y="966772"/>
                  </a:cubicBezTo>
                  <a:cubicBezTo>
                    <a:pt x="792012" y="965517"/>
                    <a:pt x="798125" y="936398"/>
                    <a:pt x="810883" y="923640"/>
                  </a:cubicBezTo>
                  <a:cubicBezTo>
                    <a:pt x="821049" y="913474"/>
                    <a:pt x="834791" y="907476"/>
                    <a:pt x="845389" y="897761"/>
                  </a:cubicBezTo>
                  <a:cubicBezTo>
                    <a:pt x="869370" y="875778"/>
                    <a:pt x="885302" y="843299"/>
                    <a:pt x="914400" y="828750"/>
                  </a:cubicBezTo>
                  <a:cubicBezTo>
                    <a:pt x="925902" y="822999"/>
                    <a:pt x="937879" y="818113"/>
                    <a:pt x="948906" y="811497"/>
                  </a:cubicBezTo>
                  <a:cubicBezTo>
                    <a:pt x="966687" y="800829"/>
                    <a:pt x="980549" y="782020"/>
                    <a:pt x="1000665" y="776991"/>
                  </a:cubicBezTo>
                  <a:lnTo>
                    <a:pt x="1035170" y="768365"/>
                  </a:lnTo>
                  <a:cubicBezTo>
                    <a:pt x="1046672" y="759738"/>
                    <a:pt x="1060208" y="753305"/>
                    <a:pt x="1069676" y="742485"/>
                  </a:cubicBezTo>
                  <a:cubicBezTo>
                    <a:pt x="1099912" y="707929"/>
                    <a:pt x="1095053" y="697300"/>
                    <a:pt x="1104182" y="656221"/>
                  </a:cubicBezTo>
                  <a:cubicBezTo>
                    <a:pt x="1106754" y="644648"/>
                    <a:pt x="1109933" y="633218"/>
                    <a:pt x="1112808" y="621716"/>
                  </a:cubicBezTo>
                  <a:cubicBezTo>
                    <a:pt x="1107057" y="590086"/>
                    <a:pt x="1104159" y="557801"/>
                    <a:pt x="1095555" y="526825"/>
                  </a:cubicBezTo>
                  <a:cubicBezTo>
                    <a:pt x="1085262" y="489769"/>
                    <a:pt x="1063953" y="455558"/>
                    <a:pt x="1043797" y="423308"/>
                  </a:cubicBezTo>
                  <a:cubicBezTo>
                    <a:pt x="1038302" y="414516"/>
                    <a:pt x="1031181" y="406702"/>
                    <a:pt x="1026544" y="397429"/>
                  </a:cubicBezTo>
                  <a:cubicBezTo>
                    <a:pt x="987005" y="318353"/>
                    <a:pt x="1034316" y="387664"/>
                    <a:pt x="983412" y="319791"/>
                  </a:cubicBezTo>
                  <a:cubicBezTo>
                    <a:pt x="968251" y="274310"/>
                    <a:pt x="984805" y="311113"/>
                    <a:pt x="948906" y="268033"/>
                  </a:cubicBezTo>
                  <a:cubicBezTo>
                    <a:pt x="929014" y="244163"/>
                    <a:pt x="934127" y="235175"/>
                    <a:pt x="905774" y="216274"/>
                  </a:cubicBezTo>
                  <a:cubicBezTo>
                    <a:pt x="898208" y="211230"/>
                    <a:pt x="888521" y="210523"/>
                    <a:pt x="879895" y="207648"/>
                  </a:cubicBezTo>
                  <a:cubicBezTo>
                    <a:pt x="858209" y="142594"/>
                    <a:pt x="887463" y="222784"/>
                    <a:pt x="854015" y="155889"/>
                  </a:cubicBezTo>
                  <a:cubicBezTo>
                    <a:pt x="849949" y="147756"/>
                    <a:pt x="851069" y="137110"/>
                    <a:pt x="845389" y="130010"/>
                  </a:cubicBezTo>
                  <a:cubicBezTo>
                    <a:pt x="828276" y="108619"/>
                    <a:pt x="790395" y="105075"/>
                    <a:pt x="767751" y="104131"/>
                  </a:cubicBezTo>
                  <a:cubicBezTo>
                    <a:pt x="647052" y="99102"/>
                    <a:pt x="526212" y="98380"/>
                    <a:pt x="405442" y="95504"/>
                  </a:cubicBezTo>
                  <a:cubicBezTo>
                    <a:pt x="393940" y="92629"/>
                    <a:pt x="380801" y="93454"/>
                    <a:pt x="370936" y="86878"/>
                  </a:cubicBezTo>
                  <a:cubicBezTo>
                    <a:pt x="362310" y="81127"/>
                    <a:pt x="361014" y="68330"/>
                    <a:pt x="353683" y="60999"/>
                  </a:cubicBezTo>
                  <a:cubicBezTo>
                    <a:pt x="338923" y="46239"/>
                    <a:pt x="305176" y="24701"/>
                    <a:pt x="284672" y="17867"/>
                  </a:cubicBezTo>
                  <a:cubicBezTo>
                    <a:pt x="279216" y="16048"/>
                    <a:pt x="297612" y="-3699"/>
                    <a:pt x="293299" y="614"/>
                  </a:cubicBezTo>
                  <a:close/>
                </a:path>
              </a:pathLst>
            </a:cu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orme libre 16"/>
            <p:cNvSpPr/>
            <p:nvPr/>
          </p:nvSpPr>
          <p:spPr>
            <a:xfrm>
              <a:off x="660490" y="4252033"/>
              <a:ext cx="924870" cy="612681"/>
            </a:xfrm>
            <a:custGeom>
              <a:avLst/>
              <a:gdLst>
                <a:gd name="connsiteX0" fmla="*/ 631572 w 924870"/>
                <a:gd name="connsiteY0" fmla="*/ 163902 h 612681"/>
                <a:gd name="connsiteX1" fmla="*/ 571187 w 924870"/>
                <a:gd name="connsiteY1" fmla="*/ 103517 h 612681"/>
                <a:gd name="connsiteX2" fmla="*/ 536681 w 924870"/>
                <a:gd name="connsiteY2" fmla="*/ 60385 h 612681"/>
                <a:gd name="connsiteX3" fmla="*/ 519428 w 924870"/>
                <a:gd name="connsiteY3" fmla="*/ 34506 h 612681"/>
                <a:gd name="connsiteX4" fmla="*/ 476296 w 924870"/>
                <a:gd name="connsiteY4" fmla="*/ 17253 h 612681"/>
                <a:gd name="connsiteX5" fmla="*/ 450417 w 924870"/>
                <a:gd name="connsiteY5" fmla="*/ 0 h 612681"/>
                <a:gd name="connsiteX6" fmla="*/ 217504 w 924870"/>
                <a:gd name="connsiteY6" fmla="*/ 8626 h 612681"/>
                <a:gd name="connsiteX7" fmla="*/ 165745 w 924870"/>
                <a:gd name="connsiteY7" fmla="*/ 25879 h 612681"/>
                <a:gd name="connsiteX8" fmla="*/ 79481 w 924870"/>
                <a:gd name="connsiteY8" fmla="*/ 77638 h 612681"/>
                <a:gd name="connsiteX9" fmla="*/ 53602 w 924870"/>
                <a:gd name="connsiteY9" fmla="*/ 86264 h 612681"/>
                <a:gd name="connsiteX10" fmla="*/ 27723 w 924870"/>
                <a:gd name="connsiteY10" fmla="*/ 103517 h 612681"/>
                <a:gd name="connsiteX11" fmla="*/ 1843 w 924870"/>
                <a:gd name="connsiteY11" fmla="*/ 112143 h 612681"/>
                <a:gd name="connsiteX12" fmla="*/ 10470 w 924870"/>
                <a:gd name="connsiteY12" fmla="*/ 250166 h 612681"/>
                <a:gd name="connsiteX13" fmla="*/ 62228 w 924870"/>
                <a:gd name="connsiteY13" fmla="*/ 327804 h 612681"/>
                <a:gd name="connsiteX14" fmla="*/ 88108 w 924870"/>
                <a:gd name="connsiteY14" fmla="*/ 345057 h 612681"/>
                <a:gd name="connsiteX15" fmla="*/ 157119 w 924870"/>
                <a:gd name="connsiteY15" fmla="*/ 370936 h 612681"/>
                <a:gd name="connsiteX16" fmla="*/ 174372 w 924870"/>
                <a:gd name="connsiteY16" fmla="*/ 396815 h 612681"/>
                <a:gd name="connsiteX17" fmla="*/ 277889 w 924870"/>
                <a:gd name="connsiteY17" fmla="*/ 457200 h 612681"/>
                <a:gd name="connsiteX18" fmla="*/ 329647 w 924870"/>
                <a:gd name="connsiteY18" fmla="*/ 474453 h 612681"/>
                <a:gd name="connsiteX19" fmla="*/ 415911 w 924870"/>
                <a:gd name="connsiteY19" fmla="*/ 500332 h 612681"/>
                <a:gd name="connsiteX20" fmla="*/ 510802 w 924870"/>
                <a:gd name="connsiteY20" fmla="*/ 526211 h 612681"/>
                <a:gd name="connsiteX21" fmla="*/ 545308 w 924870"/>
                <a:gd name="connsiteY21" fmla="*/ 543464 h 612681"/>
                <a:gd name="connsiteX22" fmla="*/ 605692 w 924870"/>
                <a:gd name="connsiteY22" fmla="*/ 560717 h 612681"/>
                <a:gd name="connsiteX23" fmla="*/ 657451 w 924870"/>
                <a:gd name="connsiteY23" fmla="*/ 577970 h 612681"/>
                <a:gd name="connsiteX24" fmla="*/ 683330 w 924870"/>
                <a:gd name="connsiteY24" fmla="*/ 603849 h 612681"/>
                <a:gd name="connsiteX25" fmla="*/ 769594 w 924870"/>
                <a:gd name="connsiteY25" fmla="*/ 603849 h 612681"/>
                <a:gd name="connsiteX26" fmla="*/ 795474 w 924870"/>
                <a:gd name="connsiteY26" fmla="*/ 543464 h 612681"/>
                <a:gd name="connsiteX27" fmla="*/ 804100 w 924870"/>
                <a:gd name="connsiteY27" fmla="*/ 508959 h 612681"/>
                <a:gd name="connsiteX28" fmla="*/ 812726 w 924870"/>
                <a:gd name="connsiteY28" fmla="*/ 483079 h 612681"/>
                <a:gd name="connsiteX29" fmla="*/ 821353 w 924870"/>
                <a:gd name="connsiteY29" fmla="*/ 422694 h 612681"/>
                <a:gd name="connsiteX30" fmla="*/ 847232 w 924870"/>
                <a:gd name="connsiteY30" fmla="*/ 405442 h 612681"/>
                <a:gd name="connsiteX31" fmla="*/ 881738 w 924870"/>
                <a:gd name="connsiteY31" fmla="*/ 379562 h 612681"/>
                <a:gd name="connsiteX32" fmla="*/ 916243 w 924870"/>
                <a:gd name="connsiteY32" fmla="*/ 293298 h 612681"/>
                <a:gd name="connsiteX33" fmla="*/ 924870 w 924870"/>
                <a:gd name="connsiteY33" fmla="*/ 267419 h 612681"/>
                <a:gd name="connsiteX34" fmla="*/ 881738 w 924870"/>
                <a:gd name="connsiteY34" fmla="*/ 224287 h 612681"/>
                <a:gd name="connsiteX35" fmla="*/ 829979 w 924870"/>
                <a:gd name="connsiteY35" fmla="*/ 189781 h 612681"/>
                <a:gd name="connsiteX36" fmla="*/ 795474 w 924870"/>
                <a:gd name="connsiteY36" fmla="*/ 155276 h 612681"/>
                <a:gd name="connsiteX37" fmla="*/ 752341 w 924870"/>
                <a:gd name="connsiteY37" fmla="*/ 120770 h 612681"/>
                <a:gd name="connsiteX38" fmla="*/ 726462 w 924870"/>
                <a:gd name="connsiteY38" fmla="*/ 94891 h 612681"/>
                <a:gd name="connsiteX39" fmla="*/ 700583 w 924870"/>
                <a:gd name="connsiteY39" fmla="*/ 77638 h 612681"/>
                <a:gd name="connsiteX40" fmla="*/ 562560 w 924870"/>
                <a:gd name="connsiteY40" fmla="*/ 60385 h 612681"/>
                <a:gd name="connsiteX41" fmla="*/ 510802 w 924870"/>
                <a:gd name="connsiteY41" fmla="*/ 34506 h 612681"/>
                <a:gd name="connsiteX42" fmla="*/ 484923 w 924870"/>
                <a:gd name="connsiteY42" fmla="*/ 43132 h 612681"/>
                <a:gd name="connsiteX43" fmla="*/ 476296 w 924870"/>
                <a:gd name="connsiteY43" fmla="*/ 43132 h 61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24870" h="612681">
                  <a:moveTo>
                    <a:pt x="631572" y="163902"/>
                  </a:moveTo>
                  <a:cubicBezTo>
                    <a:pt x="611444" y="143774"/>
                    <a:pt x="590422" y="124501"/>
                    <a:pt x="571187" y="103517"/>
                  </a:cubicBezTo>
                  <a:cubicBezTo>
                    <a:pt x="558745" y="89945"/>
                    <a:pt x="547728" y="75115"/>
                    <a:pt x="536681" y="60385"/>
                  </a:cubicBezTo>
                  <a:cubicBezTo>
                    <a:pt x="530460" y="52091"/>
                    <a:pt x="527864" y="40532"/>
                    <a:pt x="519428" y="34506"/>
                  </a:cubicBezTo>
                  <a:cubicBezTo>
                    <a:pt x="506827" y="25506"/>
                    <a:pt x="490146" y="24178"/>
                    <a:pt x="476296" y="17253"/>
                  </a:cubicBezTo>
                  <a:cubicBezTo>
                    <a:pt x="467023" y="12616"/>
                    <a:pt x="459043" y="5751"/>
                    <a:pt x="450417" y="0"/>
                  </a:cubicBezTo>
                  <a:cubicBezTo>
                    <a:pt x="372779" y="2875"/>
                    <a:pt x="294876" y="1592"/>
                    <a:pt x="217504" y="8626"/>
                  </a:cubicBezTo>
                  <a:cubicBezTo>
                    <a:pt x="199392" y="10272"/>
                    <a:pt x="165745" y="25879"/>
                    <a:pt x="165745" y="25879"/>
                  </a:cubicBezTo>
                  <a:cubicBezTo>
                    <a:pt x="128950" y="50410"/>
                    <a:pt x="116618" y="61722"/>
                    <a:pt x="79481" y="77638"/>
                  </a:cubicBezTo>
                  <a:cubicBezTo>
                    <a:pt x="71123" y="81220"/>
                    <a:pt x="62228" y="83389"/>
                    <a:pt x="53602" y="86264"/>
                  </a:cubicBezTo>
                  <a:cubicBezTo>
                    <a:pt x="44976" y="92015"/>
                    <a:pt x="36996" y="98881"/>
                    <a:pt x="27723" y="103517"/>
                  </a:cubicBezTo>
                  <a:cubicBezTo>
                    <a:pt x="19590" y="107584"/>
                    <a:pt x="2905" y="103112"/>
                    <a:pt x="1843" y="112143"/>
                  </a:cubicBezTo>
                  <a:cubicBezTo>
                    <a:pt x="-3543" y="157925"/>
                    <a:pt x="3951" y="204532"/>
                    <a:pt x="10470" y="250166"/>
                  </a:cubicBezTo>
                  <a:cubicBezTo>
                    <a:pt x="15693" y="286729"/>
                    <a:pt x="35756" y="305114"/>
                    <a:pt x="62228" y="327804"/>
                  </a:cubicBezTo>
                  <a:cubicBezTo>
                    <a:pt x="70100" y="334551"/>
                    <a:pt x="78835" y="340420"/>
                    <a:pt x="88108" y="345057"/>
                  </a:cubicBezTo>
                  <a:cubicBezTo>
                    <a:pt x="108742" y="355374"/>
                    <a:pt x="134719" y="363469"/>
                    <a:pt x="157119" y="370936"/>
                  </a:cubicBezTo>
                  <a:cubicBezTo>
                    <a:pt x="162870" y="379562"/>
                    <a:pt x="166570" y="389988"/>
                    <a:pt x="174372" y="396815"/>
                  </a:cubicBezTo>
                  <a:cubicBezTo>
                    <a:pt x="197620" y="417157"/>
                    <a:pt x="249036" y="445178"/>
                    <a:pt x="277889" y="457200"/>
                  </a:cubicBezTo>
                  <a:cubicBezTo>
                    <a:pt x="294676" y="464195"/>
                    <a:pt x="312762" y="467699"/>
                    <a:pt x="329647" y="474453"/>
                  </a:cubicBezTo>
                  <a:cubicBezTo>
                    <a:pt x="401288" y="503110"/>
                    <a:pt x="322238" y="484720"/>
                    <a:pt x="415911" y="500332"/>
                  </a:cubicBezTo>
                  <a:cubicBezTo>
                    <a:pt x="554404" y="555730"/>
                    <a:pt x="354398" y="479291"/>
                    <a:pt x="510802" y="526211"/>
                  </a:cubicBezTo>
                  <a:cubicBezTo>
                    <a:pt x="523119" y="529906"/>
                    <a:pt x="533223" y="539069"/>
                    <a:pt x="545308" y="543464"/>
                  </a:cubicBezTo>
                  <a:cubicBezTo>
                    <a:pt x="564981" y="550618"/>
                    <a:pt x="585684" y="554561"/>
                    <a:pt x="605692" y="560717"/>
                  </a:cubicBezTo>
                  <a:cubicBezTo>
                    <a:pt x="623074" y="566065"/>
                    <a:pt x="657451" y="577970"/>
                    <a:pt x="657451" y="577970"/>
                  </a:cubicBezTo>
                  <a:cubicBezTo>
                    <a:pt x="666077" y="586596"/>
                    <a:pt x="673179" y="597082"/>
                    <a:pt x="683330" y="603849"/>
                  </a:cubicBezTo>
                  <a:cubicBezTo>
                    <a:pt x="709901" y="621563"/>
                    <a:pt x="741793" y="607821"/>
                    <a:pt x="769594" y="603849"/>
                  </a:cubicBezTo>
                  <a:cubicBezTo>
                    <a:pt x="794363" y="504779"/>
                    <a:pt x="759728" y="626871"/>
                    <a:pt x="795474" y="543464"/>
                  </a:cubicBezTo>
                  <a:cubicBezTo>
                    <a:pt x="800144" y="532567"/>
                    <a:pt x="800843" y="520359"/>
                    <a:pt x="804100" y="508959"/>
                  </a:cubicBezTo>
                  <a:cubicBezTo>
                    <a:pt x="806598" y="500216"/>
                    <a:pt x="809851" y="491706"/>
                    <a:pt x="812726" y="483079"/>
                  </a:cubicBezTo>
                  <a:cubicBezTo>
                    <a:pt x="815602" y="462951"/>
                    <a:pt x="813095" y="441274"/>
                    <a:pt x="821353" y="422694"/>
                  </a:cubicBezTo>
                  <a:cubicBezTo>
                    <a:pt x="825564" y="413220"/>
                    <a:pt x="838796" y="411468"/>
                    <a:pt x="847232" y="405442"/>
                  </a:cubicBezTo>
                  <a:cubicBezTo>
                    <a:pt x="858932" y="397085"/>
                    <a:pt x="870236" y="388189"/>
                    <a:pt x="881738" y="379562"/>
                  </a:cubicBezTo>
                  <a:cubicBezTo>
                    <a:pt x="907126" y="328787"/>
                    <a:pt x="894922" y="357262"/>
                    <a:pt x="916243" y="293298"/>
                  </a:cubicBezTo>
                  <a:lnTo>
                    <a:pt x="924870" y="267419"/>
                  </a:lnTo>
                  <a:cubicBezTo>
                    <a:pt x="909350" y="220861"/>
                    <a:pt x="928373" y="257598"/>
                    <a:pt x="881738" y="224287"/>
                  </a:cubicBezTo>
                  <a:cubicBezTo>
                    <a:pt x="825197" y="183901"/>
                    <a:pt x="885492" y="208287"/>
                    <a:pt x="829979" y="189781"/>
                  </a:cubicBezTo>
                  <a:cubicBezTo>
                    <a:pt x="806976" y="120770"/>
                    <a:pt x="841481" y="201283"/>
                    <a:pt x="795474" y="155276"/>
                  </a:cubicBezTo>
                  <a:cubicBezTo>
                    <a:pt x="750097" y="109899"/>
                    <a:pt x="838696" y="142357"/>
                    <a:pt x="752341" y="120770"/>
                  </a:cubicBezTo>
                  <a:cubicBezTo>
                    <a:pt x="743715" y="112144"/>
                    <a:pt x="735834" y="102701"/>
                    <a:pt x="726462" y="94891"/>
                  </a:cubicBezTo>
                  <a:cubicBezTo>
                    <a:pt x="718497" y="88254"/>
                    <a:pt x="709856" y="82275"/>
                    <a:pt x="700583" y="77638"/>
                  </a:cubicBezTo>
                  <a:cubicBezTo>
                    <a:pt x="663340" y="59016"/>
                    <a:pt x="583974" y="62032"/>
                    <a:pt x="562560" y="60385"/>
                  </a:cubicBezTo>
                  <a:cubicBezTo>
                    <a:pt x="549475" y="51661"/>
                    <a:pt x="528660" y="34506"/>
                    <a:pt x="510802" y="34506"/>
                  </a:cubicBezTo>
                  <a:cubicBezTo>
                    <a:pt x="501709" y="34506"/>
                    <a:pt x="493744" y="40927"/>
                    <a:pt x="484923" y="43132"/>
                  </a:cubicBezTo>
                  <a:cubicBezTo>
                    <a:pt x="482133" y="43829"/>
                    <a:pt x="479172" y="43132"/>
                    <a:pt x="476296" y="43132"/>
                  </a:cubicBezTo>
                </a:path>
              </a:pathLst>
            </a:cu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orme libre 17"/>
            <p:cNvSpPr/>
            <p:nvPr/>
          </p:nvSpPr>
          <p:spPr>
            <a:xfrm>
              <a:off x="2552842" y="4252032"/>
              <a:ext cx="924870" cy="612681"/>
            </a:xfrm>
            <a:custGeom>
              <a:avLst/>
              <a:gdLst>
                <a:gd name="connsiteX0" fmla="*/ 631572 w 924870"/>
                <a:gd name="connsiteY0" fmla="*/ 163902 h 612681"/>
                <a:gd name="connsiteX1" fmla="*/ 571187 w 924870"/>
                <a:gd name="connsiteY1" fmla="*/ 103517 h 612681"/>
                <a:gd name="connsiteX2" fmla="*/ 536681 w 924870"/>
                <a:gd name="connsiteY2" fmla="*/ 60385 h 612681"/>
                <a:gd name="connsiteX3" fmla="*/ 519428 w 924870"/>
                <a:gd name="connsiteY3" fmla="*/ 34506 h 612681"/>
                <a:gd name="connsiteX4" fmla="*/ 476296 w 924870"/>
                <a:gd name="connsiteY4" fmla="*/ 17253 h 612681"/>
                <a:gd name="connsiteX5" fmla="*/ 450417 w 924870"/>
                <a:gd name="connsiteY5" fmla="*/ 0 h 612681"/>
                <a:gd name="connsiteX6" fmla="*/ 217504 w 924870"/>
                <a:gd name="connsiteY6" fmla="*/ 8626 h 612681"/>
                <a:gd name="connsiteX7" fmla="*/ 165745 w 924870"/>
                <a:gd name="connsiteY7" fmla="*/ 25879 h 612681"/>
                <a:gd name="connsiteX8" fmla="*/ 79481 w 924870"/>
                <a:gd name="connsiteY8" fmla="*/ 77638 h 612681"/>
                <a:gd name="connsiteX9" fmla="*/ 53602 w 924870"/>
                <a:gd name="connsiteY9" fmla="*/ 86264 h 612681"/>
                <a:gd name="connsiteX10" fmla="*/ 27723 w 924870"/>
                <a:gd name="connsiteY10" fmla="*/ 103517 h 612681"/>
                <a:gd name="connsiteX11" fmla="*/ 1843 w 924870"/>
                <a:gd name="connsiteY11" fmla="*/ 112143 h 612681"/>
                <a:gd name="connsiteX12" fmla="*/ 10470 w 924870"/>
                <a:gd name="connsiteY12" fmla="*/ 250166 h 612681"/>
                <a:gd name="connsiteX13" fmla="*/ 62228 w 924870"/>
                <a:gd name="connsiteY13" fmla="*/ 327804 h 612681"/>
                <a:gd name="connsiteX14" fmla="*/ 88108 w 924870"/>
                <a:gd name="connsiteY14" fmla="*/ 345057 h 612681"/>
                <a:gd name="connsiteX15" fmla="*/ 157119 w 924870"/>
                <a:gd name="connsiteY15" fmla="*/ 370936 h 612681"/>
                <a:gd name="connsiteX16" fmla="*/ 174372 w 924870"/>
                <a:gd name="connsiteY16" fmla="*/ 396815 h 612681"/>
                <a:gd name="connsiteX17" fmla="*/ 277889 w 924870"/>
                <a:gd name="connsiteY17" fmla="*/ 457200 h 612681"/>
                <a:gd name="connsiteX18" fmla="*/ 329647 w 924870"/>
                <a:gd name="connsiteY18" fmla="*/ 474453 h 612681"/>
                <a:gd name="connsiteX19" fmla="*/ 415911 w 924870"/>
                <a:gd name="connsiteY19" fmla="*/ 500332 h 612681"/>
                <a:gd name="connsiteX20" fmla="*/ 510802 w 924870"/>
                <a:gd name="connsiteY20" fmla="*/ 526211 h 612681"/>
                <a:gd name="connsiteX21" fmla="*/ 545308 w 924870"/>
                <a:gd name="connsiteY21" fmla="*/ 543464 h 612681"/>
                <a:gd name="connsiteX22" fmla="*/ 605692 w 924870"/>
                <a:gd name="connsiteY22" fmla="*/ 560717 h 612681"/>
                <a:gd name="connsiteX23" fmla="*/ 657451 w 924870"/>
                <a:gd name="connsiteY23" fmla="*/ 577970 h 612681"/>
                <a:gd name="connsiteX24" fmla="*/ 683330 w 924870"/>
                <a:gd name="connsiteY24" fmla="*/ 603849 h 612681"/>
                <a:gd name="connsiteX25" fmla="*/ 769594 w 924870"/>
                <a:gd name="connsiteY25" fmla="*/ 603849 h 612681"/>
                <a:gd name="connsiteX26" fmla="*/ 795474 w 924870"/>
                <a:gd name="connsiteY26" fmla="*/ 543464 h 612681"/>
                <a:gd name="connsiteX27" fmla="*/ 804100 w 924870"/>
                <a:gd name="connsiteY27" fmla="*/ 508959 h 612681"/>
                <a:gd name="connsiteX28" fmla="*/ 812726 w 924870"/>
                <a:gd name="connsiteY28" fmla="*/ 483079 h 612681"/>
                <a:gd name="connsiteX29" fmla="*/ 821353 w 924870"/>
                <a:gd name="connsiteY29" fmla="*/ 422694 h 612681"/>
                <a:gd name="connsiteX30" fmla="*/ 847232 w 924870"/>
                <a:gd name="connsiteY30" fmla="*/ 405442 h 612681"/>
                <a:gd name="connsiteX31" fmla="*/ 881738 w 924870"/>
                <a:gd name="connsiteY31" fmla="*/ 379562 h 612681"/>
                <a:gd name="connsiteX32" fmla="*/ 916243 w 924870"/>
                <a:gd name="connsiteY32" fmla="*/ 293298 h 612681"/>
                <a:gd name="connsiteX33" fmla="*/ 924870 w 924870"/>
                <a:gd name="connsiteY33" fmla="*/ 267419 h 612681"/>
                <a:gd name="connsiteX34" fmla="*/ 881738 w 924870"/>
                <a:gd name="connsiteY34" fmla="*/ 224287 h 612681"/>
                <a:gd name="connsiteX35" fmla="*/ 829979 w 924870"/>
                <a:gd name="connsiteY35" fmla="*/ 189781 h 612681"/>
                <a:gd name="connsiteX36" fmla="*/ 795474 w 924870"/>
                <a:gd name="connsiteY36" fmla="*/ 155276 h 612681"/>
                <a:gd name="connsiteX37" fmla="*/ 752341 w 924870"/>
                <a:gd name="connsiteY37" fmla="*/ 120770 h 612681"/>
                <a:gd name="connsiteX38" fmla="*/ 726462 w 924870"/>
                <a:gd name="connsiteY38" fmla="*/ 94891 h 612681"/>
                <a:gd name="connsiteX39" fmla="*/ 700583 w 924870"/>
                <a:gd name="connsiteY39" fmla="*/ 77638 h 612681"/>
                <a:gd name="connsiteX40" fmla="*/ 562560 w 924870"/>
                <a:gd name="connsiteY40" fmla="*/ 60385 h 612681"/>
                <a:gd name="connsiteX41" fmla="*/ 510802 w 924870"/>
                <a:gd name="connsiteY41" fmla="*/ 34506 h 612681"/>
                <a:gd name="connsiteX42" fmla="*/ 484923 w 924870"/>
                <a:gd name="connsiteY42" fmla="*/ 43132 h 612681"/>
                <a:gd name="connsiteX43" fmla="*/ 476296 w 924870"/>
                <a:gd name="connsiteY43" fmla="*/ 43132 h 61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24870" h="612681">
                  <a:moveTo>
                    <a:pt x="631572" y="163902"/>
                  </a:moveTo>
                  <a:cubicBezTo>
                    <a:pt x="611444" y="143774"/>
                    <a:pt x="590422" y="124501"/>
                    <a:pt x="571187" y="103517"/>
                  </a:cubicBezTo>
                  <a:cubicBezTo>
                    <a:pt x="558745" y="89945"/>
                    <a:pt x="547728" y="75115"/>
                    <a:pt x="536681" y="60385"/>
                  </a:cubicBezTo>
                  <a:cubicBezTo>
                    <a:pt x="530460" y="52091"/>
                    <a:pt x="527864" y="40532"/>
                    <a:pt x="519428" y="34506"/>
                  </a:cubicBezTo>
                  <a:cubicBezTo>
                    <a:pt x="506827" y="25506"/>
                    <a:pt x="490146" y="24178"/>
                    <a:pt x="476296" y="17253"/>
                  </a:cubicBezTo>
                  <a:cubicBezTo>
                    <a:pt x="467023" y="12616"/>
                    <a:pt x="459043" y="5751"/>
                    <a:pt x="450417" y="0"/>
                  </a:cubicBezTo>
                  <a:cubicBezTo>
                    <a:pt x="372779" y="2875"/>
                    <a:pt x="294876" y="1592"/>
                    <a:pt x="217504" y="8626"/>
                  </a:cubicBezTo>
                  <a:cubicBezTo>
                    <a:pt x="199392" y="10272"/>
                    <a:pt x="165745" y="25879"/>
                    <a:pt x="165745" y="25879"/>
                  </a:cubicBezTo>
                  <a:cubicBezTo>
                    <a:pt x="128950" y="50410"/>
                    <a:pt x="116618" y="61722"/>
                    <a:pt x="79481" y="77638"/>
                  </a:cubicBezTo>
                  <a:cubicBezTo>
                    <a:pt x="71123" y="81220"/>
                    <a:pt x="62228" y="83389"/>
                    <a:pt x="53602" y="86264"/>
                  </a:cubicBezTo>
                  <a:cubicBezTo>
                    <a:pt x="44976" y="92015"/>
                    <a:pt x="36996" y="98881"/>
                    <a:pt x="27723" y="103517"/>
                  </a:cubicBezTo>
                  <a:cubicBezTo>
                    <a:pt x="19590" y="107584"/>
                    <a:pt x="2905" y="103112"/>
                    <a:pt x="1843" y="112143"/>
                  </a:cubicBezTo>
                  <a:cubicBezTo>
                    <a:pt x="-3543" y="157925"/>
                    <a:pt x="3951" y="204532"/>
                    <a:pt x="10470" y="250166"/>
                  </a:cubicBezTo>
                  <a:cubicBezTo>
                    <a:pt x="15693" y="286729"/>
                    <a:pt x="35756" y="305114"/>
                    <a:pt x="62228" y="327804"/>
                  </a:cubicBezTo>
                  <a:cubicBezTo>
                    <a:pt x="70100" y="334551"/>
                    <a:pt x="78835" y="340420"/>
                    <a:pt x="88108" y="345057"/>
                  </a:cubicBezTo>
                  <a:cubicBezTo>
                    <a:pt x="108742" y="355374"/>
                    <a:pt x="134719" y="363469"/>
                    <a:pt x="157119" y="370936"/>
                  </a:cubicBezTo>
                  <a:cubicBezTo>
                    <a:pt x="162870" y="379562"/>
                    <a:pt x="166570" y="389988"/>
                    <a:pt x="174372" y="396815"/>
                  </a:cubicBezTo>
                  <a:cubicBezTo>
                    <a:pt x="197620" y="417157"/>
                    <a:pt x="249036" y="445178"/>
                    <a:pt x="277889" y="457200"/>
                  </a:cubicBezTo>
                  <a:cubicBezTo>
                    <a:pt x="294676" y="464195"/>
                    <a:pt x="312762" y="467699"/>
                    <a:pt x="329647" y="474453"/>
                  </a:cubicBezTo>
                  <a:cubicBezTo>
                    <a:pt x="401288" y="503110"/>
                    <a:pt x="322238" y="484720"/>
                    <a:pt x="415911" y="500332"/>
                  </a:cubicBezTo>
                  <a:cubicBezTo>
                    <a:pt x="554404" y="555730"/>
                    <a:pt x="354398" y="479291"/>
                    <a:pt x="510802" y="526211"/>
                  </a:cubicBezTo>
                  <a:cubicBezTo>
                    <a:pt x="523119" y="529906"/>
                    <a:pt x="533223" y="539069"/>
                    <a:pt x="545308" y="543464"/>
                  </a:cubicBezTo>
                  <a:cubicBezTo>
                    <a:pt x="564981" y="550618"/>
                    <a:pt x="585684" y="554561"/>
                    <a:pt x="605692" y="560717"/>
                  </a:cubicBezTo>
                  <a:cubicBezTo>
                    <a:pt x="623074" y="566065"/>
                    <a:pt x="657451" y="577970"/>
                    <a:pt x="657451" y="577970"/>
                  </a:cubicBezTo>
                  <a:cubicBezTo>
                    <a:pt x="666077" y="586596"/>
                    <a:pt x="673179" y="597082"/>
                    <a:pt x="683330" y="603849"/>
                  </a:cubicBezTo>
                  <a:cubicBezTo>
                    <a:pt x="709901" y="621563"/>
                    <a:pt x="741793" y="607821"/>
                    <a:pt x="769594" y="603849"/>
                  </a:cubicBezTo>
                  <a:cubicBezTo>
                    <a:pt x="794363" y="504779"/>
                    <a:pt x="759728" y="626871"/>
                    <a:pt x="795474" y="543464"/>
                  </a:cubicBezTo>
                  <a:cubicBezTo>
                    <a:pt x="800144" y="532567"/>
                    <a:pt x="800843" y="520359"/>
                    <a:pt x="804100" y="508959"/>
                  </a:cubicBezTo>
                  <a:cubicBezTo>
                    <a:pt x="806598" y="500216"/>
                    <a:pt x="809851" y="491706"/>
                    <a:pt x="812726" y="483079"/>
                  </a:cubicBezTo>
                  <a:cubicBezTo>
                    <a:pt x="815602" y="462951"/>
                    <a:pt x="813095" y="441274"/>
                    <a:pt x="821353" y="422694"/>
                  </a:cubicBezTo>
                  <a:cubicBezTo>
                    <a:pt x="825564" y="413220"/>
                    <a:pt x="838796" y="411468"/>
                    <a:pt x="847232" y="405442"/>
                  </a:cubicBezTo>
                  <a:cubicBezTo>
                    <a:pt x="858932" y="397085"/>
                    <a:pt x="870236" y="388189"/>
                    <a:pt x="881738" y="379562"/>
                  </a:cubicBezTo>
                  <a:cubicBezTo>
                    <a:pt x="907126" y="328787"/>
                    <a:pt x="894922" y="357262"/>
                    <a:pt x="916243" y="293298"/>
                  </a:cubicBezTo>
                  <a:lnTo>
                    <a:pt x="924870" y="267419"/>
                  </a:lnTo>
                  <a:cubicBezTo>
                    <a:pt x="909350" y="220861"/>
                    <a:pt x="928373" y="257598"/>
                    <a:pt x="881738" y="224287"/>
                  </a:cubicBezTo>
                  <a:cubicBezTo>
                    <a:pt x="825197" y="183901"/>
                    <a:pt x="885492" y="208287"/>
                    <a:pt x="829979" y="189781"/>
                  </a:cubicBezTo>
                  <a:cubicBezTo>
                    <a:pt x="806976" y="120770"/>
                    <a:pt x="841481" y="201283"/>
                    <a:pt x="795474" y="155276"/>
                  </a:cubicBezTo>
                  <a:cubicBezTo>
                    <a:pt x="750097" y="109899"/>
                    <a:pt x="838696" y="142357"/>
                    <a:pt x="752341" y="120770"/>
                  </a:cubicBezTo>
                  <a:cubicBezTo>
                    <a:pt x="743715" y="112144"/>
                    <a:pt x="735834" y="102701"/>
                    <a:pt x="726462" y="94891"/>
                  </a:cubicBezTo>
                  <a:cubicBezTo>
                    <a:pt x="718497" y="88254"/>
                    <a:pt x="709856" y="82275"/>
                    <a:pt x="700583" y="77638"/>
                  </a:cubicBezTo>
                  <a:cubicBezTo>
                    <a:pt x="663340" y="59016"/>
                    <a:pt x="583974" y="62032"/>
                    <a:pt x="562560" y="60385"/>
                  </a:cubicBezTo>
                  <a:cubicBezTo>
                    <a:pt x="549475" y="51661"/>
                    <a:pt x="528660" y="34506"/>
                    <a:pt x="510802" y="34506"/>
                  </a:cubicBezTo>
                  <a:cubicBezTo>
                    <a:pt x="501709" y="34506"/>
                    <a:pt x="493744" y="40927"/>
                    <a:pt x="484923" y="43132"/>
                  </a:cubicBezTo>
                  <a:cubicBezTo>
                    <a:pt x="482133" y="43829"/>
                    <a:pt x="479172" y="43132"/>
                    <a:pt x="476296" y="43132"/>
                  </a:cubicBezTo>
                </a:path>
              </a:pathLst>
            </a:cu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orme libre 18"/>
            <p:cNvSpPr/>
            <p:nvPr/>
          </p:nvSpPr>
          <p:spPr>
            <a:xfrm>
              <a:off x="1534116" y="4032501"/>
              <a:ext cx="871268" cy="850055"/>
            </a:xfrm>
            <a:custGeom>
              <a:avLst/>
              <a:gdLst>
                <a:gd name="connsiteX0" fmla="*/ 224287 w 871268"/>
                <a:gd name="connsiteY0" fmla="*/ 69011 h 850055"/>
                <a:gd name="connsiteX1" fmla="*/ 181155 w 871268"/>
                <a:gd name="connsiteY1" fmla="*/ 112143 h 850055"/>
                <a:gd name="connsiteX2" fmla="*/ 112144 w 871268"/>
                <a:gd name="connsiteY2" fmla="*/ 138023 h 850055"/>
                <a:gd name="connsiteX3" fmla="*/ 60385 w 871268"/>
                <a:gd name="connsiteY3" fmla="*/ 163902 h 850055"/>
                <a:gd name="connsiteX4" fmla="*/ 34506 w 871268"/>
                <a:gd name="connsiteY4" fmla="*/ 189781 h 850055"/>
                <a:gd name="connsiteX5" fmla="*/ 8627 w 871268"/>
                <a:gd name="connsiteY5" fmla="*/ 207034 h 850055"/>
                <a:gd name="connsiteX6" fmla="*/ 0 w 871268"/>
                <a:gd name="connsiteY6" fmla="*/ 232913 h 850055"/>
                <a:gd name="connsiteX7" fmla="*/ 17253 w 871268"/>
                <a:gd name="connsiteY7" fmla="*/ 353683 h 850055"/>
                <a:gd name="connsiteX8" fmla="*/ 34506 w 871268"/>
                <a:gd name="connsiteY8" fmla="*/ 379562 h 850055"/>
                <a:gd name="connsiteX9" fmla="*/ 69012 w 871268"/>
                <a:gd name="connsiteY9" fmla="*/ 422694 h 850055"/>
                <a:gd name="connsiteX10" fmla="*/ 103517 w 871268"/>
                <a:gd name="connsiteY10" fmla="*/ 431321 h 850055"/>
                <a:gd name="connsiteX11" fmla="*/ 129397 w 871268"/>
                <a:gd name="connsiteY11" fmla="*/ 457200 h 850055"/>
                <a:gd name="connsiteX12" fmla="*/ 155276 w 871268"/>
                <a:gd name="connsiteY12" fmla="*/ 465826 h 850055"/>
                <a:gd name="connsiteX13" fmla="*/ 163902 w 871268"/>
                <a:gd name="connsiteY13" fmla="*/ 491706 h 850055"/>
                <a:gd name="connsiteX14" fmla="*/ 189782 w 871268"/>
                <a:gd name="connsiteY14" fmla="*/ 508958 h 850055"/>
                <a:gd name="connsiteX15" fmla="*/ 232914 w 871268"/>
                <a:gd name="connsiteY15" fmla="*/ 577970 h 850055"/>
                <a:gd name="connsiteX16" fmla="*/ 276046 w 871268"/>
                <a:gd name="connsiteY16" fmla="*/ 621102 h 850055"/>
                <a:gd name="connsiteX17" fmla="*/ 319178 w 871268"/>
                <a:gd name="connsiteY17" fmla="*/ 655607 h 850055"/>
                <a:gd name="connsiteX18" fmla="*/ 370936 w 871268"/>
                <a:gd name="connsiteY18" fmla="*/ 698740 h 850055"/>
                <a:gd name="connsiteX19" fmla="*/ 396816 w 871268"/>
                <a:gd name="connsiteY19" fmla="*/ 707366 h 850055"/>
                <a:gd name="connsiteX20" fmla="*/ 422695 w 871268"/>
                <a:gd name="connsiteY20" fmla="*/ 724619 h 850055"/>
                <a:gd name="connsiteX21" fmla="*/ 457200 w 871268"/>
                <a:gd name="connsiteY21" fmla="*/ 733245 h 850055"/>
                <a:gd name="connsiteX22" fmla="*/ 483080 w 871268"/>
                <a:gd name="connsiteY22" fmla="*/ 741872 h 850055"/>
                <a:gd name="connsiteX23" fmla="*/ 526212 w 871268"/>
                <a:gd name="connsiteY23" fmla="*/ 776377 h 850055"/>
                <a:gd name="connsiteX24" fmla="*/ 543465 w 871268"/>
                <a:gd name="connsiteY24" fmla="*/ 802257 h 850055"/>
                <a:gd name="connsiteX25" fmla="*/ 595223 w 871268"/>
                <a:gd name="connsiteY25" fmla="*/ 819509 h 850055"/>
                <a:gd name="connsiteX26" fmla="*/ 776378 w 871268"/>
                <a:gd name="connsiteY26" fmla="*/ 828136 h 850055"/>
                <a:gd name="connsiteX27" fmla="*/ 793631 w 871268"/>
                <a:gd name="connsiteY27" fmla="*/ 802257 h 850055"/>
                <a:gd name="connsiteX28" fmla="*/ 793631 w 871268"/>
                <a:gd name="connsiteY28" fmla="*/ 491706 h 850055"/>
                <a:gd name="connsiteX29" fmla="*/ 785004 w 871268"/>
                <a:gd name="connsiteY29" fmla="*/ 457200 h 850055"/>
                <a:gd name="connsiteX30" fmla="*/ 819510 w 871268"/>
                <a:gd name="connsiteY30" fmla="*/ 258792 h 850055"/>
                <a:gd name="connsiteX31" fmla="*/ 854016 w 871268"/>
                <a:gd name="connsiteY31" fmla="*/ 232913 h 850055"/>
                <a:gd name="connsiteX32" fmla="*/ 871268 w 871268"/>
                <a:gd name="connsiteY32" fmla="*/ 172528 h 850055"/>
                <a:gd name="connsiteX33" fmla="*/ 862642 w 871268"/>
                <a:gd name="connsiteY33" fmla="*/ 86264 h 850055"/>
                <a:gd name="connsiteX34" fmla="*/ 854016 w 871268"/>
                <a:gd name="connsiteY34" fmla="*/ 60385 h 850055"/>
                <a:gd name="connsiteX35" fmla="*/ 802257 w 871268"/>
                <a:gd name="connsiteY35" fmla="*/ 17253 h 850055"/>
                <a:gd name="connsiteX36" fmla="*/ 750499 w 871268"/>
                <a:gd name="connsiteY36" fmla="*/ 25879 h 850055"/>
                <a:gd name="connsiteX37" fmla="*/ 327804 w 871268"/>
                <a:gd name="connsiteY37" fmla="*/ 8626 h 850055"/>
                <a:gd name="connsiteX38" fmla="*/ 301925 w 871268"/>
                <a:gd name="connsiteY38" fmla="*/ 0 h 850055"/>
                <a:gd name="connsiteX39" fmla="*/ 232914 w 871268"/>
                <a:gd name="connsiteY39" fmla="*/ 8626 h 850055"/>
                <a:gd name="connsiteX40" fmla="*/ 215661 w 871268"/>
                <a:gd name="connsiteY40" fmla="*/ 60385 h 850055"/>
                <a:gd name="connsiteX41" fmla="*/ 198408 w 871268"/>
                <a:gd name="connsiteY41" fmla="*/ 86264 h 850055"/>
                <a:gd name="connsiteX42" fmla="*/ 224287 w 871268"/>
                <a:gd name="connsiteY42" fmla="*/ 69011 h 8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71268" h="850055">
                  <a:moveTo>
                    <a:pt x="224287" y="69011"/>
                  </a:moveTo>
                  <a:cubicBezTo>
                    <a:pt x="221412" y="73324"/>
                    <a:pt x="197812" y="100483"/>
                    <a:pt x="181155" y="112143"/>
                  </a:cubicBezTo>
                  <a:cubicBezTo>
                    <a:pt x="160093" y="126887"/>
                    <a:pt x="134796" y="127955"/>
                    <a:pt x="112144" y="138023"/>
                  </a:cubicBezTo>
                  <a:cubicBezTo>
                    <a:pt x="94517" y="145857"/>
                    <a:pt x="77638" y="155276"/>
                    <a:pt x="60385" y="163902"/>
                  </a:cubicBezTo>
                  <a:cubicBezTo>
                    <a:pt x="51759" y="172528"/>
                    <a:pt x="43878" y="181971"/>
                    <a:pt x="34506" y="189781"/>
                  </a:cubicBezTo>
                  <a:cubicBezTo>
                    <a:pt x="26541" y="196418"/>
                    <a:pt x="15104" y="198938"/>
                    <a:pt x="8627" y="207034"/>
                  </a:cubicBezTo>
                  <a:cubicBezTo>
                    <a:pt x="2947" y="214134"/>
                    <a:pt x="2876" y="224287"/>
                    <a:pt x="0" y="232913"/>
                  </a:cubicBezTo>
                  <a:cubicBezTo>
                    <a:pt x="2203" y="257148"/>
                    <a:pt x="658" y="320494"/>
                    <a:pt x="17253" y="353683"/>
                  </a:cubicBezTo>
                  <a:cubicBezTo>
                    <a:pt x="21890" y="362956"/>
                    <a:pt x="28285" y="371268"/>
                    <a:pt x="34506" y="379562"/>
                  </a:cubicBezTo>
                  <a:cubicBezTo>
                    <a:pt x="45553" y="394292"/>
                    <a:pt x="54282" y="411647"/>
                    <a:pt x="69012" y="422694"/>
                  </a:cubicBezTo>
                  <a:cubicBezTo>
                    <a:pt x="78497" y="429807"/>
                    <a:pt x="92015" y="428445"/>
                    <a:pt x="103517" y="431321"/>
                  </a:cubicBezTo>
                  <a:cubicBezTo>
                    <a:pt x="112144" y="439947"/>
                    <a:pt x="119246" y="450433"/>
                    <a:pt x="129397" y="457200"/>
                  </a:cubicBezTo>
                  <a:cubicBezTo>
                    <a:pt x="136963" y="462244"/>
                    <a:pt x="148846" y="459396"/>
                    <a:pt x="155276" y="465826"/>
                  </a:cubicBezTo>
                  <a:cubicBezTo>
                    <a:pt x="161706" y="472256"/>
                    <a:pt x="158221" y="484605"/>
                    <a:pt x="163902" y="491706"/>
                  </a:cubicBezTo>
                  <a:cubicBezTo>
                    <a:pt x="170379" y="499802"/>
                    <a:pt x="181155" y="503207"/>
                    <a:pt x="189782" y="508958"/>
                  </a:cubicBezTo>
                  <a:cubicBezTo>
                    <a:pt x="210312" y="570553"/>
                    <a:pt x="191902" y="550629"/>
                    <a:pt x="232914" y="577970"/>
                  </a:cubicBezTo>
                  <a:cubicBezTo>
                    <a:pt x="278922" y="646981"/>
                    <a:pt x="218537" y="563593"/>
                    <a:pt x="276046" y="621102"/>
                  </a:cubicBezTo>
                  <a:cubicBezTo>
                    <a:pt x="315064" y="660120"/>
                    <a:pt x="268798" y="638814"/>
                    <a:pt x="319178" y="655607"/>
                  </a:cubicBezTo>
                  <a:cubicBezTo>
                    <a:pt x="338255" y="674685"/>
                    <a:pt x="346917" y="686731"/>
                    <a:pt x="370936" y="698740"/>
                  </a:cubicBezTo>
                  <a:cubicBezTo>
                    <a:pt x="379069" y="702807"/>
                    <a:pt x="388189" y="704491"/>
                    <a:pt x="396816" y="707366"/>
                  </a:cubicBezTo>
                  <a:cubicBezTo>
                    <a:pt x="405442" y="713117"/>
                    <a:pt x="413166" y="720535"/>
                    <a:pt x="422695" y="724619"/>
                  </a:cubicBezTo>
                  <a:cubicBezTo>
                    <a:pt x="433592" y="729289"/>
                    <a:pt x="445801" y="729988"/>
                    <a:pt x="457200" y="733245"/>
                  </a:cubicBezTo>
                  <a:cubicBezTo>
                    <a:pt x="465943" y="735743"/>
                    <a:pt x="474453" y="738996"/>
                    <a:pt x="483080" y="741872"/>
                  </a:cubicBezTo>
                  <a:cubicBezTo>
                    <a:pt x="532527" y="816041"/>
                    <a:pt x="466685" y="728755"/>
                    <a:pt x="526212" y="776377"/>
                  </a:cubicBezTo>
                  <a:cubicBezTo>
                    <a:pt x="534308" y="782854"/>
                    <a:pt x="534673" y="796762"/>
                    <a:pt x="543465" y="802257"/>
                  </a:cubicBezTo>
                  <a:cubicBezTo>
                    <a:pt x="558887" y="811895"/>
                    <a:pt x="595223" y="819509"/>
                    <a:pt x="595223" y="819509"/>
                  </a:cubicBezTo>
                  <a:cubicBezTo>
                    <a:pt x="658713" y="861837"/>
                    <a:pt x="638354" y="855740"/>
                    <a:pt x="776378" y="828136"/>
                  </a:cubicBezTo>
                  <a:cubicBezTo>
                    <a:pt x="786544" y="826103"/>
                    <a:pt x="787880" y="810883"/>
                    <a:pt x="793631" y="802257"/>
                  </a:cubicBezTo>
                  <a:cubicBezTo>
                    <a:pt x="800117" y="646590"/>
                    <a:pt x="809788" y="620963"/>
                    <a:pt x="793631" y="491706"/>
                  </a:cubicBezTo>
                  <a:cubicBezTo>
                    <a:pt x="792160" y="479942"/>
                    <a:pt x="787880" y="468702"/>
                    <a:pt x="785004" y="457200"/>
                  </a:cubicBezTo>
                  <a:cubicBezTo>
                    <a:pt x="795167" y="243799"/>
                    <a:pt x="743152" y="313333"/>
                    <a:pt x="819510" y="258792"/>
                  </a:cubicBezTo>
                  <a:cubicBezTo>
                    <a:pt x="831209" y="250435"/>
                    <a:pt x="842514" y="241539"/>
                    <a:pt x="854016" y="232913"/>
                  </a:cubicBezTo>
                  <a:cubicBezTo>
                    <a:pt x="858084" y="220708"/>
                    <a:pt x="871268" y="183360"/>
                    <a:pt x="871268" y="172528"/>
                  </a:cubicBezTo>
                  <a:cubicBezTo>
                    <a:pt x="871268" y="143630"/>
                    <a:pt x="867036" y="114826"/>
                    <a:pt x="862642" y="86264"/>
                  </a:cubicBezTo>
                  <a:cubicBezTo>
                    <a:pt x="861259" y="77277"/>
                    <a:pt x="859060" y="67951"/>
                    <a:pt x="854016" y="60385"/>
                  </a:cubicBezTo>
                  <a:cubicBezTo>
                    <a:pt x="840733" y="40461"/>
                    <a:pt x="821351" y="29983"/>
                    <a:pt x="802257" y="17253"/>
                  </a:cubicBezTo>
                  <a:cubicBezTo>
                    <a:pt x="785004" y="20128"/>
                    <a:pt x="767990" y="25879"/>
                    <a:pt x="750499" y="25879"/>
                  </a:cubicBezTo>
                  <a:cubicBezTo>
                    <a:pt x="599922" y="25879"/>
                    <a:pt x="465022" y="47831"/>
                    <a:pt x="327804" y="8626"/>
                  </a:cubicBezTo>
                  <a:cubicBezTo>
                    <a:pt x="319061" y="6128"/>
                    <a:pt x="310551" y="2875"/>
                    <a:pt x="301925" y="0"/>
                  </a:cubicBezTo>
                  <a:cubicBezTo>
                    <a:pt x="278921" y="2875"/>
                    <a:pt x="251906" y="-4668"/>
                    <a:pt x="232914" y="8626"/>
                  </a:cubicBezTo>
                  <a:cubicBezTo>
                    <a:pt x="218015" y="19055"/>
                    <a:pt x="225749" y="45253"/>
                    <a:pt x="215661" y="60385"/>
                  </a:cubicBezTo>
                  <a:cubicBezTo>
                    <a:pt x="209910" y="69011"/>
                    <a:pt x="206702" y="80044"/>
                    <a:pt x="198408" y="86264"/>
                  </a:cubicBezTo>
                  <a:cubicBezTo>
                    <a:pt x="193807" y="89715"/>
                    <a:pt x="227162" y="64698"/>
                    <a:pt x="224287" y="69011"/>
                  </a:cubicBezTo>
                  <a:close/>
                </a:path>
              </a:pathLst>
            </a:cu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Bande diagonale 19"/>
            <p:cNvSpPr/>
            <p:nvPr/>
          </p:nvSpPr>
          <p:spPr>
            <a:xfrm>
              <a:off x="660490" y="2743553"/>
              <a:ext cx="833152" cy="663945"/>
            </a:xfrm>
            <a:prstGeom prst="diagStripe">
              <a:avLst>
                <a:gd name="adj" fmla="val 70788"/>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Bande diagonale 20"/>
            <p:cNvSpPr/>
            <p:nvPr/>
          </p:nvSpPr>
          <p:spPr>
            <a:xfrm>
              <a:off x="735158" y="2895953"/>
              <a:ext cx="833152" cy="663945"/>
            </a:xfrm>
            <a:prstGeom prst="diagStripe">
              <a:avLst>
                <a:gd name="adj" fmla="val 70788"/>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Bande diagonale 21"/>
            <p:cNvSpPr/>
            <p:nvPr/>
          </p:nvSpPr>
          <p:spPr>
            <a:xfrm>
              <a:off x="887558" y="3048353"/>
              <a:ext cx="833152" cy="663945"/>
            </a:xfrm>
            <a:prstGeom prst="diagStripe">
              <a:avLst>
                <a:gd name="adj" fmla="val 70788"/>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Bande diagonale 22"/>
            <p:cNvSpPr/>
            <p:nvPr/>
          </p:nvSpPr>
          <p:spPr>
            <a:xfrm>
              <a:off x="2663386" y="3362858"/>
              <a:ext cx="833152" cy="663945"/>
            </a:xfrm>
            <a:prstGeom prst="diagStripe">
              <a:avLst>
                <a:gd name="adj" fmla="val 70788"/>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Bande diagonale 23"/>
            <p:cNvSpPr/>
            <p:nvPr/>
          </p:nvSpPr>
          <p:spPr>
            <a:xfrm>
              <a:off x="2702759" y="3543205"/>
              <a:ext cx="833152" cy="663945"/>
            </a:xfrm>
            <a:prstGeom prst="diagStripe">
              <a:avLst>
                <a:gd name="adj" fmla="val 70788"/>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Forme libre 13"/>
            <p:cNvSpPr/>
            <p:nvPr/>
          </p:nvSpPr>
          <p:spPr>
            <a:xfrm>
              <a:off x="2118299" y="3370388"/>
              <a:ext cx="897212" cy="836762"/>
            </a:xfrm>
            <a:custGeom>
              <a:avLst/>
              <a:gdLst>
                <a:gd name="connsiteX0" fmla="*/ 396815 w 897212"/>
                <a:gd name="connsiteY0" fmla="*/ 181154 h 836762"/>
                <a:gd name="connsiteX1" fmla="*/ 276045 w 897212"/>
                <a:gd name="connsiteY1" fmla="*/ 198407 h 836762"/>
                <a:gd name="connsiteX2" fmla="*/ 241539 w 897212"/>
                <a:gd name="connsiteY2" fmla="*/ 215660 h 836762"/>
                <a:gd name="connsiteX3" fmla="*/ 172528 w 897212"/>
                <a:gd name="connsiteY3" fmla="*/ 232913 h 836762"/>
                <a:gd name="connsiteX4" fmla="*/ 146649 w 897212"/>
                <a:gd name="connsiteY4" fmla="*/ 241539 h 836762"/>
                <a:gd name="connsiteX5" fmla="*/ 94890 w 897212"/>
                <a:gd name="connsiteY5" fmla="*/ 276045 h 836762"/>
                <a:gd name="connsiteX6" fmla="*/ 69011 w 897212"/>
                <a:gd name="connsiteY6" fmla="*/ 293298 h 836762"/>
                <a:gd name="connsiteX7" fmla="*/ 60385 w 897212"/>
                <a:gd name="connsiteY7" fmla="*/ 327803 h 836762"/>
                <a:gd name="connsiteX8" fmla="*/ 43132 w 897212"/>
                <a:gd name="connsiteY8" fmla="*/ 353683 h 836762"/>
                <a:gd name="connsiteX9" fmla="*/ 25879 w 897212"/>
                <a:gd name="connsiteY9" fmla="*/ 422694 h 836762"/>
                <a:gd name="connsiteX10" fmla="*/ 8626 w 897212"/>
                <a:gd name="connsiteY10" fmla="*/ 474453 h 836762"/>
                <a:gd name="connsiteX11" fmla="*/ 0 w 897212"/>
                <a:gd name="connsiteY11" fmla="*/ 508958 h 836762"/>
                <a:gd name="connsiteX12" fmla="*/ 17253 w 897212"/>
                <a:gd name="connsiteY12" fmla="*/ 577970 h 836762"/>
                <a:gd name="connsiteX13" fmla="*/ 43132 w 897212"/>
                <a:gd name="connsiteY13" fmla="*/ 621102 h 836762"/>
                <a:gd name="connsiteX14" fmla="*/ 86264 w 897212"/>
                <a:gd name="connsiteY14" fmla="*/ 672860 h 836762"/>
                <a:gd name="connsiteX15" fmla="*/ 129396 w 897212"/>
                <a:gd name="connsiteY15" fmla="*/ 707366 h 836762"/>
                <a:gd name="connsiteX16" fmla="*/ 155275 w 897212"/>
                <a:gd name="connsiteY16" fmla="*/ 733245 h 836762"/>
                <a:gd name="connsiteX17" fmla="*/ 207034 w 897212"/>
                <a:gd name="connsiteY17" fmla="*/ 750498 h 836762"/>
                <a:gd name="connsiteX18" fmla="*/ 241539 w 897212"/>
                <a:gd name="connsiteY18" fmla="*/ 767751 h 836762"/>
                <a:gd name="connsiteX19" fmla="*/ 267419 w 897212"/>
                <a:gd name="connsiteY19" fmla="*/ 785003 h 836762"/>
                <a:gd name="connsiteX20" fmla="*/ 370936 w 897212"/>
                <a:gd name="connsiteY20" fmla="*/ 819509 h 836762"/>
                <a:gd name="connsiteX21" fmla="*/ 448573 w 897212"/>
                <a:gd name="connsiteY21" fmla="*/ 828136 h 836762"/>
                <a:gd name="connsiteX22" fmla="*/ 810883 w 897212"/>
                <a:gd name="connsiteY22" fmla="*/ 836762 h 836762"/>
                <a:gd name="connsiteX23" fmla="*/ 888520 w 897212"/>
                <a:gd name="connsiteY23" fmla="*/ 828136 h 836762"/>
                <a:gd name="connsiteX24" fmla="*/ 897147 w 897212"/>
                <a:gd name="connsiteY24" fmla="*/ 802256 h 836762"/>
                <a:gd name="connsiteX25" fmla="*/ 879894 w 897212"/>
                <a:gd name="connsiteY25" fmla="*/ 577970 h 836762"/>
                <a:gd name="connsiteX26" fmla="*/ 862641 w 897212"/>
                <a:gd name="connsiteY26" fmla="*/ 543464 h 836762"/>
                <a:gd name="connsiteX27" fmla="*/ 828136 w 897212"/>
                <a:gd name="connsiteY27" fmla="*/ 491705 h 836762"/>
                <a:gd name="connsiteX28" fmla="*/ 819509 w 897212"/>
                <a:gd name="connsiteY28" fmla="*/ 465826 h 836762"/>
                <a:gd name="connsiteX29" fmla="*/ 802256 w 897212"/>
                <a:gd name="connsiteY29" fmla="*/ 439947 h 836762"/>
                <a:gd name="connsiteX30" fmla="*/ 767751 w 897212"/>
                <a:gd name="connsiteY30" fmla="*/ 379562 h 836762"/>
                <a:gd name="connsiteX31" fmla="*/ 741871 w 897212"/>
                <a:gd name="connsiteY31" fmla="*/ 362309 h 836762"/>
                <a:gd name="connsiteX32" fmla="*/ 724619 w 897212"/>
                <a:gd name="connsiteY32" fmla="*/ 336430 h 836762"/>
                <a:gd name="connsiteX33" fmla="*/ 707366 w 897212"/>
                <a:gd name="connsiteY33" fmla="*/ 284671 h 836762"/>
                <a:gd name="connsiteX34" fmla="*/ 715992 w 897212"/>
                <a:gd name="connsiteY34" fmla="*/ 181154 h 836762"/>
                <a:gd name="connsiteX35" fmla="*/ 690113 w 897212"/>
                <a:gd name="connsiteY35" fmla="*/ 69011 h 836762"/>
                <a:gd name="connsiteX36" fmla="*/ 664234 w 897212"/>
                <a:gd name="connsiteY36" fmla="*/ 17253 h 836762"/>
                <a:gd name="connsiteX37" fmla="*/ 638354 w 897212"/>
                <a:gd name="connsiteY37" fmla="*/ 0 h 836762"/>
                <a:gd name="connsiteX38" fmla="*/ 517585 w 897212"/>
                <a:gd name="connsiteY38" fmla="*/ 8626 h 836762"/>
                <a:gd name="connsiteX39" fmla="*/ 457200 w 897212"/>
                <a:gd name="connsiteY39" fmla="*/ 25879 h 836762"/>
                <a:gd name="connsiteX40" fmla="*/ 431320 w 897212"/>
                <a:gd name="connsiteY40" fmla="*/ 43132 h 836762"/>
                <a:gd name="connsiteX41" fmla="*/ 388188 w 897212"/>
                <a:gd name="connsiteY41" fmla="*/ 94890 h 836762"/>
                <a:gd name="connsiteX42" fmla="*/ 379562 w 897212"/>
                <a:gd name="connsiteY42" fmla="*/ 120770 h 836762"/>
                <a:gd name="connsiteX43" fmla="*/ 370936 w 897212"/>
                <a:gd name="connsiteY43" fmla="*/ 198407 h 836762"/>
                <a:gd name="connsiteX44" fmla="*/ 319177 w 897212"/>
                <a:gd name="connsiteY44" fmla="*/ 198407 h 83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97212" h="836762">
                  <a:moveTo>
                    <a:pt x="396815" y="181154"/>
                  </a:moveTo>
                  <a:cubicBezTo>
                    <a:pt x="356558" y="186905"/>
                    <a:pt x="315742" y="189585"/>
                    <a:pt x="276045" y="198407"/>
                  </a:cubicBezTo>
                  <a:cubicBezTo>
                    <a:pt x="263492" y="201197"/>
                    <a:pt x="253739" y="211593"/>
                    <a:pt x="241539" y="215660"/>
                  </a:cubicBezTo>
                  <a:cubicBezTo>
                    <a:pt x="219044" y="223158"/>
                    <a:pt x="195532" y="227162"/>
                    <a:pt x="172528" y="232913"/>
                  </a:cubicBezTo>
                  <a:cubicBezTo>
                    <a:pt x="163707" y="235118"/>
                    <a:pt x="155275" y="238664"/>
                    <a:pt x="146649" y="241539"/>
                  </a:cubicBezTo>
                  <a:lnTo>
                    <a:pt x="94890" y="276045"/>
                  </a:lnTo>
                  <a:lnTo>
                    <a:pt x="69011" y="293298"/>
                  </a:lnTo>
                  <a:cubicBezTo>
                    <a:pt x="66136" y="304800"/>
                    <a:pt x="65055" y="316906"/>
                    <a:pt x="60385" y="327803"/>
                  </a:cubicBezTo>
                  <a:cubicBezTo>
                    <a:pt x="56301" y="337333"/>
                    <a:pt x="46675" y="343939"/>
                    <a:pt x="43132" y="353683"/>
                  </a:cubicBezTo>
                  <a:cubicBezTo>
                    <a:pt x="35029" y="375967"/>
                    <a:pt x="31630" y="399690"/>
                    <a:pt x="25879" y="422694"/>
                  </a:cubicBezTo>
                  <a:cubicBezTo>
                    <a:pt x="21468" y="440337"/>
                    <a:pt x="13037" y="456810"/>
                    <a:pt x="8626" y="474453"/>
                  </a:cubicBezTo>
                  <a:lnTo>
                    <a:pt x="0" y="508958"/>
                  </a:lnTo>
                  <a:cubicBezTo>
                    <a:pt x="5751" y="531962"/>
                    <a:pt x="8741" y="555839"/>
                    <a:pt x="17253" y="577970"/>
                  </a:cubicBezTo>
                  <a:cubicBezTo>
                    <a:pt x="23272" y="593619"/>
                    <a:pt x="34246" y="606884"/>
                    <a:pt x="43132" y="621102"/>
                  </a:cubicBezTo>
                  <a:cubicBezTo>
                    <a:pt x="58972" y="646446"/>
                    <a:pt x="62679" y="652223"/>
                    <a:pt x="86264" y="672860"/>
                  </a:cubicBezTo>
                  <a:cubicBezTo>
                    <a:pt x="100120" y="684984"/>
                    <a:pt x="115540" y="695242"/>
                    <a:pt x="129396" y="707366"/>
                  </a:cubicBezTo>
                  <a:cubicBezTo>
                    <a:pt x="138577" y="715399"/>
                    <a:pt x="144611" y="727320"/>
                    <a:pt x="155275" y="733245"/>
                  </a:cubicBezTo>
                  <a:cubicBezTo>
                    <a:pt x="171173" y="742077"/>
                    <a:pt x="190149" y="743744"/>
                    <a:pt x="207034" y="750498"/>
                  </a:cubicBezTo>
                  <a:cubicBezTo>
                    <a:pt x="218974" y="755274"/>
                    <a:pt x="230374" y="761371"/>
                    <a:pt x="241539" y="767751"/>
                  </a:cubicBezTo>
                  <a:cubicBezTo>
                    <a:pt x="250541" y="772895"/>
                    <a:pt x="258146" y="780367"/>
                    <a:pt x="267419" y="785003"/>
                  </a:cubicBezTo>
                  <a:cubicBezTo>
                    <a:pt x="292468" y="797527"/>
                    <a:pt x="346384" y="814905"/>
                    <a:pt x="370936" y="819509"/>
                  </a:cubicBezTo>
                  <a:cubicBezTo>
                    <a:pt x="396528" y="824308"/>
                    <a:pt x="422555" y="827116"/>
                    <a:pt x="448573" y="828136"/>
                  </a:cubicBezTo>
                  <a:cubicBezTo>
                    <a:pt x="569284" y="832870"/>
                    <a:pt x="690113" y="833887"/>
                    <a:pt x="810883" y="836762"/>
                  </a:cubicBezTo>
                  <a:cubicBezTo>
                    <a:pt x="836762" y="833887"/>
                    <a:pt x="864344" y="837806"/>
                    <a:pt x="888520" y="828136"/>
                  </a:cubicBezTo>
                  <a:cubicBezTo>
                    <a:pt x="896963" y="824759"/>
                    <a:pt x="897460" y="811344"/>
                    <a:pt x="897147" y="802256"/>
                  </a:cubicBezTo>
                  <a:cubicBezTo>
                    <a:pt x="894563" y="727318"/>
                    <a:pt x="889804" y="652295"/>
                    <a:pt x="879894" y="577970"/>
                  </a:cubicBezTo>
                  <a:cubicBezTo>
                    <a:pt x="878194" y="565223"/>
                    <a:pt x="869257" y="554491"/>
                    <a:pt x="862641" y="543464"/>
                  </a:cubicBezTo>
                  <a:cubicBezTo>
                    <a:pt x="851973" y="525684"/>
                    <a:pt x="839638" y="508958"/>
                    <a:pt x="828136" y="491705"/>
                  </a:cubicBezTo>
                  <a:cubicBezTo>
                    <a:pt x="823092" y="484139"/>
                    <a:pt x="823576" y="473959"/>
                    <a:pt x="819509" y="465826"/>
                  </a:cubicBezTo>
                  <a:cubicBezTo>
                    <a:pt x="814872" y="456553"/>
                    <a:pt x="808007" y="448573"/>
                    <a:pt x="802256" y="439947"/>
                  </a:cubicBezTo>
                  <a:cubicBezTo>
                    <a:pt x="792387" y="410338"/>
                    <a:pt x="793863" y="405674"/>
                    <a:pt x="767751" y="379562"/>
                  </a:cubicBezTo>
                  <a:cubicBezTo>
                    <a:pt x="760420" y="372231"/>
                    <a:pt x="750498" y="368060"/>
                    <a:pt x="741871" y="362309"/>
                  </a:cubicBezTo>
                  <a:cubicBezTo>
                    <a:pt x="736120" y="353683"/>
                    <a:pt x="728830" y="345904"/>
                    <a:pt x="724619" y="336430"/>
                  </a:cubicBezTo>
                  <a:cubicBezTo>
                    <a:pt x="717233" y="319811"/>
                    <a:pt x="707366" y="284671"/>
                    <a:pt x="707366" y="284671"/>
                  </a:cubicBezTo>
                  <a:cubicBezTo>
                    <a:pt x="710241" y="250165"/>
                    <a:pt x="715992" y="215779"/>
                    <a:pt x="715992" y="181154"/>
                  </a:cubicBezTo>
                  <a:cubicBezTo>
                    <a:pt x="715992" y="136359"/>
                    <a:pt x="703780" y="110012"/>
                    <a:pt x="690113" y="69011"/>
                  </a:cubicBezTo>
                  <a:cubicBezTo>
                    <a:pt x="683097" y="47962"/>
                    <a:pt x="680957" y="33976"/>
                    <a:pt x="664234" y="17253"/>
                  </a:cubicBezTo>
                  <a:cubicBezTo>
                    <a:pt x="656903" y="9922"/>
                    <a:pt x="646981" y="5751"/>
                    <a:pt x="638354" y="0"/>
                  </a:cubicBezTo>
                  <a:cubicBezTo>
                    <a:pt x="598098" y="2875"/>
                    <a:pt x="557697" y="4169"/>
                    <a:pt x="517585" y="8626"/>
                  </a:cubicBezTo>
                  <a:cubicBezTo>
                    <a:pt x="501342" y="10431"/>
                    <a:pt x="473555" y="20428"/>
                    <a:pt x="457200" y="25879"/>
                  </a:cubicBezTo>
                  <a:cubicBezTo>
                    <a:pt x="448573" y="31630"/>
                    <a:pt x="439285" y="36495"/>
                    <a:pt x="431320" y="43132"/>
                  </a:cubicBezTo>
                  <a:cubicBezTo>
                    <a:pt x="406413" y="63887"/>
                    <a:pt x="405152" y="69445"/>
                    <a:pt x="388188" y="94890"/>
                  </a:cubicBezTo>
                  <a:cubicBezTo>
                    <a:pt x="385313" y="103517"/>
                    <a:pt x="381057" y="111800"/>
                    <a:pt x="379562" y="120770"/>
                  </a:cubicBezTo>
                  <a:cubicBezTo>
                    <a:pt x="375282" y="146454"/>
                    <a:pt x="386922" y="177854"/>
                    <a:pt x="370936" y="198407"/>
                  </a:cubicBezTo>
                  <a:cubicBezTo>
                    <a:pt x="360344" y="212026"/>
                    <a:pt x="336430" y="198407"/>
                    <a:pt x="319177" y="198407"/>
                  </a:cubicBezTo>
                </a:path>
              </a:pathLst>
            </a:cu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Ellipse 24"/>
            <p:cNvSpPr/>
            <p:nvPr/>
          </p:nvSpPr>
          <p:spPr>
            <a:xfrm>
              <a:off x="1720710" y="1858220"/>
              <a:ext cx="573916" cy="495204"/>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Ellipse 25"/>
            <p:cNvSpPr/>
            <p:nvPr/>
          </p:nvSpPr>
          <p:spPr>
            <a:xfrm>
              <a:off x="2131238" y="3196206"/>
              <a:ext cx="421604" cy="331973"/>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Ellipse 26"/>
            <p:cNvSpPr/>
            <p:nvPr/>
          </p:nvSpPr>
          <p:spPr>
            <a:xfrm>
              <a:off x="633225" y="3712298"/>
              <a:ext cx="421604" cy="494852"/>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Ellipse 27"/>
            <p:cNvSpPr/>
            <p:nvPr/>
          </p:nvSpPr>
          <p:spPr>
            <a:xfrm>
              <a:off x="2346352" y="4369861"/>
              <a:ext cx="206490" cy="494852"/>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Ellipse 28"/>
            <p:cNvSpPr/>
            <p:nvPr/>
          </p:nvSpPr>
          <p:spPr>
            <a:xfrm>
              <a:off x="3079962" y="3790598"/>
              <a:ext cx="421604" cy="494852"/>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Ellipse 29"/>
            <p:cNvSpPr/>
            <p:nvPr/>
          </p:nvSpPr>
          <p:spPr>
            <a:xfrm>
              <a:off x="3204240" y="2619695"/>
              <a:ext cx="285668" cy="616675"/>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ZoneTexte 30"/>
            <p:cNvSpPr txBox="1"/>
            <p:nvPr/>
          </p:nvSpPr>
          <p:spPr>
            <a:xfrm>
              <a:off x="1154763" y="1498180"/>
              <a:ext cx="184731" cy="369332"/>
            </a:xfrm>
            <a:prstGeom prst="rect">
              <a:avLst/>
            </a:prstGeom>
            <a:noFill/>
          </p:spPr>
          <p:txBody>
            <a:bodyPr wrap="none" rtlCol="0">
              <a:spAutoFit/>
            </a:bodyPr>
            <a:lstStyle/>
            <a:p>
              <a:endParaRPr lang="en-GB" dirty="0"/>
            </a:p>
          </p:txBody>
        </p:sp>
      </p:grpSp>
      <p:sp>
        <p:nvSpPr>
          <p:cNvPr id="32" name="ZoneTexte 31"/>
          <p:cNvSpPr txBox="1"/>
          <p:nvPr/>
        </p:nvSpPr>
        <p:spPr>
          <a:xfrm>
            <a:off x="5274358" y="1484784"/>
            <a:ext cx="2610010" cy="369332"/>
          </a:xfrm>
          <a:prstGeom prst="rect">
            <a:avLst/>
          </a:prstGeom>
          <a:noFill/>
        </p:spPr>
        <p:txBody>
          <a:bodyPr wrap="none" rtlCol="0">
            <a:spAutoFit/>
          </a:bodyPr>
          <a:lstStyle/>
          <a:p>
            <a:r>
              <a:rPr lang="fr-FR" dirty="0"/>
              <a:t>Diagramme des phases</a:t>
            </a:r>
            <a:endParaRPr lang="en-GB" dirty="0"/>
          </a:p>
        </p:txBody>
      </p:sp>
      <p:sp>
        <p:nvSpPr>
          <p:cNvPr id="33" name="Flèche droite 32"/>
          <p:cNvSpPr/>
          <p:nvPr/>
        </p:nvSpPr>
        <p:spPr>
          <a:xfrm>
            <a:off x="3779912" y="2974344"/>
            <a:ext cx="1080120" cy="553835"/>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cxnSp>
        <p:nvCxnSpPr>
          <p:cNvPr id="35" name="Connecteur droit avec flèche 34"/>
          <p:cNvCxnSpPr/>
          <p:nvPr/>
        </p:nvCxnSpPr>
        <p:spPr>
          <a:xfrm>
            <a:off x="8100392" y="1867512"/>
            <a:ext cx="0" cy="638780"/>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a:off x="8100392" y="2497275"/>
            <a:ext cx="0" cy="910223"/>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8100392" y="3420065"/>
            <a:ext cx="0" cy="1462491"/>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 name="ZoneTexte 40"/>
          <p:cNvSpPr txBox="1"/>
          <p:nvPr/>
        </p:nvSpPr>
        <p:spPr>
          <a:xfrm>
            <a:off x="8172400" y="2033865"/>
            <a:ext cx="453970" cy="369332"/>
          </a:xfrm>
          <a:prstGeom prst="rect">
            <a:avLst/>
          </a:prstGeom>
          <a:noFill/>
        </p:spPr>
        <p:txBody>
          <a:bodyPr wrap="none" rtlCol="0">
            <a:spAutoFit/>
          </a:bodyPr>
          <a:lstStyle/>
          <a:p>
            <a:r>
              <a:rPr lang="fr-FR" dirty="0"/>
              <a:t>Va</a:t>
            </a:r>
            <a:endParaRPr lang="en-GB" dirty="0"/>
          </a:p>
        </p:txBody>
      </p:sp>
      <p:sp>
        <p:nvSpPr>
          <p:cNvPr id="42" name="ZoneTexte 41"/>
          <p:cNvSpPr txBox="1"/>
          <p:nvPr/>
        </p:nvSpPr>
        <p:spPr>
          <a:xfrm>
            <a:off x="8244408" y="2895953"/>
            <a:ext cx="494046" cy="369332"/>
          </a:xfrm>
          <a:prstGeom prst="rect">
            <a:avLst/>
          </a:prstGeom>
          <a:noFill/>
        </p:spPr>
        <p:txBody>
          <a:bodyPr wrap="none" rtlCol="0">
            <a:spAutoFit/>
          </a:bodyPr>
          <a:lstStyle/>
          <a:p>
            <a:r>
              <a:rPr lang="fr-FR" dirty="0" err="1"/>
              <a:t>Vw</a:t>
            </a:r>
            <a:endParaRPr lang="en-GB" dirty="0"/>
          </a:p>
        </p:txBody>
      </p:sp>
      <p:sp>
        <p:nvSpPr>
          <p:cNvPr id="43" name="ZoneTexte 42"/>
          <p:cNvSpPr txBox="1"/>
          <p:nvPr/>
        </p:nvSpPr>
        <p:spPr>
          <a:xfrm>
            <a:off x="8300906" y="3966644"/>
            <a:ext cx="447558" cy="369332"/>
          </a:xfrm>
          <a:prstGeom prst="rect">
            <a:avLst/>
          </a:prstGeom>
          <a:noFill/>
        </p:spPr>
        <p:txBody>
          <a:bodyPr wrap="none" rtlCol="0">
            <a:spAutoFit/>
          </a:bodyPr>
          <a:lstStyle/>
          <a:p>
            <a:r>
              <a:rPr lang="fr-FR" dirty="0"/>
              <a:t>Vs</a:t>
            </a:r>
            <a:endParaRPr lang="en-GB" dirty="0"/>
          </a:p>
        </p:txBody>
      </p:sp>
      <p:sp>
        <p:nvSpPr>
          <p:cNvPr id="44" name="ZoneTexte 43"/>
          <p:cNvSpPr txBox="1"/>
          <p:nvPr/>
        </p:nvSpPr>
        <p:spPr>
          <a:xfrm>
            <a:off x="4880903" y="5116542"/>
            <a:ext cx="3129383" cy="369332"/>
          </a:xfrm>
          <a:prstGeom prst="rect">
            <a:avLst/>
          </a:prstGeom>
          <a:noFill/>
        </p:spPr>
        <p:txBody>
          <a:bodyPr wrap="none" rtlCol="0">
            <a:spAutoFit/>
          </a:bodyPr>
          <a:lstStyle/>
          <a:p>
            <a:r>
              <a:rPr lang="fr-FR" dirty="0"/>
              <a:t>Volume total = Va + </a:t>
            </a:r>
            <a:r>
              <a:rPr lang="fr-FR" dirty="0" err="1"/>
              <a:t>Vw</a:t>
            </a:r>
            <a:r>
              <a:rPr lang="fr-FR" dirty="0"/>
              <a:t> + Vs</a:t>
            </a:r>
            <a:endParaRPr lang="en-GB" dirty="0"/>
          </a:p>
        </p:txBody>
      </p:sp>
      <p:graphicFrame>
        <p:nvGraphicFramePr>
          <p:cNvPr id="9" name="Objet 8"/>
          <p:cNvGraphicFramePr>
            <a:graphicFrameLocks noChangeAspect="1"/>
          </p:cNvGraphicFramePr>
          <p:nvPr>
            <p:extLst>
              <p:ext uri="{D42A27DB-BD31-4B8C-83A1-F6EECF244321}">
                <p14:modId xmlns:p14="http://schemas.microsoft.com/office/powerpoint/2010/main" val="3809337805"/>
              </p:ext>
            </p:extLst>
          </p:nvPr>
        </p:nvGraphicFramePr>
        <p:xfrm>
          <a:off x="216713" y="1869060"/>
          <a:ext cx="3829050" cy="2881312"/>
        </p:xfrm>
        <a:graphic>
          <a:graphicData uri="http://schemas.openxmlformats.org/presentationml/2006/ole">
            <mc:AlternateContent xmlns:mc="http://schemas.openxmlformats.org/markup-compatibility/2006">
              <mc:Choice xmlns:v="urn:schemas-microsoft-com:vml" Requires="v">
                <p:oleObj name="Document" r:id="rId3" imgW="4305300" imgH="3240024" progId="Word.Document.8">
                  <p:embed/>
                </p:oleObj>
              </mc:Choice>
              <mc:Fallback>
                <p:oleObj name="Document" r:id="rId3" imgW="4305300" imgH="3240024" progId="Word.Document.8">
                  <p:embed/>
                  <p:pic>
                    <p:nvPicPr>
                      <p:cNvPr id="0" name="Object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713" y="1869060"/>
                        <a:ext cx="3829050" cy="288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50048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3" grpId="0" build="p"/>
      <p:bldP spid="5" grpId="0" animBg="1"/>
      <p:bldP spid="32" grpId="0"/>
      <p:bldP spid="33" grpId="0" animBg="1"/>
      <p:bldP spid="41" grpId="0"/>
      <p:bldP spid="42" grpId="0"/>
      <p:bldP spid="43" grpId="0"/>
      <p:bldP spid="4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Paramètres d’état</a:t>
            </a:r>
            <a:endParaRPr lang="en-GB" dirty="0"/>
          </a:p>
        </p:txBody>
      </p:sp>
      <p:sp>
        <p:nvSpPr>
          <p:cNvPr id="4" name="Espace réservé du numéro de diapositive 3"/>
          <p:cNvSpPr>
            <a:spLocks noGrp="1"/>
          </p:cNvSpPr>
          <p:nvPr>
            <p:ph type="sldNum" sz="quarter" idx="12"/>
          </p:nvPr>
        </p:nvSpPr>
        <p:spPr>
          <a:xfrm>
            <a:off x="7924800" y="6200266"/>
            <a:ext cx="762000" cy="365125"/>
          </a:xfrm>
        </p:spPr>
        <p:txBody>
          <a:bodyPr/>
          <a:lstStyle/>
          <a:p>
            <a:fld id="{B8FA1CC9-8CEE-484E-8B25-F5001892147A}" type="slidenum">
              <a:rPr lang="fr-FR" smtClean="0"/>
              <a:pPr/>
              <a:t>26</a:t>
            </a:fld>
            <a:endParaRPr lang="fr-FR" dirty="0"/>
          </a:p>
        </p:txBody>
      </p:sp>
      <p:sp>
        <p:nvSpPr>
          <p:cNvPr id="5" name="Rectangle 4"/>
          <p:cNvSpPr/>
          <p:nvPr/>
        </p:nvSpPr>
        <p:spPr>
          <a:xfrm>
            <a:off x="683568" y="2083822"/>
            <a:ext cx="2880320" cy="93610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6" name="Rectangle 5"/>
          <p:cNvSpPr/>
          <p:nvPr/>
        </p:nvSpPr>
        <p:spPr>
          <a:xfrm>
            <a:off x="683568" y="3019926"/>
            <a:ext cx="2880320" cy="1440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p:cNvSpPr/>
          <p:nvPr/>
        </p:nvSpPr>
        <p:spPr>
          <a:xfrm>
            <a:off x="683568" y="1435750"/>
            <a:ext cx="2880320" cy="30243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8" name="Connecteur droit avec flèche 7"/>
          <p:cNvCxnSpPr/>
          <p:nvPr/>
        </p:nvCxnSpPr>
        <p:spPr>
          <a:xfrm>
            <a:off x="3779912" y="1445042"/>
            <a:ext cx="0" cy="638780"/>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3779912" y="2074805"/>
            <a:ext cx="0" cy="910223"/>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3779912" y="2997595"/>
            <a:ext cx="0" cy="1462491"/>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3707904" y="1611395"/>
            <a:ext cx="453970" cy="369332"/>
          </a:xfrm>
          <a:prstGeom prst="rect">
            <a:avLst/>
          </a:prstGeom>
          <a:noFill/>
        </p:spPr>
        <p:txBody>
          <a:bodyPr wrap="none" rtlCol="0">
            <a:spAutoFit/>
          </a:bodyPr>
          <a:lstStyle/>
          <a:p>
            <a:r>
              <a:rPr lang="fr-FR" dirty="0"/>
              <a:t>Va</a:t>
            </a:r>
            <a:endParaRPr lang="en-GB" dirty="0"/>
          </a:p>
        </p:txBody>
      </p:sp>
      <p:sp>
        <p:nvSpPr>
          <p:cNvPr id="12" name="ZoneTexte 11"/>
          <p:cNvSpPr txBox="1"/>
          <p:nvPr/>
        </p:nvSpPr>
        <p:spPr>
          <a:xfrm>
            <a:off x="3707904" y="2473483"/>
            <a:ext cx="494046" cy="369332"/>
          </a:xfrm>
          <a:prstGeom prst="rect">
            <a:avLst/>
          </a:prstGeom>
          <a:noFill/>
        </p:spPr>
        <p:txBody>
          <a:bodyPr wrap="none" rtlCol="0">
            <a:spAutoFit/>
          </a:bodyPr>
          <a:lstStyle/>
          <a:p>
            <a:r>
              <a:rPr lang="fr-FR" dirty="0" err="1"/>
              <a:t>Vw</a:t>
            </a:r>
            <a:endParaRPr lang="en-GB" dirty="0"/>
          </a:p>
        </p:txBody>
      </p:sp>
      <p:sp>
        <p:nvSpPr>
          <p:cNvPr id="13" name="ZoneTexte 12"/>
          <p:cNvSpPr txBox="1"/>
          <p:nvPr/>
        </p:nvSpPr>
        <p:spPr>
          <a:xfrm>
            <a:off x="3923928" y="3544174"/>
            <a:ext cx="447558" cy="369332"/>
          </a:xfrm>
          <a:prstGeom prst="rect">
            <a:avLst/>
          </a:prstGeom>
          <a:noFill/>
        </p:spPr>
        <p:txBody>
          <a:bodyPr wrap="none" rtlCol="0">
            <a:spAutoFit/>
          </a:bodyPr>
          <a:lstStyle/>
          <a:p>
            <a:r>
              <a:rPr lang="fr-FR" dirty="0"/>
              <a:t>Vs</a:t>
            </a:r>
            <a:endParaRPr lang="en-GB" dirty="0"/>
          </a:p>
        </p:txBody>
      </p:sp>
      <p:cxnSp>
        <p:nvCxnSpPr>
          <p:cNvPr id="14" name="Connecteur droit avec flèche 13"/>
          <p:cNvCxnSpPr/>
          <p:nvPr/>
        </p:nvCxnSpPr>
        <p:spPr>
          <a:xfrm>
            <a:off x="427438" y="1412776"/>
            <a:ext cx="0" cy="638780"/>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427438" y="2042539"/>
            <a:ext cx="0" cy="910223"/>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427438" y="2965329"/>
            <a:ext cx="0" cy="1462491"/>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36512" y="1563461"/>
            <a:ext cx="455574" cy="369332"/>
          </a:xfrm>
          <a:prstGeom prst="rect">
            <a:avLst/>
          </a:prstGeom>
          <a:noFill/>
        </p:spPr>
        <p:txBody>
          <a:bodyPr wrap="none" rtlCol="0">
            <a:spAutoFit/>
          </a:bodyPr>
          <a:lstStyle/>
          <a:p>
            <a:r>
              <a:rPr lang="fr-FR" dirty="0"/>
              <a:t>m</a:t>
            </a:r>
            <a:r>
              <a:rPr lang="fr-FR" sz="1200" dirty="0"/>
              <a:t>a</a:t>
            </a:r>
            <a:endParaRPr lang="en-GB" dirty="0"/>
          </a:p>
        </p:txBody>
      </p:sp>
      <p:sp>
        <p:nvSpPr>
          <p:cNvPr id="18" name="ZoneTexte 17"/>
          <p:cNvSpPr txBox="1"/>
          <p:nvPr/>
        </p:nvSpPr>
        <p:spPr>
          <a:xfrm>
            <a:off x="-20090" y="2292833"/>
            <a:ext cx="487634" cy="369332"/>
          </a:xfrm>
          <a:prstGeom prst="rect">
            <a:avLst/>
          </a:prstGeom>
          <a:noFill/>
        </p:spPr>
        <p:txBody>
          <a:bodyPr wrap="none" rtlCol="0">
            <a:spAutoFit/>
          </a:bodyPr>
          <a:lstStyle/>
          <a:p>
            <a:r>
              <a:rPr lang="fr-FR" dirty="0" err="1"/>
              <a:t>m</a:t>
            </a:r>
            <a:r>
              <a:rPr lang="fr-FR" sz="1200" dirty="0" err="1"/>
              <a:t>w</a:t>
            </a:r>
            <a:endParaRPr lang="en-GB" dirty="0"/>
          </a:p>
        </p:txBody>
      </p:sp>
      <p:sp>
        <p:nvSpPr>
          <p:cNvPr id="19" name="ZoneTexte 18"/>
          <p:cNvSpPr txBox="1"/>
          <p:nvPr/>
        </p:nvSpPr>
        <p:spPr>
          <a:xfrm>
            <a:off x="15176" y="3377800"/>
            <a:ext cx="452368" cy="369332"/>
          </a:xfrm>
          <a:prstGeom prst="rect">
            <a:avLst/>
          </a:prstGeom>
          <a:noFill/>
        </p:spPr>
        <p:txBody>
          <a:bodyPr wrap="none" rtlCol="0">
            <a:spAutoFit/>
          </a:bodyPr>
          <a:lstStyle/>
          <a:p>
            <a:r>
              <a:rPr lang="fr-FR" dirty="0"/>
              <a:t>m</a:t>
            </a:r>
            <a:r>
              <a:rPr lang="fr-FR" sz="1200" dirty="0"/>
              <a:t>s</a:t>
            </a:r>
            <a:endParaRPr lang="en-GB" dirty="0"/>
          </a:p>
        </p:txBody>
      </p:sp>
      <p:cxnSp>
        <p:nvCxnSpPr>
          <p:cNvPr id="20" name="Connecteur droit avec flèche 19"/>
          <p:cNvCxnSpPr/>
          <p:nvPr/>
        </p:nvCxnSpPr>
        <p:spPr>
          <a:xfrm>
            <a:off x="4388138" y="1445042"/>
            <a:ext cx="0" cy="1552553"/>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a:off x="4388138" y="2036652"/>
            <a:ext cx="447558" cy="369332"/>
          </a:xfrm>
          <a:prstGeom prst="rect">
            <a:avLst/>
          </a:prstGeom>
          <a:noFill/>
        </p:spPr>
        <p:txBody>
          <a:bodyPr wrap="none" rtlCol="0">
            <a:spAutoFit/>
          </a:bodyPr>
          <a:lstStyle/>
          <a:p>
            <a:r>
              <a:rPr lang="fr-FR" dirty="0" err="1"/>
              <a:t>Vv</a:t>
            </a:r>
            <a:endParaRPr lang="en-GB" dirty="0"/>
          </a:p>
        </p:txBody>
      </p:sp>
      <mc:AlternateContent xmlns:mc="http://schemas.openxmlformats.org/markup-compatibility/2006" xmlns:a14="http://schemas.microsoft.com/office/drawing/2010/main">
        <mc:Choice Requires="a14">
          <p:sp>
            <p:nvSpPr>
              <p:cNvPr id="23" name="ZoneTexte 22"/>
              <p:cNvSpPr txBox="1"/>
              <p:nvPr/>
            </p:nvSpPr>
            <p:spPr>
              <a:xfrm>
                <a:off x="6012160" y="404664"/>
                <a:ext cx="2052678" cy="65768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𝑃𝑜𝑟𝑜𝑠𝑖𝑡</m:t>
                      </m:r>
                      <m:r>
                        <a:rPr lang="fr-FR" b="0" i="1" smtClean="0">
                          <a:latin typeface="Cambria Math"/>
                        </a:rPr>
                        <m:t>é :</m:t>
                      </m:r>
                      <m:r>
                        <a:rPr lang="fr-FR" b="0" i="1" smtClean="0">
                          <a:latin typeface="Cambria Math"/>
                        </a:rPr>
                        <m:t>𝑛</m:t>
                      </m:r>
                      <m:r>
                        <a:rPr lang="fr-FR" b="0" i="1" smtClean="0">
                          <a:latin typeface="Cambria Math"/>
                        </a:rPr>
                        <m:t>=</m:t>
                      </m:r>
                      <m:f>
                        <m:fPr>
                          <m:ctrlPr>
                            <a:rPr lang="fr-FR" b="0" i="1" smtClean="0">
                              <a:latin typeface="Cambria Math" panose="02040503050406030204" pitchFamily="18" charset="0"/>
                            </a:rPr>
                          </m:ctrlPr>
                        </m:fPr>
                        <m:num>
                          <m:sSub>
                            <m:sSubPr>
                              <m:ctrlPr>
                                <a:rPr lang="fr-FR" b="0" i="1" smtClean="0">
                                  <a:latin typeface="Cambria Math" panose="02040503050406030204" pitchFamily="18" charset="0"/>
                                </a:rPr>
                              </m:ctrlPr>
                            </m:sSubPr>
                            <m:e>
                              <m:r>
                                <a:rPr lang="fr-FR" b="0" i="1" smtClean="0">
                                  <a:latin typeface="Cambria Math"/>
                                </a:rPr>
                                <m:t>𝑉</m:t>
                              </m:r>
                            </m:e>
                            <m:sub>
                              <m:r>
                                <a:rPr lang="fr-FR" b="0" i="1" smtClean="0">
                                  <a:latin typeface="Cambria Math"/>
                                </a:rPr>
                                <m:t>𝑣</m:t>
                              </m:r>
                            </m:sub>
                          </m:sSub>
                        </m:num>
                        <m:den>
                          <m:sSub>
                            <m:sSubPr>
                              <m:ctrlPr>
                                <a:rPr lang="fr-FR" b="0" i="1" smtClean="0">
                                  <a:latin typeface="Cambria Math" panose="02040503050406030204" pitchFamily="18" charset="0"/>
                                </a:rPr>
                              </m:ctrlPr>
                            </m:sSubPr>
                            <m:e>
                              <m:r>
                                <a:rPr lang="fr-FR" b="0" i="1" smtClean="0">
                                  <a:latin typeface="Cambria Math"/>
                                </a:rPr>
                                <m:t>𝑉</m:t>
                              </m:r>
                            </m:e>
                            <m:sub>
                              <m:r>
                                <a:rPr lang="fr-FR" b="0" i="1" smtClean="0">
                                  <a:latin typeface="Cambria Math"/>
                                </a:rPr>
                                <m:t>𝑡</m:t>
                              </m:r>
                            </m:sub>
                          </m:sSub>
                        </m:den>
                      </m:f>
                    </m:oMath>
                  </m:oMathPara>
                </a14:m>
                <a:endParaRPr lang="en-GB" dirty="0"/>
              </a:p>
            </p:txBody>
          </p:sp>
        </mc:Choice>
        <mc:Fallback xmlns="">
          <p:sp>
            <p:nvSpPr>
              <p:cNvPr id="23" name="ZoneTexte 22"/>
              <p:cNvSpPr txBox="1">
                <a:spLocks noRot="1" noChangeAspect="1" noMove="1" noResize="1" noEditPoints="1" noAdjustHandles="1" noChangeArrowheads="1" noChangeShapeType="1" noTextEdit="1"/>
              </p:cNvSpPr>
              <p:nvPr/>
            </p:nvSpPr>
            <p:spPr>
              <a:xfrm>
                <a:off x="6012160" y="404664"/>
                <a:ext cx="2052678" cy="657681"/>
              </a:xfrm>
              <a:prstGeom prst="rect">
                <a:avLst/>
              </a:prstGeom>
              <a:blipFill rotWithShape="1">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ZoneTexte 23"/>
              <p:cNvSpPr txBox="1"/>
              <p:nvPr/>
            </p:nvSpPr>
            <p:spPr>
              <a:xfrm>
                <a:off x="5868144" y="1134466"/>
                <a:ext cx="2823337" cy="65768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𝐼𝑛𝑑𝑖𝑐𝑒</m:t>
                      </m:r>
                      <m:r>
                        <a:rPr lang="fr-FR" b="0" i="1" smtClean="0">
                          <a:latin typeface="Cambria Math"/>
                        </a:rPr>
                        <m:t> </m:t>
                      </m:r>
                      <m:r>
                        <a:rPr lang="fr-FR" b="0" i="1" smtClean="0">
                          <a:latin typeface="Cambria Math"/>
                        </a:rPr>
                        <m:t>𝑑𝑒𝑠</m:t>
                      </m:r>
                      <m:r>
                        <a:rPr lang="fr-FR" b="0" i="1" smtClean="0">
                          <a:latin typeface="Cambria Math"/>
                        </a:rPr>
                        <m:t> </m:t>
                      </m:r>
                      <m:r>
                        <a:rPr lang="fr-FR" b="0" i="1" smtClean="0">
                          <a:latin typeface="Cambria Math"/>
                        </a:rPr>
                        <m:t>𝑣𝑖𝑑𝑒𝑠</m:t>
                      </m:r>
                      <m:r>
                        <a:rPr lang="fr-FR" b="0" i="1" smtClean="0">
                          <a:latin typeface="Cambria Math"/>
                        </a:rPr>
                        <m:t> :</m:t>
                      </m:r>
                      <m:r>
                        <a:rPr lang="fr-FR" b="0" i="1" smtClean="0">
                          <a:latin typeface="Cambria Math"/>
                        </a:rPr>
                        <m:t>𝑒</m:t>
                      </m:r>
                      <m:r>
                        <a:rPr lang="fr-FR" b="0" i="1" smtClean="0">
                          <a:latin typeface="Cambria Math"/>
                        </a:rPr>
                        <m:t>=</m:t>
                      </m:r>
                      <m:f>
                        <m:fPr>
                          <m:ctrlPr>
                            <a:rPr lang="fr-FR" b="0" i="1" smtClean="0">
                              <a:latin typeface="Cambria Math" panose="02040503050406030204" pitchFamily="18" charset="0"/>
                            </a:rPr>
                          </m:ctrlPr>
                        </m:fPr>
                        <m:num>
                          <m:sSub>
                            <m:sSubPr>
                              <m:ctrlPr>
                                <a:rPr lang="fr-FR" b="0" i="1" smtClean="0">
                                  <a:latin typeface="Cambria Math" panose="02040503050406030204" pitchFamily="18" charset="0"/>
                                </a:rPr>
                              </m:ctrlPr>
                            </m:sSubPr>
                            <m:e>
                              <m:r>
                                <a:rPr lang="fr-FR" b="0" i="1" smtClean="0">
                                  <a:latin typeface="Cambria Math"/>
                                </a:rPr>
                                <m:t>𝑉</m:t>
                              </m:r>
                            </m:e>
                            <m:sub>
                              <m:r>
                                <a:rPr lang="fr-FR" b="0" i="1" smtClean="0">
                                  <a:latin typeface="Cambria Math"/>
                                </a:rPr>
                                <m:t>𝑣</m:t>
                              </m:r>
                            </m:sub>
                          </m:sSub>
                        </m:num>
                        <m:den>
                          <m:sSub>
                            <m:sSubPr>
                              <m:ctrlPr>
                                <a:rPr lang="fr-FR" b="0" i="1" smtClean="0">
                                  <a:latin typeface="Cambria Math" panose="02040503050406030204" pitchFamily="18" charset="0"/>
                                </a:rPr>
                              </m:ctrlPr>
                            </m:sSubPr>
                            <m:e>
                              <m:r>
                                <a:rPr lang="fr-FR" b="0" i="1" smtClean="0">
                                  <a:latin typeface="Cambria Math"/>
                                </a:rPr>
                                <m:t>𝑉</m:t>
                              </m:r>
                            </m:e>
                            <m:sub>
                              <m:r>
                                <a:rPr lang="fr-FR" b="0" i="1" smtClean="0">
                                  <a:latin typeface="Cambria Math"/>
                                </a:rPr>
                                <m:t>𝑠</m:t>
                              </m:r>
                            </m:sub>
                          </m:sSub>
                        </m:den>
                      </m:f>
                    </m:oMath>
                  </m:oMathPara>
                </a14:m>
                <a:endParaRPr lang="en-GB" dirty="0"/>
              </a:p>
            </p:txBody>
          </p:sp>
        </mc:Choice>
        <mc:Fallback xmlns="">
          <p:sp>
            <p:nvSpPr>
              <p:cNvPr id="24" name="ZoneTexte 23"/>
              <p:cNvSpPr txBox="1">
                <a:spLocks noRot="1" noChangeAspect="1" noMove="1" noResize="1" noEditPoints="1" noAdjustHandles="1" noChangeArrowheads="1" noChangeShapeType="1" noTextEdit="1"/>
              </p:cNvSpPr>
              <p:nvPr/>
            </p:nvSpPr>
            <p:spPr>
              <a:xfrm>
                <a:off x="5868144" y="1134466"/>
                <a:ext cx="2823337" cy="657681"/>
              </a:xfrm>
              <a:prstGeom prst="rect">
                <a:avLst/>
              </a:prstGeom>
              <a:blipFill rotWithShape="1">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ZoneTexte 24"/>
              <p:cNvSpPr txBox="1"/>
              <p:nvPr/>
            </p:nvSpPr>
            <p:spPr>
              <a:xfrm>
                <a:off x="5182815" y="1820421"/>
                <a:ext cx="3997697" cy="6576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𝐷𝑒𝑔𝑟</m:t>
                      </m:r>
                      <m:r>
                        <a:rPr lang="fr-FR" b="0" i="1" smtClean="0">
                          <a:latin typeface="Cambria Math"/>
                        </a:rPr>
                        <m:t>é </m:t>
                      </m:r>
                      <m:r>
                        <a:rPr lang="fr-FR" b="0" i="1" smtClean="0">
                          <a:latin typeface="Cambria Math"/>
                        </a:rPr>
                        <m:t>𝑑𝑒</m:t>
                      </m:r>
                      <m:r>
                        <a:rPr lang="fr-FR" b="0" i="1" smtClean="0">
                          <a:latin typeface="Cambria Math"/>
                        </a:rPr>
                        <m:t> </m:t>
                      </m:r>
                      <m:r>
                        <a:rPr lang="fr-FR" b="0" i="1" smtClean="0">
                          <a:latin typeface="Cambria Math"/>
                        </a:rPr>
                        <m:t>𝑠𝑎𝑡𝑢𝑟𝑎𝑡𝑖𝑜𝑛</m:t>
                      </m:r>
                      <m:r>
                        <a:rPr lang="fr-FR" b="0" i="1" smtClean="0">
                          <a:latin typeface="Cambria Math"/>
                        </a:rPr>
                        <m:t> :</m:t>
                      </m:r>
                      <m:r>
                        <a:rPr lang="fr-FR" b="0" i="1" smtClean="0">
                          <a:latin typeface="Cambria Math"/>
                        </a:rPr>
                        <m:t>𝑆𝑟</m:t>
                      </m:r>
                      <m:r>
                        <a:rPr lang="fr-FR" b="0" i="1" smtClean="0">
                          <a:latin typeface="Cambria Math"/>
                        </a:rPr>
                        <m:t>=</m:t>
                      </m:r>
                      <m:f>
                        <m:fPr>
                          <m:ctrlPr>
                            <a:rPr lang="fr-FR" b="0" i="1" smtClean="0">
                              <a:latin typeface="Cambria Math" panose="02040503050406030204" pitchFamily="18" charset="0"/>
                            </a:rPr>
                          </m:ctrlPr>
                        </m:fPr>
                        <m:num>
                          <m:sSub>
                            <m:sSubPr>
                              <m:ctrlPr>
                                <a:rPr lang="fr-FR" b="0" i="1" smtClean="0">
                                  <a:latin typeface="Cambria Math" panose="02040503050406030204" pitchFamily="18" charset="0"/>
                                </a:rPr>
                              </m:ctrlPr>
                            </m:sSubPr>
                            <m:e>
                              <m:r>
                                <a:rPr lang="fr-FR" b="0" i="1" smtClean="0">
                                  <a:latin typeface="Cambria Math"/>
                                </a:rPr>
                                <m:t>𝑉</m:t>
                              </m:r>
                            </m:e>
                            <m:sub>
                              <m:r>
                                <a:rPr lang="fr-FR" b="0" i="1" smtClean="0">
                                  <a:latin typeface="Cambria Math"/>
                                </a:rPr>
                                <m:t>𝑤</m:t>
                              </m:r>
                            </m:sub>
                          </m:sSub>
                        </m:num>
                        <m:den>
                          <m:sSub>
                            <m:sSubPr>
                              <m:ctrlPr>
                                <a:rPr lang="fr-FR" b="0" i="1" smtClean="0">
                                  <a:latin typeface="Cambria Math" panose="02040503050406030204" pitchFamily="18" charset="0"/>
                                </a:rPr>
                              </m:ctrlPr>
                            </m:sSubPr>
                            <m:e>
                              <m:r>
                                <a:rPr lang="fr-FR" b="0" i="1" smtClean="0">
                                  <a:latin typeface="Cambria Math"/>
                                </a:rPr>
                                <m:t>𝑉</m:t>
                              </m:r>
                            </m:e>
                            <m:sub>
                              <m:r>
                                <a:rPr lang="fr-FR" b="0" i="1" smtClean="0">
                                  <a:latin typeface="Cambria Math"/>
                                </a:rPr>
                                <m:t>𝑣</m:t>
                              </m:r>
                            </m:sub>
                          </m:sSub>
                        </m:den>
                      </m:f>
                      <m:r>
                        <a:rPr lang="fr-FR" b="0" i="1" smtClean="0">
                          <a:latin typeface="Cambria Math"/>
                          <a:ea typeface="Cambria Math"/>
                        </a:rPr>
                        <m:t>×</m:t>
                      </m:r>
                      <m:r>
                        <a:rPr lang="fr-FR" b="0" i="1" smtClean="0">
                          <a:latin typeface="Cambria Math"/>
                        </a:rPr>
                        <m:t>100</m:t>
                      </m:r>
                    </m:oMath>
                  </m:oMathPara>
                </a14:m>
                <a:endParaRPr lang="en-GB" dirty="0"/>
              </a:p>
            </p:txBody>
          </p:sp>
        </mc:Choice>
        <mc:Fallback xmlns="">
          <p:sp>
            <p:nvSpPr>
              <p:cNvPr id="25" name="ZoneTexte 24"/>
              <p:cNvSpPr txBox="1">
                <a:spLocks noRot="1" noChangeAspect="1" noMove="1" noResize="1" noEditPoints="1" noAdjustHandles="1" noChangeArrowheads="1" noChangeShapeType="1" noTextEdit="1"/>
              </p:cNvSpPr>
              <p:nvPr/>
            </p:nvSpPr>
            <p:spPr>
              <a:xfrm>
                <a:off x="5182815" y="1820421"/>
                <a:ext cx="3997697" cy="657616"/>
              </a:xfrm>
              <a:prstGeom prst="rect">
                <a:avLst/>
              </a:prstGeom>
              <a:blipFill rotWithShape="1">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ZoneTexte 25"/>
              <p:cNvSpPr txBox="1"/>
              <p:nvPr/>
            </p:nvSpPr>
            <p:spPr>
              <a:xfrm>
                <a:off x="4729486" y="2674395"/>
                <a:ext cx="4494372" cy="61343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𝑇𝑒𝑛𝑒𝑢𝑟</m:t>
                      </m:r>
                      <m:r>
                        <a:rPr lang="fr-FR" b="0" i="1" smtClean="0">
                          <a:latin typeface="Cambria Math"/>
                        </a:rPr>
                        <m:t> </m:t>
                      </m:r>
                      <m:r>
                        <a:rPr lang="fr-FR" b="0" i="1" smtClean="0">
                          <a:latin typeface="Cambria Math"/>
                        </a:rPr>
                        <m:t>𝑒𝑛</m:t>
                      </m:r>
                      <m:r>
                        <a:rPr lang="fr-FR" b="0" i="1" smtClean="0">
                          <a:latin typeface="Cambria Math"/>
                        </a:rPr>
                        <m:t> </m:t>
                      </m:r>
                      <m:r>
                        <a:rPr lang="fr-FR" b="0" i="1" smtClean="0">
                          <a:latin typeface="Cambria Math"/>
                        </a:rPr>
                        <m:t>𝑒𝑎𝑢</m:t>
                      </m:r>
                      <m:r>
                        <a:rPr lang="fr-FR" b="0" i="1" smtClean="0">
                          <a:latin typeface="Cambria Math"/>
                        </a:rPr>
                        <m:t> </m:t>
                      </m:r>
                      <m:r>
                        <a:rPr lang="fr-FR" b="0" i="1" smtClean="0">
                          <a:latin typeface="Cambria Math"/>
                        </a:rPr>
                        <m:t>𝑚𝑎𝑠𝑠𝑖𝑞𝑢𝑒</m:t>
                      </m:r>
                      <m:r>
                        <a:rPr lang="fr-FR" b="0" i="1" smtClean="0">
                          <a:latin typeface="Cambria Math"/>
                        </a:rPr>
                        <m:t> :</m:t>
                      </m:r>
                      <m:r>
                        <a:rPr lang="fr-FR" b="0" i="1" smtClean="0">
                          <a:latin typeface="Cambria Math"/>
                        </a:rPr>
                        <m:t>𝑤</m:t>
                      </m:r>
                      <m:r>
                        <a:rPr lang="fr-FR" b="0" i="1" smtClean="0">
                          <a:latin typeface="Cambria Math"/>
                        </a:rPr>
                        <m:t>=</m:t>
                      </m:r>
                      <m:f>
                        <m:fPr>
                          <m:ctrlPr>
                            <a:rPr lang="fr-FR" b="0" i="1" smtClean="0">
                              <a:latin typeface="Cambria Math" panose="02040503050406030204" pitchFamily="18" charset="0"/>
                            </a:rPr>
                          </m:ctrlPr>
                        </m:fPr>
                        <m:num>
                          <m:sSub>
                            <m:sSubPr>
                              <m:ctrlPr>
                                <a:rPr lang="fr-FR" b="0" i="1" smtClean="0">
                                  <a:latin typeface="Cambria Math" panose="02040503050406030204" pitchFamily="18" charset="0"/>
                                </a:rPr>
                              </m:ctrlPr>
                            </m:sSubPr>
                            <m:e>
                              <m:r>
                                <a:rPr lang="fr-FR" b="0" i="1" smtClean="0">
                                  <a:latin typeface="Cambria Math"/>
                                </a:rPr>
                                <m:t>𝑚</m:t>
                              </m:r>
                            </m:e>
                            <m:sub>
                              <m:r>
                                <a:rPr lang="fr-FR" b="0" i="1" smtClean="0">
                                  <a:latin typeface="Cambria Math"/>
                                </a:rPr>
                                <m:t>𝑤</m:t>
                              </m:r>
                            </m:sub>
                          </m:sSub>
                        </m:num>
                        <m:den>
                          <m:sSub>
                            <m:sSubPr>
                              <m:ctrlPr>
                                <a:rPr lang="fr-FR" b="0" i="1" smtClean="0">
                                  <a:latin typeface="Cambria Math" panose="02040503050406030204" pitchFamily="18" charset="0"/>
                                </a:rPr>
                              </m:ctrlPr>
                            </m:sSubPr>
                            <m:e>
                              <m:r>
                                <a:rPr lang="fr-FR" b="0" i="1" smtClean="0">
                                  <a:latin typeface="Cambria Math"/>
                                </a:rPr>
                                <m:t>𝑚</m:t>
                              </m:r>
                            </m:e>
                            <m:sub>
                              <m:r>
                                <a:rPr lang="fr-FR" b="0" i="1" smtClean="0">
                                  <a:latin typeface="Cambria Math"/>
                                </a:rPr>
                                <m:t>𝑠</m:t>
                              </m:r>
                            </m:sub>
                          </m:sSub>
                        </m:den>
                      </m:f>
                      <m:r>
                        <a:rPr lang="fr-FR" b="0" i="1" smtClean="0">
                          <a:latin typeface="Cambria Math"/>
                          <a:ea typeface="Cambria Math"/>
                        </a:rPr>
                        <m:t>×</m:t>
                      </m:r>
                      <m:r>
                        <a:rPr lang="fr-FR" b="0" i="1" smtClean="0">
                          <a:latin typeface="Cambria Math"/>
                        </a:rPr>
                        <m:t>100</m:t>
                      </m:r>
                    </m:oMath>
                  </m:oMathPara>
                </a14:m>
                <a:endParaRPr lang="en-GB" dirty="0"/>
              </a:p>
            </p:txBody>
          </p:sp>
        </mc:Choice>
        <mc:Fallback xmlns="">
          <p:sp>
            <p:nvSpPr>
              <p:cNvPr id="26" name="ZoneTexte 25"/>
              <p:cNvSpPr txBox="1">
                <a:spLocks noRot="1" noChangeAspect="1" noMove="1" noResize="1" noEditPoints="1" noAdjustHandles="1" noChangeArrowheads="1" noChangeShapeType="1" noTextEdit="1"/>
              </p:cNvSpPr>
              <p:nvPr/>
            </p:nvSpPr>
            <p:spPr>
              <a:xfrm>
                <a:off x="4729486" y="2674395"/>
                <a:ext cx="4494372" cy="613438"/>
              </a:xfrm>
              <a:prstGeom prst="rect">
                <a:avLst/>
              </a:prstGeom>
              <a:blipFill rotWithShape="1">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7" name="ZoneTexte 26"/>
              <p:cNvSpPr txBox="1"/>
              <p:nvPr/>
            </p:nvSpPr>
            <p:spPr>
              <a:xfrm>
                <a:off x="4729486" y="3297031"/>
                <a:ext cx="4451026" cy="6562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𝑇𝑒𝑛𝑒𝑢𝑟</m:t>
                      </m:r>
                      <m:r>
                        <a:rPr lang="fr-FR" b="0" i="1" smtClean="0">
                          <a:latin typeface="Cambria Math"/>
                        </a:rPr>
                        <m:t> </m:t>
                      </m:r>
                      <m:r>
                        <a:rPr lang="fr-FR" b="0" i="1" smtClean="0">
                          <a:latin typeface="Cambria Math"/>
                        </a:rPr>
                        <m:t>𝑒𝑛</m:t>
                      </m:r>
                      <m:r>
                        <a:rPr lang="fr-FR" b="0" i="1" smtClean="0">
                          <a:latin typeface="Cambria Math"/>
                        </a:rPr>
                        <m:t> </m:t>
                      </m:r>
                      <m:r>
                        <a:rPr lang="fr-FR" b="0" i="1" smtClean="0">
                          <a:latin typeface="Cambria Math"/>
                        </a:rPr>
                        <m:t>𝑒𝑎𝑢</m:t>
                      </m:r>
                      <m:r>
                        <a:rPr lang="fr-FR" b="0" i="1" smtClean="0">
                          <a:latin typeface="Cambria Math"/>
                        </a:rPr>
                        <m:t> </m:t>
                      </m:r>
                      <m:r>
                        <a:rPr lang="fr-FR" b="0" i="1" smtClean="0">
                          <a:latin typeface="Cambria Math"/>
                        </a:rPr>
                        <m:t>𝑣𝑜𝑙𝑢𝑚𝑖𝑞𝑢𝑒</m:t>
                      </m:r>
                      <m:r>
                        <a:rPr lang="fr-FR" b="0" i="1" smtClean="0">
                          <a:latin typeface="Cambria Math"/>
                        </a:rPr>
                        <m:t> :</m:t>
                      </m:r>
                      <m:r>
                        <a:rPr lang="fr-FR" b="0" i="1" smtClean="0">
                          <a:latin typeface="Cambria Math"/>
                          <a:ea typeface="Cambria Math"/>
                        </a:rPr>
                        <m:t>𝜃</m:t>
                      </m:r>
                      <m:r>
                        <a:rPr lang="fr-FR" b="0" i="1" smtClean="0">
                          <a:latin typeface="Cambria Math"/>
                        </a:rPr>
                        <m:t>=</m:t>
                      </m:r>
                      <m:f>
                        <m:fPr>
                          <m:ctrlPr>
                            <a:rPr lang="fr-FR" b="0" i="1" smtClean="0">
                              <a:latin typeface="Cambria Math" panose="02040503050406030204" pitchFamily="18" charset="0"/>
                            </a:rPr>
                          </m:ctrlPr>
                        </m:fPr>
                        <m:num>
                          <m:sSub>
                            <m:sSubPr>
                              <m:ctrlPr>
                                <a:rPr lang="fr-FR" b="0" i="1" smtClean="0">
                                  <a:latin typeface="Cambria Math" panose="02040503050406030204" pitchFamily="18" charset="0"/>
                                </a:rPr>
                              </m:ctrlPr>
                            </m:sSubPr>
                            <m:e>
                              <m:r>
                                <a:rPr lang="fr-FR" b="0" i="1" smtClean="0">
                                  <a:latin typeface="Cambria Math"/>
                                </a:rPr>
                                <m:t>𝑉</m:t>
                              </m:r>
                            </m:e>
                            <m:sub>
                              <m:r>
                                <a:rPr lang="fr-FR" b="0" i="1" smtClean="0">
                                  <a:latin typeface="Cambria Math"/>
                                </a:rPr>
                                <m:t>𝑤</m:t>
                              </m:r>
                            </m:sub>
                          </m:sSub>
                        </m:num>
                        <m:den>
                          <m:sSub>
                            <m:sSubPr>
                              <m:ctrlPr>
                                <a:rPr lang="fr-FR" b="0" i="1" smtClean="0">
                                  <a:latin typeface="Cambria Math" panose="02040503050406030204" pitchFamily="18" charset="0"/>
                                </a:rPr>
                              </m:ctrlPr>
                            </m:sSubPr>
                            <m:e>
                              <m:r>
                                <a:rPr lang="fr-FR" b="0" i="1" smtClean="0">
                                  <a:latin typeface="Cambria Math"/>
                                </a:rPr>
                                <m:t>𝑉</m:t>
                              </m:r>
                            </m:e>
                            <m:sub>
                              <m:r>
                                <a:rPr lang="fr-FR" b="0" i="1" smtClean="0">
                                  <a:latin typeface="Cambria Math"/>
                                </a:rPr>
                                <m:t>𝑡</m:t>
                              </m:r>
                            </m:sub>
                          </m:sSub>
                        </m:den>
                      </m:f>
                      <m:r>
                        <a:rPr lang="fr-FR" b="0" i="1" smtClean="0">
                          <a:latin typeface="Cambria Math"/>
                          <a:ea typeface="Cambria Math"/>
                        </a:rPr>
                        <m:t>×</m:t>
                      </m:r>
                      <m:r>
                        <a:rPr lang="fr-FR" b="0" i="1" smtClean="0">
                          <a:latin typeface="Cambria Math"/>
                        </a:rPr>
                        <m:t>100</m:t>
                      </m:r>
                    </m:oMath>
                  </m:oMathPara>
                </a14:m>
                <a:endParaRPr lang="en-GB" dirty="0"/>
              </a:p>
            </p:txBody>
          </p:sp>
        </mc:Choice>
        <mc:Fallback xmlns="">
          <p:sp>
            <p:nvSpPr>
              <p:cNvPr id="27" name="ZoneTexte 26"/>
              <p:cNvSpPr txBox="1">
                <a:spLocks noRot="1" noChangeAspect="1" noMove="1" noResize="1" noEditPoints="1" noAdjustHandles="1" noChangeArrowheads="1" noChangeShapeType="1" noTextEdit="1"/>
              </p:cNvSpPr>
              <p:nvPr/>
            </p:nvSpPr>
            <p:spPr>
              <a:xfrm>
                <a:off x="4729486" y="3297031"/>
                <a:ext cx="4451026" cy="656205"/>
              </a:xfrm>
              <a:prstGeom prst="rect">
                <a:avLst/>
              </a:prstGeom>
              <a:blipFill rotWithShape="1">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ZoneTexte 27"/>
              <p:cNvSpPr txBox="1"/>
              <p:nvPr/>
            </p:nvSpPr>
            <p:spPr>
              <a:xfrm>
                <a:off x="5083301" y="3933056"/>
                <a:ext cx="3444789" cy="61350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𝑃𝑜𝑖𝑑𝑠</m:t>
                      </m:r>
                      <m:r>
                        <a:rPr lang="fr-FR" b="0" i="1" smtClean="0">
                          <a:latin typeface="Cambria Math"/>
                        </a:rPr>
                        <m:t> </m:t>
                      </m:r>
                      <m:r>
                        <a:rPr lang="fr-FR" b="0" i="1" smtClean="0">
                          <a:latin typeface="Cambria Math"/>
                        </a:rPr>
                        <m:t>𝑣𝑜𝑙𝑢𝑚𝑖𝑞𝑢𝑒</m:t>
                      </m:r>
                      <m:r>
                        <a:rPr lang="fr-FR" b="0" i="1" smtClean="0">
                          <a:latin typeface="Cambria Math"/>
                        </a:rPr>
                        <m:t> </m:t>
                      </m:r>
                      <m:r>
                        <a:rPr lang="fr-FR" b="0" i="1" smtClean="0">
                          <a:latin typeface="Cambria Math"/>
                        </a:rPr>
                        <m:t>𝑠𝑒𝑐</m:t>
                      </m:r>
                      <m:r>
                        <a:rPr lang="fr-FR" b="0" i="1" smtClean="0">
                          <a:latin typeface="Cambria Math"/>
                        </a:rPr>
                        <m:t>:</m:t>
                      </m:r>
                      <m:sSub>
                        <m:sSubPr>
                          <m:ctrlPr>
                            <a:rPr lang="fr-FR" b="0" i="1" smtClean="0">
                              <a:latin typeface="Cambria Math" panose="02040503050406030204" pitchFamily="18" charset="0"/>
                              <a:ea typeface="Cambria Math"/>
                            </a:rPr>
                          </m:ctrlPr>
                        </m:sSubPr>
                        <m:e>
                          <m:r>
                            <a:rPr lang="fr-FR" b="0" i="1" smtClean="0">
                              <a:latin typeface="Cambria Math"/>
                              <a:ea typeface="Cambria Math"/>
                            </a:rPr>
                            <m:t>𝛾</m:t>
                          </m:r>
                        </m:e>
                        <m:sub>
                          <m:r>
                            <a:rPr lang="fr-FR" b="0" i="1" smtClean="0">
                              <a:latin typeface="Cambria Math"/>
                              <a:ea typeface="Cambria Math"/>
                            </a:rPr>
                            <m:t>𝑑</m:t>
                          </m:r>
                        </m:sub>
                      </m:sSub>
                      <m:r>
                        <a:rPr lang="fr-FR" b="0" i="1" smtClean="0">
                          <a:latin typeface="Cambria Math"/>
                        </a:rPr>
                        <m:t>=</m:t>
                      </m:r>
                      <m:f>
                        <m:fPr>
                          <m:ctrlPr>
                            <a:rPr lang="fr-FR" b="0" i="1" smtClean="0">
                              <a:latin typeface="Cambria Math" panose="02040503050406030204" pitchFamily="18" charset="0"/>
                            </a:rPr>
                          </m:ctrlPr>
                        </m:fPr>
                        <m:num>
                          <m:sSub>
                            <m:sSubPr>
                              <m:ctrlPr>
                                <a:rPr lang="fr-FR" b="0" i="1" smtClean="0">
                                  <a:latin typeface="Cambria Math" panose="02040503050406030204" pitchFamily="18" charset="0"/>
                                </a:rPr>
                              </m:ctrlPr>
                            </m:sSubPr>
                            <m:e>
                              <m:r>
                                <a:rPr lang="fr-FR" b="0" i="1" smtClean="0">
                                  <a:latin typeface="Cambria Math"/>
                                </a:rPr>
                                <m:t>𝑚</m:t>
                              </m:r>
                            </m:e>
                            <m:sub>
                              <m:r>
                                <a:rPr lang="fr-FR" b="0" i="1" smtClean="0">
                                  <a:latin typeface="Cambria Math"/>
                                </a:rPr>
                                <m:t>𝑠</m:t>
                              </m:r>
                            </m:sub>
                          </m:sSub>
                          <m:r>
                            <a:rPr lang="fr-FR" b="0" i="1" smtClean="0">
                              <a:latin typeface="Cambria Math"/>
                            </a:rPr>
                            <m:t>𝑔</m:t>
                          </m:r>
                        </m:num>
                        <m:den>
                          <m:sSub>
                            <m:sSubPr>
                              <m:ctrlPr>
                                <a:rPr lang="fr-FR" b="0" i="1" smtClean="0">
                                  <a:latin typeface="Cambria Math" panose="02040503050406030204" pitchFamily="18" charset="0"/>
                                </a:rPr>
                              </m:ctrlPr>
                            </m:sSubPr>
                            <m:e>
                              <m:r>
                                <a:rPr lang="fr-FR" b="0" i="1" smtClean="0">
                                  <a:latin typeface="Cambria Math"/>
                                </a:rPr>
                                <m:t>𝑉</m:t>
                              </m:r>
                            </m:e>
                            <m:sub>
                              <m:r>
                                <a:rPr lang="fr-FR" b="0" i="1" smtClean="0">
                                  <a:latin typeface="Cambria Math"/>
                                </a:rPr>
                                <m:t>𝑡</m:t>
                              </m:r>
                            </m:sub>
                          </m:sSub>
                        </m:den>
                      </m:f>
                    </m:oMath>
                  </m:oMathPara>
                </a14:m>
                <a:endParaRPr lang="en-GB" dirty="0"/>
              </a:p>
            </p:txBody>
          </p:sp>
        </mc:Choice>
        <mc:Fallback xmlns="">
          <p:sp>
            <p:nvSpPr>
              <p:cNvPr id="28" name="ZoneTexte 27"/>
              <p:cNvSpPr txBox="1">
                <a:spLocks noRot="1" noChangeAspect="1" noMove="1" noResize="1" noEditPoints="1" noAdjustHandles="1" noChangeArrowheads="1" noChangeShapeType="1" noTextEdit="1"/>
              </p:cNvSpPr>
              <p:nvPr/>
            </p:nvSpPr>
            <p:spPr>
              <a:xfrm>
                <a:off x="5083301" y="3933056"/>
                <a:ext cx="3444789" cy="613501"/>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ZoneTexte 28"/>
              <p:cNvSpPr txBox="1"/>
              <p:nvPr/>
            </p:nvSpPr>
            <p:spPr>
              <a:xfrm>
                <a:off x="3566155" y="4546557"/>
                <a:ext cx="5086713" cy="61350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𝑃𝑜𝑖𝑑𝑠</m:t>
                      </m:r>
                      <m:r>
                        <a:rPr lang="fr-FR" b="0" i="1" smtClean="0">
                          <a:latin typeface="Cambria Math"/>
                        </a:rPr>
                        <m:t> </m:t>
                      </m:r>
                      <m:r>
                        <a:rPr lang="fr-FR" b="0" i="1" smtClean="0">
                          <a:latin typeface="Cambria Math"/>
                        </a:rPr>
                        <m:t>𝑣𝑜𝑙𝑢𝑚𝑖𝑞𝑢𝑒</m:t>
                      </m:r>
                      <m:r>
                        <a:rPr lang="fr-FR" b="0" i="1" smtClean="0">
                          <a:latin typeface="Cambria Math"/>
                        </a:rPr>
                        <m:t> </m:t>
                      </m:r>
                      <m:r>
                        <a:rPr lang="fr-FR" b="0" i="1" smtClean="0">
                          <a:latin typeface="Cambria Math"/>
                        </a:rPr>
                        <m:t>𝑑𝑒</m:t>
                      </m:r>
                      <m:r>
                        <a:rPr lang="fr-FR" b="0" i="1" smtClean="0">
                          <a:latin typeface="Cambria Math"/>
                        </a:rPr>
                        <m:t> </m:t>
                      </m:r>
                      <m:r>
                        <a:rPr lang="fr-FR" b="0" i="1" smtClean="0">
                          <a:latin typeface="Cambria Math"/>
                        </a:rPr>
                        <m:t>𝑙𝑎</m:t>
                      </m:r>
                      <m:r>
                        <a:rPr lang="fr-FR" b="0" i="1" smtClean="0">
                          <a:latin typeface="Cambria Math"/>
                        </a:rPr>
                        <m:t> </m:t>
                      </m:r>
                      <m:r>
                        <a:rPr lang="fr-FR" b="0" i="1" smtClean="0">
                          <a:latin typeface="Cambria Math"/>
                        </a:rPr>
                        <m:t>𝑝h𝑎𝑠𝑒</m:t>
                      </m:r>
                      <m:r>
                        <a:rPr lang="fr-FR" b="0" i="1" smtClean="0">
                          <a:latin typeface="Cambria Math"/>
                        </a:rPr>
                        <m:t> </m:t>
                      </m:r>
                      <m:r>
                        <a:rPr lang="fr-FR" b="0" i="1" smtClean="0">
                          <a:latin typeface="Cambria Math"/>
                        </a:rPr>
                        <m:t>𝑠𝑜𝑙𝑖𝑑𝑒</m:t>
                      </m:r>
                      <m:r>
                        <a:rPr lang="fr-FR" b="0" i="1" smtClean="0">
                          <a:latin typeface="Cambria Math"/>
                        </a:rPr>
                        <m:t>:</m:t>
                      </m:r>
                      <m:sSub>
                        <m:sSubPr>
                          <m:ctrlPr>
                            <a:rPr lang="fr-FR" b="0" i="1" smtClean="0">
                              <a:latin typeface="Cambria Math" panose="02040503050406030204" pitchFamily="18" charset="0"/>
                              <a:ea typeface="Cambria Math"/>
                            </a:rPr>
                          </m:ctrlPr>
                        </m:sSubPr>
                        <m:e>
                          <m:r>
                            <a:rPr lang="fr-FR" b="0" i="1" smtClean="0">
                              <a:latin typeface="Cambria Math"/>
                              <a:ea typeface="Cambria Math"/>
                            </a:rPr>
                            <m:t>𝛾</m:t>
                          </m:r>
                        </m:e>
                        <m:sub>
                          <m:r>
                            <a:rPr lang="fr-FR" b="0" i="1" smtClean="0">
                              <a:latin typeface="Cambria Math"/>
                              <a:ea typeface="Cambria Math"/>
                            </a:rPr>
                            <m:t>𝑠</m:t>
                          </m:r>
                        </m:sub>
                      </m:sSub>
                      <m:r>
                        <a:rPr lang="fr-FR" b="0" i="1" smtClean="0">
                          <a:latin typeface="Cambria Math"/>
                        </a:rPr>
                        <m:t>=</m:t>
                      </m:r>
                      <m:f>
                        <m:fPr>
                          <m:ctrlPr>
                            <a:rPr lang="fr-FR" b="0" i="1" smtClean="0">
                              <a:latin typeface="Cambria Math" panose="02040503050406030204" pitchFamily="18" charset="0"/>
                            </a:rPr>
                          </m:ctrlPr>
                        </m:fPr>
                        <m:num>
                          <m:sSub>
                            <m:sSubPr>
                              <m:ctrlPr>
                                <a:rPr lang="fr-FR" b="0" i="1" smtClean="0">
                                  <a:latin typeface="Cambria Math" panose="02040503050406030204" pitchFamily="18" charset="0"/>
                                </a:rPr>
                              </m:ctrlPr>
                            </m:sSubPr>
                            <m:e>
                              <m:r>
                                <a:rPr lang="fr-FR" b="0" i="1" smtClean="0">
                                  <a:latin typeface="Cambria Math"/>
                                </a:rPr>
                                <m:t>𝑚</m:t>
                              </m:r>
                            </m:e>
                            <m:sub>
                              <m:r>
                                <a:rPr lang="fr-FR" b="0" i="1" smtClean="0">
                                  <a:latin typeface="Cambria Math"/>
                                </a:rPr>
                                <m:t>𝑠</m:t>
                              </m:r>
                            </m:sub>
                          </m:sSub>
                          <m:r>
                            <a:rPr lang="fr-FR" b="0" i="1" smtClean="0">
                              <a:latin typeface="Cambria Math"/>
                            </a:rPr>
                            <m:t>𝑔</m:t>
                          </m:r>
                        </m:num>
                        <m:den>
                          <m:sSub>
                            <m:sSubPr>
                              <m:ctrlPr>
                                <a:rPr lang="fr-FR" b="0" i="1" smtClean="0">
                                  <a:latin typeface="Cambria Math" panose="02040503050406030204" pitchFamily="18" charset="0"/>
                                </a:rPr>
                              </m:ctrlPr>
                            </m:sSubPr>
                            <m:e>
                              <m:r>
                                <a:rPr lang="fr-FR" b="0" i="1" smtClean="0">
                                  <a:latin typeface="Cambria Math"/>
                                </a:rPr>
                                <m:t>𝑉</m:t>
                              </m:r>
                            </m:e>
                            <m:sub>
                              <m:r>
                                <a:rPr lang="fr-FR" b="0" i="1" smtClean="0">
                                  <a:latin typeface="Cambria Math"/>
                                </a:rPr>
                                <m:t>𝑠</m:t>
                              </m:r>
                            </m:sub>
                          </m:sSub>
                        </m:den>
                      </m:f>
                    </m:oMath>
                  </m:oMathPara>
                </a14:m>
                <a:endParaRPr lang="en-GB" dirty="0"/>
              </a:p>
            </p:txBody>
          </p:sp>
        </mc:Choice>
        <mc:Fallback xmlns="">
          <p:sp>
            <p:nvSpPr>
              <p:cNvPr id="29" name="ZoneTexte 28"/>
              <p:cNvSpPr txBox="1">
                <a:spLocks noRot="1" noChangeAspect="1" noMove="1" noResize="1" noEditPoints="1" noAdjustHandles="1" noChangeArrowheads="1" noChangeShapeType="1" noTextEdit="1"/>
              </p:cNvSpPr>
              <p:nvPr/>
            </p:nvSpPr>
            <p:spPr>
              <a:xfrm>
                <a:off x="3566155" y="4546557"/>
                <a:ext cx="5086713" cy="613501"/>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ZoneTexte 29"/>
              <p:cNvSpPr txBox="1"/>
              <p:nvPr/>
            </p:nvSpPr>
            <p:spPr>
              <a:xfrm>
                <a:off x="3347864" y="5217132"/>
                <a:ext cx="5346144" cy="6667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𝑃𝑜𝑖𝑑𝑠</m:t>
                      </m:r>
                      <m:r>
                        <a:rPr lang="fr-FR" b="0" i="1" smtClean="0">
                          <a:latin typeface="Cambria Math"/>
                        </a:rPr>
                        <m:t> </m:t>
                      </m:r>
                      <m:r>
                        <a:rPr lang="fr-FR" b="0" i="1" smtClean="0">
                          <a:latin typeface="Cambria Math"/>
                        </a:rPr>
                        <m:t>𝑣𝑜𝑙𝑢𝑚𝑖𝑞𝑢𝑒</m:t>
                      </m:r>
                      <m:r>
                        <a:rPr lang="fr-FR" b="0" i="1" smtClean="0">
                          <a:latin typeface="Cambria Math"/>
                        </a:rPr>
                        <m:t> </m:t>
                      </m:r>
                      <m:r>
                        <a:rPr lang="fr-FR" b="0" i="1" smtClean="0">
                          <a:latin typeface="Cambria Math"/>
                        </a:rPr>
                        <m:t>h𝑢𝑚𝑖𝑑𝑒</m:t>
                      </m:r>
                      <m:r>
                        <a:rPr lang="fr-FR" b="0" i="1" smtClean="0">
                          <a:latin typeface="Cambria Math"/>
                        </a:rPr>
                        <m:t>:</m:t>
                      </m:r>
                      <m:sSub>
                        <m:sSubPr>
                          <m:ctrlPr>
                            <a:rPr lang="fr-FR" b="0" i="1" smtClean="0">
                              <a:latin typeface="Cambria Math" panose="02040503050406030204" pitchFamily="18" charset="0"/>
                              <a:ea typeface="Cambria Math"/>
                            </a:rPr>
                          </m:ctrlPr>
                        </m:sSubPr>
                        <m:e>
                          <m:r>
                            <a:rPr lang="fr-FR" b="0" i="1" smtClean="0">
                              <a:latin typeface="Cambria Math"/>
                              <a:ea typeface="Cambria Math"/>
                            </a:rPr>
                            <m:t>𝛾</m:t>
                          </m:r>
                        </m:e>
                        <m:sub>
                          <m:r>
                            <a:rPr lang="fr-FR" b="0" i="1" smtClean="0">
                              <a:latin typeface="Cambria Math"/>
                              <a:ea typeface="Cambria Math"/>
                            </a:rPr>
                            <m:t>h</m:t>
                          </m:r>
                          <m:r>
                            <a:rPr lang="fr-FR" b="0" i="1" smtClean="0">
                              <a:latin typeface="Cambria Math"/>
                              <a:ea typeface="Cambria Math"/>
                            </a:rPr>
                            <m:t> </m:t>
                          </m:r>
                        </m:sub>
                      </m:sSub>
                      <m:r>
                        <a:rPr lang="fr-FR" b="0" i="1" smtClean="0">
                          <a:latin typeface="Cambria Math"/>
                          <a:ea typeface="Cambria Math"/>
                        </a:rPr>
                        <m:t>𝑜𝑢</m:t>
                      </m:r>
                      <m:r>
                        <a:rPr lang="fr-FR" b="0" i="1" smtClean="0">
                          <a:latin typeface="Cambria Math"/>
                          <a:ea typeface="Cambria Math"/>
                        </a:rPr>
                        <m:t> </m:t>
                      </m:r>
                      <m:r>
                        <a:rPr lang="fr-FR" b="0" i="1" smtClean="0">
                          <a:latin typeface="Cambria Math"/>
                          <a:ea typeface="Cambria Math"/>
                        </a:rPr>
                        <m:t>𝛾</m:t>
                      </m:r>
                      <m:r>
                        <a:rPr lang="fr-FR" b="0" i="1" smtClean="0">
                          <a:latin typeface="Cambria Math"/>
                        </a:rPr>
                        <m:t>=</m:t>
                      </m:r>
                      <m:f>
                        <m:fPr>
                          <m:ctrlPr>
                            <a:rPr lang="fr-FR" b="0" i="1" smtClean="0">
                              <a:latin typeface="Cambria Math" panose="02040503050406030204" pitchFamily="18" charset="0"/>
                            </a:rPr>
                          </m:ctrlPr>
                        </m:fPr>
                        <m:num>
                          <m:r>
                            <a:rPr lang="fr-FR" b="0" i="1" smtClean="0">
                              <a:latin typeface="Cambria Math"/>
                            </a:rPr>
                            <m:t>(</m:t>
                          </m:r>
                          <m:sSub>
                            <m:sSubPr>
                              <m:ctrlPr>
                                <a:rPr lang="fr-FR" b="0" i="1" smtClean="0">
                                  <a:latin typeface="Cambria Math" panose="02040503050406030204" pitchFamily="18" charset="0"/>
                                </a:rPr>
                              </m:ctrlPr>
                            </m:sSubPr>
                            <m:e>
                              <m:r>
                                <a:rPr lang="fr-FR" b="0" i="1" smtClean="0">
                                  <a:latin typeface="Cambria Math"/>
                                </a:rPr>
                                <m:t>𝑚</m:t>
                              </m:r>
                            </m:e>
                            <m:sub>
                              <m:r>
                                <a:rPr lang="fr-FR" b="0" i="1" smtClean="0">
                                  <a:latin typeface="Cambria Math"/>
                                </a:rPr>
                                <m:t>𝑠</m:t>
                              </m:r>
                            </m:sub>
                          </m:sSub>
                          <m:r>
                            <a:rPr lang="fr-FR" b="0" i="1" smtClean="0">
                              <a:latin typeface="Cambria Math"/>
                            </a:rPr>
                            <m:t>+</m:t>
                          </m:r>
                          <m:sSub>
                            <m:sSubPr>
                              <m:ctrlPr>
                                <a:rPr lang="fr-FR" b="0" i="1" smtClean="0">
                                  <a:latin typeface="Cambria Math" panose="02040503050406030204" pitchFamily="18" charset="0"/>
                                </a:rPr>
                              </m:ctrlPr>
                            </m:sSubPr>
                            <m:e>
                              <m:r>
                                <a:rPr lang="fr-FR" b="0" i="1" smtClean="0">
                                  <a:latin typeface="Cambria Math"/>
                                </a:rPr>
                                <m:t>𝑚</m:t>
                              </m:r>
                            </m:e>
                            <m:sub>
                              <m:r>
                                <a:rPr lang="fr-FR" b="0" i="1" smtClean="0">
                                  <a:latin typeface="Cambria Math"/>
                                </a:rPr>
                                <m:t>𝑤</m:t>
                              </m:r>
                            </m:sub>
                          </m:sSub>
                          <m:r>
                            <a:rPr lang="fr-FR" b="0" i="1" smtClean="0">
                              <a:latin typeface="Cambria Math"/>
                            </a:rPr>
                            <m:t>)</m:t>
                          </m:r>
                          <m:r>
                            <a:rPr lang="fr-FR" b="0" i="1" smtClean="0">
                              <a:latin typeface="Cambria Math"/>
                            </a:rPr>
                            <m:t>𝑔</m:t>
                          </m:r>
                        </m:num>
                        <m:den>
                          <m:sSub>
                            <m:sSubPr>
                              <m:ctrlPr>
                                <a:rPr lang="fr-FR" b="0" i="1" smtClean="0">
                                  <a:latin typeface="Cambria Math" panose="02040503050406030204" pitchFamily="18" charset="0"/>
                                </a:rPr>
                              </m:ctrlPr>
                            </m:sSubPr>
                            <m:e>
                              <m:r>
                                <a:rPr lang="fr-FR" b="0" i="1" smtClean="0">
                                  <a:latin typeface="Cambria Math"/>
                                </a:rPr>
                                <m:t>𝑉</m:t>
                              </m:r>
                            </m:e>
                            <m:sub>
                              <m:r>
                                <a:rPr lang="fr-FR" b="0" i="1" smtClean="0">
                                  <a:latin typeface="Cambria Math"/>
                                </a:rPr>
                                <m:t>𝑡</m:t>
                              </m:r>
                            </m:sub>
                          </m:sSub>
                        </m:den>
                      </m:f>
                    </m:oMath>
                  </m:oMathPara>
                </a14:m>
                <a:endParaRPr lang="en-GB" dirty="0"/>
              </a:p>
            </p:txBody>
          </p:sp>
        </mc:Choice>
        <mc:Fallback xmlns="">
          <p:sp>
            <p:nvSpPr>
              <p:cNvPr id="30" name="ZoneTexte 29"/>
              <p:cNvSpPr txBox="1">
                <a:spLocks noRot="1" noChangeAspect="1" noMove="1" noResize="1" noEditPoints="1" noAdjustHandles="1" noChangeArrowheads="1" noChangeShapeType="1" noTextEdit="1"/>
              </p:cNvSpPr>
              <p:nvPr/>
            </p:nvSpPr>
            <p:spPr>
              <a:xfrm>
                <a:off x="3347864" y="5217132"/>
                <a:ext cx="5346144" cy="666721"/>
              </a:xfrm>
              <a:prstGeom prst="rect">
                <a:avLst/>
              </a:prstGeom>
              <a:blipFill>
                <a:blip r:embed="rId10"/>
                <a:stretch>
                  <a:fillRect/>
                </a:stretch>
              </a:blipFill>
            </p:spPr>
            <p:txBody>
              <a:bodyPr/>
              <a:lstStyle/>
              <a:p>
                <a:r>
                  <a:rPr lang="fr-FR">
                    <a:noFill/>
                  </a:rPr>
                  <a:t> </a:t>
                </a:r>
              </a:p>
            </p:txBody>
          </p:sp>
        </mc:Fallback>
      </mc:AlternateContent>
      <p:sp>
        <p:nvSpPr>
          <p:cNvPr id="31" name="ZoneTexte 30"/>
          <p:cNvSpPr txBox="1"/>
          <p:nvPr/>
        </p:nvSpPr>
        <p:spPr>
          <a:xfrm>
            <a:off x="15176" y="5062681"/>
            <a:ext cx="2660104" cy="369332"/>
          </a:xfrm>
          <a:prstGeom prst="rect">
            <a:avLst/>
          </a:prstGeom>
          <a:noFill/>
        </p:spPr>
        <p:txBody>
          <a:bodyPr wrap="square" rtlCol="0">
            <a:spAutoFit/>
          </a:bodyPr>
          <a:lstStyle/>
          <a:p>
            <a:r>
              <a:rPr lang="fr-FR" dirty="0"/>
              <a:t>Hypothèse : m</a:t>
            </a:r>
            <a:r>
              <a:rPr lang="fr-FR" sz="1200" dirty="0"/>
              <a:t>a</a:t>
            </a:r>
            <a:r>
              <a:rPr lang="fr-FR" dirty="0"/>
              <a:t> = 0</a:t>
            </a:r>
            <a:endParaRPr lang="en-GB" dirty="0"/>
          </a:p>
        </p:txBody>
      </p:sp>
      <p:sp>
        <p:nvSpPr>
          <p:cNvPr id="32" name="ZoneTexte 31"/>
          <p:cNvSpPr txBox="1"/>
          <p:nvPr/>
        </p:nvSpPr>
        <p:spPr>
          <a:xfrm>
            <a:off x="383237" y="6021288"/>
            <a:ext cx="7789164" cy="646331"/>
          </a:xfrm>
          <a:prstGeom prst="rect">
            <a:avLst/>
          </a:prstGeom>
          <a:noFill/>
        </p:spPr>
        <p:txBody>
          <a:bodyPr wrap="square" rtlCol="0">
            <a:spAutoFit/>
          </a:bodyPr>
          <a:lstStyle/>
          <a:p>
            <a:pPr algn="ctr"/>
            <a:r>
              <a:rPr lang="fr-FR" dirty="0">
                <a:solidFill>
                  <a:srgbClr val="FF0000"/>
                </a:solidFill>
              </a:rPr>
              <a:t>Les paramètres d’état permettent de décrire la proportion des différentes phases d’un sol : ce ne sont donc pas des « constantes »</a:t>
            </a:r>
            <a:endParaRPr lang="en-GB" dirty="0">
              <a:solidFill>
                <a:srgbClr val="FF0000"/>
              </a:solidFill>
            </a:endParaRPr>
          </a:p>
        </p:txBody>
      </p:sp>
    </p:spTree>
    <p:extLst>
      <p:ext uri="{BB962C8B-B14F-4D97-AF65-F5344CB8AC3E}">
        <p14:creationId xmlns:p14="http://schemas.microsoft.com/office/powerpoint/2010/main" val="255536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27" grpId="0"/>
      <p:bldP spid="28" grpId="0"/>
      <p:bldP spid="29" grpId="0"/>
      <p:bldP spid="30" grpId="0"/>
      <p:bldP spid="3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Relation entre les paramètres d’état</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27</a:t>
            </a:fld>
            <a:endParaRPr lang="fr-FR" dirty="0"/>
          </a:p>
        </p:txBody>
      </p:sp>
      <p:sp>
        <p:nvSpPr>
          <p:cNvPr id="5" name="Rectangle 4"/>
          <p:cNvSpPr/>
          <p:nvPr/>
        </p:nvSpPr>
        <p:spPr>
          <a:xfrm>
            <a:off x="1572000" y="2731894"/>
            <a:ext cx="2880320" cy="93610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6" name="Rectangle 5"/>
          <p:cNvSpPr/>
          <p:nvPr/>
        </p:nvSpPr>
        <p:spPr>
          <a:xfrm>
            <a:off x="1572000" y="3667998"/>
            <a:ext cx="2880320" cy="1440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p:cNvSpPr/>
          <p:nvPr/>
        </p:nvSpPr>
        <p:spPr>
          <a:xfrm>
            <a:off x="1572000" y="2083822"/>
            <a:ext cx="2880320" cy="30243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9" name="Connecteur droit avec flèche 8"/>
          <p:cNvCxnSpPr/>
          <p:nvPr/>
        </p:nvCxnSpPr>
        <p:spPr>
          <a:xfrm>
            <a:off x="4668344" y="2722877"/>
            <a:ext cx="0" cy="910223"/>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5364088" y="3663958"/>
            <a:ext cx="0" cy="1462491"/>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4572000" y="2996952"/>
            <a:ext cx="644728" cy="369332"/>
          </a:xfrm>
          <a:prstGeom prst="rect">
            <a:avLst/>
          </a:prstGeom>
          <a:noFill/>
        </p:spPr>
        <p:txBody>
          <a:bodyPr wrap="none" rtlCol="0">
            <a:spAutoFit/>
          </a:bodyPr>
          <a:lstStyle/>
          <a:p>
            <a:r>
              <a:rPr lang="fr-FR" dirty="0"/>
              <a:t> </a:t>
            </a:r>
            <a:r>
              <a:rPr lang="fr-FR" dirty="0" err="1"/>
              <a:t>nSr</a:t>
            </a:r>
            <a:endParaRPr lang="en-GB" dirty="0"/>
          </a:p>
        </p:txBody>
      </p:sp>
      <p:sp>
        <p:nvSpPr>
          <p:cNvPr id="13" name="ZoneTexte 12"/>
          <p:cNvSpPr txBox="1"/>
          <p:nvPr/>
        </p:nvSpPr>
        <p:spPr>
          <a:xfrm>
            <a:off x="5369035" y="4192246"/>
            <a:ext cx="643125" cy="369332"/>
          </a:xfrm>
          <a:prstGeom prst="rect">
            <a:avLst/>
          </a:prstGeom>
          <a:noFill/>
        </p:spPr>
        <p:txBody>
          <a:bodyPr wrap="none" rtlCol="0">
            <a:spAutoFit/>
          </a:bodyPr>
          <a:lstStyle/>
          <a:p>
            <a:r>
              <a:rPr lang="fr-FR" dirty="0"/>
              <a:t>1 - n</a:t>
            </a:r>
            <a:endParaRPr lang="en-GB" dirty="0"/>
          </a:p>
        </p:txBody>
      </p:sp>
      <p:cxnSp>
        <p:nvCxnSpPr>
          <p:cNvPr id="16" name="Connecteur droit avec flèche 15"/>
          <p:cNvCxnSpPr/>
          <p:nvPr/>
        </p:nvCxnSpPr>
        <p:spPr>
          <a:xfrm>
            <a:off x="1315870" y="3613401"/>
            <a:ext cx="0" cy="1462491"/>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827584" y="2538211"/>
            <a:ext cx="311304" cy="369332"/>
          </a:xfrm>
          <a:prstGeom prst="rect">
            <a:avLst/>
          </a:prstGeom>
          <a:noFill/>
        </p:spPr>
        <p:txBody>
          <a:bodyPr wrap="none" rtlCol="0">
            <a:spAutoFit/>
          </a:bodyPr>
          <a:lstStyle/>
          <a:p>
            <a:r>
              <a:rPr lang="fr-FR" dirty="0"/>
              <a:t>e</a:t>
            </a:r>
            <a:endParaRPr lang="en-GB" dirty="0"/>
          </a:p>
        </p:txBody>
      </p:sp>
      <p:sp>
        <p:nvSpPr>
          <p:cNvPr id="19" name="ZoneTexte 18"/>
          <p:cNvSpPr txBox="1"/>
          <p:nvPr/>
        </p:nvSpPr>
        <p:spPr>
          <a:xfrm>
            <a:off x="903608" y="4025872"/>
            <a:ext cx="288862" cy="369332"/>
          </a:xfrm>
          <a:prstGeom prst="rect">
            <a:avLst/>
          </a:prstGeom>
          <a:noFill/>
        </p:spPr>
        <p:txBody>
          <a:bodyPr wrap="none" rtlCol="0">
            <a:spAutoFit/>
          </a:bodyPr>
          <a:lstStyle/>
          <a:p>
            <a:r>
              <a:rPr lang="fr-FR" dirty="0"/>
              <a:t>1</a:t>
            </a:r>
            <a:endParaRPr lang="en-GB" dirty="0"/>
          </a:p>
        </p:txBody>
      </p:sp>
      <p:cxnSp>
        <p:nvCxnSpPr>
          <p:cNvPr id="20" name="Connecteur droit avec flèche 19"/>
          <p:cNvCxnSpPr/>
          <p:nvPr/>
        </p:nvCxnSpPr>
        <p:spPr>
          <a:xfrm>
            <a:off x="1315870" y="2060848"/>
            <a:ext cx="0" cy="1552553"/>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6299362" y="3145769"/>
            <a:ext cx="288862" cy="369332"/>
          </a:xfrm>
          <a:prstGeom prst="rect">
            <a:avLst/>
          </a:prstGeom>
          <a:noFill/>
        </p:spPr>
        <p:txBody>
          <a:bodyPr wrap="none" rtlCol="0">
            <a:spAutoFit/>
          </a:bodyPr>
          <a:lstStyle/>
          <a:p>
            <a:r>
              <a:rPr lang="fr-FR" dirty="0"/>
              <a:t>1</a:t>
            </a:r>
            <a:endParaRPr lang="en-GB" dirty="0"/>
          </a:p>
        </p:txBody>
      </p:sp>
      <p:cxnSp>
        <p:nvCxnSpPr>
          <p:cNvPr id="22" name="Connecteur droit avec flèche 21"/>
          <p:cNvCxnSpPr/>
          <p:nvPr/>
        </p:nvCxnSpPr>
        <p:spPr>
          <a:xfrm>
            <a:off x="683568" y="2072546"/>
            <a:ext cx="0" cy="3003346"/>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56413" y="3121555"/>
            <a:ext cx="663964" cy="369332"/>
          </a:xfrm>
          <a:prstGeom prst="rect">
            <a:avLst/>
          </a:prstGeom>
          <a:noFill/>
        </p:spPr>
        <p:txBody>
          <a:bodyPr wrap="none" rtlCol="0">
            <a:spAutoFit/>
          </a:bodyPr>
          <a:lstStyle/>
          <a:p>
            <a:r>
              <a:rPr lang="fr-FR" dirty="0"/>
              <a:t>1 + e</a:t>
            </a:r>
            <a:endParaRPr lang="en-GB" dirty="0"/>
          </a:p>
        </p:txBody>
      </p:sp>
      <p:cxnSp>
        <p:nvCxnSpPr>
          <p:cNvPr id="25" name="Connecteur droit avec flèche 24"/>
          <p:cNvCxnSpPr/>
          <p:nvPr/>
        </p:nvCxnSpPr>
        <p:spPr>
          <a:xfrm>
            <a:off x="6227354" y="2111728"/>
            <a:ext cx="0" cy="3003346"/>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flipH="1">
            <a:off x="5364088" y="2083822"/>
            <a:ext cx="4947" cy="1584176"/>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5385837" y="2803985"/>
            <a:ext cx="304892" cy="369332"/>
          </a:xfrm>
          <a:prstGeom prst="rect">
            <a:avLst/>
          </a:prstGeom>
          <a:noFill/>
        </p:spPr>
        <p:txBody>
          <a:bodyPr wrap="none" rtlCol="0">
            <a:spAutoFit/>
          </a:bodyPr>
          <a:lstStyle/>
          <a:p>
            <a:r>
              <a:rPr lang="fr-FR" dirty="0"/>
              <a:t>n</a:t>
            </a:r>
            <a:endParaRPr lang="en-GB" dirty="0"/>
          </a:p>
        </p:txBody>
      </p:sp>
      <mc:AlternateContent xmlns:mc="http://schemas.openxmlformats.org/markup-compatibility/2006" xmlns:a14="http://schemas.microsoft.com/office/drawing/2010/main">
        <mc:Choice Requires="a14">
          <p:sp>
            <p:nvSpPr>
              <p:cNvPr id="29" name="ZoneTexte 28"/>
              <p:cNvSpPr txBox="1"/>
              <p:nvPr/>
            </p:nvSpPr>
            <p:spPr>
              <a:xfrm>
                <a:off x="2051720" y="5805264"/>
                <a:ext cx="1698164" cy="5713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𝑛</m:t>
                      </m:r>
                      <m:r>
                        <a:rPr lang="fr-FR" b="0" i="1" smtClean="0">
                          <a:latin typeface="Cambria Math"/>
                        </a:rPr>
                        <m:t>= </m:t>
                      </m:r>
                      <m:f>
                        <m:fPr>
                          <m:ctrlPr>
                            <a:rPr lang="fr-FR" b="0" i="1" smtClean="0">
                              <a:latin typeface="Cambria Math" panose="02040503050406030204" pitchFamily="18" charset="0"/>
                            </a:rPr>
                          </m:ctrlPr>
                        </m:fPr>
                        <m:num>
                          <m:r>
                            <a:rPr lang="fr-FR" b="0" i="1" smtClean="0">
                              <a:latin typeface="Cambria Math"/>
                            </a:rPr>
                            <m:t>𝑒</m:t>
                          </m:r>
                        </m:num>
                        <m:den>
                          <m:r>
                            <a:rPr lang="fr-FR" b="0" i="1" smtClean="0">
                              <a:latin typeface="Cambria Math"/>
                            </a:rPr>
                            <m:t>1+</m:t>
                          </m:r>
                          <m:r>
                            <a:rPr lang="fr-FR" b="0" i="1" smtClean="0">
                              <a:latin typeface="Cambria Math"/>
                            </a:rPr>
                            <m:t>𝑒</m:t>
                          </m:r>
                        </m:den>
                      </m:f>
                    </m:oMath>
                  </m:oMathPara>
                </a14:m>
                <a:endParaRPr lang="en-GB" dirty="0"/>
              </a:p>
            </p:txBody>
          </p:sp>
        </mc:Choice>
        <mc:Fallback xmlns="">
          <p:sp>
            <p:nvSpPr>
              <p:cNvPr id="29" name="ZoneTexte 28"/>
              <p:cNvSpPr txBox="1">
                <a:spLocks noRot="1" noChangeAspect="1" noMove="1" noResize="1" noEditPoints="1" noAdjustHandles="1" noChangeArrowheads="1" noChangeShapeType="1" noTextEdit="1"/>
              </p:cNvSpPr>
              <p:nvPr/>
            </p:nvSpPr>
            <p:spPr>
              <a:xfrm>
                <a:off x="2051720" y="5805264"/>
                <a:ext cx="1698164" cy="571310"/>
              </a:xfrm>
              <a:prstGeom prst="rect">
                <a:avLst/>
              </a:prstGeom>
              <a:blipFill rotWithShape="1">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0" name="ZoneTexte 29"/>
              <p:cNvSpPr txBox="1"/>
              <p:nvPr/>
            </p:nvSpPr>
            <p:spPr>
              <a:xfrm>
                <a:off x="4571999" y="5805264"/>
                <a:ext cx="1871793" cy="56669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𝑒</m:t>
                      </m:r>
                      <m:r>
                        <a:rPr lang="fr-FR" b="0" i="1" smtClean="0">
                          <a:latin typeface="Cambria Math"/>
                        </a:rPr>
                        <m:t> = </m:t>
                      </m:r>
                      <m:f>
                        <m:fPr>
                          <m:ctrlPr>
                            <a:rPr lang="fr-FR" b="0" i="1" smtClean="0">
                              <a:latin typeface="Cambria Math" panose="02040503050406030204" pitchFamily="18" charset="0"/>
                            </a:rPr>
                          </m:ctrlPr>
                        </m:fPr>
                        <m:num>
                          <m:r>
                            <a:rPr lang="fr-FR" b="0" i="1" smtClean="0">
                              <a:latin typeface="Cambria Math"/>
                            </a:rPr>
                            <m:t>𝑛</m:t>
                          </m:r>
                        </m:num>
                        <m:den>
                          <m:r>
                            <a:rPr lang="fr-FR" b="0" i="1" smtClean="0">
                              <a:latin typeface="Cambria Math"/>
                            </a:rPr>
                            <m:t>1−</m:t>
                          </m:r>
                          <m:r>
                            <a:rPr lang="fr-FR" b="0" i="1" smtClean="0">
                              <a:latin typeface="Cambria Math"/>
                            </a:rPr>
                            <m:t>𝑛</m:t>
                          </m:r>
                        </m:den>
                      </m:f>
                    </m:oMath>
                  </m:oMathPara>
                </a14:m>
                <a:endParaRPr lang="en-GB" dirty="0"/>
              </a:p>
            </p:txBody>
          </p:sp>
        </mc:Choice>
        <mc:Fallback xmlns="">
          <p:sp>
            <p:nvSpPr>
              <p:cNvPr id="30" name="ZoneTexte 29"/>
              <p:cNvSpPr txBox="1">
                <a:spLocks noRot="1" noChangeAspect="1" noMove="1" noResize="1" noEditPoints="1" noAdjustHandles="1" noChangeArrowheads="1" noChangeShapeType="1" noTextEdit="1"/>
              </p:cNvSpPr>
              <p:nvPr/>
            </p:nvSpPr>
            <p:spPr>
              <a:xfrm>
                <a:off x="4571999" y="5805264"/>
                <a:ext cx="1871793" cy="566694"/>
              </a:xfrm>
              <a:prstGeom prst="rect">
                <a:avLst/>
              </a:prstGeom>
              <a:blipFill rotWithShape="1">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56163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8" grpId="0"/>
      <p:bldP spid="19" grpId="0"/>
      <p:bldP spid="21" grpId="0"/>
      <p:bldP spid="24" grpId="0"/>
      <p:bldP spid="28" grpId="0"/>
      <p:bldP spid="29" grpId="0"/>
      <p:bldP spid="3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Relations entre les différents paramètres</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28</a:t>
            </a:fld>
            <a:endParaRPr lang="fr-FR"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675456"/>
            <a:ext cx="5189949" cy="9479360"/>
          </a:xfrm>
          <a:prstGeom prst="rect">
            <a:avLst/>
          </a:prstGeom>
          <a:noFill/>
          <a:ln>
            <a:noFill/>
          </a:ln>
          <a:effectLst/>
          <a:scene3d>
            <a:camera prst="orthographicFront">
              <a:rot lat="0" lon="0" rev="1620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7863998" y="6669360"/>
            <a:ext cx="1388522" cy="246221"/>
          </a:xfrm>
          <a:prstGeom prst="rect">
            <a:avLst/>
          </a:prstGeom>
          <a:noFill/>
        </p:spPr>
        <p:txBody>
          <a:bodyPr wrap="none" rtlCol="0">
            <a:spAutoFit/>
          </a:bodyPr>
          <a:lstStyle/>
          <a:p>
            <a:r>
              <a:rPr lang="fr-FR" sz="1000" dirty="0"/>
              <a:t>D’après </a:t>
            </a:r>
            <a:r>
              <a:rPr lang="fr-FR" sz="1000" dirty="0" err="1"/>
              <a:t>Dysli</a:t>
            </a:r>
            <a:r>
              <a:rPr lang="fr-FR" sz="1000" dirty="0"/>
              <a:t> (EPFL)</a:t>
            </a:r>
            <a:endParaRPr lang="en-GB" sz="1000" dirty="0"/>
          </a:p>
        </p:txBody>
      </p:sp>
    </p:spTree>
    <p:extLst>
      <p:ext uri="{BB962C8B-B14F-4D97-AF65-F5344CB8AC3E}">
        <p14:creationId xmlns:p14="http://schemas.microsoft.com/office/powerpoint/2010/main" val="6978920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a:t>Compléter le tableau</a:t>
            </a:r>
          </a:p>
        </p:txBody>
      </p:sp>
      <p:sp>
        <p:nvSpPr>
          <p:cNvPr id="3" name="Espace réservé du numéro de diapositive 2"/>
          <p:cNvSpPr>
            <a:spLocks noGrp="1"/>
          </p:cNvSpPr>
          <p:nvPr>
            <p:ph type="sldNum" sz="quarter" idx="12"/>
          </p:nvPr>
        </p:nvSpPr>
        <p:spPr/>
        <p:txBody>
          <a:bodyPr/>
          <a:lstStyle/>
          <a:p>
            <a:fld id="{305F3330-C924-4A27-85C3-4DC756C473A8}" type="slidenum">
              <a:rPr lang="fr-FR" smtClean="0"/>
              <a:pPr/>
              <a:t>29</a:t>
            </a:fld>
            <a:endParaRPr lang="fr-FR"/>
          </a:p>
        </p:txBody>
      </p:sp>
      <p:graphicFrame>
        <p:nvGraphicFramePr>
          <p:cNvPr id="7" name="Tableau 6"/>
          <p:cNvGraphicFramePr>
            <a:graphicFrameLocks noGrp="1"/>
          </p:cNvGraphicFramePr>
          <p:nvPr>
            <p:extLst>
              <p:ext uri="{D42A27DB-BD31-4B8C-83A1-F6EECF244321}">
                <p14:modId xmlns:p14="http://schemas.microsoft.com/office/powerpoint/2010/main" val="1056436778"/>
              </p:ext>
            </p:extLst>
          </p:nvPr>
        </p:nvGraphicFramePr>
        <p:xfrm>
          <a:off x="107508" y="2132858"/>
          <a:ext cx="8928986" cy="3366027"/>
        </p:xfrm>
        <a:graphic>
          <a:graphicData uri="http://schemas.openxmlformats.org/drawingml/2006/table">
            <a:tbl>
              <a:tblPr>
                <a:tableStyleId>{616DA210-FB5B-4158-B5E0-FEB733F419BA}</a:tableStyleId>
              </a:tblPr>
              <a:tblGrid>
                <a:gridCol w="811726">
                  <a:extLst>
                    <a:ext uri="{9D8B030D-6E8A-4147-A177-3AD203B41FA5}">
                      <a16:colId xmlns:a16="http://schemas.microsoft.com/office/drawing/2014/main" val="2789685639"/>
                    </a:ext>
                  </a:extLst>
                </a:gridCol>
                <a:gridCol w="811726">
                  <a:extLst>
                    <a:ext uri="{9D8B030D-6E8A-4147-A177-3AD203B41FA5}">
                      <a16:colId xmlns:a16="http://schemas.microsoft.com/office/drawing/2014/main" val="3806098035"/>
                    </a:ext>
                  </a:extLst>
                </a:gridCol>
                <a:gridCol w="811726">
                  <a:extLst>
                    <a:ext uri="{9D8B030D-6E8A-4147-A177-3AD203B41FA5}">
                      <a16:colId xmlns:a16="http://schemas.microsoft.com/office/drawing/2014/main" val="3115410079"/>
                    </a:ext>
                  </a:extLst>
                </a:gridCol>
                <a:gridCol w="811726">
                  <a:extLst>
                    <a:ext uri="{9D8B030D-6E8A-4147-A177-3AD203B41FA5}">
                      <a16:colId xmlns:a16="http://schemas.microsoft.com/office/drawing/2014/main" val="1170904606"/>
                    </a:ext>
                  </a:extLst>
                </a:gridCol>
                <a:gridCol w="811726">
                  <a:extLst>
                    <a:ext uri="{9D8B030D-6E8A-4147-A177-3AD203B41FA5}">
                      <a16:colId xmlns:a16="http://schemas.microsoft.com/office/drawing/2014/main" val="2966480707"/>
                    </a:ext>
                  </a:extLst>
                </a:gridCol>
                <a:gridCol w="811726">
                  <a:extLst>
                    <a:ext uri="{9D8B030D-6E8A-4147-A177-3AD203B41FA5}">
                      <a16:colId xmlns:a16="http://schemas.microsoft.com/office/drawing/2014/main" val="2827774723"/>
                    </a:ext>
                  </a:extLst>
                </a:gridCol>
                <a:gridCol w="811726">
                  <a:extLst>
                    <a:ext uri="{9D8B030D-6E8A-4147-A177-3AD203B41FA5}">
                      <a16:colId xmlns:a16="http://schemas.microsoft.com/office/drawing/2014/main" val="441709504"/>
                    </a:ext>
                  </a:extLst>
                </a:gridCol>
                <a:gridCol w="811726">
                  <a:extLst>
                    <a:ext uri="{9D8B030D-6E8A-4147-A177-3AD203B41FA5}">
                      <a16:colId xmlns:a16="http://schemas.microsoft.com/office/drawing/2014/main" val="2640853050"/>
                    </a:ext>
                  </a:extLst>
                </a:gridCol>
                <a:gridCol w="811726">
                  <a:extLst>
                    <a:ext uri="{9D8B030D-6E8A-4147-A177-3AD203B41FA5}">
                      <a16:colId xmlns:a16="http://schemas.microsoft.com/office/drawing/2014/main" val="737622420"/>
                    </a:ext>
                  </a:extLst>
                </a:gridCol>
                <a:gridCol w="811726">
                  <a:extLst>
                    <a:ext uri="{9D8B030D-6E8A-4147-A177-3AD203B41FA5}">
                      <a16:colId xmlns:a16="http://schemas.microsoft.com/office/drawing/2014/main" val="3101377931"/>
                    </a:ext>
                  </a:extLst>
                </a:gridCol>
                <a:gridCol w="811726">
                  <a:extLst>
                    <a:ext uri="{9D8B030D-6E8A-4147-A177-3AD203B41FA5}">
                      <a16:colId xmlns:a16="http://schemas.microsoft.com/office/drawing/2014/main" val="2557604342"/>
                    </a:ext>
                  </a:extLst>
                </a:gridCol>
              </a:tblGrid>
              <a:tr h="644299">
                <a:tc>
                  <a:txBody>
                    <a:bodyPr/>
                    <a:lstStyle/>
                    <a:p>
                      <a:pPr algn="ctr" fontAlgn="ctr"/>
                      <a:r>
                        <a:rPr lang="fr-FR" sz="1200" u="none" strike="noStrike" dirty="0">
                          <a:effectLst/>
                        </a:rPr>
                        <a:t>Sols</a:t>
                      </a:r>
                      <a:endParaRPr lang="fr-FR" sz="1200" b="0" i="0" u="none" strike="noStrike" dirty="0">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dirty="0">
                          <a:effectLst/>
                        </a:rPr>
                        <a:t>Poids volumique humide</a:t>
                      </a:r>
                      <a:endParaRPr lang="fr-FR" sz="1200" b="0" i="0" u="none" strike="noStrike" dirty="0">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Poids volumique sec</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Indice des vides</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Porosité</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Degré de saturation</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Teneur en eau massique</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Poids volumique des grains</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Volume total</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Masse humide</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dirty="0">
                          <a:effectLst/>
                        </a:rPr>
                        <a:t>Masse sèche</a:t>
                      </a:r>
                      <a:endParaRPr lang="fr-FR" sz="1200" b="0" i="0" u="none" strike="noStrike" dirty="0">
                        <a:solidFill>
                          <a:srgbClr val="000000"/>
                        </a:solidFill>
                        <a:effectLst/>
                        <a:latin typeface="Calibri" panose="020F0502020204030204" pitchFamily="34" charset="0"/>
                      </a:endParaRPr>
                    </a:p>
                  </a:txBody>
                  <a:tcPr marL="9352" marR="9352" marT="9352" marB="0" anchor="ctr"/>
                </a:tc>
                <a:extLst>
                  <a:ext uri="{0D108BD9-81ED-4DB2-BD59-A6C34878D82A}">
                    <a16:rowId xmlns:a16="http://schemas.microsoft.com/office/drawing/2014/main" val="868722227"/>
                  </a:ext>
                </a:extLst>
              </a:tr>
              <a:tr h="340216">
                <a:tc>
                  <a:txBody>
                    <a:bodyPr/>
                    <a:lstStyle/>
                    <a:p>
                      <a:pPr algn="ctr" fontAlgn="ctr"/>
                      <a:r>
                        <a:rPr lang="fr-FR" sz="1200" u="none" strike="noStrike" dirty="0">
                          <a:effectLst/>
                        </a:rPr>
                        <a:t>Symbole</a:t>
                      </a:r>
                      <a:endParaRPr lang="fr-FR" sz="1200" b="0" i="0" u="none" strike="noStrike" dirty="0">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extLst>
                  <a:ext uri="{0D108BD9-81ED-4DB2-BD59-A6C34878D82A}">
                    <a16:rowId xmlns:a16="http://schemas.microsoft.com/office/drawing/2014/main" val="3489690731"/>
                  </a:ext>
                </a:extLst>
              </a:tr>
              <a:tr h="340216">
                <a:tc>
                  <a:txBody>
                    <a:bodyPr/>
                    <a:lstStyle/>
                    <a:p>
                      <a:pPr algn="ctr" fontAlgn="ctr"/>
                      <a:r>
                        <a:rPr lang="fr-FR" sz="1200" u="none" strike="noStrike">
                          <a:effectLst/>
                        </a:rPr>
                        <a:t>Unité</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dirty="0">
                          <a:effectLst/>
                        </a:rPr>
                        <a:t> </a:t>
                      </a:r>
                      <a:endParaRPr lang="fr-FR" sz="1200" b="0" i="0" u="none" strike="noStrike" dirty="0">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extLst>
                  <a:ext uri="{0D108BD9-81ED-4DB2-BD59-A6C34878D82A}">
                    <a16:rowId xmlns:a16="http://schemas.microsoft.com/office/drawing/2014/main" val="404760833"/>
                  </a:ext>
                </a:extLst>
              </a:tr>
              <a:tr h="340216">
                <a:tc>
                  <a:txBody>
                    <a:bodyPr/>
                    <a:lstStyle/>
                    <a:p>
                      <a:pPr algn="ctr" fontAlgn="ctr"/>
                      <a:r>
                        <a:rPr lang="fr-FR" sz="1200" u="none" strike="noStrike">
                          <a:effectLst/>
                        </a:rPr>
                        <a:t>1</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b="0" i="0" u="none" strike="noStrike">
                          <a:solidFill>
                            <a:srgbClr val="000000"/>
                          </a:solidFill>
                          <a:effectLst/>
                          <a:latin typeface="Calibri" panose="020F0502020204030204" pitchFamily="34" charset="0"/>
                        </a:rPr>
                        <a:t>17,6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0,57</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extLst>
                  <a:ext uri="{0D108BD9-81ED-4DB2-BD59-A6C34878D82A}">
                    <a16:rowId xmlns:a16="http://schemas.microsoft.com/office/drawing/2014/main" val="1663022667"/>
                  </a:ext>
                </a:extLst>
              </a:tr>
              <a:tr h="340216">
                <a:tc>
                  <a:txBody>
                    <a:bodyPr/>
                    <a:lstStyle/>
                    <a:p>
                      <a:pPr algn="ctr" fontAlgn="ctr"/>
                      <a:r>
                        <a:rPr lang="fr-FR" sz="1200" u="none" strike="noStrike">
                          <a:effectLst/>
                        </a:rPr>
                        <a:t>2</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0,48</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34</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26,5</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extLst>
                  <a:ext uri="{0D108BD9-81ED-4DB2-BD59-A6C34878D82A}">
                    <a16:rowId xmlns:a16="http://schemas.microsoft.com/office/drawing/2014/main" val="3979620289"/>
                  </a:ext>
                </a:extLst>
              </a:tr>
              <a:tr h="340216">
                <a:tc>
                  <a:txBody>
                    <a:bodyPr/>
                    <a:lstStyle/>
                    <a:p>
                      <a:pPr algn="ctr" fontAlgn="ctr"/>
                      <a:r>
                        <a:rPr lang="fr-FR" sz="1200" u="none" strike="noStrike">
                          <a:effectLst/>
                        </a:rPr>
                        <a:t>3</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b="0" i="0" u="none" strike="noStrike">
                          <a:solidFill>
                            <a:srgbClr val="000000"/>
                          </a:solidFill>
                          <a:effectLst/>
                          <a:latin typeface="Calibri" panose="020F0502020204030204" pitchFamily="34" charset="0"/>
                        </a:rPr>
                        <a:t>17,3</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0,73</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27,1</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extLst>
                  <a:ext uri="{0D108BD9-81ED-4DB2-BD59-A6C34878D82A}">
                    <a16:rowId xmlns:a16="http://schemas.microsoft.com/office/drawing/2014/main" val="142095139"/>
                  </a:ext>
                </a:extLst>
              </a:tr>
              <a:tr h="340216">
                <a:tc>
                  <a:txBody>
                    <a:bodyPr/>
                    <a:lstStyle/>
                    <a:p>
                      <a:pPr algn="ctr" fontAlgn="ctr"/>
                      <a:r>
                        <a:rPr lang="fr-FR" sz="1200" u="none" strike="noStrike">
                          <a:effectLst/>
                        </a:rPr>
                        <a:t>4</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14,5</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26,9</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18,7</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14,3</a:t>
                      </a:r>
                    </a:p>
                  </a:txBody>
                  <a:tcPr marL="9525" marR="9525" marT="9525" marB="0" anchor="ctr"/>
                </a:tc>
                <a:extLst>
                  <a:ext uri="{0D108BD9-81ED-4DB2-BD59-A6C34878D82A}">
                    <a16:rowId xmlns:a16="http://schemas.microsoft.com/office/drawing/2014/main" val="1627577217"/>
                  </a:ext>
                </a:extLst>
              </a:tr>
              <a:tr h="340216">
                <a:tc>
                  <a:txBody>
                    <a:bodyPr/>
                    <a:lstStyle/>
                    <a:p>
                      <a:pPr algn="ctr" fontAlgn="ctr"/>
                      <a:r>
                        <a:rPr lang="fr-FR" sz="1200" u="none" strike="noStrike">
                          <a:effectLst/>
                        </a:rPr>
                        <a:t>5</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26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151</a:t>
                      </a:r>
                    </a:p>
                  </a:txBody>
                  <a:tcPr marL="9525" marR="9525" marT="9525" marB="0" anchor="ct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extLst>
                  <a:ext uri="{0D108BD9-81ED-4DB2-BD59-A6C34878D82A}">
                    <a16:rowId xmlns:a16="http://schemas.microsoft.com/office/drawing/2014/main" val="1297955076"/>
                  </a:ext>
                </a:extLst>
              </a:tr>
              <a:tr h="340216">
                <a:tc>
                  <a:txBody>
                    <a:bodyPr/>
                    <a:lstStyle/>
                    <a:p>
                      <a:pPr algn="ctr" fontAlgn="ctr"/>
                      <a:r>
                        <a:rPr lang="fr-FR" sz="1200" u="none" strike="noStrike">
                          <a:effectLst/>
                        </a:rPr>
                        <a:t>6</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 </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26,8</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31</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56,4</a:t>
                      </a:r>
                    </a:p>
                  </a:txBody>
                  <a:tcPr marL="9525" marR="9525" marT="9525" marB="0" anchor="ctr"/>
                </a:tc>
                <a:tc>
                  <a:txBody>
                    <a:bodyPr/>
                    <a:lstStyle/>
                    <a:p>
                      <a:pPr algn="ctr" fontAlgn="ctr"/>
                      <a:r>
                        <a:rPr lang="fr-FR" sz="1200" b="0" i="0" u="none" strike="noStrike" dirty="0">
                          <a:solidFill>
                            <a:srgbClr val="000000"/>
                          </a:solidFill>
                          <a:effectLst/>
                          <a:latin typeface="Calibri" panose="020F0502020204030204" pitchFamily="34" charset="0"/>
                        </a:rPr>
                        <a:t>48,5</a:t>
                      </a:r>
                    </a:p>
                  </a:txBody>
                  <a:tcPr marL="9525" marR="9525" marT="9525" marB="0" anchor="ctr"/>
                </a:tc>
                <a:extLst>
                  <a:ext uri="{0D108BD9-81ED-4DB2-BD59-A6C34878D82A}">
                    <a16:rowId xmlns:a16="http://schemas.microsoft.com/office/drawing/2014/main" val="2515199870"/>
                  </a:ext>
                </a:extLst>
              </a:tr>
            </a:tbl>
          </a:graphicData>
        </a:graphic>
      </p:graphicFrame>
    </p:spTree>
    <p:extLst>
      <p:ext uri="{BB962C8B-B14F-4D97-AF65-F5344CB8AC3E}">
        <p14:creationId xmlns:p14="http://schemas.microsoft.com/office/powerpoint/2010/main" val="1643695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Problématique générale</a:t>
            </a:r>
            <a:endParaRPr lang="en-GB" dirty="0"/>
          </a:p>
        </p:txBody>
      </p:sp>
      <p:sp>
        <p:nvSpPr>
          <p:cNvPr id="3" name="Espace réservé du texte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2"/>
          </p:nvPr>
        </p:nvSpPr>
        <p:spPr/>
        <p:txBody>
          <a:bodyPr/>
          <a:lstStyle/>
          <a:p>
            <a:fld id="{305F3330-C924-4A27-85C3-4DC756C473A8}" type="slidenum">
              <a:rPr lang="fr-FR" smtClean="0"/>
              <a:pPr/>
              <a:t>3</a:t>
            </a:fld>
            <a:endParaRPr lang="fr-FR"/>
          </a:p>
        </p:txBody>
      </p:sp>
    </p:spTree>
    <p:extLst>
      <p:ext uri="{BB962C8B-B14F-4D97-AF65-F5344CB8AC3E}">
        <p14:creationId xmlns:p14="http://schemas.microsoft.com/office/powerpoint/2010/main" val="4289667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a:t>Compléter le tableau</a:t>
            </a:r>
          </a:p>
        </p:txBody>
      </p:sp>
      <p:sp>
        <p:nvSpPr>
          <p:cNvPr id="3" name="Espace réservé du numéro de diapositive 2"/>
          <p:cNvSpPr>
            <a:spLocks noGrp="1"/>
          </p:cNvSpPr>
          <p:nvPr>
            <p:ph type="sldNum" sz="quarter" idx="12"/>
          </p:nvPr>
        </p:nvSpPr>
        <p:spPr/>
        <p:txBody>
          <a:bodyPr/>
          <a:lstStyle/>
          <a:p>
            <a:fld id="{305F3330-C924-4A27-85C3-4DC756C473A8}" type="slidenum">
              <a:rPr lang="fr-FR" smtClean="0"/>
              <a:pPr/>
              <a:t>30</a:t>
            </a:fld>
            <a:endParaRPr lang="fr-FR"/>
          </a:p>
        </p:txBody>
      </p:sp>
      <p:graphicFrame>
        <p:nvGraphicFramePr>
          <p:cNvPr id="7" name="Tableau 6"/>
          <p:cNvGraphicFramePr>
            <a:graphicFrameLocks noGrp="1"/>
          </p:cNvGraphicFramePr>
          <p:nvPr>
            <p:extLst>
              <p:ext uri="{D42A27DB-BD31-4B8C-83A1-F6EECF244321}">
                <p14:modId xmlns:p14="http://schemas.microsoft.com/office/powerpoint/2010/main" val="1019507147"/>
              </p:ext>
            </p:extLst>
          </p:nvPr>
        </p:nvGraphicFramePr>
        <p:xfrm>
          <a:off x="107508" y="2132858"/>
          <a:ext cx="8928986" cy="3366027"/>
        </p:xfrm>
        <a:graphic>
          <a:graphicData uri="http://schemas.openxmlformats.org/drawingml/2006/table">
            <a:tbl>
              <a:tblPr>
                <a:tableStyleId>{616DA210-FB5B-4158-B5E0-FEB733F419BA}</a:tableStyleId>
              </a:tblPr>
              <a:tblGrid>
                <a:gridCol w="811726">
                  <a:extLst>
                    <a:ext uri="{9D8B030D-6E8A-4147-A177-3AD203B41FA5}">
                      <a16:colId xmlns:a16="http://schemas.microsoft.com/office/drawing/2014/main" val="2789685639"/>
                    </a:ext>
                  </a:extLst>
                </a:gridCol>
                <a:gridCol w="811726">
                  <a:extLst>
                    <a:ext uri="{9D8B030D-6E8A-4147-A177-3AD203B41FA5}">
                      <a16:colId xmlns:a16="http://schemas.microsoft.com/office/drawing/2014/main" val="3806098035"/>
                    </a:ext>
                  </a:extLst>
                </a:gridCol>
                <a:gridCol w="811726">
                  <a:extLst>
                    <a:ext uri="{9D8B030D-6E8A-4147-A177-3AD203B41FA5}">
                      <a16:colId xmlns:a16="http://schemas.microsoft.com/office/drawing/2014/main" val="3115410079"/>
                    </a:ext>
                  </a:extLst>
                </a:gridCol>
                <a:gridCol w="811726">
                  <a:extLst>
                    <a:ext uri="{9D8B030D-6E8A-4147-A177-3AD203B41FA5}">
                      <a16:colId xmlns:a16="http://schemas.microsoft.com/office/drawing/2014/main" val="1170904606"/>
                    </a:ext>
                  </a:extLst>
                </a:gridCol>
                <a:gridCol w="811726">
                  <a:extLst>
                    <a:ext uri="{9D8B030D-6E8A-4147-A177-3AD203B41FA5}">
                      <a16:colId xmlns:a16="http://schemas.microsoft.com/office/drawing/2014/main" val="2966480707"/>
                    </a:ext>
                  </a:extLst>
                </a:gridCol>
                <a:gridCol w="811726">
                  <a:extLst>
                    <a:ext uri="{9D8B030D-6E8A-4147-A177-3AD203B41FA5}">
                      <a16:colId xmlns:a16="http://schemas.microsoft.com/office/drawing/2014/main" val="2827774723"/>
                    </a:ext>
                  </a:extLst>
                </a:gridCol>
                <a:gridCol w="811726">
                  <a:extLst>
                    <a:ext uri="{9D8B030D-6E8A-4147-A177-3AD203B41FA5}">
                      <a16:colId xmlns:a16="http://schemas.microsoft.com/office/drawing/2014/main" val="441709504"/>
                    </a:ext>
                  </a:extLst>
                </a:gridCol>
                <a:gridCol w="811726">
                  <a:extLst>
                    <a:ext uri="{9D8B030D-6E8A-4147-A177-3AD203B41FA5}">
                      <a16:colId xmlns:a16="http://schemas.microsoft.com/office/drawing/2014/main" val="2640853050"/>
                    </a:ext>
                  </a:extLst>
                </a:gridCol>
                <a:gridCol w="811726">
                  <a:extLst>
                    <a:ext uri="{9D8B030D-6E8A-4147-A177-3AD203B41FA5}">
                      <a16:colId xmlns:a16="http://schemas.microsoft.com/office/drawing/2014/main" val="737622420"/>
                    </a:ext>
                  </a:extLst>
                </a:gridCol>
                <a:gridCol w="811726">
                  <a:extLst>
                    <a:ext uri="{9D8B030D-6E8A-4147-A177-3AD203B41FA5}">
                      <a16:colId xmlns:a16="http://schemas.microsoft.com/office/drawing/2014/main" val="3101377931"/>
                    </a:ext>
                  </a:extLst>
                </a:gridCol>
                <a:gridCol w="811726">
                  <a:extLst>
                    <a:ext uri="{9D8B030D-6E8A-4147-A177-3AD203B41FA5}">
                      <a16:colId xmlns:a16="http://schemas.microsoft.com/office/drawing/2014/main" val="2557604342"/>
                    </a:ext>
                  </a:extLst>
                </a:gridCol>
              </a:tblGrid>
              <a:tr h="644299">
                <a:tc>
                  <a:txBody>
                    <a:bodyPr/>
                    <a:lstStyle/>
                    <a:p>
                      <a:pPr algn="ctr" fontAlgn="ctr"/>
                      <a:r>
                        <a:rPr lang="fr-FR" sz="1200" u="none" strike="noStrike" dirty="0">
                          <a:effectLst/>
                        </a:rPr>
                        <a:t>Sols</a:t>
                      </a:r>
                      <a:endParaRPr lang="fr-FR" sz="1200" b="0" i="0" u="none" strike="noStrike" dirty="0">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Poids volumique humide</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Poids volumique sec</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Indice des vides</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Porosité</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Degré de saturation</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Teneur en eau massique</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Poids volumique des grains</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Volume total</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Masse humide</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dirty="0">
                          <a:effectLst/>
                        </a:rPr>
                        <a:t>Masse sèche</a:t>
                      </a:r>
                      <a:endParaRPr lang="fr-FR" sz="1200" b="0" i="0" u="none" strike="noStrike" dirty="0">
                        <a:solidFill>
                          <a:srgbClr val="000000"/>
                        </a:solidFill>
                        <a:effectLst/>
                        <a:latin typeface="Calibri" panose="020F0502020204030204" pitchFamily="34" charset="0"/>
                      </a:endParaRPr>
                    </a:p>
                  </a:txBody>
                  <a:tcPr marL="9352" marR="9352" marT="9352" marB="0" anchor="ctr"/>
                </a:tc>
                <a:extLst>
                  <a:ext uri="{0D108BD9-81ED-4DB2-BD59-A6C34878D82A}">
                    <a16:rowId xmlns:a16="http://schemas.microsoft.com/office/drawing/2014/main" val="868722227"/>
                  </a:ext>
                </a:extLst>
              </a:tr>
              <a:tr h="340216">
                <a:tc>
                  <a:txBody>
                    <a:bodyPr/>
                    <a:lstStyle/>
                    <a:p>
                      <a:pPr algn="ctr" fontAlgn="ctr"/>
                      <a:r>
                        <a:rPr lang="fr-FR" sz="1200" u="none" strike="noStrike">
                          <a:effectLst/>
                        </a:rPr>
                        <a:t>Symbole</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dirty="0">
                          <a:effectLst/>
                        </a:rPr>
                        <a:t> </a:t>
                      </a:r>
                      <a:endParaRPr lang="fr-FR" sz="1200" b="0" i="0" u="none" strike="noStrike" dirty="0">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extLst>
                  <a:ext uri="{0D108BD9-81ED-4DB2-BD59-A6C34878D82A}">
                    <a16:rowId xmlns:a16="http://schemas.microsoft.com/office/drawing/2014/main" val="3489690731"/>
                  </a:ext>
                </a:extLst>
              </a:tr>
              <a:tr h="340216">
                <a:tc>
                  <a:txBody>
                    <a:bodyPr/>
                    <a:lstStyle/>
                    <a:p>
                      <a:pPr algn="ctr" fontAlgn="ctr"/>
                      <a:r>
                        <a:rPr lang="fr-FR" sz="1200" u="none" strike="noStrike">
                          <a:effectLst/>
                        </a:rPr>
                        <a:t>Unité</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dirty="0">
                          <a:effectLst/>
                        </a:rPr>
                        <a:t> </a:t>
                      </a:r>
                      <a:endParaRPr lang="fr-FR" sz="1200" b="0" i="0" u="none" strike="noStrike" dirty="0">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9352" marR="9352" marT="9352" marB="0" anchor="ctr"/>
                </a:tc>
                <a:extLst>
                  <a:ext uri="{0D108BD9-81ED-4DB2-BD59-A6C34878D82A}">
                    <a16:rowId xmlns:a16="http://schemas.microsoft.com/office/drawing/2014/main" val="404760833"/>
                  </a:ext>
                </a:extLst>
              </a:tr>
              <a:tr h="340216">
                <a:tc>
                  <a:txBody>
                    <a:bodyPr/>
                    <a:lstStyle/>
                    <a:p>
                      <a:pPr algn="ctr" fontAlgn="ctr"/>
                      <a:r>
                        <a:rPr lang="fr-FR" sz="1200" u="none" strike="noStrike">
                          <a:effectLst/>
                        </a:rPr>
                        <a:t>1</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b="0" i="0" u="none" strike="noStrike">
                          <a:solidFill>
                            <a:srgbClr val="000000"/>
                          </a:solidFill>
                          <a:effectLst/>
                          <a:latin typeface="Calibri" panose="020F0502020204030204" pitchFamily="34" charset="0"/>
                        </a:rPr>
                        <a:t>17,6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17,6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0,57</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0,36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27,6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extLst>
                  <a:ext uri="{0D108BD9-81ED-4DB2-BD59-A6C34878D82A}">
                    <a16:rowId xmlns:a16="http://schemas.microsoft.com/office/drawing/2014/main" val="1663022667"/>
                  </a:ext>
                </a:extLst>
              </a:tr>
              <a:tr h="340216">
                <a:tc>
                  <a:txBody>
                    <a:bodyPr/>
                    <a:lstStyle/>
                    <a:p>
                      <a:pPr algn="ctr" fontAlgn="ctr"/>
                      <a:r>
                        <a:rPr lang="fr-FR" sz="1200" u="none" strike="noStrike">
                          <a:effectLst/>
                        </a:rPr>
                        <a:t>2</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b="0" i="0" u="none" strike="noStrike">
                          <a:solidFill>
                            <a:srgbClr val="000000"/>
                          </a:solidFill>
                          <a:effectLst/>
                          <a:latin typeface="Calibri" panose="020F0502020204030204" pitchFamily="34" charset="0"/>
                        </a:rPr>
                        <a:t>18,47</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13,78</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0,92</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0,48</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97,6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34,0</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26,5</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extLst>
                  <a:ext uri="{0D108BD9-81ED-4DB2-BD59-A6C34878D82A}">
                    <a16:rowId xmlns:a16="http://schemas.microsoft.com/office/drawing/2014/main" val="3979620289"/>
                  </a:ext>
                </a:extLst>
              </a:tr>
              <a:tr h="340216">
                <a:tc>
                  <a:txBody>
                    <a:bodyPr/>
                    <a:lstStyle/>
                    <a:p>
                      <a:pPr algn="ctr" fontAlgn="ctr"/>
                      <a:r>
                        <a:rPr lang="fr-FR" sz="1200" u="none" strike="noStrike">
                          <a:effectLst/>
                        </a:rPr>
                        <a:t>3</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b="0" i="0" u="none" strike="noStrike">
                          <a:solidFill>
                            <a:srgbClr val="000000"/>
                          </a:solidFill>
                          <a:effectLst/>
                          <a:latin typeface="Calibri" panose="020F0502020204030204" pitchFamily="34" charset="0"/>
                        </a:rPr>
                        <a:t>17,3</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15,7</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0,73</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0,42</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38,8</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10,4</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27,1</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a:t>
                      </a:r>
                    </a:p>
                  </a:txBody>
                  <a:tcPr marL="9525" marR="9525" marT="9525" marB="0" anchor="ctr"/>
                </a:tc>
                <a:extLst>
                  <a:ext uri="{0D108BD9-81ED-4DB2-BD59-A6C34878D82A}">
                    <a16:rowId xmlns:a16="http://schemas.microsoft.com/office/drawing/2014/main" val="142095139"/>
                  </a:ext>
                </a:extLst>
              </a:tr>
              <a:tr h="340216">
                <a:tc>
                  <a:txBody>
                    <a:bodyPr/>
                    <a:lstStyle/>
                    <a:p>
                      <a:pPr algn="ctr" fontAlgn="ctr"/>
                      <a:r>
                        <a:rPr lang="fr-FR" sz="1200" u="none" strike="noStrike">
                          <a:effectLst/>
                        </a:rPr>
                        <a:t>4</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b="0" i="0" u="none" strike="noStrike">
                          <a:solidFill>
                            <a:srgbClr val="000000"/>
                          </a:solidFill>
                          <a:effectLst/>
                          <a:latin typeface="Calibri" panose="020F0502020204030204" pitchFamily="34" charset="0"/>
                        </a:rPr>
                        <a:t>19,0</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14,5</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0,86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0,46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97,5</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31,0</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26,9</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10,2</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18,7</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14,3</a:t>
                      </a:r>
                    </a:p>
                  </a:txBody>
                  <a:tcPr marL="9525" marR="9525" marT="9525" marB="0" anchor="ctr"/>
                </a:tc>
                <a:extLst>
                  <a:ext uri="{0D108BD9-81ED-4DB2-BD59-A6C34878D82A}">
                    <a16:rowId xmlns:a16="http://schemas.microsoft.com/office/drawing/2014/main" val="1627577217"/>
                  </a:ext>
                </a:extLst>
              </a:tr>
              <a:tr h="340216">
                <a:tc>
                  <a:txBody>
                    <a:bodyPr/>
                    <a:lstStyle/>
                    <a:p>
                      <a:pPr algn="ctr" fontAlgn="ctr"/>
                      <a:r>
                        <a:rPr lang="fr-FR" sz="1200" u="none" strike="noStrike">
                          <a:effectLst/>
                        </a:rPr>
                        <a:t>5</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b="0" i="0" u="none" strike="noStrike">
                          <a:solidFill>
                            <a:srgbClr val="000000"/>
                          </a:solidFill>
                          <a:effectLst/>
                          <a:latin typeface="Calibri" panose="020F0502020204030204" pitchFamily="34" charset="0"/>
                        </a:rPr>
                        <a:t>23,3</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21,84</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0,19</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0,16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90,0</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26,0</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151</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351,5</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329,8</a:t>
                      </a:r>
                    </a:p>
                  </a:txBody>
                  <a:tcPr marL="9525" marR="9525" marT="9525" marB="0" anchor="ctr"/>
                </a:tc>
                <a:extLst>
                  <a:ext uri="{0D108BD9-81ED-4DB2-BD59-A6C34878D82A}">
                    <a16:rowId xmlns:a16="http://schemas.microsoft.com/office/drawing/2014/main" val="1297955076"/>
                  </a:ext>
                </a:extLst>
              </a:tr>
              <a:tr h="340216">
                <a:tc>
                  <a:txBody>
                    <a:bodyPr/>
                    <a:lstStyle/>
                    <a:p>
                      <a:pPr algn="ctr" fontAlgn="ctr"/>
                      <a:r>
                        <a:rPr lang="fr-FR" sz="1200" u="none" strike="noStrike">
                          <a:effectLst/>
                        </a:rPr>
                        <a:t>6</a:t>
                      </a:r>
                      <a:endParaRPr lang="fr-FR" sz="1200" b="0" i="0" u="none" strike="noStrike">
                        <a:solidFill>
                          <a:srgbClr val="000000"/>
                        </a:solidFill>
                        <a:effectLst/>
                        <a:latin typeface="Calibri" panose="020F0502020204030204" pitchFamily="34" charset="0"/>
                      </a:endParaRPr>
                    </a:p>
                  </a:txBody>
                  <a:tcPr marL="9352" marR="9352" marT="9352" marB="0" anchor="ctr"/>
                </a:tc>
                <a:tc>
                  <a:txBody>
                    <a:bodyPr/>
                    <a:lstStyle/>
                    <a:p>
                      <a:pPr algn="ctr" fontAlgn="ctr"/>
                      <a:r>
                        <a:rPr lang="fr-FR" sz="1200" b="0" i="0" u="none" strike="noStrike">
                          <a:solidFill>
                            <a:srgbClr val="000000"/>
                          </a:solidFill>
                          <a:effectLst/>
                          <a:latin typeface="Calibri" panose="020F0502020204030204" pitchFamily="34" charset="0"/>
                        </a:rPr>
                        <a:t>18,2</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15,6</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0,71</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0,42</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61,2</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16,3</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26,8</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31</a:t>
                      </a:r>
                    </a:p>
                  </a:txBody>
                  <a:tcPr marL="9525" marR="9525" marT="9525" marB="0" anchor="ctr"/>
                </a:tc>
                <a:tc>
                  <a:txBody>
                    <a:bodyPr/>
                    <a:lstStyle/>
                    <a:p>
                      <a:pPr algn="ctr" fontAlgn="ctr"/>
                      <a:r>
                        <a:rPr lang="fr-FR" sz="1200" b="0" i="0" u="none" strike="noStrike">
                          <a:solidFill>
                            <a:srgbClr val="000000"/>
                          </a:solidFill>
                          <a:effectLst/>
                          <a:latin typeface="Calibri" panose="020F0502020204030204" pitchFamily="34" charset="0"/>
                        </a:rPr>
                        <a:t>56,4</a:t>
                      </a:r>
                    </a:p>
                  </a:txBody>
                  <a:tcPr marL="9525" marR="9525" marT="9525" marB="0" anchor="ctr"/>
                </a:tc>
                <a:tc>
                  <a:txBody>
                    <a:bodyPr/>
                    <a:lstStyle/>
                    <a:p>
                      <a:pPr algn="ctr" fontAlgn="ctr"/>
                      <a:r>
                        <a:rPr lang="fr-FR" sz="1200" b="0" i="0" u="none" strike="noStrike" dirty="0">
                          <a:solidFill>
                            <a:srgbClr val="000000"/>
                          </a:solidFill>
                          <a:effectLst/>
                          <a:latin typeface="Calibri" panose="020F0502020204030204" pitchFamily="34" charset="0"/>
                        </a:rPr>
                        <a:t>48,5</a:t>
                      </a:r>
                    </a:p>
                  </a:txBody>
                  <a:tcPr marL="9525" marR="9525" marT="9525" marB="0" anchor="ctr"/>
                </a:tc>
                <a:extLst>
                  <a:ext uri="{0D108BD9-81ED-4DB2-BD59-A6C34878D82A}">
                    <a16:rowId xmlns:a16="http://schemas.microsoft.com/office/drawing/2014/main" val="2515199870"/>
                  </a:ext>
                </a:extLst>
              </a:tr>
            </a:tbl>
          </a:graphicData>
        </a:graphic>
      </p:graphicFrame>
    </p:spTree>
    <p:extLst>
      <p:ext uri="{BB962C8B-B14F-4D97-AF65-F5344CB8AC3E}">
        <p14:creationId xmlns:p14="http://schemas.microsoft.com/office/powerpoint/2010/main" val="211416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Détermination des paramètres</a:t>
            </a:r>
            <a:endParaRPr lang="en-GB" dirty="0"/>
          </a:p>
        </p:txBody>
      </p:sp>
      <mc:AlternateContent xmlns:mc="http://schemas.openxmlformats.org/markup-compatibility/2006" xmlns:a14="http://schemas.microsoft.com/office/drawing/2010/main">
        <mc:Choice Requires="a14">
          <p:sp>
            <p:nvSpPr>
              <p:cNvPr id="3" name="Espace réservé du contenu 2"/>
              <p:cNvSpPr>
                <a:spLocks noGrp="1"/>
              </p:cNvSpPr>
              <p:nvPr>
                <p:ph idx="1"/>
              </p:nvPr>
            </p:nvSpPr>
            <p:spPr/>
            <p:txBody>
              <a:bodyPr/>
              <a:lstStyle/>
              <a:p>
                <a:r>
                  <a:rPr lang="fr-FR" dirty="0"/>
                  <a:t>Masse volumique des grains </a:t>
                </a:r>
              </a:p>
              <a:p>
                <a:pPr lvl="1"/>
                <a:r>
                  <a:rPr lang="fr-FR" dirty="0"/>
                  <a:t>Pycnomètre à eau : </a:t>
                </a:r>
              </a:p>
              <a:p>
                <a:pPr lvl="1"/>
                <a:r>
                  <a:rPr lang="fr-FR" dirty="0"/>
                  <a:t>Pycnomètre à gaz</a:t>
                </a:r>
              </a:p>
              <a:p>
                <a:pPr lvl="1"/>
                <a:endParaRPr lang="fr-FR" dirty="0"/>
              </a:p>
              <a:p>
                <a:pPr lvl="1"/>
                <a:endParaRPr lang="fr-FR" dirty="0"/>
              </a:p>
              <a:p>
                <a:r>
                  <a:rPr lang="fr-FR" dirty="0"/>
                  <a:t>Teneur en eau massique </a:t>
                </a:r>
              </a:p>
              <a:p>
                <a:pPr marL="0" indent="0">
                  <a:buNone/>
                </a:pPr>
                <a:r>
                  <a:rPr lang="fr-FR" dirty="0"/>
                  <a:t>Sol humide </a:t>
                </a:r>
                <a:r>
                  <a:rPr lang="fr-FR" dirty="0">
                    <a:sym typeface="Wingdings" pitchFamily="2" charset="2"/>
                  </a:rPr>
                  <a:t> 24h dans l’étuve (60 ou 105°C)  masse sèche </a:t>
                </a:r>
                <a:endParaRPr lang="fr-FR" dirty="0"/>
              </a:p>
              <a:p>
                <a:pPr marL="0" indent="0">
                  <a:buNone/>
                </a:pPr>
                <a14:m>
                  <m:oMathPara xmlns:m="http://schemas.openxmlformats.org/officeDocument/2006/math">
                    <m:oMathParaPr>
                      <m:jc m:val="centerGroup"/>
                    </m:oMathParaPr>
                    <m:oMath xmlns:m="http://schemas.openxmlformats.org/officeDocument/2006/math">
                      <m:r>
                        <a:rPr lang="fr-FR" b="0" i="1" smtClean="0">
                          <a:latin typeface="Cambria Math"/>
                        </a:rPr>
                        <m:t>𝑤</m:t>
                      </m:r>
                      <m:r>
                        <a:rPr lang="fr-FR" b="0" i="1" smtClean="0">
                          <a:latin typeface="Cambria Math"/>
                        </a:rPr>
                        <m:t>= </m:t>
                      </m:r>
                      <m:f>
                        <m:fPr>
                          <m:ctrlPr>
                            <a:rPr lang="fr-FR" b="0" i="1" smtClean="0">
                              <a:latin typeface="Cambria Math" panose="02040503050406030204" pitchFamily="18" charset="0"/>
                            </a:rPr>
                          </m:ctrlPr>
                        </m:fPr>
                        <m:num>
                          <m:r>
                            <a:rPr lang="fr-FR" i="1">
                              <a:latin typeface="Cambria Math"/>
                            </a:rPr>
                            <m:t>𝑚𝑎𝑠𝑠𝑒</m:t>
                          </m:r>
                          <m:r>
                            <a:rPr lang="fr-FR" i="1">
                              <a:latin typeface="Cambria Math"/>
                            </a:rPr>
                            <m:t> </m:t>
                          </m:r>
                          <m:r>
                            <a:rPr lang="fr-FR" i="1">
                              <a:latin typeface="Cambria Math"/>
                            </a:rPr>
                            <m:t>h𝑢𝑚𝑖𝑑𝑒</m:t>
                          </m:r>
                          <m:r>
                            <a:rPr lang="fr-FR" i="1">
                              <a:latin typeface="Cambria Math"/>
                            </a:rPr>
                            <m:t> −</m:t>
                          </m:r>
                          <m:r>
                            <a:rPr lang="fr-FR" i="1">
                              <a:latin typeface="Cambria Math"/>
                            </a:rPr>
                            <m:t>𝑚𝑎𝑠𝑠𝑒</m:t>
                          </m:r>
                          <m:r>
                            <a:rPr lang="fr-FR" i="1">
                              <a:latin typeface="Cambria Math"/>
                            </a:rPr>
                            <m:t> </m:t>
                          </m:r>
                          <m:r>
                            <a:rPr lang="fr-FR" i="1">
                              <a:latin typeface="Cambria Math"/>
                            </a:rPr>
                            <m:t>𝑠</m:t>
                          </m:r>
                          <m:r>
                            <a:rPr lang="fr-FR" i="1">
                              <a:latin typeface="Cambria Math"/>
                            </a:rPr>
                            <m:t>è</m:t>
                          </m:r>
                          <m:r>
                            <a:rPr lang="fr-FR" i="1">
                              <a:latin typeface="Cambria Math"/>
                            </a:rPr>
                            <m:t>𝑐h𝑒</m:t>
                          </m:r>
                          <m:r>
                            <m:rPr>
                              <m:nor/>
                            </m:rPr>
                            <a:rPr lang="fr-FR" dirty="0"/>
                            <m:t> </m:t>
                          </m:r>
                        </m:num>
                        <m:den>
                          <m:r>
                            <a:rPr lang="fr-FR" b="0" i="1" smtClean="0">
                              <a:latin typeface="Cambria Math"/>
                            </a:rPr>
                            <m:t>𝑚𝑎𝑠𝑠𝑒</m:t>
                          </m:r>
                          <m:r>
                            <a:rPr lang="fr-FR" b="0" i="1" smtClean="0">
                              <a:latin typeface="Cambria Math"/>
                            </a:rPr>
                            <m:t> </m:t>
                          </m:r>
                          <m:r>
                            <a:rPr lang="fr-FR" b="0" i="1" smtClean="0">
                              <a:latin typeface="Cambria Math"/>
                            </a:rPr>
                            <m:t>𝑠</m:t>
                          </m:r>
                          <m:r>
                            <a:rPr lang="fr-FR" b="0" i="1" smtClean="0">
                              <a:latin typeface="Cambria Math"/>
                            </a:rPr>
                            <m:t>è</m:t>
                          </m:r>
                          <m:r>
                            <a:rPr lang="fr-FR" b="0" i="1" smtClean="0">
                              <a:latin typeface="Cambria Math"/>
                            </a:rPr>
                            <m:t>𝑐h𝑒</m:t>
                          </m:r>
                        </m:den>
                      </m:f>
                      <m:r>
                        <a:rPr lang="fr-FR" b="0" i="1" smtClean="0">
                          <a:latin typeface="Cambria Math"/>
                          <a:ea typeface="Cambria Math"/>
                        </a:rPr>
                        <m:t>×100</m:t>
                      </m:r>
                    </m:oMath>
                  </m:oMathPara>
                </a14:m>
                <a:endParaRPr lang="fr-FR" dirty="0"/>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blipFill rotWithShape="1">
                <a:blip r:embed="rId3"/>
                <a:stretch>
                  <a:fillRect l="-1259" t="-1250"/>
                </a:stretch>
              </a:blipFill>
            </p:spPr>
            <p:txBody>
              <a:bodyPr/>
              <a:lstStyle/>
              <a:p>
                <a:r>
                  <a:rPr lang="en-GB">
                    <a:noFill/>
                  </a:rPr>
                  <a:t> </a:t>
                </a:r>
              </a:p>
            </p:txBody>
          </p:sp>
        </mc:Fallback>
      </mc:AlternateContent>
      <p:sp>
        <p:nvSpPr>
          <p:cNvPr id="4" name="Espace réservé du numéro de diapositive 3"/>
          <p:cNvSpPr>
            <a:spLocks noGrp="1"/>
          </p:cNvSpPr>
          <p:nvPr>
            <p:ph type="sldNum" sz="quarter" idx="12"/>
          </p:nvPr>
        </p:nvSpPr>
        <p:spPr/>
        <p:txBody>
          <a:bodyPr/>
          <a:lstStyle/>
          <a:p>
            <a:fld id="{B8FA1CC9-8CEE-484E-8B25-F5001892147A}" type="slidenum">
              <a:rPr lang="fr-FR" smtClean="0"/>
              <a:pPr/>
              <a:t>31</a:t>
            </a:fld>
            <a:endParaRPr lang="fr-FR" dirty="0"/>
          </a:p>
        </p:txBody>
      </p:sp>
      <p:pic>
        <p:nvPicPr>
          <p:cNvPr id="7170" name="Picture 2" descr="http://upload.wikimedia.org/wikipedia/commons/thumb/e/eb/Pycnometer_full.jpg/150px-Pycnometer_fu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9500" y="1568772"/>
            <a:ext cx="880118" cy="184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718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Décrire les propriétés physiques d’un sol </a:t>
            </a:r>
            <a:endParaRPr lang="en-GB" dirty="0"/>
          </a:p>
        </p:txBody>
      </p:sp>
      <p:sp>
        <p:nvSpPr>
          <p:cNvPr id="3" name="Espace réservé du contenu 2"/>
          <p:cNvSpPr>
            <a:spLocks noGrp="1"/>
          </p:cNvSpPr>
          <p:nvPr>
            <p:ph idx="1"/>
          </p:nvPr>
        </p:nvSpPr>
        <p:spPr/>
        <p:txBody>
          <a:bodyPr/>
          <a:lstStyle/>
          <a:p>
            <a:r>
              <a:rPr lang="fr-FR" dirty="0"/>
              <a:t>Introduction des paramètres / caractéristiques intrinsèques, qui ne dépendent pas de l’état du sol</a:t>
            </a:r>
          </a:p>
          <a:p>
            <a:pPr lvl="1"/>
            <a:endParaRPr lang="fr-FR" dirty="0"/>
          </a:p>
          <a:p>
            <a:pPr lvl="1"/>
            <a:r>
              <a:rPr lang="fr-FR" dirty="0"/>
              <a:t>Taille des grains : granulométrie</a:t>
            </a:r>
          </a:p>
          <a:p>
            <a:pPr lvl="1"/>
            <a:r>
              <a:rPr lang="fr-FR" dirty="0" err="1"/>
              <a:t>e</a:t>
            </a:r>
            <a:r>
              <a:rPr lang="fr-FR" baseline="-25000" dirty="0" err="1"/>
              <a:t>max</a:t>
            </a:r>
            <a:r>
              <a:rPr lang="fr-FR" dirty="0"/>
              <a:t> et </a:t>
            </a:r>
            <a:r>
              <a:rPr lang="fr-FR" dirty="0" err="1"/>
              <a:t>e</a:t>
            </a:r>
            <a:r>
              <a:rPr lang="fr-FR" baseline="-25000" dirty="0" err="1"/>
              <a:t>min</a:t>
            </a:r>
            <a:r>
              <a:rPr lang="fr-FR" dirty="0"/>
              <a:t> des sols grenus</a:t>
            </a:r>
          </a:p>
          <a:p>
            <a:pPr lvl="1"/>
            <a:r>
              <a:rPr lang="fr-FR" dirty="0"/>
              <a:t>Plasticité</a:t>
            </a:r>
          </a:p>
          <a:p>
            <a:pPr lvl="1"/>
            <a:r>
              <a:rPr lang="fr-FR" dirty="0"/>
              <a:t>Valeur de bleu </a:t>
            </a:r>
          </a:p>
          <a:p>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32</a:t>
            </a:fld>
            <a:endParaRPr lang="fr-FR" dirty="0"/>
          </a:p>
        </p:txBody>
      </p:sp>
    </p:spTree>
    <p:extLst>
      <p:ext uri="{BB962C8B-B14F-4D97-AF65-F5344CB8AC3E}">
        <p14:creationId xmlns:p14="http://schemas.microsoft.com/office/powerpoint/2010/main" val="1519050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Granulométrie</a:t>
            </a:r>
            <a:endParaRPr lang="en-GB" dirty="0"/>
          </a:p>
        </p:txBody>
      </p:sp>
      <p:sp>
        <p:nvSpPr>
          <p:cNvPr id="3" name="Espace réservé du contenu 2"/>
          <p:cNvSpPr>
            <a:spLocks noGrp="1"/>
          </p:cNvSpPr>
          <p:nvPr>
            <p:ph idx="1"/>
          </p:nvPr>
        </p:nvSpPr>
        <p:spPr>
          <a:xfrm>
            <a:off x="457200" y="1340768"/>
            <a:ext cx="8229600" cy="4389120"/>
          </a:xfrm>
        </p:spPr>
        <p:txBody>
          <a:bodyPr/>
          <a:lstStyle/>
          <a:p>
            <a:r>
              <a:rPr lang="fr-FR" dirty="0"/>
              <a:t>Détermination de la répartition des grains du sol en fonction de leurs dimensions par tamisage. </a:t>
            </a:r>
            <a:endParaRPr lang="en-GB" dirty="0"/>
          </a:p>
        </p:txBody>
      </p:sp>
      <p:sp>
        <p:nvSpPr>
          <p:cNvPr id="4" name="Espace réservé du numéro de diapositive 3"/>
          <p:cNvSpPr>
            <a:spLocks noGrp="1"/>
          </p:cNvSpPr>
          <p:nvPr>
            <p:ph type="sldNum" sz="quarter" idx="12"/>
          </p:nvPr>
        </p:nvSpPr>
        <p:spPr>
          <a:xfrm>
            <a:off x="7924800" y="6189109"/>
            <a:ext cx="762000" cy="365125"/>
          </a:xfrm>
        </p:spPr>
        <p:txBody>
          <a:bodyPr/>
          <a:lstStyle/>
          <a:p>
            <a:fld id="{B8FA1CC9-8CEE-484E-8B25-F5001892147A}" type="slidenum">
              <a:rPr lang="fr-FR" smtClean="0"/>
              <a:pPr/>
              <a:t>33</a:t>
            </a:fld>
            <a:endParaRPr lang="fr-FR" dirty="0"/>
          </a:p>
        </p:txBody>
      </p:sp>
      <p:cxnSp>
        <p:nvCxnSpPr>
          <p:cNvPr id="6" name="Connecteur droit avec flèche 5"/>
          <p:cNvCxnSpPr/>
          <p:nvPr/>
        </p:nvCxnSpPr>
        <p:spPr>
          <a:xfrm flipV="1">
            <a:off x="2051720" y="2204864"/>
            <a:ext cx="0" cy="281760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a:off x="1871320" y="4818418"/>
            <a:ext cx="496016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6228184" y="4869160"/>
            <a:ext cx="2234907" cy="369332"/>
          </a:xfrm>
          <a:prstGeom prst="rect">
            <a:avLst/>
          </a:prstGeom>
          <a:noFill/>
        </p:spPr>
        <p:txBody>
          <a:bodyPr wrap="none" rtlCol="0">
            <a:spAutoFit/>
          </a:bodyPr>
          <a:lstStyle/>
          <a:p>
            <a:r>
              <a:rPr lang="fr-FR" dirty="0"/>
              <a:t>Diamètre de grains</a:t>
            </a:r>
            <a:endParaRPr lang="en-GB" dirty="0"/>
          </a:p>
        </p:txBody>
      </p:sp>
      <p:cxnSp>
        <p:nvCxnSpPr>
          <p:cNvPr id="12" name="Connecteur droit 11"/>
          <p:cNvCxnSpPr/>
          <p:nvPr/>
        </p:nvCxnSpPr>
        <p:spPr>
          <a:xfrm flipH="1">
            <a:off x="1979712" y="2420888"/>
            <a:ext cx="4752528" cy="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1331640" y="2276872"/>
            <a:ext cx="579005" cy="261610"/>
          </a:xfrm>
          <a:prstGeom prst="rect">
            <a:avLst/>
          </a:prstGeom>
          <a:noFill/>
        </p:spPr>
        <p:txBody>
          <a:bodyPr wrap="none" rtlCol="0">
            <a:spAutoFit/>
          </a:bodyPr>
          <a:lstStyle/>
          <a:p>
            <a:r>
              <a:rPr lang="fr-FR" sz="1100" dirty="0"/>
              <a:t>100 %</a:t>
            </a:r>
            <a:endParaRPr lang="en-GB" sz="1100" dirty="0"/>
          </a:p>
        </p:txBody>
      </p:sp>
      <p:sp>
        <p:nvSpPr>
          <p:cNvPr id="16" name="Forme libre 15"/>
          <p:cNvSpPr/>
          <p:nvPr/>
        </p:nvSpPr>
        <p:spPr>
          <a:xfrm>
            <a:off x="2035834" y="2404981"/>
            <a:ext cx="4477109" cy="2410828"/>
          </a:xfrm>
          <a:custGeom>
            <a:avLst/>
            <a:gdLst>
              <a:gd name="connsiteX0" fmla="*/ 0 w 4477109"/>
              <a:gd name="connsiteY0" fmla="*/ 2410828 h 2410828"/>
              <a:gd name="connsiteX1" fmla="*/ 621102 w 4477109"/>
              <a:gd name="connsiteY1" fmla="*/ 2272805 h 2410828"/>
              <a:gd name="connsiteX2" fmla="*/ 1302589 w 4477109"/>
              <a:gd name="connsiteY2" fmla="*/ 2022639 h 2410828"/>
              <a:gd name="connsiteX3" fmla="*/ 1897811 w 4477109"/>
              <a:gd name="connsiteY3" fmla="*/ 1694836 h 2410828"/>
              <a:gd name="connsiteX4" fmla="*/ 2639683 w 4477109"/>
              <a:gd name="connsiteY4" fmla="*/ 1108239 h 2410828"/>
              <a:gd name="connsiteX5" fmla="*/ 3114136 w 4477109"/>
              <a:gd name="connsiteY5" fmla="*/ 702798 h 2410828"/>
              <a:gd name="connsiteX6" fmla="*/ 3502324 w 4477109"/>
              <a:gd name="connsiteY6" fmla="*/ 374994 h 2410828"/>
              <a:gd name="connsiteX7" fmla="*/ 4166558 w 4477109"/>
              <a:gd name="connsiteY7" fmla="*/ 38564 h 2410828"/>
              <a:gd name="connsiteX8" fmla="*/ 4477109 w 4477109"/>
              <a:gd name="connsiteY8" fmla="*/ 21311 h 2410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7109" h="2410828">
                <a:moveTo>
                  <a:pt x="0" y="2410828"/>
                </a:moveTo>
                <a:cubicBezTo>
                  <a:pt x="202002" y="2374165"/>
                  <a:pt x="404004" y="2337503"/>
                  <a:pt x="621102" y="2272805"/>
                </a:cubicBezTo>
                <a:cubicBezTo>
                  <a:pt x="838200" y="2208107"/>
                  <a:pt x="1089804" y="2118967"/>
                  <a:pt x="1302589" y="2022639"/>
                </a:cubicBezTo>
                <a:cubicBezTo>
                  <a:pt x="1515374" y="1926311"/>
                  <a:pt x="1674962" y="1847236"/>
                  <a:pt x="1897811" y="1694836"/>
                </a:cubicBezTo>
                <a:cubicBezTo>
                  <a:pt x="2120660" y="1542436"/>
                  <a:pt x="2436962" y="1273579"/>
                  <a:pt x="2639683" y="1108239"/>
                </a:cubicBezTo>
                <a:cubicBezTo>
                  <a:pt x="2842404" y="942899"/>
                  <a:pt x="3114136" y="702798"/>
                  <a:pt x="3114136" y="702798"/>
                </a:cubicBezTo>
                <a:cubicBezTo>
                  <a:pt x="3257909" y="580591"/>
                  <a:pt x="3326920" y="485700"/>
                  <a:pt x="3502324" y="374994"/>
                </a:cubicBezTo>
                <a:cubicBezTo>
                  <a:pt x="3677728" y="264288"/>
                  <a:pt x="4004094" y="97511"/>
                  <a:pt x="4166558" y="38564"/>
                </a:cubicBezTo>
                <a:cubicBezTo>
                  <a:pt x="4329022" y="-20383"/>
                  <a:pt x="4403065" y="464"/>
                  <a:pt x="4477109" y="21311"/>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GB"/>
          </a:p>
        </p:txBody>
      </p:sp>
      <p:sp>
        <p:nvSpPr>
          <p:cNvPr id="17" name="Forme libre 16"/>
          <p:cNvSpPr/>
          <p:nvPr/>
        </p:nvSpPr>
        <p:spPr>
          <a:xfrm>
            <a:off x="2061713" y="2406876"/>
            <a:ext cx="3925019" cy="2417559"/>
          </a:xfrm>
          <a:custGeom>
            <a:avLst/>
            <a:gdLst>
              <a:gd name="connsiteX0" fmla="*/ 0 w 3925019"/>
              <a:gd name="connsiteY0" fmla="*/ 2417559 h 2417559"/>
              <a:gd name="connsiteX1" fmla="*/ 776378 w 3925019"/>
              <a:gd name="connsiteY1" fmla="*/ 2383054 h 2417559"/>
              <a:gd name="connsiteX2" fmla="*/ 1708030 w 3925019"/>
              <a:gd name="connsiteY2" fmla="*/ 2331295 h 2417559"/>
              <a:gd name="connsiteX3" fmla="*/ 2216989 w 3925019"/>
              <a:gd name="connsiteY3" fmla="*/ 1710193 h 2417559"/>
              <a:gd name="connsiteX4" fmla="*/ 2501661 w 3925019"/>
              <a:gd name="connsiteY4" fmla="*/ 804420 h 2417559"/>
              <a:gd name="connsiteX5" fmla="*/ 2682815 w 3925019"/>
              <a:gd name="connsiteY5" fmla="*/ 122933 h 2417559"/>
              <a:gd name="connsiteX6" fmla="*/ 3217653 w 3925019"/>
              <a:gd name="connsiteY6" fmla="*/ 10790 h 2417559"/>
              <a:gd name="connsiteX7" fmla="*/ 3925019 w 3925019"/>
              <a:gd name="connsiteY7" fmla="*/ 10790 h 2417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5019" h="2417559">
                <a:moveTo>
                  <a:pt x="0" y="2417559"/>
                </a:moveTo>
                <a:lnTo>
                  <a:pt x="776378" y="2383054"/>
                </a:lnTo>
                <a:cubicBezTo>
                  <a:pt x="1061050" y="2368677"/>
                  <a:pt x="1467928" y="2443438"/>
                  <a:pt x="1708030" y="2331295"/>
                </a:cubicBezTo>
                <a:cubicBezTo>
                  <a:pt x="1948132" y="2219152"/>
                  <a:pt x="2084717" y="1964672"/>
                  <a:pt x="2216989" y="1710193"/>
                </a:cubicBezTo>
                <a:cubicBezTo>
                  <a:pt x="2349261" y="1455714"/>
                  <a:pt x="2424023" y="1068963"/>
                  <a:pt x="2501661" y="804420"/>
                </a:cubicBezTo>
                <a:cubicBezTo>
                  <a:pt x="2579299" y="539877"/>
                  <a:pt x="2563483" y="255205"/>
                  <a:pt x="2682815" y="122933"/>
                </a:cubicBezTo>
                <a:cubicBezTo>
                  <a:pt x="2802147" y="-9339"/>
                  <a:pt x="3010619" y="29480"/>
                  <a:pt x="3217653" y="10790"/>
                </a:cubicBezTo>
                <a:cubicBezTo>
                  <a:pt x="3424687" y="-7900"/>
                  <a:pt x="3674853" y="1445"/>
                  <a:pt x="3925019" y="10790"/>
                </a:cubicBezTo>
              </a:path>
            </a:pathLst>
          </a:cu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GB"/>
          </a:p>
        </p:txBody>
      </p:sp>
      <p:sp>
        <p:nvSpPr>
          <p:cNvPr id="18" name="Forme libre 17"/>
          <p:cNvSpPr/>
          <p:nvPr/>
        </p:nvSpPr>
        <p:spPr>
          <a:xfrm>
            <a:off x="2044460" y="2452171"/>
            <a:ext cx="4813540" cy="2355012"/>
          </a:xfrm>
          <a:custGeom>
            <a:avLst/>
            <a:gdLst>
              <a:gd name="connsiteX0" fmla="*/ 0 w 4813540"/>
              <a:gd name="connsiteY0" fmla="*/ 2355012 h 2355012"/>
              <a:gd name="connsiteX1" fmla="*/ 672861 w 4813540"/>
              <a:gd name="connsiteY1" fmla="*/ 2122098 h 2355012"/>
              <a:gd name="connsiteX2" fmla="*/ 1078302 w 4813540"/>
              <a:gd name="connsiteY2" fmla="*/ 1664898 h 2355012"/>
              <a:gd name="connsiteX3" fmla="*/ 1466491 w 4813540"/>
              <a:gd name="connsiteY3" fmla="*/ 1345721 h 2355012"/>
              <a:gd name="connsiteX4" fmla="*/ 2087593 w 4813540"/>
              <a:gd name="connsiteY4" fmla="*/ 1311215 h 2355012"/>
              <a:gd name="connsiteX5" fmla="*/ 2596551 w 4813540"/>
              <a:gd name="connsiteY5" fmla="*/ 1302589 h 2355012"/>
              <a:gd name="connsiteX6" fmla="*/ 3036498 w 4813540"/>
              <a:gd name="connsiteY6" fmla="*/ 931653 h 2355012"/>
              <a:gd name="connsiteX7" fmla="*/ 3528204 w 4813540"/>
              <a:gd name="connsiteY7" fmla="*/ 396815 h 2355012"/>
              <a:gd name="connsiteX8" fmla="*/ 4278702 w 4813540"/>
              <a:gd name="connsiteY8" fmla="*/ 112144 h 2355012"/>
              <a:gd name="connsiteX9" fmla="*/ 4813540 w 4813540"/>
              <a:gd name="connsiteY9" fmla="*/ 0 h 2355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3540" h="2355012">
                <a:moveTo>
                  <a:pt x="0" y="2355012"/>
                </a:moveTo>
                <a:cubicBezTo>
                  <a:pt x="246572" y="2296064"/>
                  <a:pt x="493144" y="2237117"/>
                  <a:pt x="672861" y="2122098"/>
                </a:cubicBezTo>
                <a:cubicBezTo>
                  <a:pt x="852578" y="2007079"/>
                  <a:pt x="946030" y="1794294"/>
                  <a:pt x="1078302" y="1664898"/>
                </a:cubicBezTo>
                <a:cubicBezTo>
                  <a:pt x="1210574" y="1535502"/>
                  <a:pt x="1298276" y="1404668"/>
                  <a:pt x="1466491" y="1345721"/>
                </a:cubicBezTo>
                <a:cubicBezTo>
                  <a:pt x="1634706" y="1286774"/>
                  <a:pt x="1899250" y="1318404"/>
                  <a:pt x="2087593" y="1311215"/>
                </a:cubicBezTo>
                <a:cubicBezTo>
                  <a:pt x="2275936" y="1304026"/>
                  <a:pt x="2438400" y="1365849"/>
                  <a:pt x="2596551" y="1302589"/>
                </a:cubicBezTo>
                <a:cubicBezTo>
                  <a:pt x="2754702" y="1239329"/>
                  <a:pt x="2881223" y="1082615"/>
                  <a:pt x="3036498" y="931653"/>
                </a:cubicBezTo>
                <a:cubicBezTo>
                  <a:pt x="3191773" y="780691"/>
                  <a:pt x="3321170" y="533400"/>
                  <a:pt x="3528204" y="396815"/>
                </a:cubicBezTo>
                <a:cubicBezTo>
                  <a:pt x="3735238" y="260230"/>
                  <a:pt x="4064479" y="178280"/>
                  <a:pt x="4278702" y="112144"/>
                </a:cubicBezTo>
                <a:cubicBezTo>
                  <a:pt x="4492925" y="46008"/>
                  <a:pt x="4724400" y="10064"/>
                  <a:pt x="4813540" y="0"/>
                </a:cubicBezTo>
              </a:path>
            </a:pathLst>
          </a:cu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9" name="ZoneTexte 18"/>
              <p:cNvSpPr txBox="1"/>
              <p:nvPr/>
            </p:nvSpPr>
            <p:spPr>
              <a:xfrm>
                <a:off x="-67557" y="5315141"/>
                <a:ext cx="450052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fr-FR" b="0" i="1" smtClean="0">
                              <a:latin typeface="Cambria Math"/>
                            </a:rPr>
                            <m:t>𝐷</m:t>
                          </m:r>
                        </m:e>
                        <m:sub>
                          <m:r>
                            <a:rPr lang="fr-FR" b="0" i="1" smtClean="0">
                              <a:latin typeface="Cambria Math"/>
                            </a:rPr>
                            <m:t>60</m:t>
                          </m:r>
                        </m:sub>
                      </m:sSub>
                      <m:r>
                        <a:rPr lang="fr-FR" b="0" i="1" smtClean="0">
                          <a:latin typeface="Cambria Math"/>
                        </a:rPr>
                        <m:t>=</m:t>
                      </m:r>
                      <m:r>
                        <a:rPr lang="fr-FR" b="0" i="1" smtClean="0">
                          <a:latin typeface="Cambria Math"/>
                        </a:rPr>
                        <m:t>𝑑𝑖𝑎𝑚</m:t>
                      </m:r>
                      <m:r>
                        <a:rPr lang="fr-FR" b="0" i="1" smtClean="0">
                          <a:latin typeface="Cambria Math"/>
                        </a:rPr>
                        <m:t>è</m:t>
                      </m:r>
                      <m:r>
                        <a:rPr lang="fr-FR" b="0" i="1" smtClean="0">
                          <a:latin typeface="Cambria Math"/>
                        </a:rPr>
                        <m:t>𝑡𝑟𝑒</m:t>
                      </m:r>
                      <m:r>
                        <a:rPr lang="fr-FR" b="0" i="1" smtClean="0">
                          <a:latin typeface="Cambria Math"/>
                        </a:rPr>
                        <m:t> </m:t>
                      </m:r>
                      <m:d>
                        <m:dPr>
                          <m:ctrlPr>
                            <a:rPr lang="fr-FR" b="0" i="1" smtClean="0">
                              <a:latin typeface="Cambria Math" panose="02040503050406030204" pitchFamily="18" charset="0"/>
                            </a:rPr>
                          </m:ctrlPr>
                        </m:dPr>
                        <m:e>
                          <m:r>
                            <a:rPr lang="fr-FR" b="0" i="1" smtClean="0">
                              <a:latin typeface="Cambria Math"/>
                            </a:rPr>
                            <m:t>𝑚𝑚</m:t>
                          </m:r>
                        </m:e>
                      </m:d>
                      <m:r>
                        <a:rPr lang="fr-FR" b="0" i="1" smtClean="0">
                          <a:latin typeface="Cambria Math"/>
                        </a:rPr>
                        <m:t>=60 % </m:t>
                      </m:r>
                      <m:r>
                        <a:rPr lang="fr-FR" b="0" i="1" smtClean="0">
                          <a:latin typeface="Cambria Math"/>
                        </a:rPr>
                        <m:t>𝑑𝑒</m:t>
                      </m:r>
                      <m:r>
                        <a:rPr lang="fr-FR" b="0" i="1" smtClean="0">
                          <a:latin typeface="Cambria Math"/>
                        </a:rPr>
                        <m:t> </m:t>
                      </m:r>
                      <m:r>
                        <a:rPr lang="fr-FR" b="0" i="1" smtClean="0">
                          <a:latin typeface="Cambria Math"/>
                        </a:rPr>
                        <m:t>𝑝𝑎𝑠𝑠𝑎𝑛𝑡</m:t>
                      </m:r>
                    </m:oMath>
                  </m:oMathPara>
                </a14:m>
                <a:endParaRPr lang="en-GB" dirty="0"/>
              </a:p>
            </p:txBody>
          </p:sp>
        </mc:Choice>
        <mc:Fallback xmlns="">
          <p:sp>
            <p:nvSpPr>
              <p:cNvPr id="19" name="ZoneTexte 18"/>
              <p:cNvSpPr txBox="1">
                <a:spLocks noRot="1" noChangeAspect="1" noMove="1" noResize="1" noEditPoints="1" noAdjustHandles="1" noChangeArrowheads="1" noChangeShapeType="1" noTextEdit="1"/>
              </p:cNvSpPr>
              <p:nvPr/>
            </p:nvSpPr>
            <p:spPr>
              <a:xfrm>
                <a:off x="-67557" y="5315141"/>
                <a:ext cx="4500526" cy="369332"/>
              </a:xfrm>
              <a:prstGeom prst="rect">
                <a:avLst/>
              </a:prstGeom>
              <a:blipFill rotWithShape="1">
                <a:blip r:embed="rId3"/>
                <a:stretch>
                  <a:fillRect b="-13333"/>
                </a:stretch>
              </a:blipFill>
            </p:spPr>
            <p:txBody>
              <a:bodyPr/>
              <a:lstStyle/>
              <a:p>
                <a:r>
                  <a:rPr lang="fr-FR">
                    <a:noFill/>
                  </a:rPr>
                  <a:t> </a:t>
                </a:r>
              </a:p>
            </p:txBody>
          </p:sp>
        </mc:Fallback>
      </mc:AlternateContent>
      <p:sp>
        <p:nvSpPr>
          <p:cNvPr id="20" name="ZoneTexte 19"/>
          <p:cNvSpPr txBox="1"/>
          <p:nvPr/>
        </p:nvSpPr>
        <p:spPr>
          <a:xfrm>
            <a:off x="1534398" y="2852936"/>
            <a:ext cx="461665" cy="1331455"/>
          </a:xfrm>
          <a:prstGeom prst="rect">
            <a:avLst/>
          </a:prstGeom>
          <a:noFill/>
        </p:spPr>
        <p:txBody>
          <a:bodyPr vert="vert270" wrap="none" rtlCol="0">
            <a:spAutoFit/>
          </a:bodyPr>
          <a:lstStyle/>
          <a:p>
            <a:r>
              <a:rPr lang="fr-FR" dirty="0"/>
              <a:t>Passant (%)</a:t>
            </a:r>
            <a:endParaRPr lang="en-GB" dirty="0"/>
          </a:p>
        </p:txBody>
      </p:sp>
      <mc:AlternateContent xmlns:mc="http://schemas.openxmlformats.org/markup-compatibility/2006" xmlns:a14="http://schemas.microsoft.com/office/drawing/2010/main">
        <mc:Choice Requires="a14">
          <p:sp>
            <p:nvSpPr>
              <p:cNvPr id="21" name="ZoneTexte 20"/>
              <p:cNvSpPr txBox="1"/>
              <p:nvPr/>
            </p:nvSpPr>
            <p:spPr>
              <a:xfrm>
                <a:off x="-67557" y="5603173"/>
                <a:ext cx="450052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fr-FR" b="0" i="1" smtClean="0">
                              <a:latin typeface="Cambria Math"/>
                            </a:rPr>
                            <m:t>𝐷</m:t>
                          </m:r>
                        </m:e>
                        <m:sub>
                          <m:r>
                            <a:rPr lang="fr-FR" b="0" i="1" smtClean="0">
                              <a:latin typeface="Cambria Math"/>
                            </a:rPr>
                            <m:t>30</m:t>
                          </m:r>
                        </m:sub>
                      </m:sSub>
                      <m:r>
                        <a:rPr lang="fr-FR" b="0" i="1" smtClean="0">
                          <a:latin typeface="Cambria Math"/>
                        </a:rPr>
                        <m:t>=</m:t>
                      </m:r>
                      <m:r>
                        <a:rPr lang="fr-FR" b="0" i="1" smtClean="0">
                          <a:latin typeface="Cambria Math"/>
                        </a:rPr>
                        <m:t>𝑑𝑖𝑎𝑚</m:t>
                      </m:r>
                      <m:r>
                        <a:rPr lang="fr-FR" b="0" i="1" smtClean="0">
                          <a:latin typeface="Cambria Math"/>
                        </a:rPr>
                        <m:t>è</m:t>
                      </m:r>
                      <m:r>
                        <a:rPr lang="fr-FR" b="0" i="1" smtClean="0">
                          <a:latin typeface="Cambria Math"/>
                        </a:rPr>
                        <m:t>𝑡𝑟𝑒</m:t>
                      </m:r>
                      <m:r>
                        <a:rPr lang="fr-FR" b="0" i="1" smtClean="0">
                          <a:latin typeface="Cambria Math"/>
                        </a:rPr>
                        <m:t> </m:t>
                      </m:r>
                      <m:d>
                        <m:dPr>
                          <m:ctrlPr>
                            <a:rPr lang="fr-FR" b="0" i="1" smtClean="0">
                              <a:latin typeface="Cambria Math" panose="02040503050406030204" pitchFamily="18" charset="0"/>
                            </a:rPr>
                          </m:ctrlPr>
                        </m:dPr>
                        <m:e>
                          <m:r>
                            <a:rPr lang="fr-FR" b="0" i="1" smtClean="0">
                              <a:latin typeface="Cambria Math"/>
                            </a:rPr>
                            <m:t>𝑚𝑚</m:t>
                          </m:r>
                        </m:e>
                      </m:d>
                      <m:r>
                        <a:rPr lang="fr-FR" b="0" i="1" smtClean="0">
                          <a:latin typeface="Cambria Math"/>
                        </a:rPr>
                        <m:t>=30 % </m:t>
                      </m:r>
                      <m:r>
                        <a:rPr lang="fr-FR" b="0" i="1" smtClean="0">
                          <a:latin typeface="Cambria Math"/>
                        </a:rPr>
                        <m:t>𝑑𝑒</m:t>
                      </m:r>
                      <m:r>
                        <a:rPr lang="fr-FR" b="0" i="1" smtClean="0">
                          <a:latin typeface="Cambria Math"/>
                        </a:rPr>
                        <m:t> </m:t>
                      </m:r>
                      <m:r>
                        <a:rPr lang="fr-FR" b="0" i="1" smtClean="0">
                          <a:latin typeface="Cambria Math"/>
                        </a:rPr>
                        <m:t>𝑝𝑎𝑠𝑠𝑎𝑛𝑡</m:t>
                      </m:r>
                    </m:oMath>
                  </m:oMathPara>
                </a14:m>
                <a:endParaRPr lang="en-GB" dirty="0"/>
              </a:p>
            </p:txBody>
          </p:sp>
        </mc:Choice>
        <mc:Fallback xmlns="">
          <p:sp>
            <p:nvSpPr>
              <p:cNvPr id="21" name="ZoneTexte 20"/>
              <p:cNvSpPr txBox="1">
                <a:spLocks noRot="1" noChangeAspect="1" noMove="1" noResize="1" noEditPoints="1" noAdjustHandles="1" noChangeArrowheads="1" noChangeShapeType="1" noTextEdit="1"/>
              </p:cNvSpPr>
              <p:nvPr/>
            </p:nvSpPr>
            <p:spPr>
              <a:xfrm>
                <a:off x="-67557" y="5603173"/>
                <a:ext cx="4500526" cy="369332"/>
              </a:xfrm>
              <a:prstGeom prst="rect">
                <a:avLst/>
              </a:prstGeom>
              <a:blipFill rotWithShape="1">
                <a:blip r:embed="rId4"/>
                <a:stretch>
                  <a:fillRect b="-114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ZoneTexte 22"/>
              <p:cNvSpPr txBox="1"/>
              <p:nvPr/>
            </p:nvSpPr>
            <p:spPr>
              <a:xfrm>
                <a:off x="4873548" y="5157192"/>
                <a:ext cx="3915879" cy="6562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𝐶𝑜𝑒𝑓𝑓𝑖𝑐𝑖𝑒𝑛𝑡</m:t>
                      </m:r>
                      <m:r>
                        <a:rPr lang="fr-FR" b="0" i="1" smtClean="0">
                          <a:latin typeface="Cambria Math"/>
                        </a:rPr>
                        <m:t> </m:t>
                      </m:r>
                      <m:sSup>
                        <m:sSupPr>
                          <m:ctrlPr>
                            <a:rPr lang="fr-FR" b="0" i="1" smtClean="0">
                              <a:latin typeface="Cambria Math" panose="02040503050406030204" pitchFamily="18" charset="0"/>
                            </a:rPr>
                          </m:ctrlPr>
                        </m:sSupPr>
                        <m:e>
                          <m:r>
                            <a:rPr lang="fr-FR" b="0" i="1" smtClean="0">
                              <a:latin typeface="Cambria Math"/>
                            </a:rPr>
                            <m:t>𝑑</m:t>
                          </m:r>
                        </m:e>
                        <m:sup>
                          <m:r>
                            <a:rPr lang="fr-FR" b="0" i="1" smtClean="0">
                              <a:latin typeface="Cambria Math"/>
                            </a:rPr>
                            <m:t>′</m:t>
                          </m:r>
                        </m:sup>
                      </m:sSup>
                      <m:r>
                        <a:rPr lang="fr-FR" b="0" i="1" smtClean="0">
                          <a:latin typeface="Cambria Math"/>
                        </a:rPr>
                        <m:t>𝑢𝑛𝑖𝑓𝑜𝑟𝑚𝑖𝑡</m:t>
                      </m:r>
                      <m:r>
                        <a:rPr lang="fr-FR" b="0" i="1" smtClean="0">
                          <a:latin typeface="Cambria Math"/>
                        </a:rPr>
                        <m:t>é </m:t>
                      </m:r>
                      <m:r>
                        <a:rPr lang="fr-FR" b="0" i="1" smtClean="0">
                          <a:latin typeface="Cambria Math"/>
                        </a:rPr>
                        <m:t>𝐶𝑢</m:t>
                      </m:r>
                      <m:r>
                        <a:rPr lang="fr-FR" b="0" i="1" smtClean="0">
                          <a:latin typeface="Cambria Math"/>
                        </a:rPr>
                        <m:t>=</m:t>
                      </m:r>
                      <m:f>
                        <m:fPr>
                          <m:ctrlPr>
                            <a:rPr lang="fr-FR" b="0" i="1" smtClean="0">
                              <a:latin typeface="Cambria Math" panose="02040503050406030204" pitchFamily="18" charset="0"/>
                            </a:rPr>
                          </m:ctrlPr>
                        </m:fPr>
                        <m:num>
                          <m:sSub>
                            <m:sSubPr>
                              <m:ctrlPr>
                                <a:rPr lang="fr-FR" b="0" i="1" smtClean="0">
                                  <a:latin typeface="Cambria Math" panose="02040503050406030204" pitchFamily="18" charset="0"/>
                                </a:rPr>
                              </m:ctrlPr>
                            </m:sSubPr>
                            <m:e>
                              <m:r>
                                <a:rPr lang="fr-FR" b="0" i="1" smtClean="0">
                                  <a:latin typeface="Cambria Math"/>
                                </a:rPr>
                                <m:t>𝐷</m:t>
                              </m:r>
                            </m:e>
                            <m:sub>
                              <m:r>
                                <a:rPr lang="fr-FR" b="0" i="1" smtClean="0">
                                  <a:latin typeface="Cambria Math"/>
                                </a:rPr>
                                <m:t>60</m:t>
                              </m:r>
                            </m:sub>
                          </m:sSub>
                        </m:num>
                        <m:den>
                          <m:sSub>
                            <m:sSubPr>
                              <m:ctrlPr>
                                <a:rPr lang="fr-FR" b="0" i="1" smtClean="0">
                                  <a:latin typeface="Cambria Math" panose="02040503050406030204" pitchFamily="18" charset="0"/>
                                </a:rPr>
                              </m:ctrlPr>
                            </m:sSubPr>
                            <m:e>
                              <m:r>
                                <a:rPr lang="fr-FR" b="0" i="1" smtClean="0">
                                  <a:latin typeface="Cambria Math"/>
                                </a:rPr>
                                <m:t>𝐷</m:t>
                              </m:r>
                            </m:e>
                            <m:sub>
                              <m:r>
                                <a:rPr lang="fr-FR" b="0" i="1" smtClean="0">
                                  <a:latin typeface="Cambria Math"/>
                                </a:rPr>
                                <m:t>30</m:t>
                              </m:r>
                            </m:sub>
                          </m:sSub>
                        </m:den>
                      </m:f>
                    </m:oMath>
                  </m:oMathPara>
                </a14:m>
                <a:endParaRPr lang="en-GB" dirty="0"/>
              </a:p>
            </p:txBody>
          </p:sp>
        </mc:Choice>
        <mc:Fallback xmlns="">
          <p:sp>
            <p:nvSpPr>
              <p:cNvPr id="23" name="ZoneTexte 22"/>
              <p:cNvSpPr txBox="1">
                <a:spLocks noRot="1" noChangeAspect="1" noMove="1" noResize="1" noEditPoints="1" noAdjustHandles="1" noChangeArrowheads="1" noChangeShapeType="1" noTextEdit="1"/>
              </p:cNvSpPr>
              <p:nvPr/>
            </p:nvSpPr>
            <p:spPr>
              <a:xfrm>
                <a:off x="4873548" y="5157192"/>
                <a:ext cx="3915879" cy="656205"/>
              </a:xfrm>
              <a:prstGeom prst="rect">
                <a:avLst/>
              </a:prstGeom>
              <a:blipFill rotWithShape="1">
                <a:blip r:embed="rId5"/>
                <a:stretch>
                  <a:fillRect/>
                </a:stretch>
              </a:blipFill>
            </p:spPr>
            <p:txBody>
              <a:bodyPr/>
              <a:lstStyle/>
              <a:p>
                <a:r>
                  <a:rPr lang="fr-FR">
                    <a:noFill/>
                  </a:rPr>
                  <a:t> </a:t>
                </a:r>
              </a:p>
            </p:txBody>
          </p:sp>
        </mc:Fallback>
      </mc:AlternateContent>
      <p:sp>
        <p:nvSpPr>
          <p:cNvPr id="24" name="Flèche droite 23"/>
          <p:cNvSpPr/>
          <p:nvPr/>
        </p:nvSpPr>
        <p:spPr>
          <a:xfrm>
            <a:off x="4420185" y="5603173"/>
            <a:ext cx="336794" cy="81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2" name="ZoneTexte 21"/>
              <p:cNvSpPr txBox="1"/>
              <p:nvPr/>
            </p:nvSpPr>
            <p:spPr>
              <a:xfrm>
                <a:off x="4900060" y="5710031"/>
                <a:ext cx="4098301" cy="69313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𝐶𝑜𝑒𝑓𝑓𝑖𝑐𝑖𝑒𝑛𝑡</m:t>
                      </m:r>
                      <m:r>
                        <a:rPr lang="fr-FR" b="0" i="1" smtClean="0">
                          <a:latin typeface="Cambria Math"/>
                        </a:rPr>
                        <m:t> </m:t>
                      </m:r>
                      <m:r>
                        <a:rPr lang="fr-FR" b="0" i="1" smtClean="0">
                          <a:latin typeface="Cambria Math"/>
                        </a:rPr>
                        <m:t>𝑑𝑒</m:t>
                      </m:r>
                      <m:r>
                        <a:rPr lang="fr-FR" b="0" i="1" smtClean="0">
                          <a:latin typeface="Cambria Math"/>
                        </a:rPr>
                        <m:t> </m:t>
                      </m:r>
                      <m:r>
                        <a:rPr lang="fr-FR" b="0" i="1" smtClean="0">
                          <a:latin typeface="Cambria Math"/>
                        </a:rPr>
                        <m:t>𝑐𝑜𝑢𝑟𝑏𝑢𝑟𝑒</m:t>
                      </m:r>
                      <m:r>
                        <a:rPr lang="fr-FR" b="0" i="1" smtClean="0">
                          <a:latin typeface="Cambria Math"/>
                        </a:rPr>
                        <m:t> </m:t>
                      </m:r>
                      <m:r>
                        <a:rPr lang="fr-FR" b="0" i="1" smtClean="0">
                          <a:latin typeface="Cambria Math"/>
                        </a:rPr>
                        <m:t>𝐶𝑐</m:t>
                      </m:r>
                      <m:r>
                        <a:rPr lang="fr-FR" b="0" i="1" smtClean="0">
                          <a:latin typeface="Cambria Math"/>
                        </a:rPr>
                        <m:t>=</m:t>
                      </m:r>
                      <m:f>
                        <m:fPr>
                          <m:ctrlPr>
                            <a:rPr lang="fr-FR" b="0" i="1" smtClean="0">
                              <a:latin typeface="Cambria Math" panose="02040503050406030204" pitchFamily="18" charset="0"/>
                            </a:rPr>
                          </m:ctrlPr>
                        </m:fPr>
                        <m:num>
                          <m:sSub>
                            <m:sSubPr>
                              <m:ctrlPr>
                                <a:rPr lang="fr-FR" b="0" i="1" smtClean="0">
                                  <a:latin typeface="Cambria Math" panose="02040503050406030204" pitchFamily="18" charset="0"/>
                                </a:rPr>
                              </m:ctrlPr>
                            </m:sSubPr>
                            <m:e>
                              <m:r>
                                <a:rPr lang="fr-FR" b="0" i="1" smtClean="0">
                                  <a:latin typeface="Cambria Math"/>
                                </a:rPr>
                                <m:t>𝐷</m:t>
                              </m:r>
                              <m:r>
                                <a:rPr lang="fr-FR" b="0" i="1" smtClean="0">
                                  <a:latin typeface="Cambria Math"/>
                                </a:rPr>
                                <m:t>²</m:t>
                              </m:r>
                            </m:e>
                            <m:sub>
                              <m:r>
                                <a:rPr lang="fr-FR" b="0" i="1" smtClean="0">
                                  <a:latin typeface="Cambria Math"/>
                                </a:rPr>
                                <m:t>30</m:t>
                              </m:r>
                            </m:sub>
                          </m:sSub>
                        </m:num>
                        <m:den>
                          <m:sSub>
                            <m:sSubPr>
                              <m:ctrlPr>
                                <a:rPr lang="fr-FR" b="0" i="1" smtClean="0">
                                  <a:latin typeface="Cambria Math" panose="02040503050406030204" pitchFamily="18" charset="0"/>
                                </a:rPr>
                              </m:ctrlPr>
                            </m:sSubPr>
                            <m:e>
                              <m:r>
                                <a:rPr lang="fr-FR" b="0" i="1" smtClean="0">
                                  <a:latin typeface="Cambria Math"/>
                                </a:rPr>
                                <m:t>𝐷</m:t>
                              </m:r>
                            </m:e>
                            <m:sub>
                              <m:r>
                                <a:rPr lang="fr-FR" b="0" i="1" smtClean="0">
                                  <a:latin typeface="Cambria Math"/>
                                </a:rPr>
                                <m:t>60</m:t>
                              </m:r>
                            </m:sub>
                          </m:sSub>
                          <m:sSub>
                            <m:sSubPr>
                              <m:ctrlPr>
                                <a:rPr lang="fr-FR" i="1">
                                  <a:latin typeface="Cambria Math" panose="02040503050406030204" pitchFamily="18" charset="0"/>
                                </a:rPr>
                              </m:ctrlPr>
                            </m:sSubPr>
                            <m:e>
                              <m:r>
                                <a:rPr lang="fr-FR" i="1">
                                  <a:latin typeface="Cambria Math"/>
                                </a:rPr>
                                <m:t>𝐷</m:t>
                              </m:r>
                            </m:e>
                            <m:sub>
                              <m:r>
                                <a:rPr lang="fr-FR" b="0" i="1" smtClean="0">
                                  <a:latin typeface="Cambria Math"/>
                                </a:rPr>
                                <m:t>1</m:t>
                              </m:r>
                              <m:r>
                                <a:rPr lang="fr-FR" i="1">
                                  <a:latin typeface="Cambria Math"/>
                                </a:rPr>
                                <m:t>0</m:t>
                              </m:r>
                            </m:sub>
                          </m:sSub>
                        </m:den>
                      </m:f>
                    </m:oMath>
                  </m:oMathPara>
                </a14:m>
                <a:endParaRPr lang="en-GB" dirty="0"/>
              </a:p>
            </p:txBody>
          </p:sp>
        </mc:Choice>
        <mc:Fallback xmlns="">
          <p:sp>
            <p:nvSpPr>
              <p:cNvPr id="22" name="ZoneTexte 21"/>
              <p:cNvSpPr txBox="1">
                <a:spLocks noRot="1" noChangeAspect="1" noMove="1" noResize="1" noEditPoints="1" noAdjustHandles="1" noChangeArrowheads="1" noChangeShapeType="1" noTextEdit="1"/>
              </p:cNvSpPr>
              <p:nvPr/>
            </p:nvSpPr>
            <p:spPr>
              <a:xfrm>
                <a:off x="4900060" y="5710031"/>
                <a:ext cx="4098301" cy="693138"/>
              </a:xfrm>
              <a:prstGeom prst="rect">
                <a:avLst/>
              </a:prstGeom>
              <a:blipFill rotWithShape="1">
                <a:blip r:embed="rId6"/>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33799796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Exemple</a:t>
            </a:r>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34</a:t>
            </a:fld>
            <a:endParaRPr lang="fr-FR" dirty="0"/>
          </a:p>
        </p:txBody>
      </p:sp>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7560" y="1329398"/>
            <a:ext cx="8066543" cy="49685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40303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Granulométrie des fines</a:t>
            </a:r>
            <a:endParaRPr lang="en-GB" dirty="0"/>
          </a:p>
        </p:txBody>
      </p:sp>
      <p:sp>
        <p:nvSpPr>
          <p:cNvPr id="3" name="Espace réservé du contenu 2"/>
          <p:cNvSpPr>
            <a:spLocks noGrp="1"/>
          </p:cNvSpPr>
          <p:nvPr>
            <p:ph idx="1"/>
          </p:nvPr>
        </p:nvSpPr>
        <p:spPr>
          <a:xfrm>
            <a:off x="251520" y="1412776"/>
            <a:ext cx="8867328" cy="2808312"/>
          </a:xfrm>
        </p:spPr>
        <p:txBody>
          <a:bodyPr>
            <a:normAutofit lnSpcReduction="10000"/>
          </a:bodyPr>
          <a:lstStyle/>
          <a:p>
            <a:r>
              <a:rPr lang="fr-FR" dirty="0"/>
              <a:t>Pour les particules fines (&lt;80µm) </a:t>
            </a:r>
            <a:r>
              <a:rPr lang="fr-FR" dirty="0">
                <a:sym typeface="Wingdings" pitchFamily="2" charset="2"/>
              </a:rPr>
              <a:t> </a:t>
            </a:r>
            <a:r>
              <a:rPr lang="fr-FR" dirty="0" err="1">
                <a:sym typeface="Wingdings" pitchFamily="2" charset="2"/>
              </a:rPr>
              <a:t>sédimentométrie</a:t>
            </a:r>
            <a:endParaRPr lang="fr-FR" dirty="0">
              <a:sym typeface="Wingdings" pitchFamily="2" charset="2"/>
            </a:endParaRPr>
          </a:p>
          <a:p>
            <a:r>
              <a:rPr lang="fr-FR" dirty="0">
                <a:sym typeface="Wingdings" pitchFamily="2" charset="2"/>
              </a:rPr>
              <a:t>Principe </a:t>
            </a:r>
          </a:p>
          <a:p>
            <a:pPr lvl="1"/>
            <a:r>
              <a:rPr lang="fr-FR" dirty="0">
                <a:sym typeface="Wingdings" pitchFamily="2" charset="2"/>
              </a:rPr>
              <a:t>Mise en suspension des fines dans une éprouvette</a:t>
            </a:r>
          </a:p>
          <a:p>
            <a:pPr lvl="1"/>
            <a:r>
              <a:rPr lang="fr-FR" dirty="0">
                <a:sym typeface="Wingdings" pitchFamily="2" charset="2"/>
              </a:rPr>
              <a:t>Sédimentation progressive des particules au cours du temps</a:t>
            </a:r>
          </a:p>
          <a:p>
            <a:pPr lvl="1"/>
            <a:r>
              <a:rPr lang="fr-FR" dirty="0">
                <a:sym typeface="Wingdings" pitchFamily="2" charset="2"/>
              </a:rPr>
              <a:t>Mesure de la densité apparente de la suspension au cours du temps</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35</a:t>
            </a:fld>
            <a:endParaRPr lang="fr-FR" dirty="0"/>
          </a:p>
        </p:txBody>
      </p:sp>
      <p:sp>
        <p:nvSpPr>
          <p:cNvPr id="5" name="AutoShape 2" descr="http://dc182.4shared.com/img/C-aoxLut/preview_html_35c941ad.jpg"/>
          <p:cNvSpPr>
            <a:spLocks noChangeAspect="1" noChangeArrowheads="1"/>
          </p:cNvSpPr>
          <p:nvPr/>
        </p:nvSpPr>
        <p:spPr bwMode="auto">
          <a:xfrm>
            <a:off x="155575" y="-2193925"/>
            <a:ext cx="6096000" cy="457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http://dc182.4shared.com/img/C-aoxLut/preview_html_35c941ad.jpg"/>
          <p:cNvSpPr>
            <a:spLocks noChangeAspect="1" noChangeArrowheads="1"/>
          </p:cNvSpPr>
          <p:nvPr/>
        </p:nvSpPr>
        <p:spPr bwMode="auto">
          <a:xfrm>
            <a:off x="307975" y="-2041525"/>
            <a:ext cx="6096000" cy="457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3768" y="4221088"/>
            <a:ext cx="3977542" cy="3977542"/>
          </a:xfrm>
          <a:prstGeom prst="rect">
            <a:avLst/>
          </a:prstGeom>
        </p:spPr>
      </p:pic>
    </p:spTree>
    <p:extLst>
      <p:ext uri="{BB962C8B-B14F-4D97-AF65-F5344CB8AC3E}">
        <p14:creationId xmlns:p14="http://schemas.microsoft.com/office/powerpoint/2010/main" val="33058452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Assemblage des sols grenus</a:t>
            </a:r>
            <a:endParaRPr lang="en-GB" dirty="0"/>
          </a:p>
        </p:txBody>
      </p:sp>
      <p:sp>
        <p:nvSpPr>
          <p:cNvPr id="3" name="Espace réservé du contenu 2"/>
          <p:cNvSpPr>
            <a:spLocks noGrp="1"/>
          </p:cNvSpPr>
          <p:nvPr>
            <p:ph idx="1"/>
          </p:nvPr>
        </p:nvSpPr>
        <p:spPr/>
        <p:txBody>
          <a:bodyPr/>
          <a:lstStyle/>
          <a:p>
            <a:r>
              <a:rPr lang="fr-FR" dirty="0"/>
              <a:t>Arrangements stables de sphères : </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36</a:t>
            </a:fld>
            <a:endParaRPr lang="fr-FR" dirty="0"/>
          </a:p>
        </p:txBody>
      </p:sp>
      <p:sp>
        <p:nvSpPr>
          <p:cNvPr id="5" name="Ellipse 4"/>
          <p:cNvSpPr/>
          <p:nvPr/>
        </p:nvSpPr>
        <p:spPr>
          <a:xfrm>
            <a:off x="1187624" y="227687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Ellipse 5"/>
          <p:cNvSpPr/>
          <p:nvPr/>
        </p:nvSpPr>
        <p:spPr>
          <a:xfrm>
            <a:off x="2123728" y="227687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Ellipse 7"/>
          <p:cNvSpPr/>
          <p:nvPr/>
        </p:nvSpPr>
        <p:spPr>
          <a:xfrm>
            <a:off x="1187624" y="3212976"/>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Ellipse 8"/>
          <p:cNvSpPr/>
          <p:nvPr/>
        </p:nvSpPr>
        <p:spPr>
          <a:xfrm>
            <a:off x="2123728" y="3212976"/>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Ellipse 9"/>
          <p:cNvSpPr/>
          <p:nvPr/>
        </p:nvSpPr>
        <p:spPr>
          <a:xfrm>
            <a:off x="5220072" y="227687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Ellipse 10"/>
          <p:cNvSpPr/>
          <p:nvPr/>
        </p:nvSpPr>
        <p:spPr>
          <a:xfrm>
            <a:off x="6156176" y="227687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Ellipse 11"/>
          <p:cNvSpPr/>
          <p:nvPr/>
        </p:nvSpPr>
        <p:spPr>
          <a:xfrm>
            <a:off x="5690220" y="3088010"/>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Ellipse 12"/>
          <p:cNvSpPr/>
          <p:nvPr/>
        </p:nvSpPr>
        <p:spPr>
          <a:xfrm>
            <a:off x="6626324" y="3088010"/>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4" name="ZoneTexte 13"/>
              <p:cNvSpPr txBox="1"/>
              <p:nvPr/>
            </p:nvSpPr>
            <p:spPr>
              <a:xfrm>
                <a:off x="1084820" y="4458781"/>
                <a:ext cx="2077813" cy="646331"/>
              </a:xfrm>
              <a:prstGeom prst="rect">
                <a:avLst/>
              </a:prstGeom>
              <a:noFill/>
            </p:spPr>
            <p:txBody>
              <a:bodyPr wrap="none" rtlCol="0">
                <a:spAutoFit/>
              </a:bodyPr>
              <a:lstStyle/>
              <a:p>
                <a:r>
                  <a:rPr lang="fr-FR" dirty="0"/>
                  <a:t>Assemblage lâche</a:t>
                </a:r>
              </a:p>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fr-FR" b="0" i="1" smtClean="0">
                              <a:latin typeface="Cambria Math"/>
                            </a:rPr>
                            <m:t>𝑒</m:t>
                          </m:r>
                        </m:e>
                        <m:sub>
                          <m:r>
                            <a:rPr lang="fr-FR" b="0" i="1" smtClean="0">
                              <a:latin typeface="Cambria Math"/>
                            </a:rPr>
                            <m:t>𝑚𝑎𝑥</m:t>
                          </m:r>
                        </m:sub>
                      </m:sSub>
                    </m:oMath>
                  </m:oMathPara>
                </a14:m>
                <a:endParaRPr lang="en-GB" dirty="0"/>
              </a:p>
            </p:txBody>
          </p:sp>
        </mc:Choice>
        <mc:Fallback xmlns="">
          <p:sp>
            <p:nvSpPr>
              <p:cNvPr id="14" name="ZoneTexte 13"/>
              <p:cNvSpPr txBox="1">
                <a:spLocks noRot="1" noChangeAspect="1" noMove="1" noResize="1" noEditPoints="1" noAdjustHandles="1" noChangeArrowheads="1" noChangeShapeType="1" noTextEdit="1"/>
              </p:cNvSpPr>
              <p:nvPr/>
            </p:nvSpPr>
            <p:spPr>
              <a:xfrm>
                <a:off x="1084820" y="4458781"/>
                <a:ext cx="2077813" cy="646331"/>
              </a:xfrm>
              <a:prstGeom prst="rect">
                <a:avLst/>
              </a:prstGeom>
              <a:blipFill rotWithShape="1">
                <a:blip r:embed="rId3"/>
                <a:stretch>
                  <a:fillRect l="-2639" t="-3774" r="-234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5690220" y="4458781"/>
                <a:ext cx="2140330" cy="646331"/>
              </a:xfrm>
              <a:prstGeom prst="rect">
                <a:avLst/>
              </a:prstGeom>
              <a:noFill/>
            </p:spPr>
            <p:txBody>
              <a:bodyPr wrap="none" rtlCol="0">
                <a:spAutoFit/>
              </a:bodyPr>
              <a:lstStyle/>
              <a:p>
                <a:r>
                  <a:rPr lang="fr-FR" dirty="0"/>
                  <a:t>Assemblage dense</a:t>
                </a:r>
              </a:p>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fr-FR" b="0" i="1" smtClean="0">
                              <a:latin typeface="Cambria Math"/>
                            </a:rPr>
                            <m:t>𝑒</m:t>
                          </m:r>
                        </m:e>
                        <m:sub>
                          <m:r>
                            <a:rPr lang="fr-FR" b="0" i="1" smtClean="0">
                              <a:latin typeface="Cambria Math"/>
                            </a:rPr>
                            <m:t>𝑚𝑖𝑛</m:t>
                          </m:r>
                        </m:sub>
                      </m:sSub>
                    </m:oMath>
                  </m:oMathPara>
                </a14:m>
                <a:endParaRPr lang="en-GB" dirty="0"/>
              </a:p>
            </p:txBody>
          </p:sp>
        </mc:Choice>
        <mc:Fallback xmlns="">
          <p:sp>
            <p:nvSpPr>
              <p:cNvPr id="15" name="ZoneTexte 14"/>
              <p:cNvSpPr txBox="1">
                <a:spLocks noRot="1" noChangeAspect="1" noMove="1" noResize="1" noEditPoints="1" noAdjustHandles="1" noChangeArrowheads="1" noChangeShapeType="1" noTextEdit="1"/>
              </p:cNvSpPr>
              <p:nvPr/>
            </p:nvSpPr>
            <p:spPr>
              <a:xfrm>
                <a:off x="5690220" y="4458781"/>
                <a:ext cx="2140330" cy="646331"/>
              </a:xfrm>
              <a:prstGeom prst="rect">
                <a:avLst/>
              </a:prstGeom>
              <a:blipFill rotWithShape="1">
                <a:blip r:embed="rId4"/>
                <a:stretch>
                  <a:fillRect l="-2273" t="-3774" r="-2273" b="-94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ZoneTexte 15"/>
              <p:cNvSpPr txBox="1"/>
              <p:nvPr/>
            </p:nvSpPr>
            <p:spPr>
              <a:xfrm>
                <a:off x="1115616" y="5445224"/>
                <a:ext cx="7035900" cy="926600"/>
              </a:xfrm>
              <a:prstGeom prst="rect">
                <a:avLst/>
              </a:prstGeom>
              <a:noFill/>
            </p:spPr>
            <p:txBody>
              <a:bodyPr wrap="none" rtlCol="0">
                <a:spAutoFit/>
              </a:bodyPr>
              <a:lstStyle/>
              <a:p>
                <a:r>
                  <a:rPr lang="fr-FR" dirty="0"/>
                  <a:t>Pour décrire l’état d’un sable, on introduit la compacité relative </a:t>
                </a:r>
              </a:p>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fr-FR" b="0" i="1" smtClean="0">
                              <a:latin typeface="Cambria Math"/>
                            </a:rPr>
                            <m:t>𝐶𝑟</m:t>
                          </m:r>
                          <m:r>
                            <a:rPr lang="fr-FR" b="0" i="1" smtClean="0">
                              <a:latin typeface="Cambria Math"/>
                            </a:rPr>
                            <m:t>=</m:t>
                          </m:r>
                          <m:f>
                            <m:fPr>
                              <m:ctrlPr>
                                <a:rPr lang="fr-FR" b="0" i="1" smtClean="0">
                                  <a:latin typeface="Cambria Math" panose="02040503050406030204" pitchFamily="18" charset="0"/>
                                </a:rPr>
                              </m:ctrlPr>
                            </m:fPr>
                            <m:num>
                              <m:sSub>
                                <m:sSubPr>
                                  <m:ctrlPr>
                                    <a:rPr lang="fr-FR" b="0" i="1" smtClean="0">
                                      <a:latin typeface="Cambria Math" panose="02040503050406030204" pitchFamily="18" charset="0"/>
                                    </a:rPr>
                                  </m:ctrlPr>
                                </m:sSubPr>
                                <m:e>
                                  <m:r>
                                    <a:rPr lang="fr-FR" b="0" i="1" smtClean="0">
                                      <a:latin typeface="Cambria Math"/>
                                    </a:rPr>
                                    <m:t>𝑒</m:t>
                                  </m:r>
                                </m:e>
                                <m:sub>
                                  <m:r>
                                    <a:rPr lang="fr-FR" b="0" i="1" smtClean="0">
                                      <a:latin typeface="Cambria Math"/>
                                    </a:rPr>
                                    <m:t>𝑚𝑎𝑥</m:t>
                                  </m:r>
                                </m:sub>
                              </m:sSub>
                              <m:r>
                                <a:rPr lang="fr-FR" b="0" i="1" smtClean="0">
                                  <a:latin typeface="Cambria Math"/>
                                </a:rPr>
                                <m:t>−</m:t>
                              </m:r>
                              <m:r>
                                <a:rPr lang="fr-FR" b="0" i="1" smtClean="0">
                                  <a:latin typeface="Cambria Math"/>
                                </a:rPr>
                                <m:t>𝑒</m:t>
                              </m:r>
                            </m:num>
                            <m:den>
                              <m:sSub>
                                <m:sSubPr>
                                  <m:ctrlPr>
                                    <a:rPr lang="fr-FR" b="0" i="1" smtClean="0">
                                      <a:latin typeface="Cambria Math" panose="02040503050406030204" pitchFamily="18" charset="0"/>
                                    </a:rPr>
                                  </m:ctrlPr>
                                </m:sSubPr>
                                <m:e>
                                  <m:r>
                                    <a:rPr lang="fr-FR" b="0" i="1" smtClean="0">
                                      <a:latin typeface="Cambria Math"/>
                                    </a:rPr>
                                    <m:t>𝑒</m:t>
                                  </m:r>
                                </m:e>
                                <m:sub>
                                  <m:r>
                                    <a:rPr lang="fr-FR" b="0" i="1" smtClean="0">
                                      <a:latin typeface="Cambria Math"/>
                                    </a:rPr>
                                    <m:t>𝑚𝑎𝑥</m:t>
                                  </m:r>
                                </m:sub>
                              </m:sSub>
                              <m:r>
                                <a:rPr lang="fr-FR" b="0" i="1" smtClean="0">
                                  <a:latin typeface="Cambria Math"/>
                                </a:rPr>
                                <m:t>−</m:t>
                              </m:r>
                              <m:sSub>
                                <m:sSubPr>
                                  <m:ctrlPr>
                                    <a:rPr lang="fr-FR" b="0" i="1" smtClean="0">
                                      <a:latin typeface="Cambria Math" panose="02040503050406030204" pitchFamily="18" charset="0"/>
                                    </a:rPr>
                                  </m:ctrlPr>
                                </m:sSubPr>
                                <m:e>
                                  <m:r>
                                    <a:rPr lang="fr-FR" b="0" i="1" smtClean="0">
                                      <a:latin typeface="Cambria Math"/>
                                    </a:rPr>
                                    <m:t>𝑒</m:t>
                                  </m:r>
                                </m:e>
                                <m:sub>
                                  <m:r>
                                    <a:rPr lang="fr-FR" b="0" i="1" smtClean="0">
                                      <a:latin typeface="Cambria Math"/>
                                    </a:rPr>
                                    <m:t>𝑚𝑖𝑛</m:t>
                                  </m:r>
                                </m:sub>
                              </m:sSub>
                            </m:den>
                          </m:f>
                        </m:e>
                        <m:sub/>
                      </m:sSub>
                    </m:oMath>
                  </m:oMathPara>
                </a14:m>
                <a:endParaRPr lang="en-GB" dirty="0"/>
              </a:p>
            </p:txBody>
          </p:sp>
        </mc:Choice>
        <mc:Fallback xmlns="">
          <p:sp>
            <p:nvSpPr>
              <p:cNvPr id="16" name="ZoneTexte 15"/>
              <p:cNvSpPr txBox="1">
                <a:spLocks noRot="1" noChangeAspect="1" noMove="1" noResize="1" noEditPoints="1" noAdjustHandles="1" noChangeArrowheads="1" noChangeShapeType="1" noTextEdit="1"/>
              </p:cNvSpPr>
              <p:nvPr/>
            </p:nvSpPr>
            <p:spPr>
              <a:xfrm>
                <a:off x="1115616" y="5445224"/>
                <a:ext cx="7035900" cy="926600"/>
              </a:xfrm>
              <a:prstGeom prst="rect">
                <a:avLst/>
              </a:prstGeom>
              <a:blipFill rotWithShape="1">
                <a:blip r:embed="rId5"/>
                <a:stretch>
                  <a:fillRect l="-693" t="-2632"/>
                </a:stretch>
              </a:blipFill>
            </p:spPr>
            <p:txBody>
              <a:bodyPr/>
              <a:lstStyle/>
              <a:p>
                <a:r>
                  <a:rPr lang="en-GB">
                    <a:noFill/>
                  </a:rPr>
                  <a:t> </a:t>
                </a:r>
              </a:p>
            </p:txBody>
          </p:sp>
        </mc:Fallback>
      </mc:AlternateContent>
    </p:spTree>
    <p:extLst>
      <p:ext uri="{BB962C8B-B14F-4D97-AF65-F5344CB8AC3E}">
        <p14:creationId xmlns:p14="http://schemas.microsoft.com/office/powerpoint/2010/main" val="19629875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827584" y="1340768"/>
            <a:ext cx="7591425" cy="4785048"/>
            <a:chOff x="827584" y="1340768"/>
            <a:chExt cx="7591425" cy="4785048"/>
          </a:xfrm>
        </p:grpSpPr>
        <p:pic>
          <p:nvPicPr>
            <p:cNvPr id="3" name="Picture 3" descr="Tableau3-3"/>
            <p:cNvPicPr>
              <a:picLocks noChangeAspect="1" noChangeArrowheads="1"/>
            </p:cNvPicPr>
            <p:nvPr/>
          </p:nvPicPr>
          <p:blipFill>
            <a:blip r:embed="rId3" cstate="print"/>
            <a:srcRect t="6998"/>
            <a:stretch>
              <a:fillRect/>
            </a:stretch>
          </p:blipFill>
          <p:spPr>
            <a:xfrm>
              <a:off x="827584" y="1340768"/>
              <a:ext cx="7591425" cy="4785048"/>
            </a:xfrm>
            <a:prstGeom prst="rect">
              <a:avLst/>
            </a:prstGeom>
            <a:noFill/>
          </p:spPr>
        </p:pic>
        <p:sp>
          <p:nvSpPr>
            <p:cNvPr id="4" name="Rectangle 4"/>
            <p:cNvSpPr>
              <a:spLocks noChangeArrowheads="1"/>
            </p:cNvSpPr>
            <p:nvPr/>
          </p:nvSpPr>
          <p:spPr bwMode="auto">
            <a:xfrm>
              <a:off x="5004048" y="2062063"/>
              <a:ext cx="1581150" cy="3959225"/>
            </a:xfrm>
            <a:prstGeom prst="rect">
              <a:avLst/>
            </a:prstGeom>
            <a:noFill/>
            <a:ln w="19050">
              <a:solidFill>
                <a:srgbClr val="008000"/>
              </a:solidFill>
              <a:miter lim="800000"/>
              <a:headEnd/>
              <a:tailEnd/>
            </a:ln>
          </p:spPr>
          <p:txBody>
            <a:bodyPr wrap="none" anchor="ctr"/>
            <a:lstStyle/>
            <a:p>
              <a:endParaRPr lang="fr-FR"/>
            </a:p>
          </p:txBody>
        </p:sp>
        <p:sp>
          <p:nvSpPr>
            <p:cNvPr id="5" name="Rectangle 5"/>
            <p:cNvSpPr>
              <a:spLocks noChangeArrowheads="1"/>
            </p:cNvSpPr>
            <p:nvPr/>
          </p:nvSpPr>
          <p:spPr bwMode="auto">
            <a:xfrm>
              <a:off x="2339033" y="2204864"/>
              <a:ext cx="1512887" cy="3529013"/>
            </a:xfrm>
            <a:prstGeom prst="rect">
              <a:avLst/>
            </a:prstGeom>
            <a:noFill/>
            <a:ln w="19050">
              <a:solidFill>
                <a:srgbClr val="008000"/>
              </a:solidFill>
              <a:miter lim="800000"/>
              <a:headEnd/>
              <a:tailEnd/>
            </a:ln>
          </p:spPr>
          <p:txBody>
            <a:bodyPr wrap="none" anchor="ctr"/>
            <a:lstStyle/>
            <a:p>
              <a:endParaRPr lang="fr-FR"/>
            </a:p>
          </p:txBody>
        </p:sp>
      </p:grpSp>
      <p:sp>
        <p:nvSpPr>
          <p:cNvPr id="7" name="ZoneTexte 6"/>
          <p:cNvSpPr txBox="1"/>
          <p:nvPr/>
        </p:nvSpPr>
        <p:spPr>
          <a:xfrm>
            <a:off x="899592" y="692696"/>
            <a:ext cx="7488832" cy="646331"/>
          </a:xfrm>
          <a:prstGeom prst="rect">
            <a:avLst/>
          </a:prstGeom>
          <a:solidFill>
            <a:schemeClr val="bg1"/>
          </a:solidFill>
        </p:spPr>
        <p:txBody>
          <a:bodyPr wrap="square" rtlCol="0">
            <a:spAutoFit/>
          </a:bodyPr>
          <a:lstStyle/>
          <a:p>
            <a:r>
              <a:rPr lang="fr-CA" dirty="0"/>
              <a:t>Valeurs typiques des indices des vides et des poids volumique des sols pulvérulents (tiré de Aubertin 2010)</a:t>
            </a:r>
          </a:p>
        </p:txBody>
      </p:sp>
    </p:spTree>
    <p:extLst>
      <p:ext uri="{BB962C8B-B14F-4D97-AF65-F5344CB8AC3E}">
        <p14:creationId xmlns:p14="http://schemas.microsoft.com/office/powerpoint/2010/main" val="24421232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Plasticité – limites de consistance</a:t>
            </a:r>
            <a:endParaRPr lang="en-GB" dirty="0"/>
          </a:p>
        </p:txBody>
      </p:sp>
      <p:sp>
        <p:nvSpPr>
          <p:cNvPr id="3" name="Espace réservé du contenu 2"/>
          <p:cNvSpPr>
            <a:spLocks noGrp="1"/>
          </p:cNvSpPr>
          <p:nvPr>
            <p:ph idx="1"/>
          </p:nvPr>
        </p:nvSpPr>
        <p:spPr>
          <a:xfrm>
            <a:off x="457200" y="1628800"/>
            <a:ext cx="8229600" cy="1008112"/>
          </a:xfrm>
        </p:spPr>
        <p:txBody>
          <a:bodyPr/>
          <a:lstStyle/>
          <a:p>
            <a:r>
              <a:rPr lang="fr-FR" dirty="0"/>
              <a:t>Atterberg a défini différentes consistances d’un sol en fonction de sa teneur en eau massique : </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38</a:t>
            </a:fld>
            <a:endParaRPr lang="fr-FR" dirty="0"/>
          </a:p>
        </p:txBody>
      </p:sp>
      <p:cxnSp>
        <p:nvCxnSpPr>
          <p:cNvPr id="6" name="Connecteur droit avec flèche 5"/>
          <p:cNvCxnSpPr/>
          <p:nvPr/>
        </p:nvCxnSpPr>
        <p:spPr>
          <a:xfrm>
            <a:off x="539552" y="3717032"/>
            <a:ext cx="7776864" cy="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7" name="ZoneTexte 6"/>
          <p:cNvSpPr txBox="1"/>
          <p:nvPr/>
        </p:nvSpPr>
        <p:spPr>
          <a:xfrm>
            <a:off x="8144734" y="3923764"/>
            <a:ext cx="343364" cy="369332"/>
          </a:xfrm>
          <a:prstGeom prst="rect">
            <a:avLst/>
          </a:prstGeom>
          <a:noFill/>
        </p:spPr>
        <p:txBody>
          <a:bodyPr wrap="none" rtlCol="0">
            <a:spAutoFit/>
          </a:bodyPr>
          <a:lstStyle/>
          <a:p>
            <a:r>
              <a:rPr lang="fr-FR" dirty="0"/>
              <a:t>w</a:t>
            </a:r>
            <a:endParaRPr lang="en-GB" dirty="0"/>
          </a:p>
        </p:txBody>
      </p:sp>
      <p:cxnSp>
        <p:nvCxnSpPr>
          <p:cNvPr id="9" name="Connecteur droit 8"/>
          <p:cNvCxnSpPr/>
          <p:nvPr/>
        </p:nvCxnSpPr>
        <p:spPr>
          <a:xfrm>
            <a:off x="5652120" y="3573016"/>
            <a:ext cx="0" cy="288032"/>
          </a:xfrm>
          <a:prstGeom prst="line">
            <a:avLst/>
          </a:prstGeom>
        </p:spPr>
        <p:style>
          <a:lnRef idx="3">
            <a:schemeClr val="accent6"/>
          </a:lnRef>
          <a:fillRef idx="0">
            <a:schemeClr val="accent6"/>
          </a:fillRef>
          <a:effectRef idx="2">
            <a:schemeClr val="accent6"/>
          </a:effectRef>
          <a:fontRef idx="minor">
            <a:schemeClr val="tx1"/>
          </a:fontRef>
        </p:style>
      </p:cxnSp>
      <p:cxnSp>
        <p:nvCxnSpPr>
          <p:cNvPr id="10" name="Connecteur droit 9"/>
          <p:cNvCxnSpPr/>
          <p:nvPr/>
        </p:nvCxnSpPr>
        <p:spPr>
          <a:xfrm>
            <a:off x="2627784" y="3573016"/>
            <a:ext cx="0" cy="288032"/>
          </a:xfrm>
          <a:prstGeom prst="line">
            <a:avLst/>
          </a:prstGeom>
        </p:spPr>
        <p:style>
          <a:lnRef idx="3">
            <a:schemeClr val="accent6"/>
          </a:lnRef>
          <a:fillRef idx="0">
            <a:schemeClr val="accent6"/>
          </a:fillRef>
          <a:effectRef idx="2">
            <a:schemeClr val="accent6"/>
          </a:effectRef>
          <a:fontRef idx="minor">
            <a:schemeClr val="tx1"/>
          </a:fontRef>
        </p:style>
      </p:cxnSp>
      <p:cxnSp>
        <p:nvCxnSpPr>
          <p:cNvPr id="11" name="Connecteur droit 10"/>
          <p:cNvCxnSpPr/>
          <p:nvPr/>
        </p:nvCxnSpPr>
        <p:spPr>
          <a:xfrm>
            <a:off x="539552" y="3573016"/>
            <a:ext cx="0" cy="288032"/>
          </a:xfrm>
          <a:prstGeom prst="line">
            <a:avLst/>
          </a:prstGeom>
        </p:spPr>
        <p:style>
          <a:lnRef idx="3">
            <a:schemeClr val="accent6"/>
          </a:lnRef>
          <a:fillRef idx="0">
            <a:schemeClr val="accent6"/>
          </a:fillRef>
          <a:effectRef idx="2">
            <a:schemeClr val="accent6"/>
          </a:effectRef>
          <a:fontRef idx="minor">
            <a:schemeClr val="tx1"/>
          </a:fontRef>
        </p:style>
      </p:cxnSp>
      <p:sp>
        <p:nvSpPr>
          <p:cNvPr id="12" name="ZoneTexte 11"/>
          <p:cNvSpPr txBox="1"/>
          <p:nvPr/>
        </p:nvSpPr>
        <p:spPr>
          <a:xfrm>
            <a:off x="372696" y="3923764"/>
            <a:ext cx="325730" cy="369332"/>
          </a:xfrm>
          <a:prstGeom prst="rect">
            <a:avLst/>
          </a:prstGeom>
          <a:noFill/>
        </p:spPr>
        <p:txBody>
          <a:bodyPr wrap="none" rtlCol="0">
            <a:spAutoFit/>
          </a:bodyPr>
          <a:lstStyle/>
          <a:p>
            <a:r>
              <a:rPr lang="fr-FR" dirty="0"/>
              <a:t>0</a:t>
            </a:r>
            <a:endParaRPr lang="en-GB" dirty="0"/>
          </a:p>
        </p:txBody>
      </p:sp>
      <mc:AlternateContent xmlns:mc="http://schemas.openxmlformats.org/markup-compatibility/2006" xmlns:a14="http://schemas.microsoft.com/office/drawing/2010/main">
        <mc:Choice Requires="a14">
          <p:sp>
            <p:nvSpPr>
              <p:cNvPr id="13" name="ZoneTexte 12"/>
              <p:cNvSpPr txBox="1"/>
              <p:nvPr/>
            </p:nvSpPr>
            <p:spPr>
              <a:xfrm>
                <a:off x="2358640" y="3884860"/>
                <a:ext cx="53828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fr-FR" b="0" i="1" smtClean="0">
                              <a:latin typeface="Cambria Math"/>
                            </a:rPr>
                            <m:t>𝑤</m:t>
                          </m:r>
                        </m:e>
                        <m:sub>
                          <m:r>
                            <a:rPr lang="fr-FR" b="0" i="1" smtClean="0">
                              <a:latin typeface="Cambria Math"/>
                            </a:rPr>
                            <m:t>𝑃</m:t>
                          </m:r>
                        </m:sub>
                      </m:sSub>
                    </m:oMath>
                  </m:oMathPara>
                </a14:m>
                <a:endParaRPr lang="en-GB" dirty="0"/>
              </a:p>
            </p:txBody>
          </p:sp>
        </mc:Choice>
        <mc:Fallback xmlns="">
          <p:sp>
            <p:nvSpPr>
              <p:cNvPr id="13" name="ZoneTexte 12"/>
              <p:cNvSpPr txBox="1">
                <a:spLocks noRot="1" noChangeAspect="1" noMove="1" noResize="1" noEditPoints="1" noAdjustHandles="1" noChangeArrowheads="1" noChangeShapeType="1" noTextEdit="1"/>
              </p:cNvSpPr>
              <p:nvPr/>
            </p:nvSpPr>
            <p:spPr>
              <a:xfrm>
                <a:off x="2358640" y="3884860"/>
                <a:ext cx="538288" cy="369332"/>
              </a:xfrm>
              <a:prstGeom prst="rect">
                <a:avLst/>
              </a:prstGeom>
              <a:blipFill rotWithShape="1">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ZoneTexte 13"/>
              <p:cNvSpPr txBox="1"/>
              <p:nvPr/>
            </p:nvSpPr>
            <p:spPr>
              <a:xfrm>
                <a:off x="5382976" y="3897004"/>
                <a:ext cx="5212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fr-FR" b="0" i="1" smtClean="0">
                              <a:latin typeface="Cambria Math"/>
                            </a:rPr>
                            <m:t>𝑤</m:t>
                          </m:r>
                        </m:e>
                        <m:sub>
                          <m:r>
                            <a:rPr lang="fr-FR" b="0" i="1" smtClean="0">
                              <a:latin typeface="Cambria Math"/>
                            </a:rPr>
                            <m:t>𝐿</m:t>
                          </m:r>
                        </m:sub>
                      </m:sSub>
                    </m:oMath>
                  </m:oMathPara>
                </a14:m>
                <a:endParaRPr lang="en-GB" dirty="0"/>
              </a:p>
            </p:txBody>
          </p:sp>
        </mc:Choice>
        <mc:Fallback xmlns="">
          <p:sp>
            <p:nvSpPr>
              <p:cNvPr id="14" name="ZoneTexte 13"/>
              <p:cNvSpPr txBox="1">
                <a:spLocks noRot="1" noChangeAspect="1" noMove="1" noResize="1" noEditPoints="1" noAdjustHandles="1" noChangeArrowheads="1" noChangeShapeType="1" noTextEdit="1"/>
              </p:cNvSpPr>
              <p:nvPr/>
            </p:nvSpPr>
            <p:spPr>
              <a:xfrm>
                <a:off x="5382976" y="3897004"/>
                <a:ext cx="521233" cy="369332"/>
              </a:xfrm>
              <a:prstGeom prst="rect">
                <a:avLst/>
              </a:prstGeom>
              <a:blipFill rotWithShape="1">
                <a:blip r:embed="rId4"/>
                <a:stretch>
                  <a:fillRect/>
                </a:stretch>
              </a:blipFill>
            </p:spPr>
            <p:txBody>
              <a:bodyPr/>
              <a:lstStyle/>
              <a:p>
                <a:r>
                  <a:rPr lang="en-GB">
                    <a:noFill/>
                  </a:rPr>
                  <a:t> </a:t>
                </a:r>
              </a:p>
            </p:txBody>
          </p:sp>
        </mc:Fallback>
      </mc:AlternateContent>
      <p:cxnSp>
        <p:nvCxnSpPr>
          <p:cNvPr id="18" name="Connecteur droit avec flèche 17"/>
          <p:cNvCxnSpPr/>
          <p:nvPr/>
        </p:nvCxnSpPr>
        <p:spPr>
          <a:xfrm flipH="1">
            <a:off x="5652120" y="3501008"/>
            <a:ext cx="2492614" cy="0"/>
          </a:xfrm>
          <a:prstGeom prst="straightConnector1">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6372200" y="3087206"/>
            <a:ext cx="1428596" cy="369332"/>
          </a:xfrm>
          <a:prstGeom prst="rect">
            <a:avLst/>
          </a:prstGeom>
          <a:noFill/>
        </p:spPr>
        <p:txBody>
          <a:bodyPr wrap="none" rtlCol="0">
            <a:spAutoFit/>
          </a:bodyPr>
          <a:lstStyle/>
          <a:p>
            <a:r>
              <a:rPr lang="fr-FR" dirty="0"/>
              <a:t>État liquide</a:t>
            </a:r>
            <a:endParaRPr lang="en-GB" dirty="0"/>
          </a:p>
        </p:txBody>
      </p:sp>
      <p:cxnSp>
        <p:nvCxnSpPr>
          <p:cNvPr id="20" name="Connecteur droit avec flèche 19"/>
          <p:cNvCxnSpPr/>
          <p:nvPr/>
        </p:nvCxnSpPr>
        <p:spPr>
          <a:xfrm flipH="1">
            <a:off x="2627784" y="3504163"/>
            <a:ext cx="3015808" cy="0"/>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3421390" y="3095694"/>
            <a:ext cx="1691489" cy="369332"/>
          </a:xfrm>
          <a:prstGeom prst="rect">
            <a:avLst/>
          </a:prstGeom>
          <a:noFill/>
        </p:spPr>
        <p:txBody>
          <a:bodyPr wrap="none" rtlCol="0">
            <a:spAutoFit/>
          </a:bodyPr>
          <a:lstStyle/>
          <a:p>
            <a:r>
              <a:rPr lang="fr-FR" dirty="0"/>
              <a:t>État plastique</a:t>
            </a:r>
            <a:endParaRPr lang="en-GB" dirty="0"/>
          </a:p>
        </p:txBody>
      </p:sp>
      <p:sp>
        <p:nvSpPr>
          <p:cNvPr id="24" name="ZoneTexte 23"/>
          <p:cNvSpPr txBox="1"/>
          <p:nvPr/>
        </p:nvSpPr>
        <p:spPr>
          <a:xfrm>
            <a:off x="909680" y="3095694"/>
            <a:ext cx="1358064" cy="369332"/>
          </a:xfrm>
          <a:prstGeom prst="rect">
            <a:avLst/>
          </a:prstGeom>
          <a:noFill/>
        </p:spPr>
        <p:txBody>
          <a:bodyPr wrap="none" rtlCol="0">
            <a:spAutoFit/>
          </a:bodyPr>
          <a:lstStyle/>
          <a:p>
            <a:r>
              <a:rPr lang="fr-FR" dirty="0"/>
              <a:t>État solide</a:t>
            </a:r>
            <a:endParaRPr lang="en-GB" dirty="0"/>
          </a:p>
        </p:txBody>
      </p:sp>
      <p:cxnSp>
        <p:nvCxnSpPr>
          <p:cNvPr id="26" name="Connecteur droit avec flèche 25"/>
          <p:cNvCxnSpPr/>
          <p:nvPr/>
        </p:nvCxnSpPr>
        <p:spPr>
          <a:xfrm>
            <a:off x="539552" y="3501008"/>
            <a:ext cx="2088232" cy="3155"/>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ZoneTexte 26"/>
              <p:cNvSpPr txBox="1"/>
              <p:nvPr/>
            </p:nvSpPr>
            <p:spPr>
              <a:xfrm>
                <a:off x="2544936" y="4765794"/>
                <a:ext cx="367414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𝐼𝑛𝑑𝑖𝑐𝑒</m:t>
                      </m:r>
                      <m:r>
                        <a:rPr lang="fr-FR" b="0" i="1" smtClean="0">
                          <a:latin typeface="Cambria Math"/>
                        </a:rPr>
                        <m:t> </m:t>
                      </m:r>
                      <m:r>
                        <a:rPr lang="fr-FR" b="0" i="1" smtClean="0">
                          <a:latin typeface="Cambria Math"/>
                        </a:rPr>
                        <m:t>𝑑𝑒</m:t>
                      </m:r>
                      <m:r>
                        <a:rPr lang="fr-FR" b="0" i="1" smtClean="0">
                          <a:latin typeface="Cambria Math"/>
                        </a:rPr>
                        <m:t> </m:t>
                      </m:r>
                      <m:r>
                        <a:rPr lang="fr-FR" b="0" i="1" smtClean="0">
                          <a:latin typeface="Cambria Math"/>
                        </a:rPr>
                        <m:t>𝑝𝑙𝑎𝑠𝑡𝑖𝑐𝑖𝑡</m:t>
                      </m:r>
                      <m:r>
                        <a:rPr lang="fr-FR" b="0" i="1" smtClean="0">
                          <a:latin typeface="Cambria Math"/>
                        </a:rPr>
                        <m:t>é </m:t>
                      </m:r>
                      <m:sSub>
                        <m:sSubPr>
                          <m:ctrlPr>
                            <a:rPr lang="fr-FR" b="0" i="1" smtClean="0">
                              <a:latin typeface="Cambria Math" panose="02040503050406030204" pitchFamily="18" charset="0"/>
                            </a:rPr>
                          </m:ctrlPr>
                        </m:sSubPr>
                        <m:e>
                          <m:r>
                            <a:rPr lang="fr-FR" b="0" i="1" smtClean="0">
                              <a:latin typeface="Cambria Math"/>
                            </a:rPr>
                            <m:t>𝐼</m:t>
                          </m:r>
                        </m:e>
                        <m:sub>
                          <m:r>
                            <a:rPr lang="fr-FR" b="0" i="1" smtClean="0">
                              <a:latin typeface="Cambria Math"/>
                            </a:rPr>
                            <m:t>𝑃</m:t>
                          </m:r>
                        </m:sub>
                      </m:sSub>
                      <m:r>
                        <a:rPr lang="fr-FR" b="0" i="1" smtClean="0">
                          <a:latin typeface="Cambria Math"/>
                        </a:rPr>
                        <m:t>= </m:t>
                      </m:r>
                      <m:sSub>
                        <m:sSubPr>
                          <m:ctrlPr>
                            <a:rPr lang="fr-FR" b="0" i="1" smtClean="0">
                              <a:latin typeface="Cambria Math" panose="02040503050406030204" pitchFamily="18" charset="0"/>
                            </a:rPr>
                          </m:ctrlPr>
                        </m:sSubPr>
                        <m:e>
                          <m:r>
                            <a:rPr lang="fr-FR" b="0" i="1" smtClean="0">
                              <a:latin typeface="Cambria Math"/>
                            </a:rPr>
                            <m:t>𝑤</m:t>
                          </m:r>
                        </m:e>
                        <m:sub>
                          <m:r>
                            <a:rPr lang="fr-FR" b="0" i="1" smtClean="0">
                              <a:latin typeface="Cambria Math"/>
                            </a:rPr>
                            <m:t>𝐿</m:t>
                          </m:r>
                        </m:sub>
                      </m:sSub>
                      <m:r>
                        <a:rPr lang="fr-FR" b="0" i="1" smtClean="0">
                          <a:latin typeface="Cambria Math"/>
                        </a:rPr>
                        <m:t>−</m:t>
                      </m:r>
                      <m:sSub>
                        <m:sSubPr>
                          <m:ctrlPr>
                            <a:rPr lang="fr-FR" b="0" i="1" smtClean="0">
                              <a:latin typeface="Cambria Math" panose="02040503050406030204" pitchFamily="18" charset="0"/>
                            </a:rPr>
                          </m:ctrlPr>
                        </m:sSubPr>
                        <m:e>
                          <m:r>
                            <a:rPr lang="fr-FR" b="0" i="1" smtClean="0">
                              <a:latin typeface="Cambria Math"/>
                            </a:rPr>
                            <m:t>𝑤</m:t>
                          </m:r>
                        </m:e>
                        <m:sub>
                          <m:r>
                            <a:rPr lang="fr-FR" b="0" i="1" smtClean="0">
                              <a:latin typeface="Cambria Math"/>
                            </a:rPr>
                            <m:t>𝑃</m:t>
                          </m:r>
                        </m:sub>
                      </m:sSub>
                    </m:oMath>
                  </m:oMathPara>
                </a14:m>
                <a:endParaRPr lang="en-GB" dirty="0"/>
              </a:p>
            </p:txBody>
          </p:sp>
        </mc:Choice>
        <mc:Fallback xmlns="">
          <p:sp>
            <p:nvSpPr>
              <p:cNvPr id="27" name="ZoneTexte 26"/>
              <p:cNvSpPr txBox="1">
                <a:spLocks noRot="1" noChangeAspect="1" noMove="1" noResize="1" noEditPoints="1" noAdjustHandles="1" noChangeArrowheads="1" noChangeShapeType="1" noTextEdit="1"/>
              </p:cNvSpPr>
              <p:nvPr/>
            </p:nvSpPr>
            <p:spPr>
              <a:xfrm>
                <a:off x="2544936" y="4765794"/>
                <a:ext cx="3674146" cy="369332"/>
              </a:xfrm>
              <a:prstGeom prst="rect">
                <a:avLst/>
              </a:prstGeom>
              <a:blipFill rotWithShape="1">
                <a:blip r:embed="rId5"/>
                <a:stretch>
                  <a:fillRect b="-166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ZoneTexte 20"/>
              <p:cNvSpPr txBox="1"/>
              <p:nvPr/>
            </p:nvSpPr>
            <p:spPr>
              <a:xfrm>
                <a:off x="2544936" y="5260558"/>
                <a:ext cx="469744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𝐼𝑛𝑑𝑖𝑐𝑒</m:t>
                      </m:r>
                      <m:r>
                        <a:rPr lang="fr-FR" b="0" i="1" smtClean="0">
                          <a:latin typeface="Cambria Math"/>
                        </a:rPr>
                        <m:t> </m:t>
                      </m:r>
                      <m:r>
                        <a:rPr lang="fr-FR" b="0" i="1" smtClean="0">
                          <a:latin typeface="Cambria Math"/>
                        </a:rPr>
                        <m:t>𝑑𝑒</m:t>
                      </m:r>
                      <m:r>
                        <a:rPr lang="fr-FR" b="0" i="1" smtClean="0">
                          <a:latin typeface="Cambria Math"/>
                        </a:rPr>
                        <m:t> </m:t>
                      </m:r>
                      <m:r>
                        <a:rPr lang="fr-FR" b="0" i="1" smtClean="0">
                          <a:latin typeface="Cambria Math"/>
                        </a:rPr>
                        <m:t>𝑐𝑜𝑛𝑠𝑖𝑠𝑡𝑎𝑛𝑐𝑒</m:t>
                      </m:r>
                      <m:r>
                        <a:rPr lang="fr-FR" b="0" i="1" smtClean="0">
                          <a:latin typeface="Cambria Math"/>
                        </a:rPr>
                        <m:t> </m:t>
                      </m:r>
                      <m:sSub>
                        <m:sSubPr>
                          <m:ctrlPr>
                            <a:rPr lang="fr-FR" b="0" i="1" smtClean="0">
                              <a:latin typeface="Cambria Math" panose="02040503050406030204" pitchFamily="18" charset="0"/>
                            </a:rPr>
                          </m:ctrlPr>
                        </m:sSubPr>
                        <m:e>
                          <m:r>
                            <a:rPr lang="fr-FR" b="0" i="1" smtClean="0">
                              <a:latin typeface="Cambria Math"/>
                            </a:rPr>
                            <m:t>𝐼</m:t>
                          </m:r>
                        </m:e>
                        <m:sub>
                          <m:r>
                            <a:rPr lang="fr-FR" b="0" i="1" smtClean="0">
                              <a:latin typeface="Cambria Math"/>
                            </a:rPr>
                            <m:t>𝑐</m:t>
                          </m:r>
                        </m:sub>
                      </m:sSub>
                      <m:r>
                        <a:rPr lang="fr-FR" b="0" i="1" smtClean="0">
                          <a:latin typeface="Cambria Math"/>
                        </a:rPr>
                        <m:t>= </m:t>
                      </m:r>
                      <m:sSub>
                        <m:sSubPr>
                          <m:ctrlPr>
                            <a:rPr lang="fr-FR" b="0" i="1" smtClean="0">
                              <a:latin typeface="Cambria Math" panose="02040503050406030204" pitchFamily="18" charset="0"/>
                            </a:rPr>
                          </m:ctrlPr>
                        </m:sSubPr>
                        <m:e>
                          <m:r>
                            <a:rPr lang="fr-FR" b="0" i="1" smtClean="0">
                              <a:latin typeface="Cambria Math"/>
                            </a:rPr>
                            <m:t>(</m:t>
                          </m:r>
                          <m:r>
                            <a:rPr lang="fr-FR" b="0" i="1" smtClean="0">
                              <a:latin typeface="Cambria Math"/>
                            </a:rPr>
                            <m:t>𝑤</m:t>
                          </m:r>
                        </m:e>
                        <m:sub>
                          <m:r>
                            <a:rPr lang="fr-FR" b="0" i="1" smtClean="0">
                              <a:latin typeface="Cambria Math"/>
                            </a:rPr>
                            <m:t>𝐿</m:t>
                          </m:r>
                        </m:sub>
                      </m:sSub>
                      <m:r>
                        <a:rPr lang="fr-FR" b="0" i="1" smtClean="0">
                          <a:latin typeface="Cambria Math"/>
                        </a:rPr>
                        <m:t>−</m:t>
                      </m:r>
                      <m:sSub>
                        <m:sSubPr>
                          <m:ctrlPr>
                            <a:rPr lang="fr-FR" b="0" i="1" smtClean="0">
                              <a:latin typeface="Cambria Math" panose="02040503050406030204" pitchFamily="18" charset="0"/>
                            </a:rPr>
                          </m:ctrlPr>
                        </m:sSubPr>
                        <m:e>
                          <m:r>
                            <a:rPr lang="fr-FR" b="0" i="1" smtClean="0">
                              <a:latin typeface="Cambria Math"/>
                            </a:rPr>
                            <m:t>𝑤</m:t>
                          </m:r>
                        </m:e>
                        <m:sub>
                          <m:r>
                            <a:rPr lang="fr-FR" b="0" i="1" smtClean="0">
                              <a:latin typeface="Cambria Math"/>
                            </a:rPr>
                            <m:t>𝑛𝑎𝑡</m:t>
                          </m:r>
                        </m:sub>
                      </m:sSub>
                      <m:r>
                        <a:rPr lang="fr-FR" b="0" i="1" smtClean="0">
                          <a:latin typeface="Cambria Math"/>
                        </a:rPr>
                        <m:t>) /</m:t>
                      </m:r>
                      <m:sSub>
                        <m:sSubPr>
                          <m:ctrlPr>
                            <a:rPr lang="fr-FR" i="1">
                              <a:latin typeface="Cambria Math" panose="02040503050406030204" pitchFamily="18" charset="0"/>
                            </a:rPr>
                          </m:ctrlPr>
                        </m:sSubPr>
                        <m:e>
                          <m:r>
                            <a:rPr lang="fr-FR" i="1">
                              <a:latin typeface="Cambria Math"/>
                            </a:rPr>
                            <m:t>𝐼</m:t>
                          </m:r>
                        </m:e>
                        <m:sub>
                          <m:r>
                            <a:rPr lang="fr-FR" i="1">
                              <a:latin typeface="Cambria Math"/>
                            </a:rPr>
                            <m:t>𝑃</m:t>
                          </m:r>
                        </m:sub>
                      </m:sSub>
                      <m:r>
                        <a:rPr lang="fr-FR" b="0" i="1" smtClean="0">
                          <a:latin typeface="Cambria Math"/>
                        </a:rPr>
                        <m:t>)</m:t>
                      </m:r>
                    </m:oMath>
                  </m:oMathPara>
                </a14:m>
                <a:endParaRPr lang="en-GB" dirty="0"/>
              </a:p>
            </p:txBody>
          </p:sp>
        </mc:Choice>
        <mc:Fallback xmlns="">
          <p:sp>
            <p:nvSpPr>
              <p:cNvPr id="21" name="ZoneTexte 20"/>
              <p:cNvSpPr txBox="1">
                <a:spLocks noRot="1" noChangeAspect="1" noMove="1" noResize="1" noEditPoints="1" noAdjustHandles="1" noChangeArrowheads="1" noChangeShapeType="1" noTextEdit="1"/>
              </p:cNvSpPr>
              <p:nvPr/>
            </p:nvSpPr>
            <p:spPr>
              <a:xfrm>
                <a:off x="2544936" y="5260558"/>
                <a:ext cx="4697440" cy="369332"/>
              </a:xfrm>
              <a:prstGeom prst="rect">
                <a:avLst/>
              </a:prstGeom>
              <a:blipFill rotWithShape="1">
                <a:blip r:embed="rId6"/>
                <a:stretch>
                  <a:fillRect b="-13115"/>
                </a:stretch>
              </a:blipFill>
            </p:spPr>
            <p:txBody>
              <a:bodyPr/>
              <a:lstStyle/>
              <a:p>
                <a:r>
                  <a:rPr lang="fr-FR">
                    <a:noFill/>
                  </a:rPr>
                  <a:t> </a:t>
                </a:r>
              </a:p>
            </p:txBody>
          </p:sp>
        </mc:Fallback>
      </mc:AlternateContent>
      <p:pic>
        <p:nvPicPr>
          <p:cNvPr id="1024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9680" y="5728937"/>
            <a:ext cx="7800796" cy="1129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04999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Détermination pratique des limites</a:t>
            </a:r>
            <a:endParaRPr lang="en-GB" dirty="0"/>
          </a:p>
        </p:txBody>
      </p:sp>
      <p:sp>
        <p:nvSpPr>
          <p:cNvPr id="3" name="Espace réservé du contenu 2"/>
          <p:cNvSpPr>
            <a:spLocks noGrp="1"/>
          </p:cNvSpPr>
          <p:nvPr>
            <p:ph idx="1"/>
          </p:nvPr>
        </p:nvSpPr>
        <p:spPr>
          <a:xfrm>
            <a:off x="457200" y="1340768"/>
            <a:ext cx="8229600" cy="2016224"/>
          </a:xfrm>
        </p:spPr>
        <p:txBody>
          <a:bodyPr>
            <a:normAutofit/>
          </a:bodyPr>
          <a:lstStyle/>
          <a:p>
            <a:r>
              <a:rPr lang="fr-FR" dirty="0"/>
              <a:t>Limite de liquidité : coupelle de </a:t>
            </a:r>
            <a:r>
              <a:rPr lang="fr-FR" dirty="0" err="1"/>
              <a:t>Casagrande</a:t>
            </a:r>
            <a:endParaRPr lang="fr-FR" dirty="0"/>
          </a:p>
          <a:p>
            <a:pPr lvl="1"/>
            <a:r>
              <a:rPr lang="fr-FR" dirty="0"/>
              <a:t>Fraction inférieure à 400 µm</a:t>
            </a:r>
          </a:p>
          <a:p>
            <a:pPr lvl="1"/>
            <a:r>
              <a:rPr lang="fr-FR" dirty="0"/>
              <a:t>Matériau à l’état liquide</a:t>
            </a:r>
          </a:p>
          <a:p>
            <a:pPr lvl="1"/>
            <a:r>
              <a:rPr lang="fr-FR" dirty="0"/>
              <a:t>w= f (log (N coups))</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39</a:t>
            </a:fld>
            <a:endParaRPr lang="fr-FR" dirty="0"/>
          </a:p>
        </p:txBody>
      </p:sp>
      <p:pic>
        <p:nvPicPr>
          <p:cNvPr id="21" name="Image 20"/>
          <p:cNvPicPr/>
          <p:nvPr/>
        </p:nvPicPr>
        <p:blipFill>
          <a:blip r:embed="rId3">
            <a:extLst>
              <a:ext uri="{28A0092B-C50C-407E-A947-70E740481C1C}">
                <a14:useLocalDpi xmlns:a14="http://schemas.microsoft.com/office/drawing/2010/main" val="0"/>
              </a:ext>
            </a:extLst>
          </a:blip>
          <a:srcRect/>
          <a:stretch>
            <a:fillRect/>
          </a:stretch>
        </p:blipFill>
        <p:spPr bwMode="auto">
          <a:xfrm>
            <a:off x="6372200" y="1844824"/>
            <a:ext cx="2232248" cy="2243336"/>
          </a:xfrm>
          <a:prstGeom prst="rect">
            <a:avLst/>
          </a:prstGeom>
          <a:noFill/>
          <a:ln>
            <a:noFill/>
          </a:ln>
        </p:spPr>
      </p:pic>
      <p:pic>
        <p:nvPicPr>
          <p:cNvPr id="22" name="Image 21" descr="C:\Job\Cours\Travaux pratiques\Documents utilisés\LImites.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60" y="3573016"/>
            <a:ext cx="3888432" cy="2808312"/>
          </a:xfrm>
          <a:prstGeom prst="rect">
            <a:avLst/>
          </a:prstGeom>
          <a:noFill/>
          <a:ln>
            <a:noFill/>
          </a:ln>
        </p:spPr>
      </p:pic>
      <p:sp>
        <p:nvSpPr>
          <p:cNvPr id="5" name="Multiplier 4"/>
          <p:cNvSpPr/>
          <p:nvPr/>
        </p:nvSpPr>
        <p:spPr>
          <a:xfrm>
            <a:off x="1459124" y="3954996"/>
            <a:ext cx="216024" cy="266328"/>
          </a:xfrm>
          <a:prstGeom prst="mathMultiply">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9" name="Multiplier 28"/>
          <p:cNvSpPr/>
          <p:nvPr/>
        </p:nvSpPr>
        <p:spPr>
          <a:xfrm>
            <a:off x="1979712" y="4287949"/>
            <a:ext cx="216024" cy="266328"/>
          </a:xfrm>
          <a:prstGeom prst="mathMultiply">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0" name="Multiplier 29"/>
          <p:cNvSpPr/>
          <p:nvPr/>
        </p:nvSpPr>
        <p:spPr>
          <a:xfrm>
            <a:off x="2608759" y="4710844"/>
            <a:ext cx="216024" cy="266328"/>
          </a:xfrm>
          <a:prstGeom prst="mathMultiply">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1" name="Multiplier 30"/>
          <p:cNvSpPr/>
          <p:nvPr/>
        </p:nvSpPr>
        <p:spPr>
          <a:xfrm>
            <a:off x="3275856" y="5124586"/>
            <a:ext cx="216024" cy="266328"/>
          </a:xfrm>
          <a:prstGeom prst="mathMultiply">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2" name="Multiplier 31"/>
          <p:cNvSpPr/>
          <p:nvPr/>
        </p:nvSpPr>
        <p:spPr>
          <a:xfrm>
            <a:off x="3861073" y="5543525"/>
            <a:ext cx="216024" cy="266328"/>
          </a:xfrm>
          <a:prstGeom prst="mathMultiply">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cxnSp>
        <p:nvCxnSpPr>
          <p:cNvPr id="15" name="Connecteur droit 14"/>
          <p:cNvCxnSpPr/>
          <p:nvPr/>
        </p:nvCxnSpPr>
        <p:spPr>
          <a:xfrm>
            <a:off x="1331640" y="3954996"/>
            <a:ext cx="2880320" cy="1854857"/>
          </a:xfrm>
          <a:prstGeom prst="line">
            <a:avLst/>
          </a:prstGeom>
        </p:spPr>
        <p:style>
          <a:lnRef idx="3">
            <a:schemeClr val="accent2"/>
          </a:lnRef>
          <a:fillRef idx="0">
            <a:schemeClr val="accent2"/>
          </a:fillRef>
          <a:effectRef idx="2">
            <a:schemeClr val="accent2"/>
          </a:effectRef>
          <a:fontRef idx="minor">
            <a:schemeClr val="tx1"/>
          </a:fontRef>
        </p:style>
      </p:cxnSp>
      <p:cxnSp>
        <p:nvCxnSpPr>
          <p:cNvPr id="33" name="Connecteur droit avec flèche 32"/>
          <p:cNvCxnSpPr/>
          <p:nvPr/>
        </p:nvCxnSpPr>
        <p:spPr>
          <a:xfrm flipV="1">
            <a:off x="3131840" y="5124586"/>
            <a:ext cx="0" cy="96871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35" name="Connecteur droit avec flèche 34"/>
          <p:cNvCxnSpPr/>
          <p:nvPr/>
        </p:nvCxnSpPr>
        <p:spPr>
          <a:xfrm flipH="1">
            <a:off x="1115616" y="5124586"/>
            <a:ext cx="2016224" cy="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36" name="ZoneTexte 35"/>
          <p:cNvSpPr txBox="1"/>
          <p:nvPr/>
        </p:nvSpPr>
        <p:spPr>
          <a:xfrm>
            <a:off x="611560" y="4941168"/>
            <a:ext cx="428322" cy="369332"/>
          </a:xfrm>
          <a:prstGeom prst="rect">
            <a:avLst/>
          </a:prstGeom>
          <a:noFill/>
        </p:spPr>
        <p:txBody>
          <a:bodyPr wrap="none" rtlCol="0">
            <a:spAutoFit/>
          </a:bodyPr>
          <a:lstStyle/>
          <a:p>
            <a:r>
              <a:rPr lang="fr-FR" dirty="0">
                <a:solidFill>
                  <a:srgbClr val="FF0000"/>
                </a:solidFill>
              </a:rPr>
              <a:t>w</a:t>
            </a:r>
            <a:r>
              <a:rPr lang="fr-FR" baseline="-25000" dirty="0">
                <a:solidFill>
                  <a:srgbClr val="FF0000"/>
                </a:solidFill>
              </a:rPr>
              <a:t>L</a:t>
            </a:r>
            <a:endParaRPr lang="en-GB" baseline="-25000" dirty="0">
              <a:solidFill>
                <a:srgbClr val="FF0000"/>
              </a:solidFill>
            </a:endParaRPr>
          </a:p>
        </p:txBody>
      </p:sp>
      <p:sp>
        <p:nvSpPr>
          <p:cNvPr id="37" name="ZoneTexte 36"/>
          <p:cNvSpPr txBox="1"/>
          <p:nvPr/>
        </p:nvSpPr>
        <p:spPr>
          <a:xfrm>
            <a:off x="5076056" y="4812329"/>
            <a:ext cx="3995004" cy="646331"/>
          </a:xfrm>
          <a:prstGeom prst="rect">
            <a:avLst/>
          </a:prstGeom>
          <a:noFill/>
        </p:spPr>
        <p:txBody>
          <a:bodyPr wrap="none" rtlCol="0">
            <a:spAutoFit/>
          </a:bodyPr>
          <a:lstStyle/>
          <a:p>
            <a:pPr algn="ctr"/>
            <a:r>
              <a:rPr lang="fr-FR" dirty="0"/>
              <a:t>Par convention, la limite de liquidité</a:t>
            </a:r>
          </a:p>
          <a:p>
            <a:pPr algn="ctr"/>
            <a:r>
              <a:rPr lang="fr-FR" dirty="0"/>
              <a:t>est la teneur en eau pour 25 coups</a:t>
            </a:r>
            <a:endParaRPr lang="en-GB" dirty="0"/>
          </a:p>
        </p:txBody>
      </p:sp>
      <p:sp>
        <p:nvSpPr>
          <p:cNvPr id="38" name="Espace réservé du contenu 2"/>
          <p:cNvSpPr txBox="1">
            <a:spLocks/>
          </p:cNvSpPr>
          <p:nvPr/>
        </p:nvSpPr>
        <p:spPr>
          <a:xfrm>
            <a:off x="662880" y="6361627"/>
            <a:ext cx="8229600" cy="523757"/>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fr-FR" dirty="0"/>
              <a:t>Autre méthode : pénétromètre à cône</a:t>
            </a:r>
            <a:endParaRPr lang="en-GB" dirty="0"/>
          </a:p>
        </p:txBody>
      </p:sp>
    </p:spTree>
    <p:extLst>
      <p:ext uri="{BB962C8B-B14F-4D97-AF65-F5344CB8AC3E}">
        <p14:creationId xmlns:p14="http://schemas.microsoft.com/office/powerpoint/2010/main" val="808717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9" grpId="0" animBg="1"/>
      <p:bldP spid="30" grpId="0" animBg="1"/>
      <p:bldP spid="31" grpId="0" animBg="1"/>
      <p:bldP spid="32" grpId="0" animBg="1"/>
      <p:bldP spid="3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sol : support de fondations</a:t>
            </a:r>
            <a:endParaRPr lang="en-GB" dirty="0"/>
          </a:p>
        </p:txBody>
      </p:sp>
      <p:sp>
        <p:nvSpPr>
          <p:cNvPr id="3" name="Espace réservé du contenu 2"/>
          <p:cNvSpPr>
            <a:spLocks noGrp="1"/>
          </p:cNvSpPr>
          <p:nvPr>
            <p:ph idx="1"/>
          </p:nvPr>
        </p:nvSpPr>
        <p:spPr>
          <a:xfrm>
            <a:off x="376808" y="1340768"/>
            <a:ext cx="8229600" cy="648072"/>
          </a:xfrm>
        </p:spPr>
        <p:txBody>
          <a:bodyPr/>
          <a:lstStyle/>
          <a:p>
            <a:r>
              <a:rPr lang="fr-FR" dirty="0"/>
              <a:t>Exemples : </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4</a:t>
            </a:fld>
            <a:endParaRPr lang="fr-FR" dirty="0"/>
          </a:p>
        </p:txBody>
      </p:sp>
      <p:pic>
        <p:nvPicPr>
          <p:cNvPr id="890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2060848"/>
            <a:ext cx="2325344" cy="1857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contenu 2"/>
          <p:cNvSpPr txBox="1">
            <a:spLocks/>
          </p:cNvSpPr>
          <p:nvPr/>
        </p:nvSpPr>
        <p:spPr>
          <a:xfrm>
            <a:off x="564340" y="4062612"/>
            <a:ext cx="8229600" cy="2534740"/>
          </a:xfrm>
          <a:prstGeom prst="rect">
            <a:avLst/>
          </a:prstGeom>
        </p:spPr>
        <p:txBody>
          <a:bodyPr vert="horz">
            <a:normAutofit fontScale="850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fr-FR" dirty="0"/>
              <a:t>Exemples de questions : </a:t>
            </a:r>
          </a:p>
          <a:p>
            <a:pPr lvl="1"/>
            <a:r>
              <a:rPr lang="fr-FR" dirty="0"/>
              <a:t>À quelle profondeur doit-on ancrer les fondations ? </a:t>
            </a:r>
          </a:p>
          <a:p>
            <a:pPr lvl="1"/>
            <a:r>
              <a:rPr lang="fr-FR" dirty="0"/>
              <a:t>Y-a-t-il un danger pour les immeubles voisins ?</a:t>
            </a:r>
          </a:p>
          <a:p>
            <a:pPr lvl="1"/>
            <a:r>
              <a:rPr lang="fr-FR" dirty="0"/>
              <a:t>Quel va être le tassement du bâtiment ? </a:t>
            </a:r>
          </a:p>
          <a:p>
            <a:pPr lvl="1"/>
            <a:r>
              <a:rPr lang="fr-FR" dirty="0"/>
              <a:t>Quel type de pieux ? D’inclusion? </a:t>
            </a:r>
          </a:p>
          <a:p>
            <a:pPr lvl="1"/>
            <a:r>
              <a:rPr lang="fr-FR" dirty="0"/>
              <a:t>Combien de pieux, quelle longueur, quel diamètre ?</a:t>
            </a:r>
          </a:p>
          <a:p>
            <a:pPr lvl="1"/>
            <a:r>
              <a:rPr lang="fr-FR" dirty="0"/>
              <a:t>Quel déplacement?</a:t>
            </a:r>
          </a:p>
          <a:p>
            <a:pPr lvl="1"/>
            <a:r>
              <a:rPr lang="fr-FR" dirty="0"/>
              <a:t>…</a:t>
            </a:r>
            <a:endParaRPr lang="en-GB" dirty="0"/>
          </a:p>
        </p:txBody>
      </p:sp>
      <p:sp>
        <p:nvSpPr>
          <p:cNvPr id="5" name="Rectangle 4"/>
          <p:cNvSpPr/>
          <p:nvPr/>
        </p:nvSpPr>
        <p:spPr>
          <a:xfrm>
            <a:off x="3851920" y="2420888"/>
            <a:ext cx="1656184" cy="5688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Connecteur droit 7"/>
          <p:cNvCxnSpPr/>
          <p:nvPr/>
        </p:nvCxnSpPr>
        <p:spPr>
          <a:xfrm>
            <a:off x="3419872" y="2989722"/>
            <a:ext cx="2592288"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4626756" y="3005578"/>
            <a:ext cx="72008" cy="10801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 name="Rectangle 14"/>
          <p:cNvSpPr/>
          <p:nvPr/>
        </p:nvSpPr>
        <p:spPr>
          <a:xfrm>
            <a:off x="4491608" y="3090526"/>
            <a:ext cx="368424" cy="6362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6" name="Rectangle 15"/>
          <p:cNvSpPr/>
          <p:nvPr/>
        </p:nvSpPr>
        <p:spPr>
          <a:xfrm>
            <a:off x="5211446" y="3005578"/>
            <a:ext cx="72008" cy="10801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7" name="Rectangle 16"/>
          <p:cNvSpPr/>
          <p:nvPr/>
        </p:nvSpPr>
        <p:spPr>
          <a:xfrm>
            <a:off x="5076298" y="3090526"/>
            <a:ext cx="368424" cy="6362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8" name="Rectangle 17"/>
          <p:cNvSpPr/>
          <p:nvPr/>
        </p:nvSpPr>
        <p:spPr>
          <a:xfrm>
            <a:off x="4063752" y="3020159"/>
            <a:ext cx="72008" cy="10801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9" name="Rectangle 18"/>
          <p:cNvSpPr/>
          <p:nvPr/>
        </p:nvSpPr>
        <p:spPr>
          <a:xfrm>
            <a:off x="3915544" y="3081900"/>
            <a:ext cx="368424" cy="6362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cxnSp>
        <p:nvCxnSpPr>
          <p:cNvPr id="20" name="Connecteur droit 19"/>
          <p:cNvCxnSpPr/>
          <p:nvPr/>
        </p:nvCxnSpPr>
        <p:spPr>
          <a:xfrm>
            <a:off x="3419872" y="3145524"/>
            <a:ext cx="2592288" cy="8626"/>
          </a:xfrm>
          <a:prstGeom prst="line">
            <a:avLst/>
          </a:prstGeom>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5580112" y="2966755"/>
            <a:ext cx="647934" cy="246221"/>
          </a:xfrm>
          <a:prstGeom prst="rect">
            <a:avLst/>
          </a:prstGeom>
          <a:noFill/>
        </p:spPr>
        <p:txBody>
          <a:bodyPr wrap="none" rtlCol="0">
            <a:spAutoFit/>
          </a:bodyPr>
          <a:lstStyle/>
          <a:p>
            <a:r>
              <a:rPr lang="fr-FR" sz="1000" dirty="0"/>
              <a:t>Sol mou</a:t>
            </a:r>
            <a:endParaRPr lang="en-GB" sz="1000" dirty="0"/>
          </a:p>
        </p:txBody>
      </p:sp>
      <p:sp>
        <p:nvSpPr>
          <p:cNvPr id="23" name="ZoneTexte 22"/>
          <p:cNvSpPr txBox="1"/>
          <p:nvPr/>
        </p:nvSpPr>
        <p:spPr>
          <a:xfrm>
            <a:off x="5580112" y="3254787"/>
            <a:ext cx="721672" cy="246221"/>
          </a:xfrm>
          <a:prstGeom prst="rect">
            <a:avLst/>
          </a:prstGeom>
          <a:noFill/>
        </p:spPr>
        <p:txBody>
          <a:bodyPr wrap="none" rtlCol="0">
            <a:spAutoFit/>
          </a:bodyPr>
          <a:lstStyle/>
          <a:p>
            <a:r>
              <a:rPr lang="fr-FR" sz="1000" dirty="0"/>
              <a:t>Sol raide</a:t>
            </a:r>
            <a:endParaRPr lang="en-GB" sz="1000" dirty="0"/>
          </a:p>
        </p:txBody>
      </p:sp>
      <p:sp>
        <p:nvSpPr>
          <p:cNvPr id="24" name="Rectangle 23"/>
          <p:cNvSpPr/>
          <p:nvPr/>
        </p:nvSpPr>
        <p:spPr>
          <a:xfrm>
            <a:off x="6758118" y="1776431"/>
            <a:ext cx="1656184" cy="5688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Connecteur droit 24"/>
          <p:cNvCxnSpPr/>
          <p:nvPr/>
        </p:nvCxnSpPr>
        <p:spPr>
          <a:xfrm>
            <a:off x="6372200" y="2352772"/>
            <a:ext cx="259228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6372200" y="3573016"/>
            <a:ext cx="2592288" cy="8626"/>
          </a:xfrm>
          <a:prstGeom prst="line">
            <a:avLst/>
          </a:prstGeom>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7236296" y="2420888"/>
            <a:ext cx="72008" cy="122413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 name="Rectangle 35"/>
          <p:cNvSpPr/>
          <p:nvPr/>
        </p:nvSpPr>
        <p:spPr>
          <a:xfrm>
            <a:off x="7200292" y="2366882"/>
            <a:ext cx="144016" cy="10801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7" name="Rectangle 36"/>
          <p:cNvSpPr/>
          <p:nvPr/>
        </p:nvSpPr>
        <p:spPr>
          <a:xfrm>
            <a:off x="6912260" y="2420138"/>
            <a:ext cx="72008" cy="122413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8" name="Rectangle 37"/>
          <p:cNvSpPr/>
          <p:nvPr/>
        </p:nvSpPr>
        <p:spPr>
          <a:xfrm>
            <a:off x="6876256" y="2366132"/>
            <a:ext cx="144016" cy="10801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 name="Rectangle 38"/>
          <p:cNvSpPr/>
          <p:nvPr/>
        </p:nvSpPr>
        <p:spPr>
          <a:xfrm>
            <a:off x="7560332" y="2420138"/>
            <a:ext cx="72008" cy="122413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0" name="Rectangle 39"/>
          <p:cNvSpPr/>
          <p:nvPr/>
        </p:nvSpPr>
        <p:spPr>
          <a:xfrm>
            <a:off x="7524328" y="2366132"/>
            <a:ext cx="144016" cy="10801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1" name="Rectangle 40"/>
          <p:cNvSpPr/>
          <p:nvPr/>
        </p:nvSpPr>
        <p:spPr>
          <a:xfrm>
            <a:off x="7848364" y="2420888"/>
            <a:ext cx="72008" cy="122413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2" name="Rectangle 41"/>
          <p:cNvSpPr/>
          <p:nvPr/>
        </p:nvSpPr>
        <p:spPr>
          <a:xfrm>
            <a:off x="7812360" y="2366882"/>
            <a:ext cx="144016" cy="10801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3" name="Rectangle 42"/>
          <p:cNvSpPr/>
          <p:nvPr/>
        </p:nvSpPr>
        <p:spPr>
          <a:xfrm>
            <a:off x="8208404" y="2411512"/>
            <a:ext cx="72008" cy="122413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4" name="Rectangle 43"/>
          <p:cNvSpPr/>
          <p:nvPr/>
        </p:nvSpPr>
        <p:spPr>
          <a:xfrm>
            <a:off x="8172400" y="2357506"/>
            <a:ext cx="144016" cy="10801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5" name="ZoneTexte 44"/>
          <p:cNvSpPr txBox="1"/>
          <p:nvPr/>
        </p:nvSpPr>
        <p:spPr>
          <a:xfrm>
            <a:off x="8346934" y="2876117"/>
            <a:ext cx="647934" cy="246221"/>
          </a:xfrm>
          <a:prstGeom prst="rect">
            <a:avLst/>
          </a:prstGeom>
          <a:noFill/>
        </p:spPr>
        <p:txBody>
          <a:bodyPr wrap="none" rtlCol="0">
            <a:spAutoFit/>
          </a:bodyPr>
          <a:lstStyle/>
          <a:p>
            <a:r>
              <a:rPr lang="fr-FR" sz="1000" dirty="0"/>
              <a:t>Sol mou</a:t>
            </a:r>
            <a:endParaRPr lang="en-GB" sz="1000" dirty="0"/>
          </a:p>
        </p:txBody>
      </p:sp>
      <p:sp>
        <p:nvSpPr>
          <p:cNvPr id="46" name="ZoneTexte 45"/>
          <p:cNvSpPr txBox="1"/>
          <p:nvPr/>
        </p:nvSpPr>
        <p:spPr>
          <a:xfrm>
            <a:off x="8346934" y="3581642"/>
            <a:ext cx="721672" cy="246221"/>
          </a:xfrm>
          <a:prstGeom prst="rect">
            <a:avLst/>
          </a:prstGeom>
          <a:noFill/>
        </p:spPr>
        <p:txBody>
          <a:bodyPr wrap="none" rtlCol="0">
            <a:spAutoFit/>
          </a:bodyPr>
          <a:lstStyle/>
          <a:p>
            <a:r>
              <a:rPr lang="fr-FR" sz="1000" dirty="0"/>
              <a:t>Sol raide</a:t>
            </a:r>
            <a:endParaRPr lang="en-GB" sz="1000" dirty="0"/>
          </a:p>
        </p:txBody>
      </p:sp>
    </p:spTree>
    <p:extLst>
      <p:ext uri="{BB962C8B-B14F-4D97-AF65-F5344CB8AC3E}">
        <p14:creationId xmlns:p14="http://schemas.microsoft.com/office/powerpoint/2010/main" val="32882685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40</a:t>
            </a:fld>
            <a:endParaRPr lang="fr-FR"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0"/>
            <a:ext cx="8877300" cy="688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77347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Pénétromètre à cône</a:t>
            </a:r>
          </a:p>
        </p:txBody>
      </p:sp>
      <p:sp>
        <p:nvSpPr>
          <p:cNvPr id="3" name="Espace réservé du contenu 2"/>
          <p:cNvSpPr>
            <a:spLocks noGrp="1"/>
          </p:cNvSpPr>
          <p:nvPr>
            <p:ph idx="1"/>
          </p:nvPr>
        </p:nvSpPr>
        <p:spPr>
          <a:xfrm>
            <a:off x="457200" y="1628800"/>
            <a:ext cx="8229600" cy="1512168"/>
          </a:xfrm>
        </p:spPr>
        <p:txBody>
          <a:bodyPr>
            <a:normAutofit/>
          </a:bodyPr>
          <a:lstStyle/>
          <a:p>
            <a:r>
              <a:rPr lang="fr-FR" sz="2000" dirty="0"/>
              <a:t>Principe: laisser pénétrer un cône normalisé dans le sol humide et mesurer l’enfoncement en fonction de la teneur en eau</a:t>
            </a:r>
          </a:p>
          <a:p>
            <a:r>
              <a:rPr lang="fr-FR" sz="2000" dirty="0"/>
              <a:t>La limite de liquidité est la teneur en eau pour laquelle l’enfoncement est de 17 mm</a:t>
            </a:r>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41</a:t>
            </a:fld>
            <a:endParaRPr lang="fr-FR" dirty="0"/>
          </a:p>
        </p:txBody>
      </p:sp>
      <p:pic>
        <p:nvPicPr>
          <p:cNvPr id="5" name="Image 4" descr="http://www.sols-mesures.com/galerie/penetro_cone.jpg"/>
          <p:cNvPicPr/>
          <p:nvPr/>
        </p:nvPicPr>
        <p:blipFill>
          <a:blip r:embed="rId3">
            <a:extLst>
              <a:ext uri="{28A0092B-C50C-407E-A947-70E740481C1C}">
                <a14:useLocalDpi xmlns:a14="http://schemas.microsoft.com/office/drawing/2010/main" val="0"/>
              </a:ext>
            </a:extLst>
          </a:blip>
          <a:srcRect/>
          <a:stretch>
            <a:fillRect/>
          </a:stretch>
        </p:blipFill>
        <p:spPr bwMode="auto">
          <a:xfrm>
            <a:off x="827584" y="3473624"/>
            <a:ext cx="2736304" cy="3384376"/>
          </a:xfrm>
          <a:prstGeom prst="rect">
            <a:avLst/>
          </a:prstGeom>
          <a:noFill/>
          <a:ln>
            <a:noFill/>
          </a:ln>
        </p:spPr>
      </p:pic>
      <p:cxnSp>
        <p:nvCxnSpPr>
          <p:cNvPr id="7" name="Connecteur droit avec flèche 6"/>
          <p:cNvCxnSpPr/>
          <p:nvPr/>
        </p:nvCxnSpPr>
        <p:spPr>
          <a:xfrm flipV="1">
            <a:off x="5310336" y="3620046"/>
            <a:ext cx="0" cy="273630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V="1">
            <a:off x="5058409" y="6103596"/>
            <a:ext cx="3602360" cy="3336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4300534" y="3208282"/>
            <a:ext cx="1588897" cy="369332"/>
          </a:xfrm>
          <a:prstGeom prst="rect">
            <a:avLst/>
          </a:prstGeom>
          <a:noFill/>
        </p:spPr>
        <p:txBody>
          <a:bodyPr wrap="none" rtlCol="0">
            <a:spAutoFit/>
          </a:bodyPr>
          <a:lstStyle/>
          <a:p>
            <a:r>
              <a:rPr lang="fr-FR" dirty="0"/>
              <a:t>Enfoncement</a:t>
            </a:r>
          </a:p>
        </p:txBody>
      </p:sp>
      <p:sp>
        <p:nvSpPr>
          <p:cNvPr id="14" name="ZoneTexte 13"/>
          <p:cNvSpPr txBox="1"/>
          <p:nvPr/>
        </p:nvSpPr>
        <p:spPr>
          <a:xfrm>
            <a:off x="8333092" y="6169580"/>
            <a:ext cx="343364" cy="369332"/>
          </a:xfrm>
          <a:prstGeom prst="rect">
            <a:avLst/>
          </a:prstGeom>
          <a:noFill/>
        </p:spPr>
        <p:txBody>
          <a:bodyPr wrap="none" rtlCol="0">
            <a:spAutoFit/>
          </a:bodyPr>
          <a:lstStyle/>
          <a:p>
            <a:r>
              <a:rPr lang="fr-FR" dirty="0"/>
              <a:t>w</a:t>
            </a:r>
          </a:p>
        </p:txBody>
      </p:sp>
      <p:cxnSp>
        <p:nvCxnSpPr>
          <p:cNvPr id="16" name="Connecteur droit 15"/>
          <p:cNvCxnSpPr/>
          <p:nvPr/>
        </p:nvCxnSpPr>
        <p:spPr>
          <a:xfrm>
            <a:off x="5562264" y="4005064"/>
            <a:ext cx="2743536" cy="161945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a:off x="5310336" y="4797152"/>
            <a:ext cx="15492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a:off x="6859589" y="4814791"/>
            <a:ext cx="0" cy="1322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4607400" y="4664027"/>
            <a:ext cx="635110" cy="276999"/>
          </a:xfrm>
          <a:prstGeom prst="rect">
            <a:avLst/>
          </a:prstGeom>
          <a:noFill/>
        </p:spPr>
        <p:txBody>
          <a:bodyPr wrap="none" rtlCol="0">
            <a:spAutoFit/>
          </a:bodyPr>
          <a:lstStyle/>
          <a:p>
            <a:r>
              <a:rPr lang="fr-FR" sz="1200" dirty="0"/>
              <a:t>17 mm</a:t>
            </a:r>
          </a:p>
        </p:txBody>
      </p:sp>
    </p:spTree>
    <p:extLst>
      <p:ext uri="{BB962C8B-B14F-4D97-AF65-F5344CB8AC3E}">
        <p14:creationId xmlns:p14="http://schemas.microsoft.com/office/powerpoint/2010/main" val="14682632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Détermination pratique des limites</a:t>
            </a:r>
            <a:endParaRPr lang="en-GB" dirty="0"/>
          </a:p>
        </p:txBody>
      </p:sp>
      <p:sp>
        <p:nvSpPr>
          <p:cNvPr id="3" name="Espace réservé du contenu 2"/>
          <p:cNvSpPr>
            <a:spLocks noGrp="1"/>
          </p:cNvSpPr>
          <p:nvPr>
            <p:ph idx="1"/>
          </p:nvPr>
        </p:nvSpPr>
        <p:spPr>
          <a:xfrm>
            <a:off x="251520" y="1340768"/>
            <a:ext cx="8229600" cy="2880320"/>
          </a:xfrm>
        </p:spPr>
        <p:txBody>
          <a:bodyPr>
            <a:normAutofit lnSpcReduction="10000"/>
          </a:bodyPr>
          <a:lstStyle/>
          <a:p>
            <a:r>
              <a:rPr lang="fr-FR" dirty="0"/>
              <a:t>Limite de plasticité : essai au rouleau</a:t>
            </a:r>
          </a:p>
          <a:p>
            <a:pPr lvl="1"/>
            <a:r>
              <a:rPr lang="fr-FR" dirty="0"/>
              <a:t>Fraction inférieure à 400 µm</a:t>
            </a:r>
          </a:p>
          <a:p>
            <a:pPr lvl="1"/>
            <a:r>
              <a:rPr lang="fr-FR" dirty="0"/>
              <a:t>Matériau à l’état plastique</a:t>
            </a:r>
          </a:p>
          <a:p>
            <a:pPr lvl="1"/>
            <a:r>
              <a:rPr lang="fr-FR" dirty="0"/>
              <a:t>Fabrication d’un rouleau de 3 mm de diamètre</a:t>
            </a:r>
          </a:p>
          <a:p>
            <a:pPr lvl="1"/>
            <a:r>
              <a:rPr lang="fr-FR" dirty="0"/>
              <a:t>Soulève en son centre</a:t>
            </a:r>
          </a:p>
          <a:p>
            <a:pPr lvl="2"/>
            <a:r>
              <a:rPr lang="fr-FR" dirty="0"/>
              <a:t>Si état plastique </a:t>
            </a:r>
            <a:r>
              <a:rPr lang="fr-FR" dirty="0">
                <a:sym typeface="Wingdings" pitchFamily="2" charset="2"/>
              </a:rPr>
              <a:t> ductile</a:t>
            </a:r>
          </a:p>
          <a:p>
            <a:pPr lvl="2"/>
            <a:r>
              <a:rPr lang="fr-FR" dirty="0">
                <a:sym typeface="Wingdings" pitchFamily="2" charset="2"/>
              </a:rPr>
              <a:t>Si état solide  fragile (fissures)</a:t>
            </a:r>
            <a:endParaRPr lang="fr-FR"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42</a:t>
            </a:fld>
            <a:endParaRPr lang="fr-FR"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65268" y="3284984"/>
            <a:ext cx="1872208" cy="2199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67798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Exemple</a:t>
            </a:r>
          </a:p>
        </p:txBody>
      </p:sp>
      <p:sp>
        <p:nvSpPr>
          <p:cNvPr id="3" name="Espace réservé du contenu 2"/>
          <p:cNvSpPr>
            <a:spLocks noGrp="1"/>
          </p:cNvSpPr>
          <p:nvPr>
            <p:ph idx="1"/>
          </p:nvPr>
        </p:nvSpPr>
        <p:spPr>
          <a:xfrm>
            <a:off x="457200" y="1628800"/>
            <a:ext cx="8229600" cy="504056"/>
          </a:xfrm>
        </p:spPr>
        <p:txBody>
          <a:bodyPr/>
          <a:lstStyle/>
          <a:p>
            <a:r>
              <a:rPr lang="fr-FR" dirty="0"/>
              <a:t>Déterminer les limites d’</a:t>
            </a:r>
            <a:r>
              <a:rPr lang="fr-FR" dirty="0" err="1"/>
              <a:t>Atterberg</a:t>
            </a:r>
            <a:r>
              <a:rPr lang="fr-FR" dirty="0"/>
              <a:t> de ce sol</a:t>
            </a:r>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43</a:t>
            </a:fld>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3311318653"/>
              </p:ext>
            </p:extLst>
          </p:nvPr>
        </p:nvGraphicFramePr>
        <p:xfrm>
          <a:off x="611560" y="2190594"/>
          <a:ext cx="6197602" cy="600075"/>
        </p:xfrm>
        <a:graphic>
          <a:graphicData uri="http://schemas.openxmlformats.org/drawingml/2006/table">
            <a:tbl>
              <a:tblPr>
                <a:tableStyleId>{5C22544A-7EE6-4342-B048-85BDC9FD1C3A}</a:tableStyleId>
              </a:tblPr>
              <a:tblGrid>
                <a:gridCol w="1426786">
                  <a:extLst>
                    <a:ext uri="{9D8B030D-6E8A-4147-A177-3AD203B41FA5}">
                      <a16:colId xmlns:a16="http://schemas.microsoft.com/office/drawing/2014/main" val="2981802642"/>
                    </a:ext>
                  </a:extLst>
                </a:gridCol>
                <a:gridCol w="1426786">
                  <a:extLst>
                    <a:ext uri="{9D8B030D-6E8A-4147-A177-3AD203B41FA5}">
                      <a16:colId xmlns:a16="http://schemas.microsoft.com/office/drawing/2014/main" val="2989140698"/>
                    </a:ext>
                  </a:extLst>
                </a:gridCol>
                <a:gridCol w="668806">
                  <a:extLst>
                    <a:ext uri="{9D8B030D-6E8A-4147-A177-3AD203B41FA5}">
                      <a16:colId xmlns:a16="http://schemas.microsoft.com/office/drawing/2014/main" val="2068307211"/>
                    </a:ext>
                  </a:extLst>
                </a:gridCol>
                <a:gridCol w="668806">
                  <a:extLst>
                    <a:ext uri="{9D8B030D-6E8A-4147-A177-3AD203B41FA5}">
                      <a16:colId xmlns:a16="http://schemas.microsoft.com/office/drawing/2014/main" val="1346913744"/>
                    </a:ext>
                  </a:extLst>
                </a:gridCol>
                <a:gridCol w="668806">
                  <a:extLst>
                    <a:ext uri="{9D8B030D-6E8A-4147-A177-3AD203B41FA5}">
                      <a16:colId xmlns:a16="http://schemas.microsoft.com/office/drawing/2014/main" val="2166923175"/>
                    </a:ext>
                  </a:extLst>
                </a:gridCol>
                <a:gridCol w="668806">
                  <a:extLst>
                    <a:ext uri="{9D8B030D-6E8A-4147-A177-3AD203B41FA5}">
                      <a16:colId xmlns:a16="http://schemas.microsoft.com/office/drawing/2014/main" val="1810276619"/>
                    </a:ext>
                  </a:extLst>
                </a:gridCol>
                <a:gridCol w="668806">
                  <a:extLst>
                    <a:ext uri="{9D8B030D-6E8A-4147-A177-3AD203B41FA5}">
                      <a16:colId xmlns:a16="http://schemas.microsoft.com/office/drawing/2014/main" val="2334451033"/>
                    </a:ext>
                  </a:extLst>
                </a:gridCol>
              </a:tblGrid>
              <a:tr h="400050">
                <a:tc rowSpan="2">
                  <a:txBody>
                    <a:bodyPr/>
                    <a:lstStyle/>
                    <a:p>
                      <a:pPr algn="ctr" fontAlgn="ctr"/>
                      <a:r>
                        <a:rPr lang="fr-FR" sz="1200" u="none" strike="noStrike">
                          <a:effectLst/>
                        </a:rPr>
                        <a:t>Limite de liquidité</a:t>
                      </a:r>
                      <a:endParaRPr lang="fr-FR"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a:effectLst/>
                        </a:rPr>
                        <a:t>Nombre de coups</a:t>
                      </a:r>
                      <a:endParaRPr lang="fr-FR"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dirty="0">
                          <a:effectLst/>
                        </a:rPr>
                        <a:t>15</a:t>
                      </a:r>
                      <a:endParaRPr lang="fr-FR" sz="12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a:effectLst/>
                        </a:rPr>
                        <a:t>20</a:t>
                      </a:r>
                      <a:endParaRPr lang="fr-FR"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a:effectLst/>
                        </a:rPr>
                        <a:t>26</a:t>
                      </a:r>
                      <a:endParaRPr lang="fr-FR"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a:effectLst/>
                        </a:rPr>
                        <a:t>28</a:t>
                      </a:r>
                      <a:endParaRPr lang="fr-FR"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a:effectLst/>
                        </a:rPr>
                        <a:t>31</a:t>
                      </a:r>
                      <a:endParaRPr lang="fr-FR" sz="12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65969292"/>
                  </a:ext>
                </a:extLst>
              </a:tr>
              <a:tr h="200025">
                <a:tc vMerge="1">
                  <a:txBody>
                    <a:bodyPr/>
                    <a:lstStyle/>
                    <a:p>
                      <a:endParaRPr lang="fr-FR"/>
                    </a:p>
                  </a:txBody>
                  <a:tcPr/>
                </a:tc>
                <a:tc>
                  <a:txBody>
                    <a:bodyPr/>
                    <a:lstStyle/>
                    <a:p>
                      <a:pPr algn="ctr" fontAlgn="ctr"/>
                      <a:r>
                        <a:rPr lang="fr-FR" sz="1200" u="none" strike="noStrike">
                          <a:effectLst/>
                        </a:rPr>
                        <a:t>w (%)</a:t>
                      </a:r>
                      <a:endParaRPr lang="fr-FR"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dirty="0">
                          <a:effectLst/>
                        </a:rPr>
                        <a:t>47,3</a:t>
                      </a:r>
                      <a:endParaRPr lang="fr-FR" sz="12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dirty="0">
                          <a:effectLst/>
                        </a:rPr>
                        <a:t>44,0</a:t>
                      </a:r>
                      <a:endParaRPr lang="fr-FR" sz="12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dirty="0">
                          <a:effectLst/>
                        </a:rPr>
                        <a:t>40,0</a:t>
                      </a:r>
                      <a:endParaRPr lang="fr-FR" sz="12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a:effectLst/>
                        </a:rPr>
                        <a:t>38,8</a:t>
                      </a:r>
                      <a:endParaRPr lang="fr-FR"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dirty="0">
                          <a:effectLst/>
                        </a:rPr>
                        <a:t>37,1</a:t>
                      </a:r>
                      <a:endParaRPr lang="fr-FR" sz="12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497298696"/>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4111562326"/>
              </p:ext>
            </p:extLst>
          </p:nvPr>
        </p:nvGraphicFramePr>
        <p:xfrm>
          <a:off x="560762" y="2875237"/>
          <a:ext cx="3507182" cy="577215"/>
        </p:xfrm>
        <a:graphic>
          <a:graphicData uri="http://schemas.openxmlformats.org/drawingml/2006/table">
            <a:tbl>
              <a:tblPr>
                <a:tableStyleId>{5C22544A-7EE6-4342-B048-85BDC9FD1C3A}</a:tableStyleId>
              </a:tblPr>
              <a:tblGrid>
                <a:gridCol w="1420631">
                  <a:extLst>
                    <a:ext uri="{9D8B030D-6E8A-4147-A177-3AD203B41FA5}">
                      <a16:colId xmlns:a16="http://schemas.microsoft.com/office/drawing/2014/main" val="3663122664"/>
                    </a:ext>
                  </a:extLst>
                </a:gridCol>
                <a:gridCol w="1078439">
                  <a:extLst>
                    <a:ext uri="{9D8B030D-6E8A-4147-A177-3AD203B41FA5}">
                      <a16:colId xmlns:a16="http://schemas.microsoft.com/office/drawing/2014/main" val="590249086"/>
                    </a:ext>
                  </a:extLst>
                </a:gridCol>
                <a:gridCol w="1008112">
                  <a:extLst>
                    <a:ext uri="{9D8B030D-6E8A-4147-A177-3AD203B41FA5}">
                      <a16:colId xmlns:a16="http://schemas.microsoft.com/office/drawing/2014/main" val="633875773"/>
                    </a:ext>
                  </a:extLst>
                </a:gridCol>
              </a:tblGrid>
              <a:tr h="190500">
                <a:tc>
                  <a:txBody>
                    <a:bodyPr/>
                    <a:lstStyle/>
                    <a:p>
                      <a:pPr algn="l" fontAlgn="b"/>
                      <a:endParaRPr lang="fr-FR"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endParaRPr lang="fr-FR"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a:effectLst/>
                        </a:rPr>
                        <a:t>w</a:t>
                      </a:r>
                      <a:endParaRPr lang="fr-FR" sz="12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60177456"/>
                  </a:ext>
                </a:extLst>
              </a:tr>
              <a:tr h="190500">
                <a:tc rowSpan="2">
                  <a:txBody>
                    <a:bodyPr/>
                    <a:lstStyle/>
                    <a:p>
                      <a:pPr algn="ctr" fontAlgn="ctr"/>
                      <a:r>
                        <a:rPr lang="fr-FR" sz="1200" u="none" strike="noStrike" dirty="0">
                          <a:effectLst/>
                        </a:rPr>
                        <a:t>Limite de plasticité</a:t>
                      </a:r>
                      <a:endParaRPr lang="fr-FR" sz="12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a:effectLst/>
                        </a:rPr>
                        <a:t>Essai 1</a:t>
                      </a:r>
                      <a:endParaRPr lang="fr-FR"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dirty="0">
                          <a:effectLst/>
                        </a:rPr>
                        <a:t>17,5-18,8</a:t>
                      </a:r>
                      <a:endParaRPr lang="fr-FR" sz="12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4506791"/>
                  </a:ext>
                </a:extLst>
              </a:tr>
              <a:tr h="190500">
                <a:tc vMerge="1">
                  <a:txBody>
                    <a:bodyPr/>
                    <a:lstStyle/>
                    <a:p>
                      <a:endParaRPr lang="fr-FR"/>
                    </a:p>
                  </a:txBody>
                  <a:tcPr/>
                </a:tc>
                <a:tc>
                  <a:txBody>
                    <a:bodyPr/>
                    <a:lstStyle/>
                    <a:p>
                      <a:pPr algn="ctr" fontAlgn="ctr"/>
                      <a:r>
                        <a:rPr lang="fr-FR" sz="1200" u="none" strike="noStrike">
                          <a:effectLst/>
                        </a:rPr>
                        <a:t>Essai 2</a:t>
                      </a:r>
                      <a:endParaRPr lang="fr-FR"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200" u="none" strike="noStrike" dirty="0">
                          <a:effectLst/>
                        </a:rPr>
                        <a:t>18,3-19,0</a:t>
                      </a:r>
                      <a:endParaRPr lang="fr-FR" sz="12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95978828"/>
                  </a:ext>
                </a:extLst>
              </a:tr>
            </a:tbl>
          </a:graphicData>
        </a:graphic>
      </p:graphicFrame>
      <p:pic>
        <p:nvPicPr>
          <p:cNvPr id="8" name="Image 7" descr="C:\Users\Olivier Cuisinier\Documents\Cours\Travaux pratiques\Documents utilisés\Graph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82994" y="2848407"/>
            <a:ext cx="4892773" cy="3669580"/>
          </a:xfrm>
          <a:prstGeom prst="rect">
            <a:avLst/>
          </a:prstGeom>
          <a:noFill/>
          <a:ln>
            <a:noFill/>
          </a:ln>
        </p:spPr>
      </p:pic>
      <p:grpSp>
        <p:nvGrpSpPr>
          <p:cNvPr id="26" name="Groupe 25"/>
          <p:cNvGrpSpPr/>
          <p:nvPr/>
        </p:nvGrpSpPr>
        <p:grpSpPr>
          <a:xfrm>
            <a:off x="4716016" y="3258132"/>
            <a:ext cx="3888432" cy="3098218"/>
            <a:chOff x="4716016" y="3258132"/>
            <a:chExt cx="3888432" cy="3098218"/>
          </a:xfrm>
        </p:grpSpPr>
        <p:sp>
          <p:nvSpPr>
            <p:cNvPr id="9" name="Étoile à 5 branches 8"/>
            <p:cNvSpPr/>
            <p:nvPr/>
          </p:nvSpPr>
          <p:spPr>
            <a:xfrm>
              <a:off x="4716016" y="3258132"/>
              <a:ext cx="213567" cy="19432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Étoile à 5 branches 9"/>
            <p:cNvSpPr/>
            <p:nvPr/>
          </p:nvSpPr>
          <p:spPr>
            <a:xfrm>
              <a:off x="6084168" y="4173732"/>
              <a:ext cx="213567" cy="19432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Étoile à 5 branches 10"/>
            <p:cNvSpPr/>
            <p:nvPr/>
          </p:nvSpPr>
          <p:spPr>
            <a:xfrm>
              <a:off x="7308304" y="5229200"/>
              <a:ext cx="213567" cy="19432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Étoile à 5 branches 11"/>
            <p:cNvSpPr/>
            <p:nvPr/>
          </p:nvSpPr>
          <p:spPr>
            <a:xfrm>
              <a:off x="7669607" y="5589240"/>
              <a:ext cx="213567" cy="19432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Étoile à 5 branches 12"/>
            <p:cNvSpPr/>
            <p:nvPr/>
          </p:nvSpPr>
          <p:spPr>
            <a:xfrm>
              <a:off x="8199016" y="6017824"/>
              <a:ext cx="213567" cy="19432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Connecteur droit 14"/>
            <p:cNvCxnSpPr/>
            <p:nvPr/>
          </p:nvCxnSpPr>
          <p:spPr>
            <a:xfrm>
              <a:off x="4716016" y="3258132"/>
              <a:ext cx="3888432" cy="309821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V="1">
              <a:off x="7236296" y="5229200"/>
              <a:ext cx="0" cy="98294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H="1">
              <a:off x="4788024" y="5229200"/>
              <a:ext cx="244827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e 26"/>
          <p:cNvGrpSpPr/>
          <p:nvPr/>
        </p:nvGrpSpPr>
        <p:grpSpPr>
          <a:xfrm>
            <a:off x="1062728" y="4091053"/>
            <a:ext cx="1329441" cy="1186495"/>
            <a:chOff x="1062728" y="4091053"/>
            <a:chExt cx="1329441" cy="1186495"/>
          </a:xfrm>
        </p:grpSpPr>
        <mc:AlternateContent xmlns:mc="http://schemas.openxmlformats.org/markup-compatibility/2006" xmlns:a14="http://schemas.microsoft.com/office/drawing/2010/main">
          <mc:Choice Requires="a14">
            <p:sp>
              <p:nvSpPr>
                <p:cNvPr id="23" name="ZoneTexte 22"/>
                <p:cNvSpPr txBox="1"/>
                <p:nvPr/>
              </p:nvSpPr>
              <p:spPr>
                <a:xfrm>
                  <a:off x="1064946" y="4091053"/>
                  <a:ext cx="132722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i="1" smtClean="0">
                                <a:latin typeface="Cambria Math" panose="02040503050406030204" pitchFamily="18" charset="0"/>
                              </a:rPr>
                            </m:ctrlPr>
                          </m:sSubPr>
                          <m:e>
                            <m:r>
                              <a:rPr lang="fr-FR" b="0" i="1" smtClean="0">
                                <a:latin typeface="Cambria Math" panose="02040503050406030204" pitchFamily="18" charset="0"/>
                              </a:rPr>
                              <m:t>𝑤</m:t>
                            </m:r>
                          </m:e>
                          <m:sub>
                            <m:r>
                              <a:rPr lang="fr-FR" b="0" i="1" smtClean="0">
                                <a:latin typeface="Cambria Math" panose="02040503050406030204" pitchFamily="18" charset="0"/>
                              </a:rPr>
                              <m:t>𝐿</m:t>
                            </m:r>
                          </m:sub>
                        </m:sSub>
                        <m:r>
                          <a:rPr lang="fr-FR" b="0" i="1" smtClean="0">
                            <a:latin typeface="Cambria Math" panose="02040503050406030204" pitchFamily="18" charset="0"/>
                          </a:rPr>
                          <m:t>=40,5 %</m:t>
                        </m:r>
                      </m:oMath>
                    </m:oMathPara>
                  </a14:m>
                  <a:endParaRPr lang="fr-FR" b="0" dirty="0"/>
                </a:p>
              </p:txBody>
            </p:sp>
          </mc:Choice>
          <mc:Fallback xmlns="">
            <p:sp>
              <p:nvSpPr>
                <p:cNvPr id="23" name="ZoneTexte 22"/>
                <p:cNvSpPr txBox="1">
                  <a:spLocks noRot="1" noChangeAspect="1" noMove="1" noResize="1" noEditPoints="1" noAdjustHandles="1" noChangeArrowheads="1" noChangeShapeType="1" noTextEdit="1"/>
                </p:cNvSpPr>
                <p:nvPr/>
              </p:nvSpPr>
              <p:spPr>
                <a:xfrm>
                  <a:off x="1064946" y="4091053"/>
                  <a:ext cx="1327223" cy="276999"/>
                </a:xfrm>
                <a:prstGeom prst="rect">
                  <a:avLst/>
                </a:prstGeom>
                <a:blipFill>
                  <a:blip r:embed="rId3"/>
                  <a:stretch>
                    <a:fillRect l="-1382" r="-4147" b="-1739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ZoneTexte 23"/>
                <p:cNvSpPr txBox="1"/>
                <p:nvPr/>
              </p:nvSpPr>
              <p:spPr>
                <a:xfrm>
                  <a:off x="1064946" y="4524385"/>
                  <a:ext cx="1280928" cy="29841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i="1" smtClean="0">
                                <a:latin typeface="Cambria Math" panose="02040503050406030204" pitchFamily="18" charset="0"/>
                              </a:rPr>
                            </m:ctrlPr>
                          </m:sSubPr>
                          <m:e>
                            <m:r>
                              <a:rPr lang="fr-FR" b="0" i="1" smtClean="0">
                                <a:latin typeface="Cambria Math" panose="02040503050406030204" pitchFamily="18" charset="0"/>
                              </a:rPr>
                              <m:t>𝑤</m:t>
                            </m:r>
                          </m:e>
                          <m:sub>
                            <m:r>
                              <a:rPr lang="fr-FR" b="0" i="1" smtClean="0">
                                <a:latin typeface="Cambria Math" panose="02040503050406030204" pitchFamily="18" charset="0"/>
                              </a:rPr>
                              <m:t>𝑝</m:t>
                            </m:r>
                          </m:sub>
                        </m:sSub>
                        <m:r>
                          <a:rPr lang="fr-FR" b="0" i="1" smtClean="0">
                            <a:latin typeface="Cambria Math" panose="02040503050406030204" pitchFamily="18" charset="0"/>
                          </a:rPr>
                          <m:t>=18,2%</m:t>
                        </m:r>
                      </m:oMath>
                    </m:oMathPara>
                  </a14:m>
                  <a:endParaRPr lang="fr-FR" dirty="0"/>
                </a:p>
              </p:txBody>
            </p:sp>
          </mc:Choice>
          <mc:Fallback xmlns="">
            <p:sp>
              <p:nvSpPr>
                <p:cNvPr id="24" name="ZoneTexte 23"/>
                <p:cNvSpPr txBox="1">
                  <a:spLocks noRot="1" noChangeAspect="1" noMove="1" noResize="1" noEditPoints="1" noAdjustHandles="1" noChangeArrowheads="1" noChangeShapeType="1" noTextEdit="1"/>
                </p:cNvSpPr>
                <p:nvPr/>
              </p:nvSpPr>
              <p:spPr>
                <a:xfrm>
                  <a:off x="1064946" y="4524385"/>
                  <a:ext cx="1280928" cy="298415"/>
                </a:xfrm>
                <a:prstGeom prst="rect">
                  <a:avLst/>
                </a:prstGeom>
                <a:blipFill>
                  <a:blip r:embed="rId4"/>
                  <a:stretch>
                    <a:fillRect l="-1429" r="-3810" b="-2040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ZoneTexte 24"/>
                <p:cNvSpPr txBox="1"/>
                <p:nvPr/>
              </p:nvSpPr>
              <p:spPr>
                <a:xfrm>
                  <a:off x="1062728" y="4979133"/>
                  <a:ext cx="1251625" cy="29841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i="1" smtClean="0">
                                <a:latin typeface="Cambria Math" panose="02040503050406030204" pitchFamily="18" charset="0"/>
                              </a:rPr>
                            </m:ctrlPr>
                          </m:sSubPr>
                          <m:e>
                            <m:r>
                              <a:rPr lang="fr-FR" b="0" i="1" smtClean="0">
                                <a:latin typeface="Cambria Math" panose="02040503050406030204" pitchFamily="18" charset="0"/>
                              </a:rPr>
                              <m:t>𝐼</m:t>
                            </m:r>
                          </m:e>
                          <m:sub>
                            <m:r>
                              <a:rPr lang="fr-FR" b="0" i="1" smtClean="0">
                                <a:latin typeface="Cambria Math" panose="02040503050406030204" pitchFamily="18" charset="0"/>
                              </a:rPr>
                              <m:t>𝑝</m:t>
                            </m:r>
                          </m:sub>
                        </m:sSub>
                        <m:r>
                          <a:rPr lang="fr-FR" b="0" i="1" smtClean="0">
                            <a:latin typeface="Cambria Math" panose="02040503050406030204" pitchFamily="18" charset="0"/>
                          </a:rPr>
                          <m:t>=22,3 %</m:t>
                        </m:r>
                      </m:oMath>
                    </m:oMathPara>
                  </a14:m>
                  <a:endParaRPr lang="fr-FR" dirty="0"/>
                </a:p>
              </p:txBody>
            </p:sp>
          </mc:Choice>
          <mc:Fallback xmlns="">
            <p:sp>
              <p:nvSpPr>
                <p:cNvPr id="25" name="ZoneTexte 24"/>
                <p:cNvSpPr txBox="1">
                  <a:spLocks noRot="1" noChangeAspect="1" noMove="1" noResize="1" noEditPoints="1" noAdjustHandles="1" noChangeArrowheads="1" noChangeShapeType="1" noTextEdit="1"/>
                </p:cNvSpPr>
                <p:nvPr/>
              </p:nvSpPr>
              <p:spPr>
                <a:xfrm>
                  <a:off x="1062728" y="4979133"/>
                  <a:ext cx="1251625" cy="298415"/>
                </a:xfrm>
                <a:prstGeom prst="rect">
                  <a:avLst/>
                </a:prstGeom>
                <a:blipFill>
                  <a:blip r:embed="rId5"/>
                  <a:stretch>
                    <a:fillRect l="-2913" r="-4369" b="-20408"/>
                  </a:stretch>
                </a:blipFill>
              </p:spPr>
              <p:txBody>
                <a:bodyPr/>
                <a:lstStyle/>
                <a:p>
                  <a:r>
                    <a:rPr lang="fr-FR">
                      <a:noFill/>
                    </a:rPr>
                    <a:t> </a:t>
                  </a:r>
                </a:p>
              </p:txBody>
            </p:sp>
          </mc:Fallback>
        </mc:AlternateContent>
      </p:grpSp>
    </p:spTree>
    <p:extLst>
      <p:ext uri="{BB962C8B-B14F-4D97-AF65-F5344CB8AC3E}">
        <p14:creationId xmlns:p14="http://schemas.microsoft.com/office/powerpoint/2010/main" val="355495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Valeur de bleu</a:t>
            </a:r>
            <a:endParaRPr lang="en-GB" dirty="0"/>
          </a:p>
        </p:txBody>
      </p:sp>
      <p:sp>
        <p:nvSpPr>
          <p:cNvPr id="3" name="Espace réservé du contenu 2"/>
          <p:cNvSpPr>
            <a:spLocks noGrp="1"/>
          </p:cNvSpPr>
          <p:nvPr>
            <p:ph idx="1"/>
          </p:nvPr>
        </p:nvSpPr>
        <p:spPr>
          <a:xfrm>
            <a:off x="457200" y="1344136"/>
            <a:ext cx="8229600" cy="2804944"/>
          </a:xfrm>
        </p:spPr>
        <p:txBody>
          <a:bodyPr/>
          <a:lstStyle/>
          <a:p>
            <a:r>
              <a:rPr lang="fr-FR" dirty="0"/>
              <a:t>Mesure de la quantité et de l’activité de la fraction argileuse contenue dans un sol</a:t>
            </a:r>
          </a:p>
          <a:p>
            <a:r>
              <a:rPr lang="fr-FR" dirty="0"/>
              <a:t>Principe de l’essai : mesure de la quantité de bleu de méthylène qui peut s’absorber à la surface des particules du sol</a:t>
            </a:r>
          </a:p>
          <a:p>
            <a:r>
              <a:rPr lang="fr-FR" dirty="0"/>
              <a:t>Modalité pratique : « essai à la tâche »</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44</a:t>
            </a:fld>
            <a:endParaRPr lang="fr-FR" dirty="0"/>
          </a:p>
        </p:txBody>
      </p:sp>
      <p:pic>
        <p:nvPicPr>
          <p:cNvPr id="2050" name="Picture 2" descr="http://upload.wikimedia.org/wikipedia/commons/thumb/c/cd/Essai-au-bleu.svg/260px-Essai-au-bleu.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4221088"/>
            <a:ext cx="2476500" cy="2457451"/>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1907704" y="6564684"/>
            <a:ext cx="835485" cy="261610"/>
          </a:xfrm>
          <a:prstGeom prst="rect">
            <a:avLst/>
          </a:prstGeom>
          <a:noFill/>
        </p:spPr>
        <p:txBody>
          <a:bodyPr wrap="none" rtlCol="0">
            <a:spAutoFit/>
          </a:bodyPr>
          <a:lstStyle/>
          <a:p>
            <a:r>
              <a:rPr lang="fr-FR" sz="1050" dirty="0"/>
              <a:t>Wikipédia</a:t>
            </a:r>
            <a:endParaRPr lang="en-GB" sz="1050" dirty="0"/>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7" name="Objet 6"/>
          <p:cNvGraphicFramePr>
            <a:graphicFrameLocks noChangeAspect="1"/>
          </p:cNvGraphicFramePr>
          <p:nvPr>
            <p:extLst>
              <p:ext uri="{D42A27DB-BD31-4B8C-83A1-F6EECF244321}">
                <p14:modId xmlns:p14="http://schemas.microsoft.com/office/powerpoint/2010/main" val="1177469472"/>
              </p:ext>
            </p:extLst>
          </p:nvPr>
        </p:nvGraphicFramePr>
        <p:xfrm>
          <a:off x="5580063" y="4437063"/>
          <a:ext cx="2276475" cy="930275"/>
        </p:xfrm>
        <a:graphic>
          <a:graphicData uri="http://schemas.openxmlformats.org/presentationml/2006/ole">
            <mc:AlternateContent xmlns:mc="http://schemas.openxmlformats.org/markup-compatibility/2006">
              <mc:Choice xmlns:v="urn:schemas-microsoft-com:vml" Requires="v">
                <p:oleObj name="Équation" r:id="rId4" imgW="1091726" imgH="444307" progId="Equation.3">
                  <p:embed/>
                </p:oleObj>
              </mc:Choice>
              <mc:Fallback>
                <p:oleObj name="Équation" r:id="rId4" imgW="1091726" imgH="444307"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063" y="4437063"/>
                        <a:ext cx="2276475" cy="930275"/>
                      </a:xfrm>
                      <a:prstGeom prst="rect">
                        <a:avLst/>
                      </a:prstGeom>
                      <a:noFill/>
                    </p:spPr>
                  </p:pic>
                </p:oleObj>
              </mc:Fallback>
            </mc:AlternateContent>
          </a:graphicData>
        </a:graphic>
      </p:graphicFrame>
      <p:sp>
        <p:nvSpPr>
          <p:cNvPr id="8" name="ZoneTexte 7"/>
          <p:cNvSpPr txBox="1"/>
          <p:nvPr/>
        </p:nvSpPr>
        <p:spPr>
          <a:xfrm>
            <a:off x="4952360" y="5805264"/>
            <a:ext cx="3724096" cy="369332"/>
          </a:xfrm>
          <a:prstGeom prst="rect">
            <a:avLst/>
          </a:prstGeom>
          <a:noFill/>
        </p:spPr>
        <p:txBody>
          <a:bodyPr wrap="none" rtlCol="0">
            <a:spAutoFit/>
          </a:bodyPr>
          <a:lstStyle/>
          <a:p>
            <a:r>
              <a:rPr lang="fr-FR" dirty="0"/>
              <a:t>Unité : g de bleu / 100 g de fines</a:t>
            </a:r>
            <a:endParaRPr lang="en-GB" dirty="0"/>
          </a:p>
        </p:txBody>
      </p:sp>
    </p:spTree>
    <p:extLst>
      <p:ext uri="{BB962C8B-B14F-4D97-AF65-F5344CB8AC3E}">
        <p14:creationId xmlns:p14="http://schemas.microsoft.com/office/powerpoint/2010/main" val="21836462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Bilan</a:t>
            </a:r>
            <a:endParaRPr lang="en-GB" dirty="0"/>
          </a:p>
        </p:txBody>
      </p:sp>
      <p:sp>
        <p:nvSpPr>
          <p:cNvPr id="3" name="Espace réservé du contenu 2"/>
          <p:cNvSpPr>
            <a:spLocks noGrp="1"/>
          </p:cNvSpPr>
          <p:nvPr>
            <p:ph idx="1"/>
          </p:nvPr>
        </p:nvSpPr>
        <p:spPr/>
        <p:txBody>
          <a:bodyPr>
            <a:normAutofit lnSpcReduction="10000"/>
          </a:bodyPr>
          <a:lstStyle/>
          <a:p>
            <a:r>
              <a:rPr lang="fr-FR" dirty="0"/>
              <a:t>Paramètres d’état</a:t>
            </a:r>
          </a:p>
          <a:p>
            <a:pPr lvl="1"/>
            <a:r>
              <a:rPr lang="fr-FR" dirty="0"/>
              <a:t>Teneur en eau</a:t>
            </a:r>
          </a:p>
          <a:p>
            <a:pPr lvl="1"/>
            <a:r>
              <a:rPr lang="fr-FR" dirty="0"/>
              <a:t>Poids volumique sec, humide</a:t>
            </a:r>
          </a:p>
          <a:p>
            <a:pPr lvl="1"/>
            <a:r>
              <a:rPr lang="fr-FR" dirty="0"/>
              <a:t>Degré de saturation</a:t>
            </a:r>
          </a:p>
          <a:p>
            <a:pPr lvl="1"/>
            <a:r>
              <a:rPr lang="fr-FR" dirty="0"/>
              <a:t>…</a:t>
            </a:r>
          </a:p>
          <a:p>
            <a:endParaRPr lang="fr-FR" dirty="0"/>
          </a:p>
          <a:p>
            <a:r>
              <a:rPr lang="fr-FR" dirty="0"/>
              <a:t>Paramètres d’identification</a:t>
            </a:r>
          </a:p>
          <a:p>
            <a:pPr lvl="1"/>
            <a:r>
              <a:rPr lang="fr-FR" dirty="0"/>
              <a:t>Limites de consistance</a:t>
            </a:r>
          </a:p>
          <a:p>
            <a:pPr lvl="1"/>
            <a:r>
              <a:rPr lang="fr-FR" dirty="0"/>
              <a:t>Granulométrie</a:t>
            </a:r>
          </a:p>
          <a:p>
            <a:pPr lvl="1"/>
            <a:r>
              <a:rPr lang="fr-FR" dirty="0"/>
              <a:t>Valeur de bleu</a:t>
            </a:r>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45</a:t>
            </a:fld>
            <a:endParaRPr lang="fr-FR" dirty="0"/>
          </a:p>
        </p:txBody>
      </p:sp>
      <p:sp>
        <p:nvSpPr>
          <p:cNvPr id="5" name="Accolade fermante 4"/>
          <p:cNvSpPr/>
          <p:nvPr/>
        </p:nvSpPr>
        <p:spPr>
          <a:xfrm>
            <a:off x="5364088" y="1556792"/>
            <a:ext cx="576064" cy="4608512"/>
          </a:xfrm>
          <a:prstGeom prst="rightBrace">
            <a:avLst/>
          </a:pr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GB"/>
          </a:p>
        </p:txBody>
      </p:sp>
      <p:sp>
        <p:nvSpPr>
          <p:cNvPr id="6" name="ZoneTexte 5"/>
          <p:cNvSpPr txBox="1"/>
          <p:nvPr/>
        </p:nvSpPr>
        <p:spPr>
          <a:xfrm>
            <a:off x="5796136" y="3124125"/>
            <a:ext cx="3339376" cy="1384995"/>
          </a:xfrm>
          <a:prstGeom prst="rect">
            <a:avLst/>
          </a:prstGeom>
          <a:noFill/>
        </p:spPr>
        <p:txBody>
          <a:bodyPr wrap="none" rtlCol="0">
            <a:spAutoFit/>
          </a:bodyPr>
          <a:lstStyle/>
          <a:p>
            <a:pPr algn="ctr"/>
            <a:r>
              <a:rPr lang="fr-FR" sz="2800" dirty="0">
                <a:solidFill>
                  <a:srgbClr val="FF0000"/>
                </a:solidFill>
              </a:rPr>
              <a:t>Comment exploiter</a:t>
            </a:r>
          </a:p>
          <a:p>
            <a:pPr algn="ctr"/>
            <a:r>
              <a:rPr lang="fr-FR" sz="2800" dirty="0">
                <a:solidFill>
                  <a:srgbClr val="FF0000"/>
                </a:solidFill>
              </a:rPr>
              <a:t>ces</a:t>
            </a:r>
          </a:p>
          <a:p>
            <a:pPr algn="ctr"/>
            <a:r>
              <a:rPr lang="fr-FR" sz="2800" dirty="0">
                <a:solidFill>
                  <a:srgbClr val="FF0000"/>
                </a:solidFill>
              </a:rPr>
              <a:t>informations ? </a:t>
            </a:r>
            <a:endParaRPr lang="en-GB" sz="2800" dirty="0">
              <a:solidFill>
                <a:srgbClr val="FF0000"/>
              </a:solidFill>
            </a:endParaRPr>
          </a:p>
        </p:txBody>
      </p:sp>
    </p:spTree>
    <p:extLst>
      <p:ext uri="{BB962C8B-B14F-4D97-AF65-F5344CB8AC3E}">
        <p14:creationId xmlns:p14="http://schemas.microsoft.com/office/powerpoint/2010/main" val="129598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Classifications des sols</a:t>
            </a:r>
            <a:endParaRPr lang="en-GB" dirty="0"/>
          </a:p>
        </p:txBody>
      </p:sp>
      <p:sp>
        <p:nvSpPr>
          <p:cNvPr id="3" name="Espace réservé du contenu 2"/>
          <p:cNvSpPr>
            <a:spLocks noGrp="1"/>
          </p:cNvSpPr>
          <p:nvPr>
            <p:ph idx="1"/>
          </p:nvPr>
        </p:nvSpPr>
        <p:spPr>
          <a:xfrm>
            <a:off x="457200" y="1628800"/>
            <a:ext cx="8291264" cy="4680520"/>
          </a:xfrm>
        </p:spPr>
        <p:txBody>
          <a:bodyPr>
            <a:normAutofit fontScale="92500"/>
          </a:bodyPr>
          <a:lstStyle/>
          <a:p>
            <a:r>
              <a:rPr lang="fr-FR" dirty="0"/>
              <a:t>Principe : définir des catégories de sols dont le comportement géotechnique est proche </a:t>
            </a:r>
          </a:p>
          <a:p>
            <a:pPr lvl="1">
              <a:buFont typeface="Wingdings" pitchFamily="2" charset="2"/>
              <a:buChar char="è"/>
            </a:pPr>
            <a:r>
              <a:rPr lang="fr-FR" dirty="0">
                <a:sym typeface="Wingdings" pitchFamily="2" charset="2"/>
              </a:rPr>
              <a:t>Basées sur les caractéristiques d’état et / ou intrinsèques </a:t>
            </a:r>
          </a:p>
          <a:p>
            <a:pPr lvl="1">
              <a:buFont typeface="Wingdings" pitchFamily="2" charset="2"/>
              <a:buChar char="è"/>
            </a:pPr>
            <a:r>
              <a:rPr lang="fr-FR" dirty="0">
                <a:sym typeface="Wingdings" pitchFamily="2" charset="2"/>
              </a:rPr>
              <a:t>Les limites entre catégories sont basées sur l’expérience (expertise)</a:t>
            </a:r>
          </a:p>
          <a:p>
            <a:pPr lvl="1">
              <a:buFont typeface="Wingdings" pitchFamily="2" charset="2"/>
              <a:buChar char="è"/>
            </a:pPr>
            <a:r>
              <a:rPr lang="fr-FR" dirty="0"/>
              <a:t> Différentes classifications existent en fonction de l’application considérée</a:t>
            </a:r>
          </a:p>
          <a:p>
            <a:pPr lvl="1">
              <a:buFont typeface="Wingdings" pitchFamily="2" charset="2"/>
              <a:buChar char="è"/>
            </a:pPr>
            <a:r>
              <a:rPr lang="fr-FR" dirty="0"/>
              <a:t>Ces catégories permettent d’apprécier a priori, avec quelques essais seulement, le comportement géotechnique d’un sol</a:t>
            </a:r>
          </a:p>
          <a:p>
            <a:pPr lvl="1">
              <a:buFont typeface="Wingdings" pitchFamily="2" charset="2"/>
              <a:buChar char="è"/>
            </a:pPr>
            <a:r>
              <a:rPr lang="fr-FR" dirty="0"/>
              <a:t>Ne dispensent pas de réaliser les essais géotechniques</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46</a:t>
            </a:fld>
            <a:endParaRPr lang="fr-FR" dirty="0"/>
          </a:p>
        </p:txBody>
      </p:sp>
    </p:spTree>
    <p:extLst>
      <p:ext uri="{BB962C8B-B14F-4D97-AF65-F5344CB8AC3E}">
        <p14:creationId xmlns:p14="http://schemas.microsoft.com/office/powerpoint/2010/main" val="33962305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Représentation triangulaire</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47</a:t>
            </a:fld>
            <a:endParaRPr lang="fr-FR" dirty="0"/>
          </a:p>
        </p:txBody>
      </p:sp>
      <p:sp>
        <p:nvSpPr>
          <p:cNvPr id="5" name="Text Box 51"/>
          <p:cNvSpPr txBox="1">
            <a:spLocks noChangeArrowheads="1"/>
          </p:cNvSpPr>
          <p:nvPr/>
        </p:nvSpPr>
        <p:spPr bwMode="auto">
          <a:xfrm>
            <a:off x="1600200" y="5959252"/>
            <a:ext cx="10541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600" b="1"/>
              <a:t>% sables</a:t>
            </a:r>
            <a:endParaRPr lang="fr-FR" sz="1400" b="1"/>
          </a:p>
        </p:txBody>
      </p:sp>
      <p:sp>
        <p:nvSpPr>
          <p:cNvPr id="6" name="Text Box 52"/>
          <p:cNvSpPr txBox="1">
            <a:spLocks noChangeArrowheads="1"/>
          </p:cNvSpPr>
          <p:nvPr/>
        </p:nvSpPr>
        <p:spPr bwMode="auto">
          <a:xfrm>
            <a:off x="6875463" y="5959252"/>
            <a:ext cx="8302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600" b="1"/>
              <a:t>% silts</a:t>
            </a:r>
            <a:endParaRPr lang="fr-FR" sz="1400" b="1"/>
          </a:p>
        </p:txBody>
      </p:sp>
      <p:sp>
        <p:nvSpPr>
          <p:cNvPr id="7" name="Text Box 53"/>
          <p:cNvSpPr txBox="1">
            <a:spLocks noChangeArrowheads="1"/>
          </p:cNvSpPr>
          <p:nvPr/>
        </p:nvSpPr>
        <p:spPr bwMode="auto">
          <a:xfrm>
            <a:off x="4860925" y="1196752"/>
            <a:ext cx="10779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b="1"/>
              <a:t>% argiles</a:t>
            </a:r>
          </a:p>
        </p:txBody>
      </p:sp>
      <p:sp>
        <p:nvSpPr>
          <p:cNvPr id="8" name="Text Box 54"/>
          <p:cNvSpPr txBox="1">
            <a:spLocks noChangeArrowheads="1"/>
          </p:cNvSpPr>
          <p:nvPr/>
        </p:nvSpPr>
        <p:spPr bwMode="auto">
          <a:xfrm>
            <a:off x="4264025" y="2504852"/>
            <a:ext cx="873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b="1"/>
              <a:t>Argiles</a:t>
            </a:r>
          </a:p>
        </p:txBody>
      </p:sp>
      <p:sp>
        <p:nvSpPr>
          <p:cNvPr id="9" name="Text Box 58"/>
          <p:cNvSpPr txBox="1">
            <a:spLocks noChangeArrowheads="1"/>
          </p:cNvSpPr>
          <p:nvPr/>
        </p:nvSpPr>
        <p:spPr bwMode="auto">
          <a:xfrm>
            <a:off x="4518025" y="5959252"/>
            <a:ext cx="539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t>50%</a:t>
            </a:r>
          </a:p>
        </p:txBody>
      </p:sp>
      <p:sp>
        <p:nvSpPr>
          <p:cNvPr id="10" name="Text Box 60"/>
          <p:cNvSpPr txBox="1">
            <a:spLocks noChangeArrowheads="1"/>
          </p:cNvSpPr>
          <p:nvPr/>
        </p:nvSpPr>
        <p:spPr bwMode="auto">
          <a:xfrm>
            <a:off x="2905125" y="3395440"/>
            <a:ext cx="539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t>50%</a:t>
            </a:r>
          </a:p>
        </p:txBody>
      </p:sp>
      <p:sp>
        <p:nvSpPr>
          <p:cNvPr id="11" name="Text Box 62"/>
          <p:cNvSpPr txBox="1">
            <a:spLocks noChangeArrowheads="1"/>
          </p:cNvSpPr>
          <p:nvPr/>
        </p:nvSpPr>
        <p:spPr bwMode="auto">
          <a:xfrm>
            <a:off x="6029325" y="3446240"/>
            <a:ext cx="539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t>50%</a:t>
            </a:r>
          </a:p>
        </p:txBody>
      </p:sp>
      <p:sp>
        <p:nvSpPr>
          <p:cNvPr id="12" name="Line 66"/>
          <p:cNvSpPr>
            <a:spLocks noChangeShapeType="1"/>
          </p:cNvSpPr>
          <p:nvPr/>
        </p:nvSpPr>
        <p:spPr bwMode="auto">
          <a:xfrm flipH="1">
            <a:off x="3416300" y="4908327"/>
            <a:ext cx="584200" cy="1011238"/>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 name="AutoShape 68"/>
          <p:cNvSpPr>
            <a:spLocks noChangeArrowheads="1"/>
          </p:cNvSpPr>
          <p:nvPr/>
        </p:nvSpPr>
        <p:spPr bwMode="auto">
          <a:xfrm>
            <a:off x="2120900" y="1477740"/>
            <a:ext cx="5156200" cy="4459287"/>
          </a:xfrm>
          <a:prstGeom prst="triangle">
            <a:avLst>
              <a:gd name="adj" fmla="val 50000"/>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 name="Line 73"/>
          <p:cNvSpPr>
            <a:spLocks noChangeShapeType="1"/>
          </p:cNvSpPr>
          <p:nvPr/>
        </p:nvSpPr>
        <p:spPr bwMode="auto">
          <a:xfrm>
            <a:off x="3302000" y="3930427"/>
            <a:ext cx="647700" cy="1168400"/>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 name="Line 76"/>
          <p:cNvSpPr>
            <a:spLocks noChangeShapeType="1"/>
          </p:cNvSpPr>
          <p:nvPr/>
        </p:nvSpPr>
        <p:spPr bwMode="auto">
          <a:xfrm>
            <a:off x="5054600" y="6124352"/>
            <a:ext cx="482600"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 name="Line 77"/>
          <p:cNvSpPr>
            <a:spLocks noChangeShapeType="1"/>
          </p:cNvSpPr>
          <p:nvPr/>
        </p:nvSpPr>
        <p:spPr bwMode="auto">
          <a:xfrm flipH="1">
            <a:off x="2794000" y="3917727"/>
            <a:ext cx="241300" cy="40640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 name="Line 78"/>
          <p:cNvSpPr>
            <a:spLocks noChangeShapeType="1"/>
          </p:cNvSpPr>
          <p:nvPr/>
        </p:nvSpPr>
        <p:spPr bwMode="auto">
          <a:xfrm flipH="1" flipV="1">
            <a:off x="5397500" y="2165127"/>
            <a:ext cx="292100" cy="53340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 name="AutoShape 84"/>
          <p:cNvSpPr>
            <a:spLocks noChangeArrowheads="1"/>
          </p:cNvSpPr>
          <p:nvPr/>
        </p:nvSpPr>
        <p:spPr bwMode="auto">
          <a:xfrm flipV="1">
            <a:off x="3403600" y="3698652"/>
            <a:ext cx="2589213" cy="2238375"/>
          </a:xfrm>
          <a:prstGeom prst="triangle">
            <a:avLst>
              <a:gd name="adj" fmla="val 50000"/>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 name="Line 87"/>
          <p:cNvSpPr>
            <a:spLocks noChangeShapeType="1"/>
          </p:cNvSpPr>
          <p:nvPr/>
        </p:nvSpPr>
        <p:spPr bwMode="auto">
          <a:xfrm>
            <a:off x="3695700" y="5035327"/>
            <a:ext cx="3263900" cy="0"/>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20" name="Group 110"/>
          <p:cNvGrpSpPr>
            <a:grpSpLocks/>
          </p:cNvGrpSpPr>
          <p:nvPr/>
        </p:nvGrpSpPr>
        <p:grpSpPr bwMode="auto">
          <a:xfrm>
            <a:off x="4622800" y="1479327"/>
            <a:ext cx="2679700" cy="4457700"/>
            <a:chOff x="2912" y="464"/>
            <a:chExt cx="1688" cy="2808"/>
          </a:xfrm>
        </p:grpSpPr>
        <p:sp>
          <p:nvSpPr>
            <p:cNvPr id="21" name="Line 99"/>
            <p:cNvSpPr>
              <a:spLocks noChangeShapeType="1"/>
            </p:cNvSpPr>
            <p:nvPr/>
          </p:nvSpPr>
          <p:spPr bwMode="auto">
            <a:xfrm>
              <a:off x="2912" y="464"/>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 name="Line 100"/>
            <p:cNvSpPr>
              <a:spLocks noChangeShapeType="1"/>
            </p:cNvSpPr>
            <p:nvPr/>
          </p:nvSpPr>
          <p:spPr bwMode="auto">
            <a:xfrm>
              <a:off x="3072" y="744"/>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 name="Line 101"/>
            <p:cNvSpPr>
              <a:spLocks noChangeShapeType="1"/>
            </p:cNvSpPr>
            <p:nvPr/>
          </p:nvSpPr>
          <p:spPr bwMode="auto">
            <a:xfrm>
              <a:off x="3233" y="1025"/>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 name="Line 102"/>
            <p:cNvSpPr>
              <a:spLocks noChangeShapeType="1"/>
            </p:cNvSpPr>
            <p:nvPr/>
          </p:nvSpPr>
          <p:spPr bwMode="auto">
            <a:xfrm>
              <a:off x="3394" y="1306"/>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 name="Line 103"/>
            <p:cNvSpPr>
              <a:spLocks noChangeShapeType="1"/>
            </p:cNvSpPr>
            <p:nvPr/>
          </p:nvSpPr>
          <p:spPr bwMode="auto">
            <a:xfrm>
              <a:off x="3555" y="1587"/>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 name="Line 104"/>
            <p:cNvSpPr>
              <a:spLocks noChangeShapeType="1"/>
            </p:cNvSpPr>
            <p:nvPr/>
          </p:nvSpPr>
          <p:spPr bwMode="auto">
            <a:xfrm>
              <a:off x="3716" y="1868"/>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 name="Line 105"/>
            <p:cNvSpPr>
              <a:spLocks noChangeShapeType="1"/>
            </p:cNvSpPr>
            <p:nvPr/>
          </p:nvSpPr>
          <p:spPr bwMode="auto">
            <a:xfrm>
              <a:off x="3876" y="2148"/>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 name="Line 106"/>
            <p:cNvSpPr>
              <a:spLocks noChangeShapeType="1"/>
            </p:cNvSpPr>
            <p:nvPr/>
          </p:nvSpPr>
          <p:spPr bwMode="auto">
            <a:xfrm>
              <a:off x="4037" y="2429"/>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 name="Line 107"/>
            <p:cNvSpPr>
              <a:spLocks noChangeShapeType="1"/>
            </p:cNvSpPr>
            <p:nvPr/>
          </p:nvSpPr>
          <p:spPr bwMode="auto">
            <a:xfrm>
              <a:off x="4198" y="2710"/>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 name="Line 108"/>
            <p:cNvSpPr>
              <a:spLocks noChangeShapeType="1"/>
            </p:cNvSpPr>
            <p:nvPr/>
          </p:nvSpPr>
          <p:spPr bwMode="auto">
            <a:xfrm>
              <a:off x="4359" y="2991"/>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 name="Line 109"/>
            <p:cNvSpPr>
              <a:spLocks noChangeShapeType="1"/>
            </p:cNvSpPr>
            <p:nvPr/>
          </p:nvSpPr>
          <p:spPr bwMode="auto">
            <a:xfrm>
              <a:off x="4520" y="3272"/>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2" name="Group 111"/>
          <p:cNvGrpSpPr>
            <a:grpSpLocks/>
          </p:cNvGrpSpPr>
          <p:nvPr/>
        </p:nvGrpSpPr>
        <p:grpSpPr bwMode="auto">
          <a:xfrm flipH="1">
            <a:off x="2070100" y="1479327"/>
            <a:ext cx="2679700" cy="4457700"/>
            <a:chOff x="2912" y="464"/>
            <a:chExt cx="1688" cy="2808"/>
          </a:xfrm>
        </p:grpSpPr>
        <p:sp>
          <p:nvSpPr>
            <p:cNvPr id="33" name="Line 112"/>
            <p:cNvSpPr>
              <a:spLocks noChangeShapeType="1"/>
            </p:cNvSpPr>
            <p:nvPr/>
          </p:nvSpPr>
          <p:spPr bwMode="auto">
            <a:xfrm>
              <a:off x="2912" y="464"/>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4" name="Line 113"/>
            <p:cNvSpPr>
              <a:spLocks noChangeShapeType="1"/>
            </p:cNvSpPr>
            <p:nvPr/>
          </p:nvSpPr>
          <p:spPr bwMode="auto">
            <a:xfrm>
              <a:off x="3072" y="744"/>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5" name="Line 114"/>
            <p:cNvSpPr>
              <a:spLocks noChangeShapeType="1"/>
            </p:cNvSpPr>
            <p:nvPr/>
          </p:nvSpPr>
          <p:spPr bwMode="auto">
            <a:xfrm>
              <a:off x="3233" y="1025"/>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6" name="Line 115"/>
            <p:cNvSpPr>
              <a:spLocks noChangeShapeType="1"/>
            </p:cNvSpPr>
            <p:nvPr/>
          </p:nvSpPr>
          <p:spPr bwMode="auto">
            <a:xfrm>
              <a:off x="3394" y="1306"/>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7" name="Line 116"/>
            <p:cNvSpPr>
              <a:spLocks noChangeShapeType="1"/>
            </p:cNvSpPr>
            <p:nvPr/>
          </p:nvSpPr>
          <p:spPr bwMode="auto">
            <a:xfrm>
              <a:off x="3555" y="1587"/>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8" name="Line 117"/>
            <p:cNvSpPr>
              <a:spLocks noChangeShapeType="1"/>
            </p:cNvSpPr>
            <p:nvPr/>
          </p:nvSpPr>
          <p:spPr bwMode="auto">
            <a:xfrm>
              <a:off x="3716" y="1868"/>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9" name="Line 118"/>
            <p:cNvSpPr>
              <a:spLocks noChangeShapeType="1"/>
            </p:cNvSpPr>
            <p:nvPr/>
          </p:nvSpPr>
          <p:spPr bwMode="auto">
            <a:xfrm>
              <a:off x="3876" y="2148"/>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0" name="Line 119"/>
            <p:cNvSpPr>
              <a:spLocks noChangeShapeType="1"/>
            </p:cNvSpPr>
            <p:nvPr/>
          </p:nvSpPr>
          <p:spPr bwMode="auto">
            <a:xfrm>
              <a:off x="4037" y="2429"/>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 name="Line 120"/>
            <p:cNvSpPr>
              <a:spLocks noChangeShapeType="1"/>
            </p:cNvSpPr>
            <p:nvPr/>
          </p:nvSpPr>
          <p:spPr bwMode="auto">
            <a:xfrm>
              <a:off x="4198" y="2710"/>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2" name="Line 121"/>
            <p:cNvSpPr>
              <a:spLocks noChangeShapeType="1"/>
            </p:cNvSpPr>
            <p:nvPr/>
          </p:nvSpPr>
          <p:spPr bwMode="auto">
            <a:xfrm>
              <a:off x="4359" y="2991"/>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3" name="Line 122"/>
            <p:cNvSpPr>
              <a:spLocks noChangeShapeType="1"/>
            </p:cNvSpPr>
            <p:nvPr/>
          </p:nvSpPr>
          <p:spPr bwMode="auto">
            <a:xfrm>
              <a:off x="4520" y="3272"/>
              <a:ext cx="8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44" name="Group 136"/>
          <p:cNvGrpSpPr>
            <a:grpSpLocks/>
          </p:cNvGrpSpPr>
          <p:nvPr/>
        </p:nvGrpSpPr>
        <p:grpSpPr bwMode="auto">
          <a:xfrm>
            <a:off x="2120900" y="5873527"/>
            <a:ext cx="5143500" cy="114300"/>
            <a:chOff x="1336" y="3240"/>
            <a:chExt cx="3240" cy="72"/>
          </a:xfrm>
        </p:grpSpPr>
        <p:sp>
          <p:nvSpPr>
            <p:cNvPr id="45" name="Line 123"/>
            <p:cNvSpPr>
              <a:spLocks noChangeShapeType="1"/>
            </p:cNvSpPr>
            <p:nvPr/>
          </p:nvSpPr>
          <p:spPr bwMode="auto">
            <a:xfrm>
              <a:off x="1336" y="3240"/>
              <a:ext cx="0" cy="7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6" name="Line 124"/>
            <p:cNvSpPr>
              <a:spLocks noChangeShapeType="1"/>
            </p:cNvSpPr>
            <p:nvPr/>
          </p:nvSpPr>
          <p:spPr bwMode="auto">
            <a:xfrm>
              <a:off x="1660" y="3240"/>
              <a:ext cx="0" cy="7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7" name="Line 125"/>
            <p:cNvSpPr>
              <a:spLocks noChangeShapeType="1"/>
            </p:cNvSpPr>
            <p:nvPr/>
          </p:nvSpPr>
          <p:spPr bwMode="auto">
            <a:xfrm>
              <a:off x="1984" y="3240"/>
              <a:ext cx="0" cy="7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 name="Line 126"/>
            <p:cNvSpPr>
              <a:spLocks noChangeShapeType="1"/>
            </p:cNvSpPr>
            <p:nvPr/>
          </p:nvSpPr>
          <p:spPr bwMode="auto">
            <a:xfrm>
              <a:off x="2308" y="3240"/>
              <a:ext cx="0" cy="7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9" name="Line 127"/>
            <p:cNvSpPr>
              <a:spLocks noChangeShapeType="1"/>
            </p:cNvSpPr>
            <p:nvPr/>
          </p:nvSpPr>
          <p:spPr bwMode="auto">
            <a:xfrm>
              <a:off x="2632" y="3240"/>
              <a:ext cx="0" cy="7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0" name="Line 128"/>
            <p:cNvSpPr>
              <a:spLocks noChangeShapeType="1"/>
            </p:cNvSpPr>
            <p:nvPr/>
          </p:nvSpPr>
          <p:spPr bwMode="auto">
            <a:xfrm>
              <a:off x="2956" y="3240"/>
              <a:ext cx="0" cy="7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 name="Line 129"/>
            <p:cNvSpPr>
              <a:spLocks noChangeShapeType="1"/>
            </p:cNvSpPr>
            <p:nvPr/>
          </p:nvSpPr>
          <p:spPr bwMode="auto">
            <a:xfrm>
              <a:off x="3280" y="3240"/>
              <a:ext cx="0" cy="7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2" name="Line 130"/>
            <p:cNvSpPr>
              <a:spLocks noChangeShapeType="1"/>
            </p:cNvSpPr>
            <p:nvPr/>
          </p:nvSpPr>
          <p:spPr bwMode="auto">
            <a:xfrm>
              <a:off x="3604" y="3240"/>
              <a:ext cx="0" cy="7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3" name="Line 131"/>
            <p:cNvSpPr>
              <a:spLocks noChangeShapeType="1"/>
            </p:cNvSpPr>
            <p:nvPr/>
          </p:nvSpPr>
          <p:spPr bwMode="auto">
            <a:xfrm>
              <a:off x="3928" y="3240"/>
              <a:ext cx="0" cy="7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4" name="Line 132"/>
            <p:cNvSpPr>
              <a:spLocks noChangeShapeType="1"/>
            </p:cNvSpPr>
            <p:nvPr/>
          </p:nvSpPr>
          <p:spPr bwMode="auto">
            <a:xfrm>
              <a:off x="4252" y="3240"/>
              <a:ext cx="0" cy="7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5" name="Line 133"/>
            <p:cNvSpPr>
              <a:spLocks noChangeShapeType="1"/>
            </p:cNvSpPr>
            <p:nvPr/>
          </p:nvSpPr>
          <p:spPr bwMode="auto">
            <a:xfrm>
              <a:off x="4576" y="3240"/>
              <a:ext cx="0" cy="7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56" name="Text Box 134"/>
          <p:cNvSpPr txBox="1">
            <a:spLocks noChangeArrowheads="1"/>
          </p:cNvSpPr>
          <p:nvPr/>
        </p:nvSpPr>
        <p:spPr bwMode="auto">
          <a:xfrm>
            <a:off x="2841625" y="5108352"/>
            <a:ext cx="838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b="1"/>
              <a:t>Sables</a:t>
            </a:r>
          </a:p>
        </p:txBody>
      </p:sp>
      <p:sp>
        <p:nvSpPr>
          <p:cNvPr id="57" name="Text Box 135"/>
          <p:cNvSpPr txBox="1">
            <a:spLocks noChangeArrowheads="1"/>
          </p:cNvSpPr>
          <p:nvPr/>
        </p:nvSpPr>
        <p:spPr bwMode="auto">
          <a:xfrm>
            <a:off x="5699125" y="5108352"/>
            <a:ext cx="6143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b="1"/>
              <a:t>Silts</a:t>
            </a:r>
          </a:p>
        </p:txBody>
      </p:sp>
      <p:sp>
        <p:nvSpPr>
          <p:cNvPr id="58" name="Oval 137"/>
          <p:cNvSpPr>
            <a:spLocks noChangeArrowheads="1"/>
          </p:cNvSpPr>
          <p:nvPr/>
        </p:nvSpPr>
        <p:spPr bwMode="auto">
          <a:xfrm>
            <a:off x="3873500" y="4997227"/>
            <a:ext cx="88900" cy="889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9" name="Text Box 138"/>
          <p:cNvSpPr txBox="1">
            <a:spLocks noChangeArrowheads="1"/>
          </p:cNvSpPr>
          <p:nvPr/>
        </p:nvSpPr>
        <p:spPr bwMode="auto">
          <a:xfrm>
            <a:off x="3883025" y="4589240"/>
            <a:ext cx="33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rgbClr val="FF0000"/>
                </a:solidFill>
              </a:rPr>
              <a:t>P</a:t>
            </a:r>
          </a:p>
        </p:txBody>
      </p:sp>
      <p:sp>
        <p:nvSpPr>
          <p:cNvPr id="60" name="Rectangle 59"/>
          <p:cNvSpPr/>
          <p:nvPr/>
        </p:nvSpPr>
        <p:spPr>
          <a:xfrm>
            <a:off x="90488" y="3446240"/>
            <a:ext cx="2514600" cy="830997"/>
          </a:xfrm>
          <a:prstGeom prst="rect">
            <a:avLst/>
          </a:prstGeom>
        </p:spPr>
        <p:txBody>
          <a:bodyPr wrap="square">
            <a:spAutoFit/>
          </a:bodyPr>
          <a:lstStyle/>
          <a:p>
            <a:pPr algn="ctr"/>
            <a:r>
              <a:rPr lang="fr-FR" sz="1200" dirty="0">
                <a:solidFill>
                  <a:srgbClr val="FF0000"/>
                </a:solidFill>
                <a:latin typeface="+mj-lt"/>
              </a:rPr>
              <a:t>Exemple : sol comportant 55% de sable, 25% de silt et 20 % d'argile</a:t>
            </a:r>
          </a:p>
          <a:p>
            <a:pPr algn="ctr"/>
            <a:r>
              <a:rPr lang="fr-FR" sz="1200" dirty="0">
                <a:solidFill>
                  <a:srgbClr val="FF0000"/>
                </a:solidFill>
                <a:latin typeface="+mj-lt"/>
              </a:rPr>
              <a:t>est représenté par le point P</a:t>
            </a:r>
          </a:p>
        </p:txBody>
      </p:sp>
    </p:spTree>
    <p:extLst>
      <p:ext uri="{BB962C8B-B14F-4D97-AF65-F5344CB8AC3E}">
        <p14:creationId xmlns:p14="http://schemas.microsoft.com/office/powerpoint/2010/main" val="24086796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Abaque de </a:t>
            </a:r>
            <a:r>
              <a:rPr lang="fr-FR" dirty="0" err="1"/>
              <a:t>Casagrande</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48</a:t>
            </a:fld>
            <a:endParaRPr lang="fr-FR" dirty="0"/>
          </a:p>
        </p:txBody>
      </p:sp>
      <p:pic>
        <p:nvPicPr>
          <p:cNvPr id="6" name="Image 5"/>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484784"/>
            <a:ext cx="6840760" cy="4320480"/>
          </a:xfrm>
          <a:prstGeom prst="rect">
            <a:avLst/>
          </a:prstGeom>
          <a:noFill/>
          <a:ln>
            <a:noFill/>
          </a:ln>
        </p:spPr>
      </p:pic>
    </p:spTree>
    <p:extLst>
      <p:ext uri="{BB962C8B-B14F-4D97-AF65-F5344CB8AC3E}">
        <p14:creationId xmlns:p14="http://schemas.microsoft.com/office/powerpoint/2010/main" val="34647799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Utilisation </a:t>
            </a:r>
            <a:r>
              <a:rPr lang="fr-FR" dirty="0">
                <a:sym typeface="Wingdings" pitchFamily="2" charset="2"/>
              </a:rPr>
              <a:t> gonflement</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49</a:t>
            </a:fld>
            <a:endParaRPr lang="fr-FR" dirty="0"/>
          </a:p>
        </p:txBody>
      </p:sp>
      <p:pic>
        <p:nvPicPr>
          <p:cNvPr id="6146" name="Image 18"/>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531" t="10359" r="2310" b="4456"/>
          <a:stretch>
            <a:fillRect/>
          </a:stretch>
        </p:blipFill>
        <p:spPr bwMode="auto">
          <a:xfrm>
            <a:off x="1187624" y="1916832"/>
            <a:ext cx="6544525" cy="3653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995936" y="6061938"/>
            <a:ext cx="2808312" cy="276999"/>
          </a:xfrm>
          <a:prstGeom prst="rect">
            <a:avLst/>
          </a:prstGeom>
        </p:spPr>
        <p:txBody>
          <a:bodyPr wrap="square">
            <a:spAutoFit/>
          </a:bodyPr>
          <a:lstStyle/>
          <a:p>
            <a:r>
              <a:rPr lang="fr-FR" sz="1200" dirty="0" err="1"/>
              <a:t>Dakshanamurthy</a:t>
            </a:r>
            <a:r>
              <a:rPr lang="fr-FR" sz="1200" dirty="0"/>
              <a:t> et Raman (1973) </a:t>
            </a:r>
            <a:endParaRPr lang="en-GB" sz="1200" dirty="0"/>
          </a:p>
        </p:txBody>
      </p:sp>
    </p:spTree>
    <p:extLst>
      <p:ext uri="{BB962C8B-B14F-4D97-AF65-F5344CB8AC3E}">
        <p14:creationId xmlns:p14="http://schemas.microsoft.com/office/powerpoint/2010/main" val="3953875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sol : matériau de construction</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5</a:t>
            </a:fld>
            <a:endParaRPr lang="fr-FR" dirty="0"/>
          </a:p>
        </p:txBody>
      </p:sp>
      <p:pic>
        <p:nvPicPr>
          <p:cNvPr id="2050" name="Picture 2" descr="http://www.gramme.be/unite9/pmwiki/uploads/PrGC0607/bt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628800"/>
            <a:ext cx="3499131" cy="20544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mlit.go.jp/koku/english/02_international/img/kansai_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1340768"/>
            <a:ext cx="2961335" cy="2086744"/>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nvSpPr>
        <p:spPr>
          <a:xfrm>
            <a:off x="6981302" y="3182779"/>
            <a:ext cx="1047082" cy="246221"/>
          </a:xfrm>
          <a:prstGeom prst="rect">
            <a:avLst/>
          </a:prstGeom>
          <a:noFill/>
        </p:spPr>
        <p:txBody>
          <a:bodyPr wrap="none" rtlCol="0">
            <a:spAutoFit/>
          </a:bodyPr>
          <a:lstStyle/>
          <a:p>
            <a:r>
              <a:rPr lang="fr-FR" sz="1000" dirty="0">
                <a:solidFill>
                  <a:schemeClr val="bg1"/>
                </a:solidFill>
              </a:rPr>
              <a:t>Kansai </a:t>
            </a:r>
            <a:r>
              <a:rPr lang="fr-FR" sz="1000" dirty="0" err="1">
                <a:solidFill>
                  <a:schemeClr val="bg1"/>
                </a:solidFill>
              </a:rPr>
              <a:t>Airport</a:t>
            </a:r>
            <a:endParaRPr lang="en-GB" sz="1000" dirty="0">
              <a:solidFill>
                <a:schemeClr val="bg1"/>
              </a:solidFill>
            </a:endParaRPr>
          </a:p>
        </p:txBody>
      </p:sp>
      <p:pic>
        <p:nvPicPr>
          <p:cNvPr id="2053" name="Picture 5" descr="C:\Job\Recherche\Projets recherche\2010\TerDOUEST\Module B\LGV Est14 524\Photos ouvrages LGV Est\Visite du 7 juin 2010\IMGP41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1920" y="1444086"/>
            <a:ext cx="1817924" cy="2423898"/>
          </a:xfrm>
          <a:prstGeom prst="rect">
            <a:avLst/>
          </a:prstGeom>
          <a:noFill/>
          <a:extLst>
            <a:ext uri="{909E8E84-426E-40DD-AFC4-6F175D3DCCD1}">
              <a14:hiddenFill xmlns:a14="http://schemas.microsoft.com/office/drawing/2010/main">
                <a:solidFill>
                  <a:srgbClr val="FFFFFF"/>
                </a:solidFill>
              </a14:hiddenFill>
            </a:ext>
          </a:extLst>
        </p:spPr>
      </p:pic>
      <p:sp>
        <p:nvSpPr>
          <p:cNvPr id="10" name="Espace réservé du contenu 2"/>
          <p:cNvSpPr txBox="1">
            <a:spLocks/>
          </p:cNvSpPr>
          <p:nvPr/>
        </p:nvSpPr>
        <p:spPr>
          <a:xfrm>
            <a:off x="564340" y="4062612"/>
            <a:ext cx="8229600" cy="2534740"/>
          </a:xfrm>
          <a:prstGeom prst="rect">
            <a:avLst/>
          </a:prstGeom>
        </p:spPr>
        <p:txBody>
          <a:bodyPr vert="horz">
            <a:normAutofit fontScale="850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fr-FR" dirty="0"/>
              <a:t>Exemples de questions : </a:t>
            </a:r>
          </a:p>
          <a:p>
            <a:pPr lvl="1"/>
            <a:r>
              <a:rPr lang="fr-FR" dirty="0"/>
              <a:t>Comment compacter le sol pour quelles propriétés ? </a:t>
            </a:r>
          </a:p>
          <a:p>
            <a:pPr lvl="1"/>
            <a:r>
              <a:rPr lang="fr-FR" dirty="0"/>
              <a:t>Quelle perméabilité du sol ?</a:t>
            </a:r>
          </a:p>
          <a:p>
            <a:pPr lvl="1"/>
            <a:r>
              <a:rPr lang="fr-FR" dirty="0"/>
              <a:t>Quel débit de fuite à travers et sous le barrage ?</a:t>
            </a:r>
          </a:p>
          <a:p>
            <a:pPr lvl="1"/>
            <a:r>
              <a:rPr lang="fr-FR" dirty="0"/>
              <a:t>Quelle épaisseur des couches d’un remblai, d’une structure de chaussée  ? </a:t>
            </a:r>
          </a:p>
          <a:p>
            <a:pPr lvl="1"/>
            <a:r>
              <a:rPr lang="fr-FR" dirty="0"/>
              <a:t>Quelle compressibilité du sol mis en place ?</a:t>
            </a:r>
          </a:p>
          <a:p>
            <a:pPr lvl="1"/>
            <a:r>
              <a:rPr lang="fr-FR" dirty="0"/>
              <a:t>…</a:t>
            </a:r>
            <a:endParaRPr lang="en-GB" dirty="0"/>
          </a:p>
        </p:txBody>
      </p:sp>
    </p:spTree>
    <p:extLst>
      <p:ext uri="{BB962C8B-B14F-4D97-AF65-F5344CB8AC3E}">
        <p14:creationId xmlns:p14="http://schemas.microsoft.com/office/powerpoint/2010/main" val="153515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Classification dérivée de </a:t>
            </a:r>
            <a:r>
              <a:rPr lang="fr-FR" dirty="0" err="1"/>
              <a:t>Casagrande</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50</a:t>
            </a:fld>
            <a:endParaRPr lang="fr-FR" dirty="0"/>
          </a:p>
        </p:txBody>
      </p:sp>
      <p:sp>
        <p:nvSpPr>
          <p:cNvPr id="5" name="Freeform 93"/>
          <p:cNvSpPr>
            <a:spLocks/>
          </p:cNvSpPr>
          <p:nvPr/>
        </p:nvSpPr>
        <p:spPr bwMode="auto">
          <a:xfrm>
            <a:off x="2159000" y="1501470"/>
            <a:ext cx="4165600" cy="3987800"/>
          </a:xfrm>
          <a:custGeom>
            <a:avLst/>
            <a:gdLst>
              <a:gd name="T0" fmla="*/ 0 w 2296"/>
              <a:gd name="T1" fmla="*/ 96 h 2176"/>
              <a:gd name="T2" fmla="*/ 0 w 2296"/>
              <a:gd name="T3" fmla="*/ 2176 h 2176"/>
              <a:gd name="T4" fmla="*/ 2296 w 2296"/>
              <a:gd name="T5" fmla="*/ 0 h 2176"/>
              <a:gd name="T6" fmla="*/ 0 w 2296"/>
              <a:gd name="T7" fmla="*/ 0 h 2176"/>
            </a:gdLst>
            <a:ahLst/>
            <a:cxnLst>
              <a:cxn ang="0">
                <a:pos x="T0" y="T1"/>
              </a:cxn>
              <a:cxn ang="0">
                <a:pos x="T2" y="T3"/>
              </a:cxn>
              <a:cxn ang="0">
                <a:pos x="T4" y="T5"/>
              </a:cxn>
              <a:cxn ang="0">
                <a:pos x="T6" y="T7"/>
              </a:cxn>
            </a:cxnLst>
            <a:rect l="0" t="0" r="r" b="b"/>
            <a:pathLst>
              <a:path w="2296" h="2176">
                <a:moveTo>
                  <a:pt x="0" y="96"/>
                </a:moveTo>
                <a:lnTo>
                  <a:pt x="0" y="2176"/>
                </a:lnTo>
                <a:lnTo>
                  <a:pt x="2296" y="0"/>
                </a:lnTo>
                <a:lnTo>
                  <a:pt x="0" y="0"/>
                </a:lnTo>
              </a:path>
            </a:pathLst>
          </a:custGeom>
          <a:pattFill prst="pct10">
            <a:fgClr>
              <a:schemeClr val="tx1"/>
            </a:fgClr>
            <a:bgClr>
              <a:schemeClr val="bg1"/>
            </a:bgClr>
          </a:patt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6" name="Group 85"/>
          <p:cNvGrpSpPr>
            <a:grpSpLocks/>
          </p:cNvGrpSpPr>
          <p:nvPr/>
        </p:nvGrpSpPr>
        <p:grpSpPr bwMode="auto">
          <a:xfrm>
            <a:off x="2654300" y="5857570"/>
            <a:ext cx="3835400" cy="635000"/>
            <a:chOff x="1240" y="3104"/>
            <a:chExt cx="2416" cy="400"/>
          </a:xfrm>
        </p:grpSpPr>
        <p:sp>
          <p:nvSpPr>
            <p:cNvPr id="7" name="Line 80"/>
            <p:cNvSpPr>
              <a:spLocks noChangeShapeType="1"/>
            </p:cNvSpPr>
            <p:nvPr/>
          </p:nvSpPr>
          <p:spPr bwMode="auto">
            <a:xfrm>
              <a:off x="1240" y="3104"/>
              <a:ext cx="0" cy="4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 name="Line 81"/>
            <p:cNvSpPr>
              <a:spLocks noChangeShapeType="1"/>
            </p:cNvSpPr>
            <p:nvPr/>
          </p:nvSpPr>
          <p:spPr bwMode="auto">
            <a:xfrm>
              <a:off x="2000" y="3104"/>
              <a:ext cx="0" cy="4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 name="Line 82"/>
            <p:cNvSpPr>
              <a:spLocks noChangeShapeType="1"/>
            </p:cNvSpPr>
            <p:nvPr/>
          </p:nvSpPr>
          <p:spPr bwMode="auto">
            <a:xfrm>
              <a:off x="2456" y="3104"/>
              <a:ext cx="0" cy="4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 name="Line 83"/>
            <p:cNvSpPr>
              <a:spLocks noChangeShapeType="1"/>
            </p:cNvSpPr>
            <p:nvPr/>
          </p:nvSpPr>
          <p:spPr bwMode="auto">
            <a:xfrm>
              <a:off x="3056" y="3104"/>
              <a:ext cx="0" cy="4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 name="Line 84"/>
            <p:cNvSpPr>
              <a:spLocks noChangeShapeType="1"/>
            </p:cNvSpPr>
            <p:nvPr/>
          </p:nvSpPr>
          <p:spPr bwMode="auto">
            <a:xfrm>
              <a:off x="3656" y="3104"/>
              <a:ext cx="0" cy="4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12" name="Rectangle 3"/>
          <p:cNvSpPr txBox="1">
            <a:spLocks noChangeArrowheads="1"/>
          </p:cNvSpPr>
          <p:nvPr/>
        </p:nvSpPr>
        <p:spPr>
          <a:xfrm>
            <a:off x="1143000" y="1001408"/>
            <a:ext cx="369888" cy="417512"/>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fr-FR" sz="800">
                <a:solidFill>
                  <a:schemeClr val="bg1"/>
                </a:solidFill>
              </a:rPr>
              <a:t>fig 4.7</a:t>
            </a:r>
          </a:p>
        </p:txBody>
      </p:sp>
      <p:sp>
        <p:nvSpPr>
          <p:cNvPr id="13" name="Line 5"/>
          <p:cNvSpPr>
            <a:spLocks noChangeShapeType="1"/>
          </p:cNvSpPr>
          <p:nvPr/>
        </p:nvSpPr>
        <p:spPr bwMode="auto">
          <a:xfrm>
            <a:off x="2162175" y="1220483"/>
            <a:ext cx="0" cy="4303712"/>
          </a:xfrm>
          <a:prstGeom prst="line">
            <a:avLst/>
          </a:prstGeom>
          <a:noFill/>
          <a:ln w="12700">
            <a:solidFill>
              <a:schemeClr val="tx1"/>
            </a:solidFill>
            <a:round/>
            <a:headEnd type="triangle" w="med"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 name="Line 6"/>
          <p:cNvSpPr>
            <a:spLocks noChangeShapeType="1"/>
          </p:cNvSpPr>
          <p:nvPr/>
        </p:nvSpPr>
        <p:spPr bwMode="auto">
          <a:xfrm>
            <a:off x="2162175" y="5524195"/>
            <a:ext cx="6264275" cy="0"/>
          </a:xfrm>
          <a:prstGeom prst="line">
            <a:avLst/>
          </a:prstGeom>
          <a:noFill/>
          <a:ln w="127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 name="Text Box 11"/>
          <p:cNvSpPr txBox="1">
            <a:spLocks noChangeArrowheads="1"/>
          </p:cNvSpPr>
          <p:nvPr/>
        </p:nvSpPr>
        <p:spPr bwMode="auto">
          <a:xfrm>
            <a:off x="8313738" y="5481333"/>
            <a:ext cx="4000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b="1"/>
              <a:t>wl</a:t>
            </a:r>
          </a:p>
        </p:txBody>
      </p:sp>
      <p:sp>
        <p:nvSpPr>
          <p:cNvPr id="16" name="Text Box 18"/>
          <p:cNvSpPr txBox="1">
            <a:spLocks noChangeArrowheads="1"/>
          </p:cNvSpPr>
          <p:nvPr/>
        </p:nvSpPr>
        <p:spPr bwMode="auto">
          <a:xfrm>
            <a:off x="1798638" y="1188733"/>
            <a:ext cx="365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b="1"/>
              <a:t>Ip</a:t>
            </a:r>
          </a:p>
        </p:txBody>
      </p:sp>
      <p:sp>
        <p:nvSpPr>
          <p:cNvPr id="17" name="Line 19"/>
          <p:cNvSpPr>
            <a:spLocks noChangeShapeType="1"/>
          </p:cNvSpPr>
          <p:nvPr/>
        </p:nvSpPr>
        <p:spPr bwMode="auto">
          <a:xfrm flipV="1">
            <a:off x="2159000" y="1349070"/>
            <a:ext cx="4356100" cy="4165600"/>
          </a:xfrm>
          <a:prstGeom prst="line">
            <a:avLst/>
          </a:prstGeom>
          <a:noFill/>
          <a:ln w="12700">
            <a:solidFill>
              <a:srgbClr val="00008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 name="Line 21"/>
          <p:cNvSpPr>
            <a:spLocks noChangeShapeType="1"/>
          </p:cNvSpPr>
          <p:nvPr/>
        </p:nvSpPr>
        <p:spPr bwMode="auto">
          <a:xfrm flipV="1">
            <a:off x="4583113" y="3381070"/>
            <a:ext cx="0" cy="2133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 name="Text Box 22"/>
          <p:cNvSpPr txBox="1">
            <a:spLocks noChangeArrowheads="1"/>
          </p:cNvSpPr>
          <p:nvPr/>
        </p:nvSpPr>
        <p:spPr bwMode="auto">
          <a:xfrm rot="18909664">
            <a:off x="5775325" y="1218895"/>
            <a:ext cx="8143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b="1">
                <a:solidFill>
                  <a:schemeClr val="accent2"/>
                </a:solidFill>
              </a:rPr>
              <a:t>Ip = wl</a:t>
            </a:r>
          </a:p>
        </p:txBody>
      </p:sp>
      <p:sp>
        <p:nvSpPr>
          <p:cNvPr id="20" name="Freeform 23"/>
          <p:cNvSpPr>
            <a:spLocks/>
          </p:cNvSpPr>
          <p:nvPr/>
        </p:nvSpPr>
        <p:spPr bwMode="auto">
          <a:xfrm>
            <a:off x="2717800" y="2199970"/>
            <a:ext cx="4965700" cy="2768600"/>
          </a:xfrm>
          <a:custGeom>
            <a:avLst/>
            <a:gdLst>
              <a:gd name="T0" fmla="*/ 0 w 3128"/>
              <a:gd name="T1" fmla="*/ 1744 h 1744"/>
              <a:gd name="T2" fmla="*/ 672 w 3128"/>
              <a:gd name="T3" fmla="*/ 1744 h 1744"/>
              <a:gd name="T4" fmla="*/ 3128 w 3128"/>
              <a:gd name="T5" fmla="*/ 0 h 1744"/>
            </a:gdLst>
            <a:ahLst/>
            <a:cxnLst>
              <a:cxn ang="0">
                <a:pos x="T0" y="T1"/>
              </a:cxn>
              <a:cxn ang="0">
                <a:pos x="T2" y="T3"/>
              </a:cxn>
              <a:cxn ang="0">
                <a:pos x="T4" y="T5"/>
              </a:cxn>
            </a:cxnLst>
            <a:rect l="0" t="0" r="r" b="b"/>
            <a:pathLst>
              <a:path w="3128" h="1744">
                <a:moveTo>
                  <a:pt x="0" y="1744"/>
                </a:moveTo>
                <a:lnTo>
                  <a:pt x="672" y="1744"/>
                </a:lnTo>
                <a:lnTo>
                  <a:pt x="3128" y="0"/>
                </a:lnTo>
              </a:path>
            </a:pathLst>
          </a:custGeom>
          <a:noFill/>
          <a:ln w="57150" cmpd="sng">
            <a:pattFill prst="pct50">
              <a:fgClr>
                <a:schemeClr val="tx1"/>
              </a:fgClr>
              <a:bgClr>
                <a:srgbClr val="FFFFFF"/>
              </a:bgClr>
            </a:patt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 name="Text Box 24"/>
          <p:cNvSpPr txBox="1">
            <a:spLocks noChangeArrowheads="1"/>
          </p:cNvSpPr>
          <p:nvPr/>
        </p:nvSpPr>
        <p:spPr bwMode="auto">
          <a:xfrm rot="19559984">
            <a:off x="6981825" y="2077733"/>
            <a:ext cx="774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t>ligne A</a:t>
            </a:r>
          </a:p>
        </p:txBody>
      </p:sp>
      <p:sp>
        <p:nvSpPr>
          <p:cNvPr id="22" name="Line 32"/>
          <p:cNvSpPr>
            <a:spLocks noChangeShapeType="1"/>
          </p:cNvSpPr>
          <p:nvPr/>
        </p:nvSpPr>
        <p:spPr bwMode="auto">
          <a:xfrm>
            <a:off x="2651125" y="5511495"/>
            <a:ext cx="0" cy="968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 name="Line 33"/>
          <p:cNvSpPr>
            <a:spLocks noChangeShapeType="1"/>
          </p:cNvSpPr>
          <p:nvPr/>
        </p:nvSpPr>
        <p:spPr bwMode="auto">
          <a:xfrm>
            <a:off x="3133725" y="5511495"/>
            <a:ext cx="0" cy="968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 name="Line 34"/>
          <p:cNvSpPr>
            <a:spLocks noChangeShapeType="1"/>
          </p:cNvSpPr>
          <p:nvPr/>
        </p:nvSpPr>
        <p:spPr bwMode="auto">
          <a:xfrm>
            <a:off x="3616325" y="5511495"/>
            <a:ext cx="0" cy="968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 name="Line 35"/>
          <p:cNvSpPr>
            <a:spLocks noChangeShapeType="1"/>
          </p:cNvSpPr>
          <p:nvPr/>
        </p:nvSpPr>
        <p:spPr bwMode="auto">
          <a:xfrm>
            <a:off x="4098925" y="5511495"/>
            <a:ext cx="0" cy="968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 name="Line 36"/>
          <p:cNvSpPr>
            <a:spLocks noChangeShapeType="1"/>
          </p:cNvSpPr>
          <p:nvPr/>
        </p:nvSpPr>
        <p:spPr bwMode="auto">
          <a:xfrm>
            <a:off x="4581525" y="5511495"/>
            <a:ext cx="0" cy="968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 name="Line 37"/>
          <p:cNvSpPr>
            <a:spLocks noChangeShapeType="1"/>
          </p:cNvSpPr>
          <p:nvPr/>
        </p:nvSpPr>
        <p:spPr bwMode="auto">
          <a:xfrm>
            <a:off x="5064125" y="5511495"/>
            <a:ext cx="0" cy="968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 name="Line 38"/>
          <p:cNvSpPr>
            <a:spLocks noChangeShapeType="1"/>
          </p:cNvSpPr>
          <p:nvPr/>
        </p:nvSpPr>
        <p:spPr bwMode="auto">
          <a:xfrm>
            <a:off x="5546725" y="5511495"/>
            <a:ext cx="0" cy="968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 name="Line 39"/>
          <p:cNvSpPr>
            <a:spLocks noChangeShapeType="1"/>
          </p:cNvSpPr>
          <p:nvPr/>
        </p:nvSpPr>
        <p:spPr bwMode="auto">
          <a:xfrm>
            <a:off x="6029325" y="5511495"/>
            <a:ext cx="0" cy="968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 name="Line 40"/>
          <p:cNvSpPr>
            <a:spLocks noChangeShapeType="1"/>
          </p:cNvSpPr>
          <p:nvPr/>
        </p:nvSpPr>
        <p:spPr bwMode="auto">
          <a:xfrm>
            <a:off x="6511925" y="5511495"/>
            <a:ext cx="0" cy="968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 name="Line 41"/>
          <p:cNvSpPr>
            <a:spLocks noChangeShapeType="1"/>
          </p:cNvSpPr>
          <p:nvPr/>
        </p:nvSpPr>
        <p:spPr bwMode="auto">
          <a:xfrm>
            <a:off x="6994525" y="5511495"/>
            <a:ext cx="0" cy="968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 name="Line 42"/>
          <p:cNvSpPr>
            <a:spLocks noChangeShapeType="1"/>
          </p:cNvSpPr>
          <p:nvPr/>
        </p:nvSpPr>
        <p:spPr bwMode="auto">
          <a:xfrm>
            <a:off x="7477125" y="5511495"/>
            <a:ext cx="0" cy="968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 name="Line 43"/>
          <p:cNvSpPr>
            <a:spLocks noChangeShapeType="1"/>
          </p:cNvSpPr>
          <p:nvPr/>
        </p:nvSpPr>
        <p:spPr bwMode="auto">
          <a:xfrm>
            <a:off x="7959725" y="5511495"/>
            <a:ext cx="0" cy="968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4" name="Text Box 44"/>
          <p:cNvSpPr txBox="1">
            <a:spLocks noChangeArrowheads="1"/>
          </p:cNvSpPr>
          <p:nvPr/>
        </p:nvSpPr>
        <p:spPr bwMode="auto">
          <a:xfrm>
            <a:off x="2465388" y="5605158"/>
            <a:ext cx="3524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b="1"/>
              <a:t>10</a:t>
            </a:r>
          </a:p>
        </p:txBody>
      </p:sp>
      <p:sp>
        <p:nvSpPr>
          <p:cNvPr id="35" name="Text Box 46"/>
          <p:cNvSpPr txBox="1">
            <a:spLocks noChangeArrowheads="1"/>
          </p:cNvSpPr>
          <p:nvPr/>
        </p:nvSpPr>
        <p:spPr bwMode="auto">
          <a:xfrm>
            <a:off x="3692525" y="5500383"/>
            <a:ext cx="3524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b="1"/>
              <a:t>35</a:t>
            </a:r>
          </a:p>
        </p:txBody>
      </p:sp>
      <p:sp>
        <p:nvSpPr>
          <p:cNvPr id="36" name="Text Box 48"/>
          <p:cNvSpPr txBox="1">
            <a:spLocks noChangeArrowheads="1"/>
          </p:cNvSpPr>
          <p:nvPr/>
        </p:nvSpPr>
        <p:spPr bwMode="auto">
          <a:xfrm>
            <a:off x="4406900" y="5605158"/>
            <a:ext cx="3524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b="1"/>
              <a:t>50</a:t>
            </a:r>
          </a:p>
        </p:txBody>
      </p:sp>
      <p:sp>
        <p:nvSpPr>
          <p:cNvPr id="37" name="Text Box 49"/>
          <p:cNvSpPr txBox="1">
            <a:spLocks noChangeArrowheads="1"/>
          </p:cNvSpPr>
          <p:nvPr/>
        </p:nvSpPr>
        <p:spPr bwMode="auto">
          <a:xfrm>
            <a:off x="5368925" y="5605158"/>
            <a:ext cx="3524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b="1"/>
              <a:t>70</a:t>
            </a:r>
          </a:p>
        </p:txBody>
      </p:sp>
      <p:sp>
        <p:nvSpPr>
          <p:cNvPr id="38" name="Text Box 51"/>
          <p:cNvSpPr txBox="1">
            <a:spLocks noChangeArrowheads="1"/>
          </p:cNvSpPr>
          <p:nvPr/>
        </p:nvSpPr>
        <p:spPr bwMode="auto">
          <a:xfrm>
            <a:off x="6330950" y="5605158"/>
            <a:ext cx="3524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b="1"/>
              <a:t>90</a:t>
            </a:r>
          </a:p>
        </p:txBody>
      </p:sp>
      <p:sp>
        <p:nvSpPr>
          <p:cNvPr id="39" name="Line 54"/>
          <p:cNvSpPr>
            <a:spLocks noChangeShapeType="1"/>
          </p:cNvSpPr>
          <p:nvPr/>
        </p:nvSpPr>
        <p:spPr bwMode="auto">
          <a:xfrm flipV="1">
            <a:off x="3856038" y="4152595"/>
            <a:ext cx="0" cy="13589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0" name="Line 55"/>
          <p:cNvSpPr>
            <a:spLocks noChangeShapeType="1"/>
          </p:cNvSpPr>
          <p:nvPr/>
        </p:nvSpPr>
        <p:spPr bwMode="auto">
          <a:xfrm flipV="1">
            <a:off x="5541963" y="2603195"/>
            <a:ext cx="0" cy="29083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 name="Line 56"/>
          <p:cNvSpPr>
            <a:spLocks noChangeShapeType="1"/>
          </p:cNvSpPr>
          <p:nvPr/>
        </p:nvSpPr>
        <p:spPr bwMode="auto">
          <a:xfrm flipV="1">
            <a:off x="6510338" y="1787220"/>
            <a:ext cx="0" cy="37211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2" name="Line 57"/>
          <p:cNvSpPr>
            <a:spLocks noChangeShapeType="1"/>
          </p:cNvSpPr>
          <p:nvPr/>
        </p:nvSpPr>
        <p:spPr bwMode="auto">
          <a:xfrm flipV="1">
            <a:off x="2641600" y="1425270"/>
            <a:ext cx="4597400" cy="4089400"/>
          </a:xfrm>
          <a:prstGeom prst="line">
            <a:avLst/>
          </a:prstGeom>
          <a:noFill/>
          <a:ln w="19050">
            <a:solidFill>
              <a:srgbClr val="008000"/>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3" name="Text Box 58"/>
          <p:cNvSpPr txBox="1">
            <a:spLocks noChangeArrowheads="1"/>
          </p:cNvSpPr>
          <p:nvPr/>
        </p:nvSpPr>
        <p:spPr bwMode="auto">
          <a:xfrm rot="19071760">
            <a:off x="6453188" y="1430033"/>
            <a:ext cx="8620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b="1">
                <a:solidFill>
                  <a:srgbClr val="008000"/>
                </a:solidFill>
              </a:rPr>
              <a:t>ligne B</a:t>
            </a:r>
          </a:p>
        </p:txBody>
      </p:sp>
      <p:sp>
        <p:nvSpPr>
          <p:cNvPr id="44" name="Oval 59"/>
          <p:cNvSpPr>
            <a:spLocks noChangeArrowheads="1"/>
          </p:cNvSpPr>
          <p:nvPr/>
        </p:nvSpPr>
        <p:spPr bwMode="auto">
          <a:xfrm>
            <a:off x="4902200" y="3546170"/>
            <a:ext cx="317500" cy="3175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t>CH</a:t>
            </a:r>
          </a:p>
        </p:txBody>
      </p:sp>
      <p:sp>
        <p:nvSpPr>
          <p:cNvPr id="45" name="Oval 61"/>
          <p:cNvSpPr>
            <a:spLocks noChangeArrowheads="1"/>
          </p:cNvSpPr>
          <p:nvPr/>
        </p:nvSpPr>
        <p:spPr bwMode="auto">
          <a:xfrm>
            <a:off x="5854700" y="2809570"/>
            <a:ext cx="317500" cy="3175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t>CV</a:t>
            </a:r>
          </a:p>
        </p:txBody>
      </p:sp>
      <p:sp>
        <p:nvSpPr>
          <p:cNvPr id="46" name="Oval 62"/>
          <p:cNvSpPr>
            <a:spLocks noChangeArrowheads="1"/>
          </p:cNvSpPr>
          <p:nvPr/>
        </p:nvSpPr>
        <p:spPr bwMode="auto">
          <a:xfrm>
            <a:off x="6680200" y="2174570"/>
            <a:ext cx="317500" cy="3175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t>CE</a:t>
            </a:r>
          </a:p>
        </p:txBody>
      </p:sp>
      <p:sp>
        <p:nvSpPr>
          <p:cNvPr id="47" name="Oval 63"/>
          <p:cNvSpPr>
            <a:spLocks noChangeArrowheads="1"/>
          </p:cNvSpPr>
          <p:nvPr/>
        </p:nvSpPr>
        <p:spPr bwMode="auto">
          <a:xfrm>
            <a:off x="6845300" y="3012770"/>
            <a:ext cx="317500" cy="3175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t>ME</a:t>
            </a:r>
          </a:p>
        </p:txBody>
      </p:sp>
      <p:sp>
        <p:nvSpPr>
          <p:cNvPr id="48" name="Oval 64"/>
          <p:cNvSpPr>
            <a:spLocks noChangeArrowheads="1"/>
          </p:cNvSpPr>
          <p:nvPr/>
        </p:nvSpPr>
        <p:spPr bwMode="auto">
          <a:xfrm>
            <a:off x="5918200" y="3635070"/>
            <a:ext cx="317500" cy="3175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t>MV</a:t>
            </a:r>
          </a:p>
        </p:txBody>
      </p:sp>
      <p:sp>
        <p:nvSpPr>
          <p:cNvPr id="49" name="Oval 65"/>
          <p:cNvSpPr>
            <a:spLocks noChangeArrowheads="1"/>
          </p:cNvSpPr>
          <p:nvPr/>
        </p:nvSpPr>
        <p:spPr bwMode="auto">
          <a:xfrm>
            <a:off x="4991100" y="4257370"/>
            <a:ext cx="317500" cy="3175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t>MH</a:t>
            </a:r>
          </a:p>
        </p:txBody>
      </p:sp>
      <p:sp>
        <p:nvSpPr>
          <p:cNvPr id="50" name="Oval 66"/>
          <p:cNvSpPr>
            <a:spLocks noChangeArrowheads="1"/>
          </p:cNvSpPr>
          <p:nvPr/>
        </p:nvSpPr>
        <p:spPr bwMode="auto">
          <a:xfrm>
            <a:off x="4064000" y="4879670"/>
            <a:ext cx="317500" cy="3175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t>MI</a:t>
            </a:r>
          </a:p>
        </p:txBody>
      </p:sp>
      <p:sp>
        <p:nvSpPr>
          <p:cNvPr id="51" name="Oval 67"/>
          <p:cNvSpPr>
            <a:spLocks noChangeArrowheads="1"/>
          </p:cNvSpPr>
          <p:nvPr/>
        </p:nvSpPr>
        <p:spPr bwMode="auto">
          <a:xfrm>
            <a:off x="3352800" y="5095570"/>
            <a:ext cx="317500" cy="3175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t>ML</a:t>
            </a:r>
          </a:p>
        </p:txBody>
      </p:sp>
      <p:sp>
        <p:nvSpPr>
          <p:cNvPr id="52" name="Oval 68"/>
          <p:cNvSpPr>
            <a:spLocks noChangeArrowheads="1"/>
          </p:cNvSpPr>
          <p:nvPr/>
        </p:nvSpPr>
        <p:spPr bwMode="auto">
          <a:xfrm>
            <a:off x="4076700" y="4231970"/>
            <a:ext cx="317500" cy="3175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t>CI</a:t>
            </a:r>
          </a:p>
        </p:txBody>
      </p:sp>
      <p:sp>
        <p:nvSpPr>
          <p:cNvPr id="53" name="Oval 69"/>
          <p:cNvSpPr>
            <a:spLocks noChangeArrowheads="1"/>
          </p:cNvSpPr>
          <p:nvPr/>
        </p:nvSpPr>
        <p:spPr bwMode="auto">
          <a:xfrm>
            <a:off x="3530600" y="4638370"/>
            <a:ext cx="317500" cy="3175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t>CL</a:t>
            </a:r>
          </a:p>
        </p:txBody>
      </p:sp>
      <p:sp>
        <p:nvSpPr>
          <p:cNvPr id="54" name="Text Box 70"/>
          <p:cNvSpPr txBox="1">
            <a:spLocks noChangeArrowheads="1"/>
          </p:cNvSpPr>
          <p:nvPr/>
        </p:nvSpPr>
        <p:spPr bwMode="auto">
          <a:xfrm>
            <a:off x="2889250" y="1430033"/>
            <a:ext cx="13001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400" b="1"/>
              <a:t>ligne B</a:t>
            </a:r>
          </a:p>
          <a:p>
            <a:pPr algn="ctr"/>
            <a:r>
              <a:rPr lang="fr-FR" sz="1400" b="1"/>
              <a:t>Ip = 0.9 (wl-8)</a:t>
            </a:r>
          </a:p>
        </p:txBody>
      </p:sp>
      <p:sp>
        <p:nvSpPr>
          <p:cNvPr id="55" name="Text Box 71"/>
          <p:cNvSpPr txBox="1">
            <a:spLocks noChangeArrowheads="1"/>
          </p:cNvSpPr>
          <p:nvPr/>
        </p:nvSpPr>
        <p:spPr bwMode="auto">
          <a:xfrm>
            <a:off x="2790825" y="2084083"/>
            <a:ext cx="14986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dirty="0"/>
              <a:t>C = </a:t>
            </a:r>
            <a:r>
              <a:rPr lang="fr-FR" sz="1400" b="1" dirty="0" err="1"/>
              <a:t>clay</a:t>
            </a:r>
            <a:r>
              <a:rPr lang="fr-FR" sz="1400" b="1" dirty="0"/>
              <a:t> (argile)</a:t>
            </a:r>
          </a:p>
          <a:p>
            <a:r>
              <a:rPr lang="fr-FR" sz="1400" b="1" dirty="0"/>
              <a:t>M = silt (limon)</a:t>
            </a:r>
          </a:p>
        </p:txBody>
      </p:sp>
      <p:sp>
        <p:nvSpPr>
          <p:cNvPr id="56" name="Text Box 72"/>
          <p:cNvSpPr txBox="1">
            <a:spLocks noChangeArrowheads="1"/>
          </p:cNvSpPr>
          <p:nvPr/>
        </p:nvSpPr>
        <p:spPr bwMode="auto">
          <a:xfrm>
            <a:off x="809625" y="5843283"/>
            <a:ext cx="90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t>symbole</a:t>
            </a:r>
          </a:p>
        </p:txBody>
      </p:sp>
      <p:sp>
        <p:nvSpPr>
          <p:cNvPr id="57" name="Text Box 73"/>
          <p:cNvSpPr txBox="1">
            <a:spLocks noChangeArrowheads="1"/>
          </p:cNvSpPr>
          <p:nvPr/>
        </p:nvSpPr>
        <p:spPr bwMode="auto">
          <a:xfrm>
            <a:off x="644525" y="6316358"/>
            <a:ext cx="10683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t>qualificatif</a:t>
            </a:r>
          </a:p>
        </p:txBody>
      </p:sp>
      <p:sp>
        <p:nvSpPr>
          <p:cNvPr id="58" name="Text Box 74"/>
          <p:cNvSpPr txBox="1">
            <a:spLocks noChangeArrowheads="1"/>
          </p:cNvSpPr>
          <p:nvPr/>
        </p:nvSpPr>
        <p:spPr bwMode="auto">
          <a:xfrm>
            <a:off x="2155825" y="5843283"/>
            <a:ext cx="431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t>NP</a:t>
            </a:r>
          </a:p>
        </p:txBody>
      </p:sp>
      <p:sp>
        <p:nvSpPr>
          <p:cNvPr id="59" name="Text Box 75"/>
          <p:cNvSpPr txBox="1">
            <a:spLocks noChangeArrowheads="1"/>
          </p:cNvSpPr>
          <p:nvPr/>
        </p:nvSpPr>
        <p:spPr bwMode="auto">
          <a:xfrm>
            <a:off x="3108325" y="5843283"/>
            <a:ext cx="292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t>L</a:t>
            </a:r>
          </a:p>
        </p:txBody>
      </p:sp>
      <p:sp>
        <p:nvSpPr>
          <p:cNvPr id="60" name="Text Box 76"/>
          <p:cNvSpPr txBox="1">
            <a:spLocks noChangeArrowheads="1"/>
          </p:cNvSpPr>
          <p:nvPr/>
        </p:nvSpPr>
        <p:spPr bwMode="auto">
          <a:xfrm>
            <a:off x="4124325" y="5843283"/>
            <a:ext cx="233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t>I</a:t>
            </a:r>
          </a:p>
        </p:txBody>
      </p:sp>
      <p:sp>
        <p:nvSpPr>
          <p:cNvPr id="61" name="Text Box 77"/>
          <p:cNvSpPr txBox="1">
            <a:spLocks noChangeArrowheads="1"/>
          </p:cNvSpPr>
          <p:nvPr/>
        </p:nvSpPr>
        <p:spPr bwMode="auto">
          <a:xfrm>
            <a:off x="4924425" y="5843283"/>
            <a:ext cx="3127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t>H</a:t>
            </a:r>
          </a:p>
        </p:txBody>
      </p:sp>
      <p:sp>
        <p:nvSpPr>
          <p:cNvPr id="62" name="Text Box 78"/>
          <p:cNvSpPr txBox="1">
            <a:spLocks noChangeArrowheads="1"/>
          </p:cNvSpPr>
          <p:nvPr/>
        </p:nvSpPr>
        <p:spPr bwMode="auto">
          <a:xfrm>
            <a:off x="5876925" y="5843283"/>
            <a:ext cx="3032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t>V</a:t>
            </a:r>
          </a:p>
        </p:txBody>
      </p:sp>
      <p:sp>
        <p:nvSpPr>
          <p:cNvPr id="63" name="Text Box 79"/>
          <p:cNvSpPr txBox="1">
            <a:spLocks noChangeArrowheads="1"/>
          </p:cNvSpPr>
          <p:nvPr/>
        </p:nvSpPr>
        <p:spPr bwMode="auto">
          <a:xfrm>
            <a:off x="6854825" y="5843283"/>
            <a:ext cx="3032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t>E</a:t>
            </a:r>
          </a:p>
        </p:txBody>
      </p:sp>
      <p:sp>
        <p:nvSpPr>
          <p:cNvPr id="64" name="Text Box 86"/>
          <p:cNvSpPr txBox="1">
            <a:spLocks noChangeArrowheads="1"/>
          </p:cNvSpPr>
          <p:nvPr/>
        </p:nvSpPr>
        <p:spPr bwMode="auto">
          <a:xfrm>
            <a:off x="1812925" y="6240158"/>
            <a:ext cx="854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b="1"/>
              <a:t>non</a:t>
            </a:r>
          </a:p>
          <a:p>
            <a:pPr algn="ctr"/>
            <a:r>
              <a:rPr lang="fr-FR" sz="1200" b="1"/>
              <a:t>plastique</a:t>
            </a:r>
          </a:p>
        </p:txBody>
      </p:sp>
      <p:sp>
        <p:nvSpPr>
          <p:cNvPr id="65" name="Text Box 87"/>
          <p:cNvSpPr txBox="1">
            <a:spLocks noChangeArrowheads="1"/>
          </p:cNvSpPr>
          <p:nvPr/>
        </p:nvSpPr>
        <p:spPr bwMode="auto">
          <a:xfrm>
            <a:off x="2905125" y="6330645"/>
            <a:ext cx="5826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b="1"/>
              <a:t>faible</a:t>
            </a:r>
          </a:p>
        </p:txBody>
      </p:sp>
      <p:sp>
        <p:nvSpPr>
          <p:cNvPr id="66" name="Text Box 88"/>
          <p:cNvSpPr txBox="1">
            <a:spLocks noChangeArrowheads="1"/>
          </p:cNvSpPr>
          <p:nvPr/>
        </p:nvSpPr>
        <p:spPr bwMode="auto">
          <a:xfrm>
            <a:off x="3878263" y="6330645"/>
            <a:ext cx="6746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b="1"/>
              <a:t>moyen</a:t>
            </a:r>
          </a:p>
        </p:txBody>
      </p:sp>
      <p:sp>
        <p:nvSpPr>
          <p:cNvPr id="67" name="Text Box 89"/>
          <p:cNvSpPr txBox="1">
            <a:spLocks noChangeArrowheads="1"/>
          </p:cNvSpPr>
          <p:nvPr/>
        </p:nvSpPr>
        <p:spPr bwMode="auto">
          <a:xfrm>
            <a:off x="4949825" y="6330645"/>
            <a:ext cx="5635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b="1"/>
              <a:t>élevé</a:t>
            </a:r>
          </a:p>
        </p:txBody>
      </p:sp>
      <p:sp>
        <p:nvSpPr>
          <p:cNvPr id="68" name="Text Box 90"/>
          <p:cNvSpPr txBox="1">
            <a:spLocks noChangeArrowheads="1"/>
          </p:cNvSpPr>
          <p:nvPr/>
        </p:nvSpPr>
        <p:spPr bwMode="auto">
          <a:xfrm>
            <a:off x="5789613" y="6240158"/>
            <a:ext cx="5635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b="1"/>
              <a:t>très</a:t>
            </a:r>
          </a:p>
          <a:p>
            <a:pPr algn="ctr"/>
            <a:r>
              <a:rPr lang="fr-FR" sz="1200" b="1"/>
              <a:t>élevé</a:t>
            </a:r>
          </a:p>
        </p:txBody>
      </p:sp>
      <p:sp>
        <p:nvSpPr>
          <p:cNvPr id="69" name="Text Box 91"/>
          <p:cNvSpPr txBox="1">
            <a:spLocks noChangeArrowheads="1"/>
          </p:cNvSpPr>
          <p:nvPr/>
        </p:nvSpPr>
        <p:spPr bwMode="auto">
          <a:xfrm>
            <a:off x="6702425" y="6240158"/>
            <a:ext cx="1128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200" b="1"/>
              <a:t>extrêmement</a:t>
            </a:r>
          </a:p>
          <a:p>
            <a:pPr algn="ctr"/>
            <a:r>
              <a:rPr lang="fr-FR" sz="1200" b="1"/>
              <a:t>élevé</a:t>
            </a:r>
          </a:p>
        </p:txBody>
      </p:sp>
      <p:sp>
        <p:nvSpPr>
          <p:cNvPr id="70" name="Line 92"/>
          <p:cNvSpPr>
            <a:spLocks noChangeShapeType="1"/>
          </p:cNvSpPr>
          <p:nvPr/>
        </p:nvSpPr>
        <p:spPr bwMode="auto">
          <a:xfrm>
            <a:off x="279400" y="6213170"/>
            <a:ext cx="79248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40862407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Classification GTR : terrassement</a:t>
            </a:r>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51</a:t>
            </a:fld>
            <a:endParaRPr lang="fr-FR" dirty="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531814"/>
            <a:ext cx="6392036"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6613063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628800"/>
            <a:ext cx="8229600" cy="650336"/>
          </a:xfrm>
        </p:spPr>
        <p:txBody>
          <a:bodyPr>
            <a:noAutofit/>
          </a:bodyPr>
          <a:lstStyle/>
          <a:p>
            <a:r>
              <a:rPr lang="fr-FR" sz="2400" dirty="0"/>
              <a:t>Classification </a:t>
            </a:r>
            <a:br>
              <a:rPr lang="fr-FR" sz="2400" dirty="0"/>
            </a:br>
            <a:r>
              <a:rPr lang="fr-FR" sz="2400" dirty="0"/>
              <a:t>selon </a:t>
            </a:r>
            <a:br>
              <a:rPr lang="fr-FR" sz="2400" dirty="0"/>
            </a:br>
            <a:r>
              <a:rPr lang="fr-FR" sz="2400" dirty="0"/>
              <a:t>NF EN ISO 14688-2</a:t>
            </a:r>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10983" y="0"/>
            <a:ext cx="6033018" cy="4394320"/>
          </a:xfrm>
        </p:spPr>
      </p:pic>
      <p:sp>
        <p:nvSpPr>
          <p:cNvPr id="4" name="Espace réservé du numéro de diapositive 3"/>
          <p:cNvSpPr>
            <a:spLocks noGrp="1"/>
          </p:cNvSpPr>
          <p:nvPr>
            <p:ph type="sldNum" sz="quarter" idx="12"/>
          </p:nvPr>
        </p:nvSpPr>
        <p:spPr/>
        <p:txBody>
          <a:bodyPr/>
          <a:lstStyle/>
          <a:p>
            <a:fld id="{B8FA1CC9-8CEE-484E-8B25-F5001892147A}" type="slidenum">
              <a:rPr lang="fr-FR" smtClean="0"/>
              <a:pPr/>
              <a:t>52</a:t>
            </a:fld>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1713250709"/>
              </p:ext>
            </p:extLst>
          </p:nvPr>
        </p:nvGraphicFramePr>
        <p:xfrm>
          <a:off x="248178" y="4530845"/>
          <a:ext cx="8057622" cy="2327155"/>
        </p:xfrm>
        <a:graphic>
          <a:graphicData uri="http://schemas.openxmlformats.org/drawingml/2006/table">
            <a:tbl>
              <a:tblPr>
                <a:tableStyleId>{616DA210-FB5B-4158-B5E0-FEB733F419BA}</a:tableStyleId>
              </a:tblPr>
              <a:tblGrid>
                <a:gridCol w="1342937">
                  <a:extLst>
                    <a:ext uri="{9D8B030D-6E8A-4147-A177-3AD203B41FA5}">
                      <a16:colId xmlns:a16="http://schemas.microsoft.com/office/drawing/2014/main" val="2186604681"/>
                    </a:ext>
                  </a:extLst>
                </a:gridCol>
                <a:gridCol w="1342937">
                  <a:extLst>
                    <a:ext uri="{9D8B030D-6E8A-4147-A177-3AD203B41FA5}">
                      <a16:colId xmlns:a16="http://schemas.microsoft.com/office/drawing/2014/main" val="3004403290"/>
                    </a:ext>
                  </a:extLst>
                </a:gridCol>
                <a:gridCol w="1342937">
                  <a:extLst>
                    <a:ext uri="{9D8B030D-6E8A-4147-A177-3AD203B41FA5}">
                      <a16:colId xmlns:a16="http://schemas.microsoft.com/office/drawing/2014/main" val="393170982"/>
                    </a:ext>
                  </a:extLst>
                </a:gridCol>
                <a:gridCol w="1342937">
                  <a:extLst>
                    <a:ext uri="{9D8B030D-6E8A-4147-A177-3AD203B41FA5}">
                      <a16:colId xmlns:a16="http://schemas.microsoft.com/office/drawing/2014/main" val="942991457"/>
                    </a:ext>
                  </a:extLst>
                </a:gridCol>
                <a:gridCol w="1342937">
                  <a:extLst>
                    <a:ext uri="{9D8B030D-6E8A-4147-A177-3AD203B41FA5}">
                      <a16:colId xmlns:a16="http://schemas.microsoft.com/office/drawing/2014/main" val="107256453"/>
                    </a:ext>
                  </a:extLst>
                </a:gridCol>
                <a:gridCol w="1342937">
                  <a:extLst>
                    <a:ext uri="{9D8B030D-6E8A-4147-A177-3AD203B41FA5}">
                      <a16:colId xmlns:a16="http://schemas.microsoft.com/office/drawing/2014/main" val="3351489272"/>
                    </a:ext>
                  </a:extLst>
                </a:gridCol>
              </a:tblGrid>
              <a:tr h="183549">
                <a:tc gridSpan="4">
                  <a:txBody>
                    <a:bodyPr/>
                    <a:lstStyle/>
                    <a:p>
                      <a:r>
                        <a:rPr lang="fr-FR" sz="1000" dirty="0">
                          <a:effectLst/>
                        </a:rPr>
                        <a:t>Légende de la figure </a:t>
                      </a:r>
                    </a:p>
                  </a:txBody>
                  <a:tcPr marL="81286" marR="81286" marT="40643" marB="40643" anchor="ctr"/>
                </a:tc>
                <a:tc hMerge="1">
                  <a:txBody>
                    <a:bodyPr/>
                    <a:lstStyle/>
                    <a:p>
                      <a:endParaRPr lang="fr-FR"/>
                    </a:p>
                  </a:txBody>
                  <a:tcPr/>
                </a:tc>
                <a:tc hMerge="1">
                  <a:txBody>
                    <a:bodyPr/>
                    <a:lstStyle/>
                    <a:p>
                      <a:endParaRPr lang="fr-FR"/>
                    </a:p>
                  </a:txBody>
                  <a:tcPr/>
                </a:tc>
                <a:tc hMerge="1">
                  <a:txBody>
                    <a:bodyPr/>
                    <a:lstStyle/>
                    <a:p>
                      <a:endParaRPr lang="fr-FR"/>
                    </a:p>
                  </a:txBody>
                  <a:tcPr/>
                </a:tc>
                <a:tc gridSpan="2">
                  <a:txBody>
                    <a:bodyPr/>
                    <a:lstStyle/>
                    <a:p>
                      <a:r>
                        <a:rPr lang="fr-FR" sz="1000">
                          <a:effectLst/>
                        </a:rPr>
                        <a:t> </a:t>
                      </a:r>
                    </a:p>
                  </a:txBody>
                  <a:tcPr marL="81286" marR="81286" marT="40643" marB="40643" anchor="ctr"/>
                </a:tc>
                <a:tc hMerge="1">
                  <a:txBody>
                    <a:bodyPr/>
                    <a:lstStyle/>
                    <a:p>
                      <a:endParaRPr lang="fr-FR"/>
                    </a:p>
                  </a:txBody>
                  <a:tcPr/>
                </a:tc>
                <a:extLst>
                  <a:ext uri="{0D108BD9-81ED-4DB2-BD59-A6C34878D82A}">
                    <a16:rowId xmlns:a16="http://schemas.microsoft.com/office/drawing/2014/main" val="2985483940"/>
                  </a:ext>
                </a:extLst>
              </a:tr>
              <a:tr h="183549">
                <a:tc gridSpan="4">
                  <a:txBody>
                    <a:bodyPr/>
                    <a:lstStyle/>
                    <a:p>
                      <a:r>
                        <a:rPr lang="fr-FR" sz="1000">
                          <a:effectLst/>
                        </a:rPr>
                        <a:t>X Limite de liquidité wL</a:t>
                      </a:r>
                    </a:p>
                  </a:txBody>
                  <a:tcPr marL="81286" marR="81286" marT="40643" marB="40643" anchor="ctr"/>
                </a:tc>
                <a:tc hMerge="1">
                  <a:txBody>
                    <a:bodyPr/>
                    <a:lstStyle/>
                    <a:p>
                      <a:endParaRPr lang="fr-FR"/>
                    </a:p>
                  </a:txBody>
                  <a:tcPr/>
                </a:tc>
                <a:tc hMerge="1">
                  <a:txBody>
                    <a:bodyPr/>
                    <a:lstStyle/>
                    <a:p>
                      <a:endParaRPr lang="fr-FR"/>
                    </a:p>
                  </a:txBody>
                  <a:tcPr/>
                </a:tc>
                <a:tc hMerge="1">
                  <a:txBody>
                    <a:bodyPr/>
                    <a:lstStyle/>
                    <a:p>
                      <a:endParaRPr lang="fr-FR"/>
                    </a:p>
                  </a:txBody>
                  <a:tcPr/>
                </a:tc>
                <a:tc gridSpan="2">
                  <a:txBody>
                    <a:bodyPr/>
                    <a:lstStyle/>
                    <a:p>
                      <a:r>
                        <a:rPr lang="fr-FR" sz="1000">
                          <a:effectLst/>
                        </a:rPr>
                        <a:t>Y Indice de plasticité IP</a:t>
                      </a:r>
                    </a:p>
                  </a:txBody>
                  <a:tcPr marL="81286" marR="81286" marT="40643" marB="40643" anchor="ctr"/>
                </a:tc>
                <a:tc hMerge="1">
                  <a:txBody>
                    <a:bodyPr/>
                    <a:lstStyle/>
                    <a:p>
                      <a:endParaRPr lang="fr-FR"/>
                    </a:p>
                  </a:txBody>
                  <a:tcPr/>
                </a:tc>
                <a:extLst>
                  <a:ext uri="{0D108BD9-81ED-4DB2-BD59-A6C34878D82A}">
                    <a16:rowId xmlns:a16="http://schemas.microsoft.com/office/drawing/2014/main" val="2633908141"/>
                  </a:ext>
                </a:extLst>
              </a:tr>
              <a:tr h="183549">
                <a:tc gridSpan="2">
                  <a:txBody>
                    <a:bodyPr/>
                    <a:lstStyle/>
                    <a:p>
                      <a:r>
                        <a:rPr lang="fr-FR" sz="1000" dirty="0">
                          <a:effectLst/>
                        </a:rPr>
                        <a:t>Type de sol</a:t>
                      </a:r>
                    </a:p>
                  </a:txBody>
                  <a:tcPr marL="81286" marR="81286" marT="40643" marB="40643" anchor="ctr"/>
                </a:tc>
                <a:tc hMerge="1">
                  <a:txBody>
                    <a:bodyPr/>
                    <a:lstStyle/>
                    <a:p>
                      <a:endParaRPr lang="fr-FR"/>
                    </a:p>
                  </a:txBody>
                  <a:tcPr/>
                </a:tc>
                <a:tc>
                  <a:txBody>
                    <a:bodyPr/>
                    <a:lstStyle/>
                    <a:p>
                      <a:r>
                        <a:rPr lang="fr-FR" sz="1000">
                          <a:effectLst/>
                        </a:rPr>
                        <a:t>Plasticité</a:t>
                      </a:r>
                    </a:p>
                  </a:txBody>
                  <a:tcPr marL="81286" marR="81286" marT="40643" marB="40643" anchor="ctr"/>
                </a:tc>
                <a:tc>
                  <a:txBody>
                    <a:bodyPr/>
                    <a:lstStyle/>
                    <a:p>
                      <a:r>
                        <a:rPr lang="fr-FR" sz="1000">
                          <a:effectLst/>
                        </a:rPr>
                        <a:t> </a:t>
                      </a:r>
                    </a:p>
                  </a:txBody>
                  <a:tcPr marL="81286" marR="81286" marT="40643" marB="40643" anchor="ctr"/>
                </a:tc>
                <a:tc gridSpan="2">
                  <a:txBody>
                    <a:bodyPr/>
                    <a:lstStyle/>
                    <a:p>
                      <a:r>
                        <a:rPr lang="fr-FR" sz="1000">
                          <a:effectLst/>
                        </a:rPr>
                        <a:t>Limite de liquidité</a:t>
                      </a:r>
                    </a:p>
                  </a:txBody>
                  <a:tcPr marL="81286" marR="81286" marT="40643" marB="40643" anchor="ctr"/>
                </a:tc>
                <a:tc hMerge="1">
                  <a:txBody>
                    <a:bodyPr/>
                    <a:lstStyle/>
                    <a:p>
                      <a:endParaRPr lang="fr-FR"/>
                    </a:p>
                  </a:txBody>
                  <a:tcPr/>
                </a:tc>
                <a:extLst>
                  <a:ext uri="{0D108BD9-81ED-4DB2-BD59-A6C34878D82A}">
                    <a16:rowId xmlns:a16="http://schemas.microsoft.com/office/drawing/2014/main" val="3272270019"/>
                  </a:ext>
                </a:extLst>
              </a:tr>
              <a:tr h="183549">
                <a:tc>
                  <a:txBody>
                    <a:bodyPr/>
                    <a:lstStyle/>
                    <a:p>
                      <a:r>
                        <a:rPr lang="fr-FR" sz="1000">
                          <a:effectLst/>
                        </a:rPr>
                        <a:t>Cl</a:t>
                      </a:r>
                    </a:p>
                  </a:txBody>
                  <a:tcPr marL="81286" marR="81286" marT="40643" marB="40643" anchor="ctr"/>
                </a:tc>
                <a:tc>
                  <a:txBody>
                    <a:bodyPr/>
                    <a:lstStyle/>
                    <a:p>
                      <a:r>
                        <a:rPr lang="fr-FR" sz="1000">
                          <a:effectLst/>
                        </a:rPr>
                        <a:t>Argile</a:t>
                      </a:r>
                    </a:p>
                  </a:txBody>
                  <a:tcPr marL="81286" marR="81286" marT="40643" marB="40643" anchor="ctr"/>
                </a:tc>
                <a:tc>
                  <a:txBody>
                    <a:bodyPr/>
                    <a:lstStyle/>
                    <a:p>
                      <a:r>
                        <a:rPr lang="fr-FR" sz="1000">
                          <a:effectLst/>
                        </a:rPr>
                        <a:t>L</a:t>
                      </a:r>
                    </a:p>
                  </a:txBody>
                  <a:tcPr marL="81286" marR="81286" marT="40643" marB="40643" anchor="ctr"/>
                </a:tc>
                <a:tc>
                  <a:txBody>
                    <a:bodyPr/>
                    <a:lstStyle/>
                    <a:p>
                      <a:r>
                        <a:rPr lang="fr-FR" sz="1000">
                          <a:effectLst/>
                        </a:rPr>
                        <a:t>Faible</a:t>
                      </a:r>
                    </a:p>
                  </a:txBody>
                  <a:tcPr marL="81286" marR="81286" marT="40643" marB="40643" anchor="ctr"/>
                </a:tc>
                <a:tc gridSpan="2">
                  <a:txBody>
                    <a:bodyPr/>
                    <a:lstStyle/>
                    <a:p>
                      <a:r>
                        <a:rPr lang="fr-FR" sz="1000">
                          <a:effectLst/>
                        </a:rPr>
                        <a:t>&lt; 35</a:t>
                      </a:r>
                    </a:p>
                  </a:txBody>
                  <a:tcPr marL="81286" marR="81286" marT="40643" marB="40643" anchor="ctr"/>
                </a:tc>
                <a:tc hMerge="1">
                  <a:txBody>
                    <a:bodyPr/>
                    <a:lstStyle/>
                    <a:p>
                      <a:endParaRPr lang="fr-FR"/>
                    </a:p>
                  </a:txBody>
                  <a:tcPr/>
                </a:tc>
                <a:extLst>
                  <a:ext uri="{0D108BD9-81ED-4DB2-BD59-A6C34878D82A}">
                    <a16:rowId xmlns:a16="http://schemas.microsoft.com/office/drawing/2014/main" val="1818380733"/>
                  </a:ext>
                </a:extLst>
              </a:tr>
              <a:tr h="183549">
                <a:tc>
                  <a:txBody>
                    <a:bodyPr/>
                    <a:lstStyle/>
                    <a:p>
                      <a:r>
                        <a:rPr lang="fr-FR" sz="1000">
                          <a:effectLst/>
                        </a:rPr>
                        <a:t>Si</a:t>
                      </a:r>
                    </a:p>
                  </a:txBody>
                  <a:tcPr marL="81286" marR="81286" marT="40643" marB="40643" anchor="ctr"/>
                </a:tc>
                <a:tc>
                  <a:txBody>
                    <a:bodyPr/>
                    <a:lstStyle/>
                    <a:p>
                      <a:r>
                        <a:rPr lang="fr-FR" sz="1000">
                          <a:effectLst/>
                        </a:rPr>
                        <a:t>Limon</a:t>
                      </a:r>
                    </a:p>
                  </a:txBody>
                  <a:tcPr marL="81286" marR="81286" marT="40643" marB="40643" anchor="ctr"/>
                </a:tc>
                <a:tc>
                  <a:txBody>
                    <a:bodyPr/>
                    <a:lstStyle/>
                    <a:p>
                      <a:r>
                        <a:rPr lang="fr-FR" sz="1000">
                          <a:effectLst/>
                        </a:rPr>
                        <a:t>M</a:t>
                      </a:r>
                    </a:p>
                  </a:txBody>
                  <a:tcPr marL="81286" marR="81286" marT="40643" marB="40643" anchor="ctr"/>
                </a:tc>
                <a:tc>
                  <a:txBody>
                    <a:bodyPr/>
                    <a:lstStyle/>
                    <a:p>
                      <a:r>
                        <a:rPr lang="fr-FR" sz="1000">
                          <a:effectLst/>
                        </a:rPr>
                        <a:t>Moyenne</a:t>
                      </a:r>
                    </a:p>
                  </a:txBody>
                  <a:tcPr marL="81286" marR="81286" marT="40643" marB="40643" anchor="ctr"/>
                </a:tc>
                <a:tc gridSpan="2">
                  <a:txBody>
                    <a:bodyPr/>
                    <a:lstStyle/>
                    <a:p>
                      <a:r>
                        <a:rPr lang="fr-FR" sz="1000">
                          <a:effectLst/>
                        </a:rPr>
                        <a:t>35 à 50</a:t>
                      </a:r>
                    </a:p>
                  </a:txBody>
                  <a:tcPr marL="81286" marR="81286" marT="40643" marB="40643" anchor="ctr"/>
                </a:tc>
                <a:tc hMerge="1">
                  <a:txBody>
                    <a:bodyPr/>
                    <a:lstStyle/>
                    <a:p>
                      <a:endParaRPr lang="fr-FR"/>
                    </a:p>
                  </a:txBody>
                  <a:tcPr/>
                </a:tc>
                <a:extLst>
                  <a:ext uri="{0D108BD9-81ED-4DB2-BD59-A6C34878D82A}">
                    <a16:rowId xmlns:a16="http://schemas.microsoft.com/office/drawing/2014/main" val="1363286855"/>
                  </a:ext>
                </a:extLst>
              </a:tr>
              <a:tr h="183549">
                <a:tc>
                  <a:txBody>
                    <a:bodyPr/>
                    <a:lstStyle/>
                    <a:p>
                      <a:r>
                        <a:rPr lang="fr-FR" sz="1000">
                          <a:effectLst/>
                        </a:rPr>
                        <a:t> </a:t>
                      </a:r>
                    </a:p>
                  </a:txBody>
                  <a:tcPr marL="81286" marR="81286" marT="40643" marB="40643" anchor="ctr"/>
                </a:tc>
                <a:tc>
                  <a:txBody>
                    <a:bodyPr/>
                    <a:lstStyle/>
                    <a:p>
                      <a:r>
                        <a:rPr lang="fr-FR" sz="1000">
                          <a:effectLst/>
                        </a:rPr>
                        <a:t> </a:t>
                      </a:r>
                    </a:p>
                  </a:txBody>
                  <a:tcPr marL="81286" marR="81286" marT="40643" marB="40643" anchor="ctr"/>
                </a:tc>
                <a:tc>
                  <a:txBody>
                    <a:bodyPr/>
                    <a:lstStyle/>
                    <a:p>
                      <a:r>
                        <a:rPr lang="fr-FR" sz="1000">
                          <a:effectLst/>
                        </a:rPr>
                        <a:t>H</a:t>
                      </a:r>
                    </a:p>
                  </a:txBody>
                  <a:tcPr marL="81286" marR="81286" marT="40643" marB="40643" anchor="ctr"/>
                </a:tc>
                <a:tc>
                  <a:txBody>
                    <a:bodyPr/>
                    <a:lstStyle/>
                    <a:p>
                      <a:r>
                        <a:rPr lang="fr-FR" sz="1000">
                          <a:effectLst/>
                        </a:rPr>
                        <a:t>Élevée</a:t>
                      </a:r>
                    </a:p>
                  </a:txBody>
                  <a:tcPr marL="81286" marR="81286" marT="40643" marB="40643" anchor="ctr"/>
                </a:tc>
                <a:tc gridSpan="2">
                  <a:txBody>
                    <a:bodyPr/>
                    <a:lstStyle/>
                    <a:p>
                      <a:r>
                        <a:rPr lang="fr-FR" sz="1000">
                          <a:effectLst/>
                        </a:rPr>
                        <a:t>50 à 70</a:t>
                      </a:r>
                    </a:p>
                  </a:txBody>
                  <a:tcPr marL="81286" marR="81286" marT="40643" marB="40643" anchor="ctr"/>
                </a:tc>
                <a:tc hMerge="1">
                  <a:txBody>
                    <a:bodyPr/>
                    <a:lstStyle/>
                    <a:p>
                      <a:endParaRPr lang="fr-FR"/>
                    </a:p>
                  </a:txBody>
                  <a:tcPr/>
                </a:tc>
                <a:extLst>
                  <a:ext uri="{0D108BD9-81ED-4DB2-BD59-A6C34878D82A}">
                    <a16:rowId xmlns:a16="http://schemas.microsoft.com/office/drawing/2014/main" val="2957914802"/>
                  </a:ext>
                </a:extLst>
              </a:tr>
              <a:tr h="183549">
                <a:tc>
                  <a:txBody>
                    <a:bodyPr/>
                    <a:lstStyle/>
                    <a:p>
                      <a:r>
                        <a:rPr lang="fr-FR" sz="1000">
                          <a:effectLst/>
                        </a:rPr>
                        <a:t> </a:t>
                      </a:r>
                    </a:p>
                  </a:txBody>
                  <a:tcPr marL="81286" marR="81286" marT="40643" marB="40643" anchor="ctr"/>
                </a:tc>
                <a:tc>
                  <a:txBody>
                    <a:bodyPr/>
                    <a:lstStyle/>
                    <a:p>
                      <a:r>
                        <a:rPr lang="fr-FR" sz="1000">
                          <a:effectLst/>
                        </a:rPr>
                        <a:t> </a:t>
                      </a:r>
                    </a:p>
                  </a:txBody>
                  <a:tcPr marL="81286" marR="81286" marT="40643" marB="40643" anchor="ctr"/>
                </a:tc>
                <a:tc>
                  <a:txBody>
                    <a:bodyPr/>
                    <a:lstStyle/>
                    <a:p>
                      <a:r>
                        <a:rPr lang="fr-FR" sz="1000">
                          <a:effectLst/>
                        </a:rPr>
                        <a:t>V</a:t>
                      </a:r>
                    </a:p>
                  </a:txBody>
                  <a:tcPr marL="81286" marR="81286" marT="40643" marB="40643" anchor="ctr"/>
                </a:tc>
                <a:tc>
                  <a:txBody>
                    <a:bodyPr/>
                    <a:lstStyle/>
                    <a:p>
                      <a:r>
                        <a:rPr lang="fr-FR" sz="1000">
                          <a:effectLst/>
                        </a:rPr>
                        <a:t>Très élevée</a:t>
                      </a:r>
                    </a:p>
                  </a:txBody>
                  <a:tcPr marL="81286" marR="81286" marT="40643" marB="40643" anchor="ctr"/>
                </a:tc>
                <a:tc gridSpan="2">
                  <a:txBody>
                    <a:bodyPr/>
                    <a:lstStyle/>
                    <a:p>
                      <a:r>
                        <a:rPr lang="fr-FR" sz="1000">
                          <a:effectLst/>
                        </a:rPr>
                        <a:t>&gt; 70</a:t>
                      </a:r>
                    </a:p>
                  </a:txBody>
                  <a:tcPr marL="81286" marR="81286" marT="40643" marB="40643" anchor="ctr"/>
                </a:tc>
                <a:tc hMerge="1">
                  <a:txBody>
                    <a:bodyPr/>
                    <a:lstStyle/>
                    <a:p>
                      <a:endParaRPr lang="fr-FR"/>
                    </a:p>
                  </a:txBody>
                  <a:tcPr/>
                </a:tc>
                <a:extLst>
                  <a:ext uri="{0D108BD9-81ED-4DB2-BD59-A6C34878D82A}">
                    <a16:rowId xmlns:a16="http://schemas.microsoft.com/office/drawing/2014/main" val="1704410298"/>
                  </a:ext>
                </a:extLst>
              </a:tr>
              <a:tr h="305267">
                <a:tc>
                  <a:txBody>
                    <a:bodyPr/>
                    <a:lstStyle/>
                    <a:p>
                      <a:r>
                        <a:rPr lang="fr-FR" sz="1000">
                          <a:effectLst/>
                        </a:rPr>
                        <a:t> </a:t>
                      </a:r>
                    </a:p>
                  </a:txBody>
                  <a:tcPr marL="81286" marR="81286" marT="40643" marB="40643" anchor="ctr"/>
                </a:tc>
                <a:tc>
                  <a:txBody>
                    <a:bodyPr/>
                    <a:lstStyle/>
                    <a:p>
                      <a:r>
                        <a:rPr lang="fr-FR" sz="1000">
                          <a:effectLst/>
                        </a:rPr>
                        <a:t> </a:t>
                      </a:r>
                    </a:p>
                  </a:txBody>
                  <a:tcPr marL="81286" marR="81286" marT="40643" marB="40643" anchor="ctr"/>
                </a:tc>
                <a:tc>
                  <a:txBody>
                    <a:bodyPr/>
                    <a:lstStyle/>
                    <a:p>
                      <a:r>
                        <a:rPr lang="fr-FR" sz="1000">
                          <a:effectLst/>
                        </a:rPr>
                        <a:t>O</a:t>
                      </a:r>
                    </a:p>
                  </a:txBody>
                  <a:tcPr marL="81286" marR="81286" marT="40643" marB="40643" anchor="ctr"/>
                </a:tc>
                <a:tc>
                  <a:txBody>
                    <a:bodyPr/>
                    <a:lstStyle/>
                    <a:p>
                      <a:r>
                        <a:rPr lang="fr-FR" sz="1000">
                          <a:effectLst/>
                        </a:rPr>
                        <a:t>Organique</a:t>
                      </a:r>
                    </a:p>
                  </a:txBody>
                  <a:tcPr marL="81286" marR="81286" marT="40643" marB="40643" anchor="ctr"/>
                </a:tc>
                <a:tc gridSpan="2">
                  <a:txBody>
                    <a:bodyPr/>
                    <a:lstStyle/>
                    <a:p>
                      <a:r>
                        <a:rPr lang="fr-FR" sz="1000">
                          <a:effectLst/>
                        </a:rPr>
                        <a:t>ajouter à la classification des matières organiques (par ex. ClHO)</a:t>
                      </a:r>
                    </a:p>
                  </a:txBody>
                  <a:tcPr marL="81286" marR="81286" marT="40643" marB="40643" anchor="ctr"/>
                </a:tc>
                <a:tc hMerge="1">
                  <a:txBody>
                    <a:bodyPr/>
                    <a:lstStyle/>
                    <a:p>
                      <a:endParaRPr lang="fr-FR"/>
                    </a:p>
                  </a:txBody>
                  <a:tcPr/>
                </a:tc>
                <a:extLst>
                  <a:ext uri="{0D108BD9-81ED-4DB2-BD59-A6C34878D82A}">
                    <a16:rowId xmlns:a16="http://schemas.microsoft.com/office/drawing/2014/main" val="1132787818"/>
                  </a:ext>
                </a:extLst>
              </a:tr>
              <a:tr h="305267">
                <a:tc>
                  <a:txBody>
                    <a:bodyPr/>
                    <a:lstStyle/>
                    <a:p>
                      <a:r>
                        <a:rPr lang="fr-FR" sz="1000">
                          <a:effectLst/>
                        </a:rPr>
                        <a:t>Ligne U</a:t>
                      </a:r>
                    </a:p>
                  </a:txBody>
                  <a:tcPr marL="81286" marR="81286" marT="40643" marB="40643" anchor="ctr"/>
                </a:tc>
                <a:tc gridSpan="3">
                  <a:txBody>
                    <a:bodyPr/>
                    <a:lstStyle/>
                    <a:p>
                      <a:r>
                        <a:rPr lang="fr-FR" sz="1000">
                          <a:effectLst/>
                        </a:rPr>
                        <a:t>IP = 0,9 (wL - 8)</a:t>
                      </a:r>
                    </a:p>
                  </a:txBody>
                  <a:tcPr marL="81286" marR="81286" marT="40643" marB="40643" anchor="ctr"/>
                </a:tc>
                <a:tc hMerge="1">
                  <a:txBody>
                    <a:bodyPr/>
                    <a:lstStyle/>
                    <a:p>
                      <a:endParaRPr lang="fr-FR"/>
                    </a:p>
                  </a:txBody>
                  <a:tcPr/>
                </a:tc>
                <a:tc hMerge="1">
                  <a:txBody>
                    <a:bodyPr/>
                    <a:lstStyle/>
                    <a:p>
                      <a:endParaRPr lang="fr-FR"/>
                    </a:p>
                  </a:txBody>
                  <a:tcPr/>
                </a:tc>
                <a:tc>
                  <a:txBody>
                    <a:bodyPr/>
                    <a:lstStyle/>
                    <a:p>
                      <a:r>
                        <a:rPr lang="fr-FR" sz="1000">
                          <a:effectLst/>
                        </a:rPr>
                        <a:t>Ligne A</a:t>
                      </a:r>
                    </a:p>
                  </a:txBody>
                  <a:tcPr marL="81286" marR="81286" marT="40643" marB="40643" anchor="ctr"/>
                </a:tc>
                <a:tc>
                  <a:txBody>
                    <a:bodyPr/>
                    <a:lstStyle/>
                    <a:p>
                      <a:r>
                        <a:rPr lang="fr-FR" sz="1000" dirty="0">
                          <a:effectLst/>
                        </a:rPr>
                        <a:t>IP = 0,73 (</a:t>
                      </a:r>
                      <a:r>
                        <a:rPr lang="fr-FR" sz="1000" dirty="0" err="1">
                          <a:effectLst/>
                        </a:rPr>
                        <a:t>wL</a:t>
                      </a:r>
                      <a:r>
                        <a:rPr lang="fr-FR" sz="1000" dirty="0">
                          <a:effectLst/>
                        </a:rPr>
                        <a:t> - 20)</a:t>
                      </a:r>
                    </a:p>
                  </a:txBody>
                  <a:tcPr marL="81286" marR="81286" marT="40643" marB="40643" anchor="ctr"/>
                </a:tc>
                <a:extLst>
                  <a:ext uri="{0D108BD9-81ED-4DB2-BD59-A6C34878D82A}">
                    <a16:rowId xmlns:a16="http://schemas.microsoft.com/office/drawing/2014/main" val="3185688639"/>
                  </a:ext>
                </a:extLst>
              </a:tr>
            </a:tbl>
          </a:graphicData>
        </a:graphic>
      </p:graphicFrame>
    </p:spTree>
    <p:extLst>
      <p:ext uri="{BB962C8B-B14F-4D97-AF65-F5344CB8AC3E}">
        <p14:creationId xmlns:p14="http://schemas.microsoft.com/office/powerpoint/2010/main" val="19699556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921738210"/>
              </p:ext>
            </p:extLst>
          </p:nvPr>
        </p:nvGraphicFramePr>
        <p:xfrm>
          <a:off x="34526" y="548680"/>
          <a:ext cx="8964492" cy="6088330"/>
        </p:xfrm>
        <a:graphic>
          <a:graphicData uri="http://schemas.openxmlformats.org/drawingml/2006/table">
            <a:tbl>
              <a:tblPr>
                <a:tableStyleId>{616DA210-FB5B-4158-B5E0-FEB733F419BA}</a:tableStyleId>
              </a:tblPr>
              <a:tblGrid>
                <a:gridCol w="1152130">
                  <a:extLst>
                    <a:ext uri="{9D8B030D-6E8A-4147-A177-3AD203B41FA5}">
                      <a16:colId xmlns:a16="http://schemas.microsoft.com/office/drawing/2014/main" val="2222985016"/>
                    </a:ext>
                  </a:extLst>
                </a:gridCol>
                <a:gridCol w="1512168">
                  <a:extLst>
                    <a:ext uri="{9D8B030D-6E8A-4147-A177-3AD203B41FA5}">
                      <a16:colId xmlns:a16="http://schemas.microsoft.com/office/drawing/2014/main" val="2857081860"/>
                    </a:ext>
                  </a:extLst>
                </a:gridCol>
                <a:gridCol w="1817948">
                  <a:extLst>
                    <a:ext uri="{9D8B030D-6E8A-4147-A177-3AD203B41FA5}">
                      <a16:colId xmlns:a16="http://schemas.microsoft.com/office/drawing/2014/main" val="2840314116"/>
                    </a:ext>
                  </a:extLst>
                </a:gridCol>
                <a:gridCol w="1494082">
                  <a:extLst>
                    <a:ext uri="{9D8B030D-6E8A-4147-A177-3AD203B41FA5}">
                      <a16:colId xmlns:a16="http://schemas.microsoft.com/office/drawing/2014/main" val="4231463448"/>
                    </a:ext>
                  </a:extLst>
                </a:gridCol>
                <a:gridCol w="1152466">
                  <a:extLst>
                    <a:ext uri="{9D8B030D-6E8A-4147-A177-3AD203B41FA5}">
                      <a16:colId xmlns:a16="http://schemas.microsoft.com/office/drawing/2014/main" val="523202404"/>
                    </a:ext>
                  </a:extLst>
                </a:gridCol>
                <a:gridCol w="1835698">
                  <a:extLst>
                    <a:ext uri="{9D8B030D-6E8A-4147-A177-3AD203B41FA5}">
                      <a16:colId xmlns:a16="http://schemas.microsoft.com/office/drawing/2014/main" val="813098629"/>
                    </a:ext>
                  </a:extLst>
                </a:gridCol>
              </a:tblGrid>
              <a:tr h="180405">
                <a:tc rowSpan="2">
                  <a:txBody>
                    <a:bodyPr/>
                    <a:lstStyle/>
                    <a:p>
                      <a:pPr defTabSz="896938"/>
                      <a:r>
                        <a:rPr lang="fr-FR" sz="1000" dirty="0">
                          <a:effectLst/>
                        </a:rPr>
                        <a:t>Groupe de sol </a:t>
                      </a:r>
                    </a:p>
                  </a:txBody>
                  <a:tcPr marL="19952" marR="19952" marT="9976" marB="9976" anchor="ctr"/>
                </a:tc>
                <a:tc rowSpan="2">
                  <a:txBody>
                    <a:bodyPr/>
                    <a:lstStyle/>
                    <a:p>
                      <a:r>
                        <a:rPr lang="fr-FR" sz="1000">
                          <a:effectLst/>
                        </a:rPr>
                        <a:t>Quantification </a:t>
                      </a:r>
                    </a:p>
                  </a:txBody>
                  <a:tcPr marL="19952" marR="19952" marT="9976" marB="9976" anchor="ctr"/>
                </a:tc>
                <a:tc gridSpan="3">
                  <a:txBody>
                    <a:bodyPr/>
                    <a:lstStyle/>
                    <a:p>
                      <a:pPr defTabSz="1165225"/>
                      <a:r>
                        <a:rPr lang="fr-FR" sz="1000" dirty="0">
                          <a:effectLst/>
                        </a:rPr>
                        <a:t>Dénomination en groupes de sols </a:t>
                      </a:r>
                    </a:p>
                  </a:txBody>
                  <a:tcPr marL="19952" marR="19952" marT="9976" marB="9976" anchor="ctr"/>
                </a:tc>
                <a:tc hMerge="1">
                  <a:txBody>
                    <a:bodyPr/>
                    <a:lstStyle/>
                    <a:p>
                      <a:endParaRPr lang="fr-FR"/>
                    </a:p>
                  </a:txBody>
                  <a:tcPr/>
                </a:tc>
                <a:tc hMerge="1">
                  <a:txBody>
                    <a:bodyPr/>
                    <a:lstStyle/>
                    <a:p>
                      <a:endParaRPr lang="fr-FR"/>
                    </a:p>
                  </a:txBody>
                  <a:tcPr/>
                </a:tc>
                <a:tc rowSpan="2">
                  <a:txBody>
                    <a:bodyPr/>
                    <a:lstStyle/>
                    <a:p>
                      <a:r>
                        <a:rPr lang="fr-FR" sz="1000">
                          <a:effectLst/>
                        </a:rPr>
                        <a:t>Subdivision supplémentaire en fonction de </a:t>
                      </a:r>
                    </a:p>
                  </a:txBody>
                  <a:tcPr marL="19952" marR="19952" marT="9976" marB="9976" anchor="ctr"/>
                </a:tc>
                <a:extLst>
                  <a:ext uri="{0D108BD9-81ED-4DB2-BD59-A6C34878D82A}">
                    <a16:rowId xmlns:a16="http://schemas.microsoft.com/office/drawing/2014/main" val="2947779727"/>
                  </a:ext>
                </a:extLst>
              </a:tr>
              <a:tr h="339925">
                <a:tc vMerge="1">
                  <a:txBody>
                    <a:bodyPr/>
                    <a:lstStyle/>
                    <a:p>
                      <a:endParaRPr lang="fr-FR"/>
                    </a:p>
                  </a:txBody>
                  <a:tcPr/>
                </a:tc>
                <a:tc vMerge="1">
                  <a:txBody>
                    <a:bodyPr/>
                    <a:lstStyle/>
                    <a:p>
                      <a:endParaRPr lang="fr-FR"/>
                    </a:p>
                  </a:txBody>
                  <a:tcPr/>
                </a:tc>
                <a:tc>
                  <a:txBody>
                    <a:bodyPr/>
                    <a:lstStyle/>
                    <a:p>
                      <a:r>
                        <a:rPr lang="fr-FR" sz="1000">
                          <a:effectLst/>
                        </a:rPr>
                        <a:t>Fraction primaire (symbole) </a:t>
                      </a:r>
                    </a:p>
                  </a:txBody>
                  <a:tcPr marL="19952" marR="19952" marT="9976" marB="9976" anchor="ctr"/>
                </a:tc>
                <a:tc gridSpan="2">
                  <a:txBody>
                    <a:bodyPr/>
                    <a:lstStyle/>
                    <a:p>
                      <a:r>
                        <a:rPr lang="fr-FR" sz="1000">
                          <a:effectLst/>
                        </a:rPr>
                        <a:t>Fractions composites </a:t>
                      </a:r>
                    </a:p>
                  </a:txBody>
                  <a:tcPr marL="19952" marR="19952" marT="9976" marB="9976" anchor="ctr"/>
                </a:tc>
                <a:tc hMerge="1">
                  <a:txBody>
                    <a:bodyPr/>
                    <a:lstStyle/>
                    <a:p>
                      <a:endParaRPr lang="fr-FR"/>
                    </a:p>
                  </a:txBody>
                  <a:tcPr/>
                </a:tc>
                <a:tc vMerge="1">
                  <a:txBody>
                    <a:bodyPr/>
                    <a:lstStyle/>
                    <a:p>
                      <a:endParaRPr lang="fr-FR"/>
                    </a:p>
                  </a:txBody>
                  <a:tcPr/>
                </a:tc>
                <a:extLst>
                  <a:ext uri="{0D108BD9-81ED-4DB2-BD59-A6C34878D82A}">
                    <a16:rowId xmlns:a16="http://schemas.microsoft.com/office/drawing/2014/main" val="2729958252"/>
                  </a:ext>
                </a:extLst>
              </a:tr>
              <a:tr h="339925">
                <a:tc rowSpan="2">
                  <a:txBody>
                    <a:bodyPr/>
                    <a:lstStyle/>
                    <a:p>
                      <a:r>
                        <a:rPr lang="fr-FR" sz="1000" dirty="0">
                          <a:effectLst/>
                        </a:rPr>
                        <a:t>Très grossier</a:t>
                      </a:r>
                    </a:p>
                  </a:txBody>
                  <a:tcPr marL="19952" marR="19952" marT="9976" marB="9976" anchor="ctr"/>
                </a:tc>
                <a:tc>
                  <a:txBody>
                    <a:bodyPr/>
                    <a:lstStyle/>
                    <a:p>
                      <a:r>
                        <a:rPr lang="fr-FR" sz="1000">
                          <a:effectLst/>
                        </a:rPr>
                        <a:t>En masse &gt; 50 % des particules ≥ 200 mm</a:t>
                      </a:r>
                    </a:p>
                  </a:txBody>
                  <a:tcPr marL="19952" marR="19952" marT="9976" marB="9976" anchor="ctr"/>
                </a:tc>
                <a:tc>
                  <a:txBody>
                    <a:bodyPr/>
                    <a:lstStyle/>
                    <a:p>
                      <a:r>
                        <a:rPr lang="fr-FR" sz="1000">
                          <a:effectLst/>
                        </a:rPr>
                        <a:t>Blocs(Bo)</a:t>
                      </a:r>
                    </a:p>
                  </a:txBody>
                  <a:tcPr marL="19952" marR="19952" marT="9976" marB="9976" anchor="ctr"/>
                </a:tc>
                <a:tc>
                  <a:txBody>
                    <a:bodyPr/>
                    <a:lstStyle/>
                    <a:p>
                      <a:r>
                        <a:rPr lang="fr-FR" sz="1000">
                          <a:effectLst/>
                        </a:rPr>
                        <a:t>BLOCSBLOCS avec cailloux</a:t>
                      </a:r>
                    </a:p>
                  </a:txBody>
                  <a:tcPr marL="19952" marR="19952" marT="9976" marB="9976" anchor="ctr"/>
                </a:tc>
                <a:tc>
                  <a:txBody>
                    <a:bodyPr/>
                    <a:lstStyle/>
                    <a:p>
                      <a:r>
                        <a:rPr lang="fr-FR" sz="1000">
                          <a:effectLst/>
                        </a:rPr>
                        <a:t>BLOCS avec sols fins</a:t>
                      </a:r>
                    </a:p>
                  </a:txBody>
                  <a:tcPr marL="19952" marR="19952" marT="9976" marB="9976" anchor="ctr"/>
                </a:tc>
                <a:tc rowSpan="2">
                  <a:txBody>
                    <a:bodyPr/>
                    <a:lstStyle/>
                    <a:p>
                      <a:r>
                        <a:rPr lang="fr-FR" sz="1000" dirty="0">
                          <a:effectLst/>
                        </a:rPr>
                        <a:t>Considérations spéciales requises</a:t>
                      </a:r>
                    </a:p>
                  </a:txBody>
                  <a:tcPr marL="19952" marR="19952" marT="9976" marB="9976" anchor="ctr"/>
                </a:tc>
                <a:extLst>
                  <a:ext uri="{0D108BD9-81ED-4DB2-BD59-A6C34878D82A}">
                    <a16:rowId xmlns:a16="http://schemas.microsoft.com/office/drawing/2014/main" val="3462142890"/>
                  </a:ext>
                </a:extLst>
              </a:tr>
              <a:tr h="499446">
                <a:tc vMerge="1">
                  <a:txBody>
                    <a:bodyPr/>
                    <a:lstStyle/>
                    <a:p>
                      <a:endParaRPr lang="fr-FR"/>
                    </a:p>
                  </a:txBody>
                  <a:tcPr/>
                </a:tc>
                <a:tc>
                  <a:txBody>
                    <a:bodyPr/>
                    <a:lstStyle/>
                    <a:p>
                      <a:r>
                        <a:rPr lang="fr-FR" sz="1000">
                          <a:effectLst/>
                        </a:rPr>
                        <a:t>En masse &gt; 50 % des particules &lt; 200 mm et ≥ 63 mm</a:t>
                      </a:r>
                    </a:p>
                  </a:txBody>
                  <a:tcPr marL="19952" marR="19952" marT="9976" marB="9976" anchor="ctr"/>
                </a:tc>
                <a:tc>
                  <a:txBody>
                    <a:bodyPr/>
                    <a:lstStyle/>
                    <a:p>
                      <a:r>
                        <a:rPr lang="fr-FR" sz="1000">
                          <a:effectLst/>
                        </a:rPr>
                        <a:t>Cailloux(Co)</a:t>
                      </a:r>
                    </a:p>
                  </a:txBody>
                  <a:tcPr marL="19952" marR="19952" marT="9976" marB="9976" anchor="ctr"/>
                </a:tc>
                <a:tc>
                  <a:txBody>
                    <a:bodyPr/>
                    <a:lstStyle/>
                    <a:p>
                      <a:r>
                        <a:rPr lang="fr-FR" sz="1000">
                          <a:effectLst/>
                        </a:rPr>
                        <a:t>CAILLOUXCAILLOUX avec blocs</a:t>
                      </a:r>
                    </a:p>
                  </a:txBody>
                  <a:tcPr marL="19952" marR="19952" marT="9976" marB="9976" anchor="ctr"/>
                </a:tc>
                <a:tc>
                  <a:txBody>
                    <a:bodyPr/>
                    <a:lstStyle/>
                    <a:p>
                      <a:r>
                        <a:rPr lang="fr-FR" sz="1000">
                          <a:effectLst/>
                        </a:rPr>
                        <a:t>CAILLOUX avec sols fins</a:t>
                      </a:r>
                    </a:p>
                  </a:txBody>
                  <a:tcPr marL="19952" marR="19952" marT="9976" marB="9976" anchor="ctr"/>
                </a:tc>
                <a:tc vMerge="1">
                  <a:txBody>
                    <a:bodyPr/>
                    <a:lstStyle/>
                    <a:p>
                      <a:endParaRPr lang="fr-FR"/>
                    </a:p>
                  </a:txBody>
                  <a:tcPr/>
                </a:tc>
                <a:extLst>
                  <a:ext uri="{0D108BD9-81ED-4DB2-BD59-A6C34878D82A}">
                    <a16:rowId xmlns:a16="http://schemas.microsoft.com/office/drawing/2014/main" val="3357978596"/>
                  </a:ext>
                </a:extLst>
              </a:tr>
              <a:tr h="1137528">
                <a:tc rowSpan="2">
                  <a:txBody>
                    <a:bodyPr/>
                    <a:lstStyle/>
                    <a:p>
                      <a:r>
                        <a:rPr lang="fr-FR" sz="1000" dirty="0">
                          <a:effectLst/>
                        </a:rPr>
                        <a:t>Grossier</a:t>
                      </a:r>
                    </a:p>
                  </a:txBody>
                  <a:tcPr marL="19952" marR="19952" marT="9976" marB="9976" anchor="ctr"/>
                </a:tc>
                <a:tc>
                  <a:txBody>
                    <a:bodyPr/>
                    <a:lstStyle/>
                    <a:p>
                      <a:r>
                        <a:rPr lang="fr-FR" sz="1000">
                          <a:effectLst/>
                        </a:rPr>
                        <a:t>En masse &gt; 50 % des particules &lt; 63 mm et ≥ 2 mm</a:t>
                      </a:r>
                    </a:p>
                  </a:txBody>
                  <a:tcPr marL="19952" marR="19952" marT="9976" marB="9976" anchor="ctr"/>
                </a:tc>
                <a:tc>
                  <a:txBody>
                    <a:bodyPr/>
                    <a:lstStyle/>
                    <a:p>
                      <a:r>
                        <a:rPr lang="fr-FR" sz="1000">
                          <a:effectLst/>
                        </a:rPr>
                        <a:t>Grave(Gr)</a:t>
                      </a:r>
                    </a:p>
                  </a:txBody>
                  <a:tcPr marL="19952" marR="19952" marT="9976" marB="9976" anchor="ctr"/>
                </a:tc>
                <a:tc>
                  <a:txBody>
                    <a:bodyPr/>
                    <a:lstStyle/>
                    <a:p>
                      <a:r>
                        <a:rPr lang="fr-FR" sz="1000">
                          <a:effectLst/>
                        </a:rPr>
                        <a:t>GRAVE avec caillouxGRAVE</a:t>
                      </a:r>
                    </a:p>
                    <a:p>
                      <a:r>
                        <a:rPr lang="fr-FR" sz="1000">
                          <a:effectLst/>
                        </a:rPr>
                        <a:t>GRAVE sableux avec cailloux</a:t>
                      </a:r>
                    </a:p>
                  </a:txBody>
                  <a:tcPr marL="19952" marR="19952" marT="9976" marB="9976" anchor="ctr"/>
                </a:tc>
                <a:tc>
                  <a:txBody>
                    <a:bodyPr/>
                    <a:lstStyle/>
                    <a:p>
                      <a:r>
                        <a:rPr lang="fr-FR" sz="1000" dirty="0">
                          <a:effectLst/>
                        </a:rPr>
                        <a:t>GRAVE Sableuse</a:t>
                      </a:r>
                    </a:p>
                    <a:p>
                      <a:r>
                        <a:rPr lang="fr-FR" sz="1000" dirty="0">
                          <a:effectLst/>
                        </a:rPr>
                        <a:t>GRAVE avec argile et limon</a:t>
                      </a:r>
                    </a:p>
                  </a:txBody>
                  <a:tcPr marL="19952" marR="19952" marT="9976" marB="9976" anchor="ctr"/>
                </a:tc>
                <a:tc>
                  <a:txBody>
                    <a:bodyPr/>
                    <a:lstStyle/>
                    <a:p>
                      <a:r>
                        <a:rPr lang="fr-FR" sz="1000" dirty="0">
                          <a:effectLst/>
                        </a:rPr>
                        <a:t>Dimension des particules (granularité),Forme de la courbe </a:t>
                      </a:r>
                      <a:r>
                        <a:rPr lang="fr-FR" sz="1000" dirty="0" err="1">
                          <a:effectLst/>
                        </a:rPr>
                        <a:t>granulométrique,Densité</a:t>
                      </a:r>
                      <a:r>
                        <a:rPr lang="fr-FR" sz="1000" dirty="0">
                          <a:effectLst/>
                        </a:rPr>
                        <a:t> relative / indice de </a:t>
                      </a:r>
                      <a:r>
                        <a:rPr lang="fr-FR" sz="1000" dirty="0" err="1">
                          <a:effectLst/>
                        </a:rPr>
                        <a:t>densité,Perméabilité</a:t>
                      </a:r>
                      <a:endParaRPr lang="fr-FR" sz="1000" dirty="0">
                        <a:effectLst/>
                      </a:endParaRPr>
                    </a:p>
                  </a:txBody>
                  <a:tcPr marL="19952" marR="19952" marT="9976" marB="9976" anchor="ctr"/>
                </a:tc>
                <a:extLst>
                  <a:ext uri="{0D108BD9-81ED-4DB2-BD59-A6C34878D82A}">
                    <a16:rowId xmlns:a16="http://schemas.microsoft.com/office/drawing/2014/main" val="1508071074"/>
                  </a:ext>
                </a:extLst>
              </a:tr>
              <a:tr h="499446">
                <a:tc vMerge="1">
                  <a:txBody>
                    <a:bodyPr/>
                    <a:lstStyle/>
                    <a:p>
                      <a:endParaRPr lang="fr-FR"/>
                    </a:p>
                  </a:txBody>
                  <a:tcPr/>
                </a:tc>
                <a:tc>
                  <a:txBody>
                    <a:bodyPr/>
                    <a:lstStyle/>
                    <a:p>
                      <a:r>
                        <a:rPr lang="fr-FR" sz="1000">
                          <a:effectLst/>
                        </a:rPr>
                        <a:t>En masse &gt; 50 % des particules &lt; 2 mm et ≥ 0,063 mm</a:t>
                      </a:r>
                    </a:p>
                  </a:txBody>
                  <a:tcPr marL="19952" marR="19952" marT="9976" marB="9976" anchor="ctr"/>
                </a:tc>
                <a:tc>
                  <a:txBody>
                    <a:bodyPr/>
                    <a:lstStyle/>
                    <a:p>
                      <a:r>
                        <a:rPr lang="fr-FR" sz="1000">
                          <a:effectLst/>
                        </a:rPr>
                        <a:t>Sable(Sa)</a:t>
                      </a:r>
                    </a:p>
                  </a:txBody>
                  <a:tcPr marL="19952" marR="19952" marT="9976" marB="9976" anchor="ctr"/>
                </a:tc>
                <a:tc>
                  <a:txBody>
                    <a:bodyPr/>
                    <a:lstStyle/>
                    <a:p>
                      <a:r>
                        <a:rPr lang="fr-FR" sz="1000">
                          <a:effectLst/>
                        </a:rPr>
                        <a:t>SABLE graveleuxSABLE</a:t>
                      </a:r>
                    </a:p>
                  </a:txBody>
                  <a:tcPr marL="19952" marR="19952" marT="9976" marB="9976" anchor="ctr"/>
                </a:tc>
                <a:tc>
                  <a:txBody>
                    <a:bodyPr/>
                    <a:lstStyle/>
                    <a:p>
                      <a:r>
                        <a:rPr lang="fr-FR" sz="1000">
                          <a:effectLst/>
                        </a:rPr>
                        <a:t>SABLE avec argile ou limon</a:t>
                      </a:r>
                    </a:p>
                  </a:txBody>
                  <a:tcPr marL="19952" marR="19952" marT="9976" marB="9976" anchor="ctr"/>
                </a:tc>
                <a:tc>
                  <a:txBody>
                    <a:bodyPr/>
                    <a:lstStyle/>
                    <a:p>
                      <a:r>
                        <a:rPr lang="fr-FR" sz="1000">
                          <a:effectLst/>
                        </a:rPr>
                        <a:t>Minéralogie,Forme des particules</a:t>
                      </a:r>
                    </a:p>
                  </a:txBody>
                  <a:tcPr marL="19952" marR="19952" marT="9976" marB="9976" anchor="ctr"/>
                </a:tc>
                <a:extLst>
                  <a:ext uri="{0D108BD9-81ED-4DB2-BD59-A6C34878D82A}">
                    <a16:rowId xmlns:a16="http://schemas.microsoft.com/office/drawing/2014/main" val="1748001073"/>
                  </a:ext>
                </a:extLst>
              </a:tr>
              <a:tr h="499446">
                <a:tc rowSpan="3">
                  <a:txBody>
                    <a:bodyPr/>
                    <a:lstStyle/>
                    <a:p>
                      <a:r>
                        <a:rPr lang="fr-FR" sz="1000" dirty="0">
                          <a:effectLst/>
                        </a:rPr>
                        <a:t>Fin</a:t>
                      </a:r>
                    </a:p>
                  </a:txBody>
                  <a:tcPr marL="19952" marR="19952" marT="9976" marB="9976" anchor="ctr"/>
                </a:tc>
                <a:tc>
                  <a:txBody>
                    <a:bodyPr/>
                    <a:lstStyle/>
                    <a:p>
                      <a:r>
                        <a:rPr lang="fr-FR" sz="1000">
                          <a:effectLst/>
                        </a:rPr>
                        <a:t>Faible plasticité ou non-plastique</a:t>
                      </a:r>
                    </a:p>
                  </a:txBody>
                  <a:tcPr marL="19952" marR="19952" marT="9976" marB="9976" anchor="ctr"/>
                </a:tc>
                <a:tc>
                  <a:txBody>
                    <a:bodyPr/>
                    <a:lstStyle/>
                    <a:p>
                      <a:r>
                        <a:rPr lang="fr-FR" sz="1000">
                          <a:effectLst/>
                        </a:rPr>
                        <a:t>Limon(Si)</a:t>
                      </a:r>
                    </a:p>
                  </a:txBody>
                  <a:tcPr marL="19952" marR="19952" marT="9976" marB="9976" anchor="ctr"/>
                </a:tc>
                <a:tc>
                  <a:txBody>
                    <a:bodyPr/>
                    <a:lstStyle/>
                    <a:p>
                      <a:r>
                        <a:rPr lang="fr-FR" sz="1000">
                          <a:effectLst/>
                        </a:rPr>
                        <a:t>LIMON sableux</a:t>
                      </a:r>
                    </a:p>
                  </a:txBody>
                  <a:tcPr marL="19952" marR="19952" marT="9976" marB="9976" anchor="ctr"/>
                </a:tc>
                <a:tc>
                  <a:txBody>
                    <a:bodyPr/>
                    <a:lstStyle/>
                    <a:p>
                      <a:r>
                        <a:rPr lang="fr-FR" sz="1000">
                          <a:effectLst/>
                        </a:rPr>
                        <a:t>LIMON sableux graveleuxLIMON sableux argileux</a:t>
                      </a:r>
                    </a:p>
                  </a:txBody>
                  <a:tcPr marL="19952" marR="19952" marT="9976" marB="9976" anchor="ctr"/>
                </a:tc>
                <a:tc rowSpan="3">
                  <a:txBody>
                    <a:bodyPr/>
                    <a:lstStyle/>
                    <a:p>
                      <a:r>
                        <a:rPr lang="fr-FR" sz="1000">
                          <a:effectLst/>
                        </a:rPr>
                        <a:t>Plasticité,Teneur en eau,Résistance, Sensibilité,Compressibilité, Consistance,Minéralogie de l’argile</a:t>
                      </a:r>
                    </a:p>
                  </a:txBody>
                  <a:tcPr marL="19952" marR="19952" marT="9976" marB="9976" anchor="ctr"/>
                </a:tc>
                <a:extLst>
                  <a:ext uri="{0D108BD9-81ED-4DB2-BD59-A6C34878D82A}">
                    <a16:rowId xmlns:a16="http://schemas.microsoft.com/office/drawing/2014/main" val="3115871036"/>
                  </a:ext>
                </a:extLst>
              </a:tr>
              <a:tr h="339925">
                <a:tc vMerge="1">
                  <a:txBody>
                    <a:bodyPr/>
                    <a:lstStyle/>
                    <a:p>
                      <a:endParaRPr lang="fr-FR"/>
                    </a:p>
                  </a:txBody>
                  <a:tcPr/>
                </a:tc>
                <a:tc>
                  <a:txBody>
                    <a:bodyPr/>
                    <a:lstStyle/>
                    <a:p>
                      <a:r>
                        <a:rPr lang="fr-FR" sz="1000">
                          <a:effectLst/>
                        </a:rPr>
                        <a:t> </a:t>
                      </a:r>
                    </a:p>
                  </a:txBody>
                  <a:tcPr marL="19952" marR="19952" marT="9976" marB="9976" anchor="ctr"/>
                </a:tc>
                <a:tc>
                  <a:txBody>
                    <a:bodyPr/>
                    <a:lstStyle/>
                    <a:p>
                      <a:r>
                        <a:rPr lang="fr-FR" sz="1000">
                          <a:effectLst/>
                        </a:rPr>
                        <a:t> </a:t>
                      </a:r>
                    </a:p>
                  </a:txBody>
                  <a:tcPr marL="19952" marR="19952" marT="9976" marB="9976" anchor="ctr"/>
                </a:tc>
                <a:tc>
                  <a:txBody>
                    <a:bodyPr/>
                    <a:lstStyle/>
                    <a:p>
                      <a:r>
                        <a:rPr lang="fr-FR" sz="1000">
                          <a:effectLst/>
                        </a:rPr>
                        <a:t>LIMON argileux, ARGILE limoneuse</a:t>
                      </a:r>
                    </a:p>
                  </a:txBody>
                  <a:tcPr marL="19952" marR="19952" marT="9976" marB="9976" anchor="ctr"/>
                </a:tc>
                <a:tc>
                  <a:txBody>
                    <a:bodyPr/>
                    <a:lstStyle/>
                    <a:p>
                      <a:r>
                        <a:rPr lang="fr-FR" sz="1000">
                          <a:effectLst/>
                        </a:rPr>
                        <a:t> </a:t>
                      </a:r>
                    </a:p>
                  </a:txBody>
                  <a:tcPr marL="19952" marR="19952" marT="9976" marB="9976" anchor="ctr"/>
                </a:tc>
                <a:tc vMerge="1">
                  <a:txBody>
                    <a:bodyPr/>
                    <a:lstStyle/>
                    <a:p>
                      <a:endParaRPr lang="fr-FR"/>
                    </a:p>
                  </a:txBody>
                  <a:tcPr/>
                </a:tc>
                <a:extLst>
                  <a:ext uri="{0D108BD9-81ED-4DB2-BD59-A6C34878D82A}">
                    <a16:rowId xmlns:a16="http://schemas.microsoft.com/office/drawing/2014/main" val="413015516"/>
                  </a:ext>
                </a:extLst>
              </a:tr>
              <a:tr h="658966">
                <a:tc vMerge="1">
                  <a:txBody>
                    <a:bodyPr/>
                    <a:lstStyle/>
                    <a:p>
                      <a:endParaRPr lang="fr-FR"/>
                    </a:p>
                  </a:txBody>
                  <a:tcPr/>
                </a:tc>
                <a:tc>
                  <a:txBody>
                    <a:bodyPr/>
                    <a:lstStyle/>
                    <a:p>
                      <a:r>
                        <a:rPr lang="fr-FR" sz="1000">
                          <a:effectLst/>
                        </a:rPr>
                        <a:t>Plastique</a:t>
                      </a:r>
                    </a:p>
                  </a:txBody>
                  <a:tcPr marL="19952" marR="19952" marT="9976" marB="9976" anchor="ctr"/>
                </a:tc>
                <a:tc>
                  <a:txBody>
                    <a:bodyPr/>
                    <a:lstStyle/>
                    <a:p>
                      <a:r>
                        <a:rPr lang="fr-FR" sz="1000">
                          <a:effectLst/>
                        </a:rPr>
                        <a:t>Argile(Cl)</a:t>
                      </a:r>
                    </a:p>
                  </a:txBody>
                  <a:tcPr marL="19952" marR="19952" marT="9976" marB="9976" anchor="ctr"/>
                </a:tc>
                <a:tc>
                  <a:txBody>
                    <a:bodyPr/>
                    <a:lstStyle/>
                    <a:p>
                      <a:r>
                        <a:rPr lang="fr-FR" sz="1000">
                          <a:effectLst/>
                        </a:rPr>
                        <a:t>ARGILE sableuse graveleuseLIMON organique</a:t>
                      </a:r>
                    </a:p>
                    <a:p>
                      <a:r>
                        <a:rPr lang="fr-FR" sz="1000">
                          <a:effectLst/>
                        </a:rPr>
                        <a:t>ARGILE organique</a:t>
                      </a:r>
                    </a:p>
                  </a:txBody>
                  <a:tcPr marL="19952" marR="19952" marT="9976" marB="9976" anchor="ctr"/>
                </a:tc>
                <a:tc>
                  <a:txBody>
                    <a:bodyPr/>
                    <a:lstStyle/>
                    <a:p>
                      <a:r>
                        <a:rPr lang="fr-FR" sz="1000">
                          <a:effectLst/>
                        </a:rPr>
                        <a:t> </a:t>
                      </a:r>
                    </a:p>
                  </a:txBody>
                  <a:tcPr marL="19952" marR="19952" marT="9976" marB="9976" anchor="ctr"/>
                </a:tc>
                <a:tc vMerge="1">
                  <a:txBody>
                    <a:bodyPr/>
                    <a:lstStyle/>
                    <a:p>
                      <a:endParaRPr lang="fr-FR"/>
                    </a:p>
                  </a:txBody>
                  <a:tcPr/>
                </a:tc>
                <a:extLst>
                  <a:ext uri="{0D108BD9-81ED-4DB2-BD59-A6C34878D82A}">
                    <a16:rowId xmlns:a16="http://schemas.microsoft.com/office/drawing/2014/main" val="1606750533"/>
                  </a:ext>
                </a:extLst>
              </a:tr>
              <a:tr h="658966">
                <a:tc>
                  <a:txBody>
                    <a:bodyPr/>
                    <a:lstStyle/>
                    <a:p>
                      <a:r>
                        <a:rPr lang="fr-FR" sz="1000" dirty="0">
                          <a:effectLst/>
                        </a:rPr>
                        <a:t>Organique</a:t>
                      </a:r>
                    </a:p>
                  </a:txBody>
                  <a:tcPr marL="19952" marR="19952" marT="9976" marB="9976" anchor="ctr"/>
                </a:tc>
                <a:tc>
                  <a:txBody>
                    <a:bodyPr/>
                    <a:lstStyle/>
                    <a:p>
                      <a:r>
                        <a:rPr lang="fr-FR" sz="1000">
                          <a:effectLst/>
                        </a:rPr>
                        <a:t> </a:t>
                      </a:r>
                    </a:p>
                  </a:txBody>
                  <a:tcPr marL="19952" marR="19952" marT="9976" marB="9976" anchor="ctr"/>
                </a:tc>
                <a:tc>
                  <a:txBody>
                    <a:bodyPr/>
                    <a:lstStyle/>
                    <a:p>
                      <a:r>
                        <a:rPr lang="fr-FR" sz="1000" dirty="0">
                          <a:effectLst/>
                        </a:rPr>
                        <a:t>Tourbe (Pt)</a:t>
                      </a:r>
                    </a:p>
                    <a:p>
                      <a:r>
                        <a:rPr lang="fr-FR" sz="1000" dirty="0" err="1">
                          <a:effectLst/>
                        </a:rPr>
                        <a:t>Gyttja</a:t>
                      </a:r>
                      <a:r>
                        <a:rPr lang="fr-FR" sz="1000" dirty="0">
                          <a:effectLst/>
                        </a:rPr>
                        <a:t> (Gy)</a:t>
                      </a:r>
                    </a:p>
                    <a:p>
                      <a:r>
                        <a:rPr lang="fr-FR" sz="1000" dirty="0">
                          <a:effectLst/>
                        </a:rPr>
                        <a:t>Dy (Dy)</a:t>
                      </a:r>
                    </a:p>
                    <a:p>
                      <a:r>
                        <a:rPr lang="fr-FR" sz="1000" dirty="0">
                          <a:effectLst/>
                        </a:rPr>
                        <a:t>Humus (Hu)</a:t>
                      </a:r>
                    </a:p>
                  </a:txBody>
                  <a:tcPr marL="19952" marR="19952" marT="9976" marB="9976" anchor="ctr"/>
                </a:tc>
                <a:tc>
                  <a:txBody>
                    <a:bodyPr/>
                    <a:lstStyle/>
                    <a:p>
                      <a:r>
                        <a:rPr lang="fr-FR" sz="1000" dirty="0">
                          <a:effectLst/>
                        </a:rPr>
                        <a:t>TOURBE sableuse</a:t>
                      </a:r>
                    </a:p>
                    <a:p>
                      <a:r>
                        <a:rPr lang="fr-FR" sz="1000" dirty="0">
                          <a:effectLst/>
                        </a:rPr>
                        <a:t>GYTTJA sableuse argileuse</a:t>
                      </a:r>
                    </a:p>
                  </a:txBody>
                  <a:tcPr marL="19952" marR="19952" marT="9976" marB="9976" anchor="ctr"/>
                </a:tc>
                <a:tc>
                  <a:txBody>
                    <a:bodyPr/>
                    <a:lstStyle/>
                    <a:p>
                      <a:r>
                        <a:rPr lang="fr-FR" sz="1000">
                          <a:effectLst/>
                        </a:rPr>
                        <a:t> </a:t>
                      </a:r>
                    </a:p>
                  </a:txBody>
                  <a:tcPr marL="19952" marR="19952" marT="9976" marB="9976" anchor="ctr"/>
                </a:tc>
                <a:tc>
                  <a:txBody>
                    <a:bodyPr/>
                    <a:lstStyle/>
                    <a:p>
                      <a:r>
                        <a:rPr lang="fr-FR" sz="1000">
                          <a:effectLst/>
                        </a:rPr>
                        <a:t>Considérations spéciales requises</a:t>
                      </a:r>
                    </a:p>
                  </a:txBody>
                  <a:tcPr marL="19952" marR="19952" marT="9976" marB="9976" anchor="ctr"/>
                </a:tc>
                <a:extLst>
                  <a:ext uri="{0D108BD9-81ED-4DB2-BD59-A6C34878D82A}">
                    <a16:rowId xmlns:a16="http://schemas.microsoft.com/office/drawing/2014/main" val="2378506478"/>
                  </a:ext>
                </a:extLst>
              </a:tr>
              <a:tr h="180405">
                <a:tc rowSpan="2">
                  <a:txBody>
                    <a:bodyPr/>
                    <a:lstStyle/>
                    <a:p>
                      <a:r>
                        <a:rPr lang="fr-FR" sz="1000" dirty="0">
                          <a:effectLst/>
                        </a:rPr>
                        <a:t>Sol anthropique</a:t>
                      </a:r>
                    </a:p>
                  </a:txBody>
                  <a:tcPr marL="19952" marR="19952" marT="9976" marB="9976" anchor="ctr"/>
                </a:tc>
                <a:tc rowSpan="2">
                  <a:txBody>
                    <a:bodyPr/>
                    <a:lstStyle/>
                    <a:p>
                      <a:r>
                        <a:rPr lang="fr-FR" sz="1000">
                          <a:effectLst/>
                        </a:rPr>
                        <a:t> </a:t>
                      </a:r>
                    </a:p>
                  </a:txBody>
                  <a:tcPr marL="19952" marR="19952" marT="9976" marB="9976" anchor="ctr"/>
                </a:tc>
                <a:tc>
                  <a:txBody>
                    <a:bodyPr/>
                    <a:lstStyle/>
                    <a:p>
                      <a:r>
                        <a:rPr lang="fr-FR" sz="1000">
                          <a:effectLst/>
                        </a:rPr>
                        <a:t>Terrain artificiel</a:t>
                      </a:r>
                    </a:p>
                  </a:txBody>
                  <a:tcPr marL="19952" marR="19952" marT="9976" marB="9976" anchor="ctr"/>
                </a:tc>
                <a:tc>
                  <a:txBody>
                    <a:bodyPr/>
                    <a:lstStyle/>
                    <a:p>
                      <a:r>
                        <a:rPr lang="fr-FR" sz="1000">
                          <a:effectLst/>
                        </a:rPr>
                        <a:t>Placé sans contrôle</a:t>
                      </a:r>
                    </a:p>
                  </a:txBody>
                  <a:tcPr marL="19952" marR="19952" marT="9976" marB="9976" anchor="ctr"/>
                </a:tc>
                <a:tc rowSpan="2">
                  <a:txBody>
                    <a:bodyPr/>
                    <a:lstStyle/>
                    <a:p>
                      <a:r>
                        <a:rPr lang="fr-FR" sz="1000">
                          <a:effectLst/>
                        </a:rPr>
                        <a:t>Matériau synthétiqueou</a:t>
                      </a:r>
                    </a:p>
                    <a:p>
                      <a:r>
                        <a:rPr lang="fr-FR" sz="1000">
                          <a:effectLst/>
                        </a:rPr>
                        <a:t>Matériaux naturels remaniés (concassés, calibrés ou lavés)</a:t>
                      </a:r>
                    </a:p>
                  </a:txBody>
                  <a:tcPr marL="19952" marR="19952" marT="9976" marB="9976" anchor="ctr"/>
                </a:tc>
                <a:tc rowSpan="2">
                  <a:txBody>
                    <a:bodyPr/>
                    <a:lstStyle/>
                    <a:p>
                      <a:r>
                        <a:rPr lang="fr-FR" sz="1000">
                          <a:effectLst/>
                        </a:rPr>
                        <a:t>Considérations spéciales requisesComme pour les sols naturels</a:t>
                      </a:r>
                    </a:p>
                  </a:txBody>
                  <a:tcPr marL="19952" marR="19952" marT="9976" marB="9976" anchor="ctr"/>
                </a:tc>
                <a:extLst>
                  <a:ext uri="{0D108BD9-81ED-4DB2-BD59-A6C34878D82A}">
                    <a16:rowId xmlns:a16="http://schemas.microsoft.com/office/drawing/2014/main" val="635362548"/>
                  </a:ext>
                </a:extLst>
              </a:tr>
              <a:tr h="478562">
                <a:tc vMerge="1">
                  <a:txBody>
                    <a:bodyPr/>
                    <a:lstStyle/>
                    <a:p>
                      <a:endParaRPr lang="fr-FR"/>
                    </a:p>
                  </a:txBody>
                  <a:tcPr/>
                </a:tc>
                <a:tc vMerge="1">
                  <a:txBody>
                    <a:bodyPr/>
                    <a:lstStyle/>
                    <a:p>
                      <a:endParaRPr lang="fr-FR"/>
                    </a:p>
                  </a:txBody>
                  <a:tcPr/>
                </a:tc>
                <a:tc>
                  <a:txBody>
                    <a:bodyPr/>
                    <a:lstStyle/>
                    <a:p>
                      <a:r>
                        <a:rPr lang="fr-FR" sz="1000">
                          <a:effectLst/>
                        </a:rPr>
                        <a:t>Remblai</a:t>
                      </a:r>
                    </a:p>
                  </a:txBody>
                  <a:tcPr marL="19952" marR="19952" marT="9976" marB="9976" anchor="ctr"/>
                </a:tc>
                <a:tc>
                  <a:txBody>
                    <a:bodyPr/>
                    <a:lstStyle/>
                    <a:p>
                      <a:r>
                        <a:rPr lang="fr-FR" sz="1000" dirty="0">
                          <a:effectLst/>
                        </a:rPr>
                        <a:t>Placé avec contrôle</a:t>
                      </a:r>
                    </a:p>
                  </a:txBody>
                  <a:tcPr marL="19952" marR="19952" marT="9976" marB="9976" anchor="ct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876088197"/>
                  </a:ext>
                </a:extLst>
              </a:tr>
            </a:tbl>
          </a:graphicData>
        </a:graphic>
      </p:graphicFrame>
      <p:sp>
        <p:nvSpPr>
          <p:cNvPr id="4" name="Espace réservé du numéro de diapositive 3"/>
          <p:cNvSpPr>
            <a:spLocks noGrp="1"/>
          </p:cNvSpPr>
          <p:nvPr>
            <p:ph type="sldNum" sz="quarter" idx="12"/>
          </p:nvPr>
        </p:nvSpPr>
        <p:spPr/>
        <p:txBody>
          <a:bodyPr/>
          <a:lstStyle/>
          <a:p>
            <a:fld id="{B8FA1CC9-8CEE-484E-8B25-F5001892147A}" type="slidenum">
              <a:rPr lang="fr-FR" smtClean="0"/>
              <a:pPr/>
              <a:t>53</a:t>
            </a:fld>
            <a:endParaRPr lang="fr-FR" dirty="0"/>
          </a:p>
        </p:txBody>
      </p:sp>
    </p:spTree>
    <p:extLst>
      <p:ext uri="{BB962C8B-B14F-4D97-AF65-F5344CB8AC3E}">
        <p14:creationId xmlns:p14="http://schemas.microsoft.com/office/powerpoint/2010/main" val="13981241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Récapitulatif</a:t>
            </a:r>
            <a:endParaRPr lang="en-GB" dirty="0"/>
          </a:p>
        </p:txBody>
      </p:sp>
      <p:sp>
        <p:nvSpPr>
          <p:cNvPr id="3" name="Espace réservé du contenu 2"/>
          <p:cNvSpPr>
            <a:spLocks noGrp="1"/>
          </p:cNvSpPr>
          <p:nvPr>
            <p:ph idx="1"/>
          </p:nvPr>
        </p:nvSpPr>
        <p:spPr>
          <a:xfrm>
            <a:off x="107504" y="1412776"/>
            <a:ext cx="8579296" cy="4389120"/>
          </a:xfrm>
        </p:spPr>
        <p:txBody>
          <a:bodyPr/>
          <a:lstStyle/>
          <a:p>
            <a:r>
              <a:rPr lang="fr-FR" dirty="0"/>
              <a:t>Sol = milieu complexe composé de différentes phases minérales, avec une certaine teneur en eau, éléments qui conditionnent son comportement géotechnique</a:t>
            </a:r>
          </a:p>
          <a:p>
            <a:endParaRPr lang="fr-FR" dirty="0"/>
          </a:p>
          <a:p>
            <a:r>
              <a:rPr lang="fr-FR" dirty="0"/>
              <a:t>Quelques caractéristiques (état, intrinsèque) permettent d’intégrer ces éléments afin d’apprécier a priori son comportement géotechnique</a:t>
            </a:r>
          </a:p>
          <a:p>
            <a:endParaRPr lang="fr-FR" dirty="0"/>
          </a:p>
          <a:p>
            <a:r>
              <a:rPr lang="fr-FR" dirty="0"/>
              <a:t>Aboutissement de la démarche : classification du sol </a:t>
            </a:r>
          </a:p>
          <a:p>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54</a:t>
            </a:fld>
            <a:endParaRPr lang="fr-FR" dirty="0"/>
          </a:p>
        </p:txBody>
      </p:sp>
    </p:spTree>
    <p:extLst>
      <p:ext uri="{BB962C8B-B14F-4D97-AF65-F5344CB8AC3E}">
        <p14:creationId xmlns:p14="http://schemas.microsoft.com/office/powerpoint/2010/main" val="775528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Exercices</a:t>
            </a:r>
          </a:p>
        </p:txBody>
      </p:sp>
      <p:sp>
        <p:nvSpPr>
          <p:cNvPr id="3" name="Espace réservé du contenu 2"/>
          <p:cNvSpPr>
            <a:spLocks noGrp="1"/>
          </p:cNvSpPr>
          <p:nvPr>
            <p:ph idx="1"/>
          </p:nvPr>
        </p:nvSpPr>
        <p:spPr>
          <a:xfrm>
            <a:off x="457200" y="1412776"/>
            <a:ext cx="8363272" cy="5254320"/>
          </a:xfrm>
        </p:spPr>
        <p:txBody>
          <a:bodyPr>
            <a:normAutofit fontScale="40000" lnSpcReduction="20000"/>
          </a:bodyPr>
          <a:lstStyle/>
          <a:p>
            <a:pPr algn="just"/>
            <a:r>
              <a:rPr lang="fr-FR" dirty="0"/>
              <a:t>Un échantillon de sol humide placé dans une coupelle a une masse totale de 462 g. L’ensemble a une masse de 364 g après passage à l’étuve. Le récipient pèse 100 g. Quelle est la teneur en eau massique du sol? </a:t>
            </a:r>
          </a:p>
          <a:p>
            <a:pPr algn="just"/>
            <a:endParaRPr lang="fr-FR" dirty="0"/>
          </a:p>
          <a:p>
            <a:pPr algn="just"/>
            <a:r>
              <a:rPr lang="fr-FR" dirty="0"/>
              <a:t>Un échantillon cylindrique d’argile saturée a un diamètre de 55 mm et une hauteur de 78 </a:t>
            </a:r>
            <a:r>
              <a:rPr lang="fr-FR" dirty="0" err="1"/>
              <a:t>mm.</a:t>
            </a:r>
            <a:r>
              <a:rPr lang="fr-FR" dirty="0"/>
              <a:t> Sa masse est de 331 g. La masse volumique des particules est de 2,67 g/cm3. Déterminer l’indice des vides, la porosité, la teneur en eau et la masse volumique humide. </a:t>
            </a:r>
          </a:p>
          <a:p>
            <a:pPr algn="just"/>
            <a:endParaRPr lang="fr-FR" dirty="0"/>
          </a:p>
          <a:p>
            <a:pPr algn="just"/>
            <a:r>
              <a:rPr lang="fr-FR" dirty="0"/>
              <a:t>Un sable saturé a un poids volumique sec de 15,9 kN/m3. Quel est son indice des vides si le poids volumique des grains est de                 26,9 </a:t>
            </a:r>
            <a:r>
              <a:rPr lang="fr-FR" dirty="0" err="1"/>
              <a:t>kN</a:t>
            </a:r>
            <a:r>
              <a:rPr lang="fr-FR" dirty="0"/>
              <a:t>/m3 ? </a:t>
            </a:r>
          </a:p>
          <a:p>
            <a:pPr algn="just"/>
            <a:endParaRPr lang="fr-FR" dirty="0"/>
          </a:p>
          <a:p>
            <a:pPr algn="just"/>
            <a:r>
              <a:rPr lang="fr-FR" dirty="0"/>
              <a:t>Trouver les équations qui donnent le poids volumique sec en fonction de la teneur en eau pour un Sr donné. (</a:t>
            </a:r>
            <a:r>
              <a:rPr lang="fr-FR" dirty="0" err="1">
                <a:latin typeface="Symbol" panose="05050102010706020507" pitchFamily="18" charset="2"/>
              </a:rPr>
              <a:t>g</a:t>
            </a:r>
            <a:r>
              <a:rPr lang="fr-FR" dirty="0" err="1"/>
              <a:t>s</a:t>
            </a:r>
            <a:r>
              <a:rPr lang="fr-FR" dirty="0"/>
              <a:t> = 27 </a:t>
            </a:r>
            <a:r>
              <a:rPr lang="fr-FR" dirty="0" err="1"/>
              <a:t>kN</a:t>
            </a:r>
            <a:r>
              <a:rPr lang="fr-FR" dirty="0"/>
              <a:t>/m3)</a:t>
            </a:r>
          </a:p>
          <a:p>
            <a:pPr algn="just"/>
            <a:endParaRPr lang="fr-FR" dirty="0"/>
          </a:p>
          <a:p>
            <a:pPr algn="just"/>
            <a:r>
              <a:rPr lang="fr-FR" dirty="0"/>
              <a:t>Le poids volumique sec d’un sable est de 14,5 kN/m3. Quel est son poids volumique humide si Sr = 50 et 100 %. Le poids volumique des grains est de 27 </a:t>
            </a:r>
            <a:r>
              <a:rPr lang="fr-FR" dirty="0" err="1"/>
              <a:t>kN</a:t>
            </a:r>
            <a:r>
              <a:rPr lang="fr-FR" dirty="0"/>
              <a:t>/m3. </a:t>
            </a:r>
          </a:p>
          <a:p>
            <a:pPr algn="just"/>
            <a:endParaRPr lang="fr-FR" dirty="0"/>
          </a:p>
          <a:p>
            <a:pPr algn="just"/>
            <a:r>
              <a:rPr lang="fr-FR" dirty="0"/>
              <a:t>La méthode de la paraffine permet de déterminer les paramètres d’un sol. Le principe est d’enrober le sol d’une couche de paraffine. Le sol humide est pesé avant et après application de la paraffine. Une fois enduit, le sol est pesé immergé dans l’eau (soumis à la poussée d’Archimède), et ainsi en déduire son volume et ainsi déterminer la masse volumique de l’échantillon. Calculer la masse volumique humide, sèche, l’indice des vides et la teneur en eau massique si : </a:t>
            </a:r>
          </a:p>
          <a:p>
            <a:pPr lvl="1" algn="just"/>
            <a:r>
              <a:rPr lang="fr-FR" dirty="0"/>
              <a:t>Masse humide = 181,8 g</a:t>
            </a:r>
          </a:p>
          <a:p>
            <a:pPr lvl="1" algn="just"/>
            <a:r>
              <a:rPr lang="fr-FR" dirty="0"/>
              <a:t>Masse échantillon humide + cire = 215,9 g</a:t>
            </a:r>
          </a:p>
          <a:p>
            <a:pPr lvl="1" algn="just"/>
            <a:r>
              <a:rPr lang="fr-FR" dirty="0"/>
              <a:t>Masse immergée échantillon humide + cire = 58,9 g</a:t>
            </a:r>
          </a:p>
          <a:p>
            <a:pPr lvl="1" algn="just"/>
            <a:r>
              <a:rPr lang="fr-FR" dirty="0"/>
              <a:t>Teneur en eau naturelle = 2,5 %</a:t>
            </a:r>
          </a:p>
          <a:p>
            <a:pPr lvl="1" algn="just"/>
            <a:r>
              <a:rPr lang="fr-FR" dirty="0"/>
              <a:t>Masse volumique des grains = 2,7 g/cm3 et de la paraffine = 0,94 g.cm3</a:t>
            </a:r>
          </a:p>
          <a:p>
            <a:pPr algn="just"/>
            <a:endParaRPr lang="fr-FR" dirty="0"/>
          </a:p>
          <a:p>
            <a:pPr algn="just"/>
            <a:r>
              <a:rPr lang="fr-FR" dirty="0"/>
              <a:t>Des essais de laboratoire sur une argile sensible ont donné les résultats suivants. Une de ces valeurs est fausse : laquelle ? Corriger sa valeur. </a:t>
            </a:r>
          </a:p>
          <a:p>
            <a:pPr lvl="1" algn="just"/>
            <a:r>
              <a:rPr lang="fr-FR" dirty="0"/>
              <a:t>Poids volumique humide = 12,8 </a:t>
            </a:r>
            <a:r>
              <a:rPr lang="fr-FR" dirty="0" err="1"/>
              <a:t>kN</a:t>
            </a:r>
            <a:r>
              <a:rPr lang="fr-FR" dirty="0"/>
              <a:t>/m3</a:t>
            </a:r>
          </a:p>
          <a:p>
            <a:pPr lvl="1" algn="just"/>
            <a:r>
              <a:rPr lang="fr-FR" dirty="0"/>
              <a:t>e = 9</a:t>
            </a:r>
          </a:p>
          <a:p>
            <a:pPr lvl="1" algn="just"/>
            <a:r>
              <a:rPr lang="fr-FR" dirty="0"/>
              <a:t>Sr = 95 %</a:t>
            </a:r>
          </a:p>
          <a:p>
            <a:pPr lvl="1" algn="just"/>
            <a:r>
              <a:rPr lang="fr-FR" dirty="0"/>
              <a:t>Poids volumique des grains = 27,5 </a:t>
            </a:r>
            <a:r>
              <a:rPr lang="fr-FR" dirty="0" err="1"/>
              <a:t>kN</a:t>
            </a:r>
            <a:r>
              <a:rPr lang="fr-FR" dirty="0"/>
              <a:t>/m3</a:t>
            </a:r>
          </a:p>
          <a:p>
            <a:pPr lvl="1" algn="just"/>
            <a:r>
              <a:rPr lang="fr-FR" dirty="0"/>
              <a:t>w = 311 %</a:t>
            </a:r>
          </a:p>
          <a:p>
            <a:pPr algn="just"/>
            <a:endParaRPr lang="fr-FR" dirty="0"/>
          </a:p>
          <a:p>
            <a:pPr algn="just"/>
            <a:r>
              <a:rPr lang="fr-FR" dirty="0"/>
              <a:t>La masse volumique d’un sol en place est de 1,9 tonne/m3 et sa teneur en eau massique de 10 %. La masse volumique des grains est de 2,66 g/cm3. L’indice des vides maximal est de 0,62 et l’indice des vides minimal est de 0,44. Quelle est la compacité relative du sol en place? </a:t>
            </a:r>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55</a:t>
            </a:fld>
            <a:endParaRPr lang="fr-FR" dirty="0"/>
          </a:p>
        </p:txBody>
      </p:sp>
    </p:spTree>
    <p:extLst>
      <p:ext uri="{BB962C8B-B14F-4D97-AF65-F5344CB8AC3E}">
        <p14:creationId xmlns:p14="http://schemas.microsoft.com/office/powerpoint/2010/main" val="1149623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sol : stabilité des pentes / excavations</a:t>
            </a:r>
            <a:endParaRPr lang="en-GB" dirty="0"/>
          </a:p>
        </p:txBody>
      </p:sp>
      <p:sp>
        <p:nvSpPr>
          <p:cNvPr id="3" name="Espace réservé du contenu 2"/>
          <p:cNvSpPr>
            <a:spLocks noGrp="1"/>
          </p:cNvSpPr>
          <p:nvPr>
            <p:ph idx="1"/>
          </p:nvPr>
        </p:nvSpPr>
        <p:spPr>
          <a:xfrm>
            <a:off x="467544" y="4005064"/>
            <a:ext cx="8229600" cy="2012856"/>
          </a:xfrm>
        </p:spPr>
        <p:txBody>
          <a:bodyPr>
            <a:normAutofit fontScale="85000" lnSpcReduction="20000"/>
          </a:bodyPr>
          <a:lstStyle/>
          <a:p>
            <a:r>
              <a:rPr lang="fr-FR" dirty="0"/>
              <a:t>Exemples de questions :</a:t>
            </a:r>
          </a:p>
          <a:p>
            <a:pPr lvl="1"/>
            <a:r>
              <a:rPr lang="fr-FR" dirty="0"/>
              <a:t>Quelle est la stabilité d’une pente ?</a:t>
            </a:r>
          </a:p>
          <a:p>
            <a:pPr lvl="1"/>
            <a:r>
              <a:rPr lang="fr-FR" dirty="0"/>
              <a:t>Quel(s) mécanisme(s) peut déstabiliser la pente ? </a:t>
            </a:r>
          </a:p>
          <a:p>
            <a:pPr lvl="1"/>
            <a:r>
              <a:rPr lang="fr-FR" dirty="0"/>
              <a:t>Comment remédier à une instabilité ? </a:t>
            </a:r>
          </a:p>
          <a:p>
            <a:pPr lvl="1"/>
            <a:r>
              <a:rPr lang="fr-FR" dirty="0"/>
              <a:t>Comment réaliser un déblai stable ? </a:t>
            </a:r>
          </a:p>
          <a:p>
            <a:pPr lvl="1"/>
            <a:r>
              <a:rPr lang="fr-FR" dirty="0"/>
              <a:t>… </a:t>
            </a:r>
          </a:p>
          <a:p>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6</a:t>
            </a:fld>
            <a:endParaRPr lang="fr-FR" dirty="0"/>
          </a:p>
        </p:txBody>
      </p:sp>
      <p:pic>
        <p:nvPicPr>
          <p:cNvPr id="3074" name="Picture 2" descr="landsl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268760"/>
            <a:ext cx="2016224" cy="2568438"/>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2340931" y="3227692"/>
            <a:ext cx="1479892" cy="246221"/>
          </a:xfrm>
          <a:prstGeom prst="rect">
            <a:avLst/>
          </a:prstGeom>
          <a:noFill/>
        </p:spPr>
        <p:txBody>
          <a:bodyPr wrap="none" rtlCol="0">
            <a:spAutoFit/>
          </a:bodyPr>
          <a:lstStyle/>
          <a:p>
            <a:r>
              <a:rPr lang="fr-FR" sz="1000" dirty="0"/>
              <a:t>Glissement de terrain</a:t>
            </a:r>
            <a:endParaRPr lang="en-GB" sz="1000" dirty="0"/>
          </a:p>
        </p:txBody>
      </p:sp>
      <p:pic>
        <p:nvPicPr>
          <p:cNvPr id="3076" name="Picture 4" descr="http://www.vd.ch/typo3temp/pics/af547903d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0931" y="1611116"/>
            <a:ext cx="2123136" cy="159434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2040" y="1611116"/>
            <a:ext cx="3599965" cy="2502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ZoneTexte 10"/>
          <p:cNvSpPr txBox="1"/>
          <p:nvPr/>
        </p:nvSpPr>
        <p:spPr>
          <a:xfrm>
            <a:off x="6156176" y="4133952"/>
            <a:ext cx="559769" cy="246221"/>
          </a:xfrm>
          <a:prstGeom prst="rect">
            <a:avLst/>
          </a:prstGeom>
          <a:noFill/>
        </p:spPr>
        <p:txBody>
          <a:bodyPr wrap="none" rtlCol="0">
            <a:spAutoFit/>
          </a:bodyPr>
          <a:lstStyle/>
          <a:p>
            <a:r>
              <a:rPr lang="fr-FR" sz="1000" dirty="0"/>
              <a:t>Déblai</a:t>
            </a:r>
            <a:endParaRPr lang="en-GB" sz="1000" dirty="0"/>
          </a:p>
        </p:txBody>
      </p:sp>
    </p:spTree>
    <p:extLst>
      <p:ext uri="{BB962C8B-B14F-4D97-AF65-F5344CB8AC3E}">
        <p14:creationId xmlns:p14="http://schemas.microsoft.com/office/powerpoint/2010/main" val="4132539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Le sol : structures de soutènement</a:t>
            </a:r>
            <a:endParaRPr lang="en-GB" dirty="0"/>
          </a:p>
        </p:txBody>
      </p:sp>
      <p:sp>
        <p:nvSpPr>
          <p:cNvPr id="3" name="Espace réservé du contenu 2"/>
          <p:cNvSpPr>
            <a:spLocks noGrp="1"/>
          </p:cNvSpPr>
          <p:nvPr>
            <p:ph idx="1"/>
          </p:nvPr>
        </p:nvSpPr>
        <p:spPr>
          <a:xfrm>
            <a:off x="457200" y="1628800"/>
            <a:ext cx="8229600" cy="2808312"/>
          </a:xfrm>
        </p:spPr>
        <p:txBody>
          <a:bodyPr/>
          <a:lstStyle/>
          <a:p>
            <a:endParaRPr lang="en-GB" dirty="0"/>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7</a:t>
            </a:fld>
            <a:endParaRPr lang="fr-FR" dirty="0"/>
          </a:p>
        </p:txBody>
      </p:sp>
      <p:pic>
        <p:nvPicPr>
          <p:cNvPr id="1026" name="Picture 2" descr="https://encrypted-tbn1.gstatic.com/images?q=tbn:ANd9GcQF1FKzEURvTT2RFsaRZE_Ehz-BIO28FG8sUDRHPIUYNvyEkoscB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204864"/>
            <a:ext cx="2238375" cy="20478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encrypted-tbn0.gstatic.com/images?q=tbn:ANd9GcQTVOQNWblGy5TDMcVc53Ql9X4MXZKYVLYJwX9-rbCNyrO9hJI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4000" y="2132856"/>
            <a:ext cx="2638425" cy="1733551"/>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contenu 2"/>
          <p:cNvSpPr txBox="1">
            <a:spLocks/>
          </p:cNvSpPr>
          <p:nvPr/>
        </p:nvSpPr>
        <p:spPr>
          <a:xfrm>
            <a:off x="179512" y="4725144"/>
            <a:ext cx="9085272" cy="2012856"/>
          </a:xfrm>
          <a:prstGeom prst="rect">
            <a:avLst/>
          </a:prstGeom>
        </p:spPr>
        <p:txBody>
          <a:bodyPr vert="horz">
            <a:normAutofit fontScale="92500"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fr-FR" dirty="0"/>
              <a:t>Exemples de questions :</a:t>
            </a:r>
          </a:p>
          <a:p>
            <a:pPr lvl="1"/>
            <a:r>
              <a:rPr lang="fr-FR" dirty="0"/>
              <a:t>Quelle est la distribution des contraintes sur le mur ? </a:t>
            </a:r>
          </a:p>
          <a:p>
            <a:pPr lvl="1"/>
            <a:r>
              <a:rPr lang="fr-FR" dirty="0"/>
              <a:t>Quelle profondeur de fiche ? </a:t>
            </a:r>
          </a:p>
          <a:p>
            <a:pPr lvl="1"/>
            <a:r>
              <a:rPr lang="fr-FR" dirty="0"/>
              <a:t>Comment assurer la stabilité de l’ouvrage ?</a:t>
            </a:r>
          </a:p>
          <a:p>
            <a:pPr lvl="1"/>
            <a:r>
              <a:rPr lang="fr-FR" dirty="0"/>
              <a:t>Quels sont les déplacements induits par sa construction ?</a:t>
            </a:r>
          </a:p>
          <a:p>
            <a:endParaRPr lang="en-GB" dirty="0"/>
          </a:p>
        </p:txBody>
      </p:sp>
      <p:pic>
        <p:nvPicPr>
          <p:cNvPr id="1030" name="Picture 6" descr="http://www.soffons.org/Soffons/soffons.nsf/photos/A8AA1149243EB5CFC12576E4006362B4/$file/537photo1%20360x36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168" y="1825118"/>
            <a:ext cx="2427621" cy="2427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7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Triangle de la géotechnique (Burland 1987)</a:t>
            </a:r>
            <a:endParaRPr lang="en-GB" dirty="0"/>
          </a:p>
        </p:txBody>
      </p:sp>
      <p:sp>
        <p:nvSpPr>
          <p:cNvPr id="3" name="Espace réservé du contenu 2"/>
          <p:cNvSpPr>
            <a:spLocks noGrp="1"/>
          </p:cNvSpPr>
          <p:nvPr>
            <p:ph idx="1"/>
          </p:nvPr>
        </p:nvSpPr>
        <p:spPr/>
        <p:txBody>
          <a:bodyPr/>
          <a:lstStyle/>
          <a:p>
            <a:endParaRPr lang="en-GB"/>
          </a:p>
        </p:txBody>
      </p:sp>
      <p:sp>
        <p:nvSpPr>
          <p:cNvPr id="4" name="Espace réservé du numéro de diapositive 3"/>
          <p:cNvSpPr>
            <a:spLocks noGrp="1"/>
          </p:cNvSpPr>
          <p:nvPr>
            <p:ph type="sldNum" sz="quarter" idx="12"/>
          </p:nvPr>
        </p:nvSpPr>
        <p:spPr/>
        <p:txBody>
          <a:bodyPr/>
          <a:lstStyle/>
          <a:p>
            <a:fld id="{B8FA1CC9-8CEE-484E-8B25-F5001892147A}" type="slidenum">
              <a:rPr lang="fr-FR" smtClean="0"/>
              <a:pPr/>
              <a:t>8</a:t>
            </a:fld>
            <a:endParaRPr lang="fr-FR" dirty="0"/>
          </a:p>
        </p:txBody>
      </p:sp>
      <p:sp>
        <p:nvSpPr>
          <p:cNvPr id="5" name="Oval 17"/>
          <p:cNvSpPr>
            <a:spLocks noChangeArrowheads="1"/>
          </p:cNvSpPr>
          <p:nvPr/>
        </p:nvSpPr>
        <p:spPr bwMode="auto">
          <a:xfrm>
            <a:off x="3403104" y="3717032"/>
            <a:ext cx="1528936" cy="1460500"/>
          </a:xfrm>
          <a:prstGeom prst="ellipse">
            <a:avLst/>
          </a:prstGeom>
          <a:solidFill>
            <a:schemeClr val="bg2">
              <a:alpha val="22000"/>
            </a:schemeClr>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dirty="0"/>
              <a:t>Ingénierie</a:t>
            </a:r>
          </a:p>
          <a:p>
            <a:pPr algn="ctr"/>
            <a:r>
              <a:rPr lang="fr-FR" dirty="0"/>
              <a:t>géotechnique</a:t>
            </a:r>
          </a:p>
        </p:txBody>
      </p:sp>
      <p:grpSp>
        <p:nvGrpSpPr>
          <p:cNvPr id="6" name="Group 34"/>
          <p:cNvGrpSpPr>
            <a:grpSpLocks/>
          </p:cNvGrpSpPr>
          <p:nvPr/>
        </p:nvGrpSpPr>
        <p:grpSpPr bwMode="auto">
          <a:xfrm>
            <a:off x="6510338" y="2386608"/>
            <a:ext cx="1257300" cy="495300"/>
            <a:chOff x="4101" y="688"/>
            <a:chExt cx="792" cy="312"/>
          </a:xfrm>
        </p:grpSpPr>
        <p:sp>
          <p:nvSpPr>
            <p:cNvPr id="7" name="Rectangle 19"/>
            <p:cNvSpPr>
              <a:spLocks noChangeArrowheads="1"/>
            </p:cNvSpPr>
            <p:nvPr/>
          </p:nvSpPr>
          <p:spPr bwMode="auto">
            <a:xfrm>
              <a:off x="4101" y="688"/>
              <a:ext cx="792" cy="312"/>
            </a:xfrm>
            <a:prstGeom prst="rect">
              <a:avLst/>
            </a:prstGeom>
            <a:solidFill>
              <a:srgbClr val="0000FF">
                <a:alpha val="17000"/>
              </a:srgbClr>
            </a:solidFill>
            <a:ln w="38100" algn="ctr">
              <a:solidFill>
                <a:srgbClr val="3333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 name="Text Box 20"/>
            <p:cNvSpPr txBox="1">
              <a:spLocks noChangeArrowheads="1"/>
            </p:cNvSpPr>
            <p:nvPr/>
          </p:nvSpPr>
          <p:spPr bwMode="auto">
            <a:xfrm>
              <a:off x="4216" y="748"/>
              <a:ext cx="56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a:t>Pratique</a:t>
              </a:r>
            </a:p>
          </p:txBody>
        </p:sp>
      </p:grpSp>
      <p:grpSp>
        <p:nvGrpSpPr>
          <p:cNvPr id="9" name="Group 41"/>
          <p:cNvGrpSpPr>
            <a:grpSpLocks/>
          </p:cNvGrpSpPr>
          <p:nvPr/>
        </p:nvGrpSpPr>
        <p:grpSpPr bwMode="auto">
          <a:xfrm>
            <a:off x="1042988" y="1700808"/>
            <a:ext cx="6145213" cy="4762500"/>
            <a:chOff x="657" y="256"/>
            <a:chExt cx="3871" cy="3000"/>
          </a:xfrm>
        </p:grpSpPr>
        <p:sp>
          <p:nvSpPr>
            <p:cNvPr id="10" name="AutoShape 30"/>
            <p:cNvSpPr>
              <a:spLocks noChangeArrowheads="1"/>
            </p:cNvSpPr>
            <p:nvPr/>
          </p:nvSpPr>
          <p:spPr bwMode="auto">
            <a:xfrm>
              <a:off x="657" y="2448"/>
              <a:ext cx="975" cy="808"/>
            </a:xfrm>
            <a:prstGeom prst="flowChartAlternateProcess">
              <a:avLst/>
            </a:prstGeom>
            <a:solidFill>
              <a:srgbClr val="99CC00">
                <a:alpha val="22000"/>
              </a:srgbClr>
            </a:solidFill>
            <a:ln w="31750" algn="ctr">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dirty="0"/>
                <a:t>Comportement</a:t>
              </a:r>
            </a:p>
            <a:p>
              <a:pPr algn="ctr"/>
              <a:r>
                <a:rPr lang="fr-FR" dirty="0"/>
                <a:t>du sol</a:t>
              </a:r>
            </a:p>
          </p:txBody>
        </p:sp>
        <p:sp>
          <p:nvSpPr>
            <p:cNvPr id="11" name="AutoShape 32"/>
            <p:cNvSpPr>
              <a:spLocks noChangeArrowheads="1"/>
            </p:cNvSpPr>
            <p:nvPr/>
          </p:nvSpPr>
          <p:spPr bwMode="auto">
            <a:xfrm>
              <a:off x="2200" y="256"/>
              <a:ext cx="880" cy="808"/>
            </a:xfrm>
            <a:prstGeom prst="flowChartAlternateProcess">
              <a:avLst/>
            </a:prstGeom>
            <a:solidFill>
              <a:schemeClr val="accent1">
                <a:alpha val="22000"/>
              </a:schemeClr>
            </a:solidFill>
            <a:ln w="31750"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t>Profil</a:t>
              </a:r>
            </a:p>
            <a:p>
              <a:pPr algn="ctr"/>
              <a:r>
                <a:rPr lang="fr-FR"/>
                <a:t>du</a:t>
              </a:r>
            </a:p>
            <a:p>
              <a:pPr algn="ctr"/>
              <a:r>
                <a:rPr lang="fr-FR"/>
                <a:t>sol</a:t>
              </a:r>
            </a:p>
          </p:txBody>
        </p:sp>
        <p:sp>
          <p:nvSpPr>
            <p:cNvPr id="12" name="AutoShape 33"/>
            <p:cNvSpPr>
              <a:spLocks noChangeArrowheads="1"/>
            </p:cNvSpPr>
            <p:nvPr/>
          </p:nvSpPr>
          <p:spPr bwMode="auto">
            <a:xfrm>
              <a:off x="3648" y="2448"/>
              <a:ext cx="880" cy="808"/>
            </a:xfrm>
            <a:prstGeom prst="flowChartAlternateProcess">
              <a:avLst/>
            </a:prstGeom>
            <a:solidFill>
              <a:srgbClr val="FFCC99">
                <a:alpha val="22000"/>
              </a:srgbClr>
            </a:solidFill>
            <a:ln w="31750" algn="ctr">
              <a:solidFill>
                <a:srgbClr val="FF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t>Mécanique</a:t>
              </a:r>
            </a:p>
            <a:p>
              <a:pPr algn="ctr"/>
              <a:r>
                <a:rPr lang="fr-FR"/>
                <a:t>Appliquée</a:t>
              </a:r>
            </a:p>
          </p:txBody>
        </p:sp>
      </p:grpSp>
      <p:cxnSp>
        <p:nvCxnSpPr>
          <p:cNvPr id="13" name="AutoShape 46"/>
          <p:cNvCxnSpPr>
            <a:cxnSpLocks noChangeShapeType="1"/>
            <a:stCxn id="10" idx="0"/>
            <a:endCxn id="11" idx="1"/>
          </p:cNvCxnSpPr>
          <p:nvPr/>
        </p:nvCxnSpPr>
        <p:spPr bwMode="auto">
          <a:xfrm flipV="1">
            <a:off x="1817204" y="2342158"/>
            <a:ext cx="1675297" cy="2838450"/>
          </a:xfrm>
          <a:prstGeom prst="straightConnector1">
            <a:avLst/>
          </a:prstGeom>
          <a:noFill/>
          <a:ln w="38100">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AutoShape 48"/>
          <p:cNvCxnSpPr>
            <a:cxnSpLocks noChangeShapeType="1"/>
            <a:stCxn id="10" idx="3"/>
            <a:endCxn id="12" idx="1"/>
          </p:cNvCxnSpPr>
          <p:nvPr/>
        </p:nvCxnSpPr>
        <p:spPr bwMode="auto">
          <a:xfrm>
            <a:off x="2590800" y="5821958"/>
            <a:ext cx="3200401" cy="0"/>
          </a:xfrm>
          <a:prstGeom prst="straightConnector1">
            <a:avLst/>
          </a:prstGeom>
          <a:noFill/>
          <a:ln w="38100">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AutoShape 49"/>
          <p:cNvCxnSpPr>
            <a:cxnSpLocks noChangeShapeType="1"/>
            <a:stCxn id="12" idx="0"/>
            <a:endCxn id="11" idx="3"/>
          </p:cNvCxnSpPr>
          <p:nvPr/>
        </p:nvCxnSpPr>
        <p:spPr bwMode="auto">
          <a:xfrm flipH="1" flipV="1">
            <a:off x="4905375" y="2342158"/>
            <a:ext cx="1584325" cy="2822575"/>
          </a:xfrm>
          <a:prstGeom prst="straightConnector1">
            <a:avLst/>
          </a:prstGeom>
          <a:noFill/>
          <a:ln w="38100">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AutoShape 52"/>
          <p:cNvCxnSpPr>
            <a:cxnSpLocks noChangeShapeType="1"/>
            <a:stCxn id="11" idx="2"/>
            <a:endCxn id="5" idx="0"/>
          </p:cNvCxnSpPr>
          <p:nvPr/>
        </p:nvCxnSpPr>
        <p:spPr bwMode="auto">
          <a:xfrm flipH="1">
            <a:off x="4167572" y="2983508"/>
            <a:ext cx="23428" cy="733524"/>
          </a:xfrm>
          <a:prstGeom prst="straightConnector1">
            <a:avLst/>
          </a:prstGeom>
          <a:noFill/>
          <a:ln w="381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Line 54"/>
          <p:cNvSpPr>
            <a:spLocks noChangeShapeType="1"/>
          </p:cNvSpPr>
          <p:nvPr/>
        </p:nvSpPr>
        <p:spPr bwMode="auto">
          <a:xfrm flipV="1">
            <a:off x="2578100" y="4685308"/>
            <a:ext cx="952500" cy="584200"/>
          </a:xfrm>
          <a:prstGeom prst="line">
            <a:avLst/>
          </a:prstGeom>
          <a:noFill/>
          <a:ln w="381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 name="Line 55"/>
          <p:cNvSpPr>
            <a:spLocks noChangeShapeType="1"/>
          </p:cNvSpPr>
          <p:nvPr/>
        </p:nvSpPr>
        <p:spPr bwMode="auto">
          <a:xfrm flipH="1" flipV="1">
            <a:off x="4826000" y="4698008"/>
            <a:ext cx="1028700" cy="533400"/>
          </a:xfrm>
          <a:prstGeom prst="line">
            <a:avLst/>
          </a:prstGeom>
          <a:noFill/>
          <a:ln w="381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 name="Line 56"/>
          <p:cNvSpPr>
            <a:spLocks noChangeShapeType="1"/>
          </p:cNvSpPr>
          <p:nvPr/>
        </p:nvSpPr>
        <p:spPr bwMode="auto">
          <a:xfrm flipH="1">
            <a:off x="4749800" y="3643908"/>
            <a:ext cx="546100" cy="368300"/>
          </a:xfrm>
          <a:prstGeom prst="line">
            <a:avLst/>
          </a:prstGeom>
          <a:noFill/>
          <a:ln w="381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 name="Line 57"/>
          <p:cNvSpPr>
            <a:spLocks noChangeShapeType="1"/>
          </p:cNvSpPr>
          <p:nvPr/>
        </p:nvSpPr>
        <p:spPr bwMode="auto">
          <a:xfrm flipV="1">
            <a:off x="5676900" y="2869208"/>
            <a:ext cx="812800" cy="546100"/>
          </a:xfrm>
          <a:prstGeom prst="line">
            <a:avLst/>
          </a:prstGeom>
          <a:noFill/>
          <a:ln w="381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 name="Arc 58"/>
          <p:cNvSpPr>
            <a:spLocks/>
          </p:cNvSpPr>
          <p:nvPr/>
        </p:nvSpPr>
        <p:spPr bwMode="auto">
          <a:xfrm flipH="1" flipV="1">
            <a:off x="5292725" y="3301008"/>
            <a:ext cx="385763" cy="584200"/>
          </a:xfrm>
          <a:custGeom>
            <a:avLst/>
            <a:gdLst>
              <a:gd name="G0" fmla="+- 12168 0 0"/>
              <a:gd name="G1" fmla="+- 0 0 0"/>
              <a:gd name="G2" fmla="+- 21600 0 0"/>
              <a:gd name="T0" fmla="*/ 31675 w 31675"/>
              <a:gd name="T1" fmla="*/ 9275 h 21600"/>
              <a:gd name="T2" fmla="*/ 0 w 31675"/>
              <a:gd name="T3" fmla="*/ 17847 h 21600"/>
              <a:gd name="T4" fmla="*/ 12168 w 31675"/>
              <a:gd name="T5" fmla="*/ 0 h 21600"/>
            </a:gdLst>
            <a:ahLst/>
            <a:cxnLst>
              <a:cxn ang="0">
                <a:pos x="T0" y="T1"/>
              </a:cxn>
              <a:cxn ang="0">
                <a:pos x="T2" y="T3"/>
              </a:cxn>
              <a:cxn ang="0">
                <a:pos x="T4" y="T5"/>
              </a:cxn>
            </a:cxnLst>
            <a:rect l="0" t="0" r="r" b="b"/>
            <a:pathLst>
              <a:path w="31675" h="21600" fill="none" extrusionOk="0">
                <a:moveTo>
                  <a:pt x="31675" y="9275"/>
                </a:moveTo>
                <a:cubicBezTo>
                  <a:pt x="28095" y="16803"/>
                  <a:pt x="20503" y="21599"/>
                  <a:pt x="12168" y="21600"/>
                </a:cubicBezTo>
                <a:cubicBezTo>
                  <a:pt x="7827" y="21600"/>
                  <a:pt x="3586" y="20292"/>
                  <a:pt x="0" y="17846"/>
                </a:cubicBezTo>
              </a:path>
              <a:path w="31675" h="21600" stroke="0" extrusionOk="0">
                <a:moveTo>
                  <a:pt x="31675" y="9275"/>
                </a:moveTo>
                <a:cubicBezTo>
                  <a:pt x="28095" y="16803"/>
                  <a:pt x="20503" y="21599"/>
                  <a:pt x="12168" y="21600"/>
                </a:cubicBezTo>
                <a:cubicBezTo>
                  <a:pt x="7827" y="21600"/>
                  <a:pt x="3586" y="20292"/>
                  <a:pt x="0" y="17846"/>
                </a:cubicBezTo>
                <a:lnTo>
                  <a:pt x="12168" y="0"/>
                </a:lnTo>
                <a:close/>
              </a:path>
            </a:pathLst>
          </a:cu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337013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5" name="q1N6JjwI-jw"/>
          <p:cNvPicPr>
            <a:picLocks noGrp="1" noRot="1" noChangeAspect="1"/>
          </p:cNvPicPr>
          <p:nvPr>
            <p:ph idx="1"/>
            <a:videoFile r:link="rId1"/>
          </p:nvPr>
        </p:nvPicPr>
        <p:blipFill>
          <a:blip r:embed="rId3"/>
          <a:stretch>
            <a:fillRect/>
          </a:stretch>
        </p:blipFill>
        <p:spPr>
          <a:xfrm>
            <a:off x="1115616" y="1772816"/>
            <a:ext cx="7296811" cy="4104456"/>
          </a:xfrm>
          <a:prstGeom prst="rect">
            <a:avLst/>
          </a:prstGeom>
        </p:spPr>
      </p:pic>
      <p:sp>
        <p:nvSpPr>
          <p:cNvPr id="4" name="Espace réservé du numéro de diapositive 3"/>
          <p:cNvSpPr>
            <a:spLocks noGrp="1"/>
          </p:cNvSpPr>
          <p:nvPr>
            <p:ph type="sldNum" sz="quarter" idx="12"/>
          </p:nvPr>
        </p:nvSpPr>
        <p:spPr/>
        <p:txBody>
          <a:bodyPr/>
          <a:lstStyle/>
          <a:p>
            <a:fld id="{B8FA1CC9-8CEE-484E-8B25-F5001892147A}" type="slidenum">
              <a:rPr lang="fr-FR" smtClean="0"/>
              <a:pPr/>
              <a:t>9</a:t>
            </a:fld>
            <a:endParaRPr lang="fr-FR" dirty="0"/>
          </a:p>
        </p:txBody>
      </p:sp>
    </p:spTree>
    <p:extLst>
      <p:ext uri="{BB962C8B-B14F-4D97-AF65-F5344CB8AC3E}">
        <p14:creationId xmlns:p14="http://schemas.microsoft.com/office/powerpoint/2010/main" val="2003045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Sillag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Personnalisé 1">
      <a:majorFont>
        <a:latin typeface="Comic Sans MS"/>
        <a:ea typeface=""/>
        <a:cs typeface=""/>
      </a:majorFont>
      <a:minorFont>
        <a:latin typeface="Comic Sans MS"/>
        <a:ea typeface=""/>
        <a:cs typeface=""/>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9230</TotalTime>
  <Words>2900</Words>
  <Application>Microsoft Office PowerPoint</Application>
  <PresentationFormat>Affichage à l'écran (4:3)</PresentationFormat>
  <Paragraphs>840</Paragraphs>
  <Slides>55</Slides>
  <Notes>47</Notes>
  <HiddenSlides>0</HiddenSlides>
  <MMClips>1</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2</vt:i4>
      </vt:variant>
      <vt:variant>
        <vt:lpstr>Titres des diapositives</vt:lpstr>
      </vt:variant>
      <vt:variant>
        <vt:i4>55</vt:i4>
      </vt:variant>
    </vt:vector>
  </HeadingPairs>
  <TitlesOfParts>
    <vt:vector size="64" baseType="lpstr">
      <vt:lpstr>Calibri</vt:lpstr>
      <vt:lpstr>Cambria Math</vt:lpstr>
      <vt:lpstr>Comic Sans MS</vt:lpstr>
      <vt:lpstr>Symbol</vt:lpstr>
      <vt:lpstr>Wingdings</vt:lpstr>
      <vt:lpstr>Wingdings 2</vt:lpstr>
      <vt:lpstr>Débit</vt:lpstr>
      <vt:lpstr>Équation</vt:lpstr>
      <vt:lpstr>Document</vt:lpstr>
      <vt:lpstr>Introduction à la mécanique des sols</vt:lpstr>
      <vt:lpstr>Définition</vt:lpstr>
      <vt:lpstr>Problématique générale</vt:lpstr>
      <vt:lpstr>Le sol : support de fondations</vt:lpstr>
      <vt:lpstr>Le sol : matériau de construction</vt:lpstr>
      <vt:lpstr>La sol : stabilité des pentes / excavations</vt:lpstr>
      <vt:lpstr>Le sol : structures de soutènement</vt:lpstr>
      <vt:lpstr>Triangle de la géotechnique (Burland 1987)</vt:lpstr>
      <vt:lpstr>Présentation PowerPoint</vt:lpstr>
      <vt:lpstr>Organisation du module</vt:lpstr>
      <vt:lpstr>Évaluation </vt:lpstr>
      <vt:lpstr>Quelques ressources </vt:lpstr>
      <vt:lpstr>Caractérisation d’un sol</vt:lpstr>
      <vt:lpstr>Objectifs du cours</vt:lpstr>
      <vt:lpstr>Cycle géologique</vt:lpstr>
      <vt:lpstr>Géologie</vt:lpstr>
      <vt:lpstr>Le sol = un milieu triphasique</vt:lpstr>
      <vt:lpstr>Le sol = un milieu triphasique</vt:lpstr>
      <vt:lpstr>Principales familles de minéraux argileux</vt:lpstr>
      <vt:lpstr>Le sol = principaux constituants solides</vt:lpstr>
      <vt:lpstr>Surface spécifique</vt:lpstr>
      <vt:lpstr>Présentation PowerPoint</vt:lpstr>
      <vt:lpstr>Le sol = un milieu triphasique</vt:lpstr>
      <vt:lpstr>Caractériser un sol</vt:lpstr>
      <vt:lpstr>Diagramme des phases</vt:lpstr>
      <vt:lpstr>Paramètres d’état</vt:lpstr>
      <vt:lpstr>Relation entre les paramètres d’état</vt:lpstr>
      <vt:lpstr>Relations entre les différents paramètres</vt:lpstr>
      <vt:lpstr>Compléter le tableau</vt:lpstr>
      <vt:lpstr>Compléter le tableau</vt:lpstr>
      <vt:lpstr>Détermination des paramètres</vt:lpstr>
      <vt:lpstr>Décrire les propriétés physiques d’un sol </vt:lpstr>
      <vt:lpstr>Granulométrie</vt:lpstr>
      <vt:lpstr>Exemple</vt:lpstr>
      <vt:lpstr>Granulométrie des fines</vt:lpstr>
      <vt:lpstr>Assemblage des sols grenus</vt:lpstr>
      <vt:lpstr>Présentation PowerPoint</vt:lpstr>
      <vt:lpstr>Plasticité – limites de consistance</vt:lpstr>
      <vt:lpstr>Détermination pratique des limites</vt:lpstr>
      <vt:lpstr>Présentation PowerPoint</vt:lpstr>
      <vt:lpstr>Pénétromètre à cône</vt:lpstr>
      <vt:lpstr>Détermination pratique des limites</vt:lpstr>
      <vt:lpstr>Exemple</vt:lpstr>
      <vt:lpstr>Valeur de bleu</vt:lpstr>
      <vt:lpstr>Bilan</vt:lpstr>
      <vt:lpstr>Classifications des sols</vt:lpstr>
      <vt:lpstr>Représentation triangulaire</vt:lpstr>
      <vt:lpstr>Abaque de Casagrande</vt:lpstr>
      <vt:lpstr>Utilisation  gonflement</vt:lpstr>
      <vt:lpstr>Classification dérivée de Casagrande</vt:lpstr>
      <vt:lpstr>Classification GTR : terrassement</vt:lpstr>
      <vt:lpstr>Classification  selon  NF EN ISO 14688-2</vt:lpstr>
      <vt:lpstr>Présentation PowerPoint</vt:lpstr>
      <vt:lpstr>Récapitulatif</vt:lpstr>
      <vt:lpstr>Exercices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Contraintes et déformations dans les sols</dc:title>
  <dc:creator>Olivier Cuisinier</dc:creator>
  <cp:lastModifiedBy>Olivier Cuisinier</cp:lastModifiedBy>
  <cp:revision>416</cp:revision>
  <cp:lastPrinted>2022-08-22T07:49:37Z</cp:lastPrinted>
  <dcterms:created xsi:type="dcterms:W3CDTF">2011-10-12T13:44:53Z</dcterms:created>
  <dcterms:modified xsi:type="dcterms:W3CDTF">2025-08-12T12:55:12Z</dcterms:modified>
</cp:coreProperties>
</file>