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8" r:id="rId3"/>
    <p:sldId id="261" r:id="rId4"/>
    <p:sldId id="262" r:id="rId5"/>
    <p:sldId id="259" r:id="rId6"/>
    <p:sldId id="263" r:id="rId7"/>
    <p:sldId id="269" r:id="rId8"/>
    <p:sldId id="260" r:id="rId9"/>
    <p:sldId id="264" r:id="rId10"/>
    <p:sldId id="270" r:id="rId11"/>
    <p:sldId id="265" r:id="rId12"/>
    <p:sldId id="271" r:id="rId13"/>
    <p:sldId id="268" r:id="rId14"/>
    <p:sldId id="266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notesView">
  <p:normalViewPr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70" d="100"/>
          <a:sy n="70" d="100"/>
        </p:scale>
        <p:origin x="2538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E75C8E-5DF3-4EED-A655-C8AAA62D9002}" type="datetimeFigureOut">
              <a:rPr lang="nl-NL" smtClean="0"/>
              <a:t>17-7-2023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553EFB-B162-4EA9-A180-392226CAF8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34395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53EFB-B162-4EA9-A180-392226CAF859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06848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Lehreranmoderation</a:t>
            </a:r>
            <a:r>
              <a:rPr lang="nl-NL" dirty="0"/>
              <a:t>:</a:t>
            </a:r>
            <a:r>
              <a:rPr lang="nl-NL" baseline="0" dirty="0"/>
              <a:t> </a:t>
            </a:r>
            <a:r>
              <a:rPr lang="nl-NL" baseline="0" dirty="0" err="1"/>
              <a:t>jetzt</a:t>
            </a:r>
            <a:r>
              <a:rPr lang="nl-NL" baseline="0" dirty="0"/>
              <a:t> </a:t>
            </a:r>
            <a:r>
              <a:rPr lang="nl-NL" baseline="0" dirty="0" err="1"/>
              <a:t>hört</a:t>
            </a:r>
            <a:r>
              <a:rPr lang="nl-NL" baseline="0" dirty="0"/>
              <a:t> </a:t>
            </a:r>
            <a:r>
              <a:rPr lang="nl-NL" baseline="0" dirty="0" err="1"/>
              <a:t>ihr</a:t>
            </a:r>
            <a:r>
              <a:rPr lang="nl-NL" baseline="0" dirty="0"/>
              <a:t>, was der </a:t>
            </a:r>
            <a:r>
              <a:rPr lang="nl-NL" baseline="0" dirty="0" err="1"/>
              <a:t>Lehrer</a:t>
            </a:r>
            <a:r>
              <a:rPr lang="nl-NL" baseline="0" dirty="0"/>
              <a:t> über KI denkt. </a:t>
            </a:r>
            <a:r>
              <a:rPr lang="nl-NL" baseline="0" dirty="0" err="1"/>
              <a:t>Aufgabenstellung</a:t>
            </a:r>
            <a:r>
              <a:rPr lang="nl-NL" baseline="0" dirty="0"/>
              <a:t> 5a </a:t>
            </a:r>
            <a:r>
              <a:rPr lang="nl-NL" baseline="0" dirty="0" err="1"/>
              <a:t>besprechen</a:t>
            </a:r>
            <a:r>
              <a:rPr lang="nl-NL" baseline="0" dirty="0"/>
              <a:t>; </a:t>
            </a:r>
            <a:r>
              <a:rPr lang="nl-NL" baseline="0" dirty="0" err="1"/>
              <a:t>eventuell</a:t>
            </a:r>
            <a:r>
              <a:rPr lang="nl-NL" baseline="0" dirty="0"/>
              <a:t> </a:t>
            </a:r>
            <a:r>
              <a:rPr lang="nl-NL" baseline="0" dirty="0" err="1"/>
              <a:t>Wörter</a:t>
            </a:r>
            <a:r>
              <a:rPr lang="nl-NL" baseline="0" dirty="0"/>
              <a:t> </a:t>
            </a:r>
            <a:r>
              <a:rPr lang="nl-NL" baseline="0" dirty="0" err="1"/>
              <a:t>klären</a:t>
            </a:r>
            <a:r>
              <a:rPr lang="nl-NL" baseline="0" dirty="0"/>
              <a:t>; Teil 3 des </a:t>
            </a:r>
            <a:r>
              <a:rPr lang="nl-NL" baseline="0" dirty="0" err="1"/>
              <a:t>Videos</a:t>
            </a:r>
            <a:r>
              <a:rPr lang="nl-NL" baseline="0" dirty="0"/>
              <a:t> </a:t>
            </a:r>
            <a:r>
              <a:rPr lang="nl-NL" baseline="0" dirty="0" err="1"/>
              <a:t>schauen</a:t>
            </a:r>
            <a:r>
              <a:rPr lang="nl-NL" baseline="0" dirty="0"/>
              <a:t>. Zeit geben die Antworten mit dem / der Nachbar*in zu besprechen.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553EFB-B162-4EA9-A180-392226CAF859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93871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53EFB-B162-4EA9-A180-392226CAF859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07319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Aufgabe</a:t>
            </a:r>
            <a:r>
              <a:rPr lang="nl-NL" baseline="0" dirty="0" err="1"/>
              <a:t>nstellung</a:t>
            </a:r>
            <a:r>
              <a:rPr lang="nl-NL" baseline="0" dirty="0"/>
              <a:t> 5b </a:t>
            </a:r>
            <a:r>
              <a:rPr lang="nl-NL" baseline="0" dirty="0" err="1"/>
              <a:t>besprechen</a:t>
            </a:r>
            <a:r>
              <a:rPr lang="nl-NL" baseline="0" dirty="0"/>
              <a:t>. Schüttelkasten besprechen; ein Beispiel geben; 3 Minuten Zeit geben, um die zwei Sätze individuell zu schreiben; danach 3 Minuten Zeit geben, um sich gegenseitig zu fragen. 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553EFB-B162-4EA9-A180-392226CAF859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038034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Lehrer</a:t>
            </a:r>
            <a:r>
              <a:rPr lang="nl-NL" baseline="0" dirty="0"/>
              <a:t> zählt die Schüler*innen – welche Meinung hat die Mehrheit?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553EFB-B162-4EA9-A180-392226CAF859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266889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Vergleich</a:t>
            </a:r>
            <a:r>
              <a:rPr lang="nl-NL" baseline="0" dirty="0"/>
              <a:t> </a:t>
            </a:r>
            <a:r>
              <a:rPr lang="nl-NL" baseline="0" dirty="0" err="1"/>
              <a:t>zu</a:t>
            </a:r>
            <a:r>
              <a:rPr lang="nl-NL" baseline="0" dirty="0"/>
              <a:t> </a:t>
            </a:r>
            <a:r>
              <a:rPr lang="nl-NL" baseline="0" dirty="0" err="1"/>
              <a:t>Meinung</a:t>
            </a:r>
            <a:r>
              <a:rPr lang="nl-NL" baseline="0" dirty="0"/>
              <a:t> der </a:t>
            </a:r>
            <a:r>
              <a:rPr lang="nl-NL" baseline="0" dirty="0" err="1"/>
              <a:t>Deutschen</a:t>
            </a:r>
            <a:r>
              <a:rPr lang="nl-NL" baseline="0" dirty="0"/>
              <a:t> – </a:t>
            </a:r>
            <a:r>
              <a:rPr lang="nl-NL" baseline="0" dirty="0" err="1"/>
              <a:t>jung</a:t>
            </a:r>
            <a:r>
              <a:rPr lang="nl-NL" baseline="0" dirty="0"/>
              <a:t> (</a:t>
            </a:r>
            <a:r>
              <a:rPr lang="nl-NL" baseline="0" dirty="0" err="1"/>
              <a:t>Schüler</a:t>
            </a:r>
            <a:r>
              <a:rPr lang="nl-NL" baseline="0" dirty="0"/>
              <a:t>) – alt (die </a:t>
            </a:r>
            <a:r>
              <a:rPr lang="nl-NL" baseline="0" dirty="0" err="1"/>
              <a:t>Deutschen</a:t>
            </a:r>
            <a:r>
              <a:rPr lang="nl-NL" baseline="0" dirty="0"/>
              <a:t> </a:t>
            </a:r>
            <a:r>
              <a:rPr lang="nl-NL" baseline="0" dirty="0" err="1"/>
              <a:t>allgemein</a:t>
            </a:r>
            <a:r>
              <a:rPr lang="nl-NL" baseline="0" dirty="0"/>
              <a:t>) 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553EFB-B162-4EA9-A180-392226CAF859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49675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53EFB-B162-4EA9-A180-392226CAF859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804433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baseline="0" dirty="0"/>
              <a:t>Lehrer fragt die Schüler*innen: schaut euch das Bild an? Was glaubt ihr, kann KI?  </a:t>
            </a:r>
            <a:r>
              <a:rPr lang="nl-NL" baseline="0" dirty="0" err="1"/>
              <a:t>Schülerarbeitsblatt</a:t>
            </a:r>
            <a:r>
              <a:rPr lang="nl-NL" baseline="0" dirty="0"/>
              <a:t> </a:t>
            </a:r>
            <a:r>
              <a:rPr lang="nl-NL" baseline="0" dirty="0" err="1"/>
              <a:t>austeilen</a:t>
            </a:r>
            <a:r>
              <a:rPr lang="nl-NL" baseline="0" dirty="0"/>
              <a:t> und </a:t>
            </a:r>
            <a:r>
              <a:rPr lang="nl-NL" baseline="0" dirty="0" err="1"/>
              <a:t>Aufgabe</a:t>
            </a:r>
            <a:r>
              <a:rPr lang="nl-NL" baseline="0" dirty="0"/>
              <a:t> 1 </a:t>
            </a:r>
            <a:r>
              <a:rPr lang="nl-NL" baseline="0" dirty="0" err="1"/>
              <a:t>machen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553EFB-B162-4EA9-A180-392226CAF859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682710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Antwort</a:t>
            </a:r>
            <a:r>
              <a:rPr lang="nl-NL" baseline="0" dirty="0"/>
              <a:t> </a:t>
            </a:r>
            <a:r>
              <a:rPr lang="nl-NL" baseline="0" dirty="0" err="1"/>
              <a:t>Aufgabe</a:t>
            </a:r>
            <a:r>
              <a:rPr lang="nl-NL" baseline="0" dirty="0"/>
              <a:t> 1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553EFB-B162-4EA9-A180-392226CAF859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81036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Lehreranmoderation</a:t>
            </a:r>
            <a:r>
              <a:rPr lang="nl-NL" dirty="0"/>
              <a:t>: Nie</a:t>
            </a:r>
            <a:r>
              <a:rPr lang="nl-NL" baseline="0" dirty="0"/>
              <a:t> </a:t>
            </a:r>
            <a:r>
              <a:rPr lang="nl-NL" baseline="0" dirty="0" err="1"/>
              <a:t>mehr</a:t>
            </a:r>
            <a:r>
              <a:rPr lang="nl-NL" baseline="0" dirty="0"/>
              <a:t> </a:t>
            </a:r>
            <a:r>
              <a:rPr lang="nl-NL" baseline="0" dirty="0" err="1"/>
              <a:t>selber</a:t>
            </a:r>
            <a:r>
              <a:rPr lang="nl-NL" baseline="0" dirty="0"/>
              <a:t> </a:t>
            </a:r>
            <a:r>
              <a:rPr lang="nl-NL" baseline="0" dirty="0" err="1"/>
              <a:t>Hausaufgaben</a:t>
            </a:r>
            <a:r>
              <a:rPr lang="nl-NL" baseline="0" dirty="0"/>
              <a:t> </a:t>
            </a:r>
            <a:r>
              <a:rPr lang="nl-NL" baseline="0" dirty="0" err="1"/>
              <a:t>machen</a:t>
            </a:r>
            <a:r>
              <a:rPr lang="nl-NL" baseline="0" dirty="0"/>
              <a:t>? </a:t>
            </a:r>
            <a:r>
              <a:rPr lang="nl-NL" baseline="0" dirty="0" err="1"/>
              <a:t>Klingt</a:t>
            </a:r>
            <a:r>
              <a:rPr lang="nl-NL" baseline="0" dirty="0"/>
              <a:t> doch super. Hier </a:t>
            </a:r>
            <a:r>
              <a:rPr lang="nl-NL" baseline="0" dirty="0" err="1"/>
              <a:t>hört</a:t>
            </a:r>
            <a:r>
              <a:rPr lang="nl-NL" baseline="0" dirty="0"/>
              <a:t> </a:t>
            </a:r>
            <a:r>
              <a:rPr lang="nl-NL" baseline="0" dirty="0" err="1"/>
              <a:t>ihr</a:t>
            </a:r>
            <a:r>
              <a:rPr lang="nl-NL" baseline="0" dirty="0"/>
              <a:t>, ob das </a:t>
            </a:r>
            <a:r>
              <a:rPr lang="nl-NL" baseline="0" dirty="0" err="1"/>
              <a:t>geht</a:t>
            </a:r>
            <a:r>
              <a:rPr lang="nl-NL" baseline="0" dirty="0"/>
              <a:t> und ob das gut </a:t>
            </a:r>
            <a:r>
              <a:rPr lang="nl-NL" baseline="0" dirty="0" err="1"/>
              <a:t>ist</a:t>
            </a:r>
            <a:r>
              <a:rPr lang="nl-NL" baseline="0" dirty="0"/>
              <a:t>…</a:t>
            </a:r>
            <a:r>
              <a:rPr lang="nl-NL" baseline="0" dirty="0" err="1"/>
              <a:t>Arbeitsblatt</a:t>
            </a:r>
            <a:r>
              <a:rPr lang="nl-NL" baseline="0" dirty="0"/>
              <a:t> </a:t>
            </a:r>
            <a:r>
              <a:rPr lang="nl-NL" baseline="0" dirty="0" err="1"/>
              <a:t>Aufgabe</a:t>
            </a:r>
            <a:r>
              <a:rPr lang="nl-NL" baseline="0" dirty="0"/>
              <a:t> 2 </a:t>
            </a:r>
            <a:r>
              <a:rPr lang="nl-NL" baseline="0" dirty="0" err="1"/>
              <a:t>erklären</a:t>
            </a:r>
            <a:r>
              <a:rPr lang="nl-NL" baseline="0" dirty="0"/>
              <a:t>; Teil 1 </a:t>
            </a:r>
            <a:r>
              <a:rPr lang="nl-NL" baseline="0" dirty="0" err="1"/>
              <a:t>zeigen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553EFB-B162-4EA9-A180-392226CAF859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74778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Lösungen</a:t>
            </a:r>
            <a:r>
              <a:rPr lang="nl-NL" baseline="0" dirty="0"/>
              <a:t> </a:t>
            </a:r>
            <a:r>
              <a:rPr lang="nl-NL" baseline="0" dirty="0" err="1"/>
              <a:t>Aufgabe</a:t>
            </a:r>
            <a:r>
              <a:rPr lang="nl-NL" baseline="0" dirty="0"/>
              <a:t> 2 </a:t>
            </a:r>
            <a:r>
              <a:rPr lang="nl-NL" baseline="0" dirty="0" err="1"/>
              <a:t>besprechen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553EFB-B162-4EA9-A180-392226CAF859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321045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Lehreranmoderation:</a:t>
            </a:r>
            <a:r>
              <a:rPr lang="nl-NL" baseline="0" dirty="0"/>
              <a:t> Ihr hört jetzt, was die Schüler*innen an einer deutschen Gesamtschule über KI denken. Sammelt 3 </a:t>
            </a:r>
            <a:r>
              <a:rPr lang="nl-NL" baseline="0" dirty="0" err="1"/>
              <a:t>Argumente</a:t>
            </a:r>
            <a:r>
              <a:rPr lang="nl-NL" baseline="0" dirty="0"/>
              <a:t> für und </a:t>
            </a:r>
            <a:r>
              <a:rPr lang="nl-NL" baseline="0" dirty="0" err="1"/>
              <a:t>drei</a:t>
            </a:r>
            <a:r>
              <a:rPr lang="nl-NL" baseline="0" dirty="0"/>
              <a:t> </a:t>
            </a:r>
            <a:r>
              <a:rPr lang="nl-NL" baseline="0" dirty="0" err="1"/>
              <a:t>Argumente</a:t>
            </a:r>
            <a:r>
              <a:rPr lang="nl-NL" baseline="0" dirty="0"/>
              <a:t> </a:t>
            </a:r>
            <a:r>
              <a:rPr lang="nl-NL" baseline="0" dirty="0" err="1"/>
              <a:t>gegen</a:t>
            </a:r>
            <a:r>
              <a:rPr lang="nl-NL" baseline="0" dirty="0"/>
              <a:t> KI und </a:t>
            </a:r>
            <a:r>
              <a:rPr lang="nl-NL" baseline="0" dirty="0" err="1"/>
              <a:t>schreibt</a:t>
            </a:r>
            <a:r>
              <a:rPr lang="nl-NL" baseline="0" dirty="0"/>
              <a:t> </a:t>
            </a:r>
            <a:r>
              <a:rPr lang="nl-NL" baseline="0" dirty="0" err="1"/>
              <a:t>eure</a:t>
            </a:r>
            <a:r>
              <a:rPr lang="nl-NL" baseline="0" dirty="0"/>
              <a:t> </a:t>
            </a:r>
            <a:r>
              <a:rPr lang="nl-NL" baseline="0" dirty="0" err="1"/>
              <a:t>Antworten</a:t>
            </a:r>
            <a:r>
              <a:rPr lang="nl-NL" baseline="0" dirty="0"/>
              <a:t> in die </a:t>
            </a:r>
            <a:r>
              <a:rPr lang="nl-NL" baseline="0" dirty="0" err="1"/>
              <a:t>Tabelle</a:t>
            </a:r>
            <a:r>
              <a:rPr lang="nl-NL" baseline="0" dirty="0"/>
              <a:t> (</a:t>
            </a:r>
            <a:r>
              <a:rPr lang="nl-NL" baseline="0" dirty="0" err="1"/>
              <a:t>Aufgabe</a:t>
            </a:r>
            <a:r>
              <a:rPr lang="nl-NL" baseline="0" dirty="0"/>
              <a:t> 3); 2. Teil Film </a:t>
            </a:r>
            <a:r>
              <a:rPr lang="nl-NL" baseline="0" dirty="0" err="1"/>
              <a:t>zeigen</a:t>
            </a:r>
            <a:r>
              <a:rPr lang="nl-NL" baseline="0" dirty="0"/>
              <a:t>; </a:t>
            </a:r>
            <a:r>
              <a:rPr lang="nl-NL" baseline="0" dirty="0" err="1"/>
              <a:t>eventuell</a:t>
            </a:r>
            <a:r>
              <a:rPr lang="nl-NL" baseline="0" dirty="0"/>
              <a:t> zwei Mal.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553EFB-B162-4EA9-A180-392226CAF859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236953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Argumente</a:t>
            </a:r>
            <a:r>
              <a:rPr lang="nl-NL" baseline="0" dirty="0"/>
              <a:t> in </a:t>
            </a:r>
            <a:r>
              <a:rPr lang="nl-NL" dirty="0"/>
              <a:t>der Klasse </a:t>
            </a:r>
            <a:r>
              <a:rPr lang="nl-NL" dirty="0" err="1"/>
              <a:t>sammeln</a:t>
            </a:r>
            <a:r>
              <a:rPr lang="nl-NL" dirty="0"/>
              <a:t>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553EFB-B162-4EA9-A180-392226CAF859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183764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Lösungen</a:t>
            </a:r>
            <a:r>
              <a:rPr lang="nl-NL" dirty="0"/>
              <a:t> </a:t>
            </a:r>
            <a:r>
              <a:rPr lang="nl-NL" dirty="0" err="1"/>
              <a:t>aus</a:t>
            </a:r>
            <a:r>
              <a:rPr lang="nl-NL" dirty="0"/>
              <a:t> </a:t>
            </a:r>
            <a:r>
              <a:rPr lang="nl-NL" dirty="0" err="1"/>
              <a:t>dem</a:t>
            </a:r>
            <a:r>
              <a:rPr lang="nl-NL" dirty="0"/>
              <a:t> Video.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553EFB-B162-4EA9-A180-392226CAF859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4430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C9E9F-1B22-4169-893A-9A3C6E6863C3}" type="datetimeFigureOut">
              <a:rPr lang="nl-NL" smtClean="0"/>
              <a:t>17-7-2023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F21A8-5CBC-4FC7-8CE5-3B96D722A594}" type="slidenum">
              <a:rPr lang="nl-NL" smtClean="0"/>
              <a:t>‹Nr.›</a:t>
            </a:fld>
            <a:endParaRPr lang="nl-NL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7542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C9E9F-1B22-4169-893A-9A3C6E6863C3}" type="datetimeFigureOut">
              <a:rPr lang="nl-NL" smtClean="0"/>
              <a:t>17-7-2023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F21A8-5CBC-4FC7-8CE5-3B96D722A59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46585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C9E9F-1B22-4169-893A-9A3C6E6863C3}" type="datetimeFigureOut">
              <a:rPr lang="nl-NL" smtClean="0"/>
              <a:t>17-7-2023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F21A8-5CBC-4FC7-8CE5-3B96D722A59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5417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C9E9F-1B22-4169-893A-9A3C6E6863C3}" type="datetimeFigureOut">
              <a:rPr lang="nl-NL" smtClean="0"/>
              <a:t>17-7-2023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F21A8-5CBC-4FC7-8CE5-3B96D722A59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4481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C9E9F-1B22-4169-893A-9A3C6E6863C3}" type="datetimeFigureOut">
              <a:rPr lang="nl-NL" smtClean="0"/>
              <a:t>17-7-2023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F21A8-5CBC-4FC7-8CE5-3B96D722A594}" type="slidenum">
              <a:rPr lang="nl-NL" smtClean="0"/>
              <a:t>‹Nr.›</a:t>
            </a:fld>
            <a:endParaRPr lang="nl-NL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5571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C9E9F-1B22-4169-893A-9A3C6E6863C3}" type="datetimeFigureOut">
              <a:rPr lang="nl-NL" smtClean="0"/>
              <a:t>17-7-2023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F21A8-5CBC-4FC7-8CE5-3B96D722A59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2113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C9E9F-1B22-4169-893A-9A3C6E6863C3}" type="datetimeFigureOut">
              <a:rPr lang="nl-NL" smtClean="0"/>
              <a:t>17-7-2023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F21A8-5CBC-4FC7-8CE5-3B96D722A59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59835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C9E9F-1B22-4169-893A-9A3C6E6863C3}" type="datetimeFigureOut">
              <a:rPr lang="nl-NL" smtClean="0"/>
              <a:t>17-7-2023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F21A8-5CBC-4FC7-8CE5-3B96D722A59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3450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C9E9F-1B22-4169-893A-9A3C6E6863C3}" type="datetimeFigureOut">
              <a:rPr lang="nl-NL" smtClean="0"/>
              <a:t>17-7-2023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F21A8-5CBC-4FC7-8CE5-3B96D722A59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69928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5D9C9E9F-1B22-4169-893A-9A3C6E6863C3}" type="datetimeFigureOut">
              <a:rPr lang="nl-NL" smtClean="0"/>
              <a:t>17-7-2023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EAF21A8-5CBC-4FC7-8CE5-3B96D722A59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5835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C9E9F-1B22-4169-893A-9A3C6E6863C3}" type="datetimeFigureOut">
              <a:rPr lang="nl-NL" smtClean="0"/>
              <a:t>17-7-2023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F21A8-5CBC-4FC7-8CE5-3B96D722A59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7313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D9C9E9F-1B22-4169-893A-9A3C6E6863C3}" type="datetimeFigureOut">
              <a:rPr lang="nl-NL" smtClean="0"/>
              <a:t>17-7-2023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EAF21A8-5CBC-4FC7-8CE5-3B96D722A594}" type="slidenum">
              <a:rPr lang="nl-NL" smtClean="0"/>
              <a:t>‹Nr.›</a:t>
            </a:fld>
            <a:endParaRPr lang="nl-NL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4868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df.de/kinder/logo/reporterin-teresa-testet-chatgpt-100.html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df.de/kinder/logo/reporterin-teresa-testet-chatgpt-100.html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df.de/kinder/logo/reporterin-teresa-testet-chatgpt-100.htm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/>
              <a:t>Künstliche</a:t>
            </a:r>
            <a:r>
              <a:rPr lang="nl-NL" dirty="0"/>
              <a:t> </a:t>
            </a:r>
            <a:r>
              <a:rPr lang="nl-NL" dirty="0" err="1"/>
              <a:t>Intelligenz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Pro und Contra</a:t>
            </a:r>
          </a:p>
          <a:p>
            <a:r>
              <a:rPr lang="nl-NL" dirty="0" err="1"/>
              <a:t>Eine</a:t>
            </a:r>
            <a:r>
              <a:rPr lang="nl-NL" dirty="0"/>
              <a:t> </a:t>
            </a:r>
            <a:r>
              <a:rPr lang="nl-NL" dirty="0" err="1"/>
              <a:t>Unterrichtseinheit</a:t>
            </a:r>
            <a:r>
              <a:rPr lang="nl-NL" dirty="0"/>
              <a:t> </a:t>
            </a:r>
            <a:r>
              <a:rPr lang="nl-NL" dirty="0" err="1"/>
              <a:t>von</a:t>
            </a:r>
            <a:r>
              <a:rPr lang="nl-NL" dirty="0"/>
              <a:t> Ferun Wolf</a:t>
            </a:r>
          </a:p>
        </p:txBody>
      </p:sp>
    </p:spTree>
    <p:extLst>
      <p:ext uri="{BB962C8B-B14F-4D97-AF65-F5344CB8AC3E}">
        <p14:creationId xmlns:p14="http://schemas.microsoft.com/office/powerpoint/2010/main" val="1699840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Schau dir das Video 3 an! 2.35 – 4.12 Min.</a:t>
            </a:r>
            <a:br>
              <a:rPr lang="nl-NL" dirty="0"/>
            </a:br>
            <a:r>
              <a:rPr lang="nl-NL" dirty="0"/>
              <a:t>Was denkt der </a:t>
            </a:r>
            <a:r>
              <a:rPr lang="nl-NL" dirty="0" err="1"/>
              <a:t>Lehrer</a:t>
            </a:r>
            <a:r>
              <a:rPr lang="nl-NL" dirty="0"/>
              <a:t>?</a:t>
            </a:r>
          </a:p>
        </p:txBody>
      </p:sp>
      <p:pic>
        <p:nvPicPr>
          <p:cNvPr id="4" name="Tijdelijke aanduiding voor inhoud 3">
            <a:hlinkClick r:id="rId3"/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635178" y="1846263"/>
            <a:ext cx="6981970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0213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Aufgabe</a:t>
            </a:r>
            <a:r>
              <a:rPr lang="nl-NL" dirty="0"/>
              <a:t> 5a – Was denkt der </a:t>
            </a:r>
            <a:r>
              <a:rPr lang="nl-NL" dirty="0" err="1"/>
              <a:t>Lehrer</a:t>
            </a:r>
            <a:r>
              <a:rPr lang="nl-NL" dirty="0"/>
              <a:t>?</a:t>
            </a:r>
            <a:br>
              <a:rPr lang="nl-NL" dirty="0"/>
            </a:br>
            <a:r>
              <a:rPr lang="nl-NL" dirty="0"/>
              <a:t>2.35 – 4.12 Min.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nl-NL" dirty="0"/>
              <a:t>Der Lehrer erkennt, dass KI den Text geschrieben hat.			richtig/</a:t>
            </a:r>
            <a:r>
              <a:rPr lang="nl-NL" b="1" dirty="0"/>
              <a:t>falsch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Der Lehrer kann KI nur erkennen,                                                                                                             weil die Schüler*innen im Unterricht anders schreiben und sprechen.	</a:t>
            </a:r>
            <a:r>
              <a:rPr lang="nl-NL" b="1" dirty="0" err="1"/>
              <a:t>richtig</a:t>
            </a:r>
            <a:r>
              <a:rPr lang="nl-NL" dirty="0"/>
              <a:t>/</a:t>
            </a:r>
            <a:r>
              <a:rPr lang="nl-NL" dirty="0" err="1"/>
              <a:t>falsch</a:t>
            </a:r>
            <a:endParaRPr lang="nl-NL" dirty="0"/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Chat GPT hat keine Nachteile.						richtig/</a:t>
            </a:r>
            <a:r>
              <a:rPr lang="nl-NL" b="1" dirty="0"/>
              <a:t>falsch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Das Programm kann falsche oder extreme Informationen haben.	</a:t>
            </a:r>
            <a:r>
              <a:rPr lang="nl-NL" b="1" dirty="0"/>
              <a:t>	</a:t>
            </a:r>
            <a:r>
              <a:rPr lang="nl-NL" b="1" dirty="0" err="1"/>
              <a:t>richtig</a:t>
            </a:r>
            <a:r>
              <a:rPr lang="nl-NL" b="1" dirty="0"/>
              <a:t>/</a:t>
            </a:r>
            <a:r>
              <a:rPr lang="nl-NL" dirty="0" err="1"/>
              <a:t>falsch</a:t>
            </a:r>
            <a:endParaRPr lang="nl-NL" dirty="0"/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KI wird immer schlauer, aber wir werden immer dümmer.			</a:t>
            </a:r>
            <a:r>
              <a:rPr lang="nl-NL" b="1" dirty="0"/>
              <a:t>richtig</a:t>
            </a:r>
            <a:r>
              <a:rPr lang="nl-NL" dirty="0"/>
              <a:t>/falsch</a:t>
            </a:r>
          </a:p>
          <a:p>
            <a:pPr marL="1814300" lvl="8" indent="-342900">
              <a:buFont typeface="+mj-lt"/>
              <a:buAutoNum type="arabicPeriod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69649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sz="3600" dirty="0"/>
              <a:t>Aufgabe 5b – Was denkst du über KI?</a:t>
            </a:r>
            <a:br>
              <a:rPr lang="nl-NL" sz="3600" dirty="0"/>
            </a:br>
            <a:r>
              <a:rPr lang="nl-NL" sz="3600" dirty="0"/>
              <a:t>Frage einen Klassenkameraden und äußere deine Meinung!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A: </a:t>
            </a:r>
          </a:p>
          <a:p>
            <a:r>
              <a:rPr lang="nl-NL" dirty="0"/>
              <a:t>Wie </a:t>
            </a:r>
            <a:r>
              <a:rPr lang="nl-NL" dirty="0" err="1"/>
              <a:t>findest</a:t>
            </a:r>
            <a:r>
              <a:rPr lang="nl-NL" dirty="0"/>
              <a:t> du KI?</a:t>
            </a:r>
          </a:p>
          <a:p>
            <a:endParaRPr lang="nl-NL" dirty="0"/>
          </a:p>
          <a:p>
            <a:r>
              <a:rPr lang="nl-NL" dirty="0"/>
              <a:t>B:</a:t>
            </a:r>
          </a:p>
          <a:p>
            <a:r>
              <a:rPr lang="nl-NL" dirty="0" err="1"/>
              <a:t>Ich</a:t>
            </a:r>
            <a:r>
              <a:rPr lang="nl-NL" dirty="0"/>
              <a:t> </a:t>
            </a:r>
            <a:r>
              <a:rPr lang="nl-NL" dirty="0" err="1"/>
              <a:t>finde</a:t>
            </a:r>
            <a:r>
              <a:rPr lang="nl-NL" dirty="0"/>
              <a:t> KI hat </a:t>
            </a:r>
            <a:r>
              <a:rPr lang="nl-NL" dirty="0" err="1"/>
              <a:t>mehr</a:t>
            </a:r>
            <a:r>
              <a:rPr lang="nl-NL" dirty="0"/>
              <a:t> …., </a:t>
            </a:r>
            <a:r>
              <a:rPr lang="nl-NL" dirty="0" err="1"/>
              <a:t>weil</a:t>
            </a:r>
            <a:r>
              <a:rPr lang="nl-NL" dirty="0"/>
              <a:t>…</a:t>
            </a:r>
          </a:p>
          <a:p>
            <a:r>
              <a:rPr lang="nl-NL" dirty="0"/>
              <a:t>Ich würde KI…..für meine Hausaufgaben benutzen, weil…</a:t>
            </a:r>
          </a:p>
          <a:p>
            <a:endParaRPr lang="nl-NL" dirty="0"/>
          </a:p>
          <a:p>
            <a:pPr marL="1814300" lvl="8" indent="-342900">
              <a:buFont typeface="+mj-lt"/>
              <a:buAutoNum type="arabicPeriod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96551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Klassenumfrage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nl-NL" dirty="0"/>
          </a:p>
          <a:p>
            <a:pPr marL="0" indent="0" algn="ctr">
              <a:buNone/>
            </a:pPr>
            <a:r>
              <a:rPr lang="nl-NL" dirty="0"/>
              <a:t>Du bist der </a:t>
            </a:r>
            <a:r>
              <a:rPr lang="nl-NL" dirty="0" err="1"/>
              <a:t>Meinung</a:t>
            </a:r>
            <a:r>
              <a:rPr lang="nl-NL" dirty="0"/>
              <a:t> KI hat </a:t>
            </a:r>
            <a:r>
              <a:rPr lang="nl-NL" dirty="0" err="1"/>
              <a:t>mehr</a:t>
            </a:r>
            <a:r>
              <a:rPr lang="nl-NL" dirty="0"/>
              <a:t> </a:t>
            </a:r>
            <a:r>
              <a:rPr lang="nl-NL" dirty="0" err="1"/>
              <a:t>Vorteile</a:t>
            </a:r>
            <a:r>
              <a:rPr lang="nl-NL" dirty="0"/>
              <a:t> -&gt; </a:t>
            </a:r>
            <a:r>
              <a:rPr lang="nl-NL" b="1" dirty="0" err="1"/>
              <a:t>Steh</a:t>
            </a:r>
            <a:r>
              <a:rPr lang="nl-NL" b="1" dirty="0"/>
              <a:t> </a:t>
            </a:r>
            <a:r>
              <a:rPr lang="nl-NL" b="1" dirty="0" err="1"/>
              <a:t>auf</a:t>
            </a:r>
            <a:r>
              <a:rPr lang="nl-NL" b="1" dirty="0"/>
              <a:t>!</a:t>
            </a:r>
          </a:p>
          <a:p>
            <a:pPr marL="201168" lvl="1" indent="0" algn="ctr">
              <a:buNone/>
            </a:pPr>
            <a:endParaRPr lang="nl-NL" dirty="0"/>
          </a:p>
          <a:p>
            <a:pPr marL="201168" lvl="1" indent="0" algn="ctr">
              <a:buNone/>
            </a:pPr>
            <a:endParaRPr lang="nl-NL" sz="2000" dirty="0"/>
          </a:p>
          <a:p>
            <a:pPr marL="201168" lvl="1" indent="0" algn="ctr">
              <a:buNone/>
            </a:pPr>
            <a:r>
              <a:rPr lang="nl-NL" sz="2000" dirty="0"/>
              <a:t>Du bist der Meinung KI hat mehr Nachteile -&gt; </a:t>
            </a:r>
            <a:r>
              <a:rPr lang="nl-NL" sz="2000" b="1" dirty="0"/>
              <a:t>Bleib sitzen!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2253" y="2046290"/>
            <a:ext cx="677291" cy="540823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2253" y="3091452"/>
            <a:ext cx="600363" cy="573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7942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Wie finden die Deutschen KI?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189797" y="3508280"/>
            <a:ext cx="4249420" cy="4023360"/>
          </a:xfrm>
        </p:spPr>
        <p:txBody>
          <a:bodyPr/>
          <a:lstStyle/>
          <a:p>
            <a:endParaRPr lang="nl-NL" dirty="0"/>
          </a:p>
        </p:txBody>
      </p:sp>
      <p:pic>
        <p:nvPicPr>
          <p:cNvPr id="1026" name="Picture 2" descr="image0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1667309"/>
            <a:ext cx="5341937" cy="454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1411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Was </a:t>
            </a:r>
            <a:r>
              <a:rPr lang="nl-NL" dirty="0" err="1"/>
              <a:t>machen</a:t>
            </a:r>
            <a:r>
              <a:rPr lang="nl-NL" dirty="0"/>
              <a:t> </a:t>
            </a:r>
            <a:r>
              <a:rPr lang="nl-NL" dirty="0" err="1"/>
              <a:t>wir</a:t>
            </a:r>
            <a:r>
              <a:rPr lang="nl-NL" dirty="0"/>
              <a:t> </a:t>
            </a:r>
            <a:r>
              <a:rPr lang="nl-NL" dirty="0" err="1"/>
              <a:t>heute</a:t>
            </a:r>
            <a:r>
              <a:rPr lang="nl-NL" dirty="0"/>
              <a:t>?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b="1" dirty="0"/>
              <a:t>DU -&gt;</a:t>
            </a:r>
          </a:p>
          <a:p>
            <a:pPr marL="0" indent="0">
              <a:buNone/>
            </a:pPr>
            <a:r>
              <a:rPr lang="nl-NL" dirty="0"/>
              <a:t>-&gt; </a:t>
            </a:r>
            <a:r>
              <a:rPr lang="nl-NL" dirty="0" err="1"/>
              <a:t>weisst</a:t>
            </a:r>
            <a:r>
              <a:rPr lang="nl-NL" dirty="0"/>
              <a:t>, was </a:t>
            </a:r>
            <a:r>
              <a:rPr lang="nl-NL" dirty="0" err="1"/>
              <a:t>Künstliche</a:t>
            </a:r>
            <a:r>
              <a:rPr lang="nl-NL" dirty="0"/>
              <a:t> </a:t>
            </a:r>
            <a:r>
              <a:rPr lang="nl-NL" dirty="0" err="1"/>
              <a:t>Intelligenz</a:t>
            </a:r>
            <a:r>
              <a:rPr lang="nl-NL" dirty="0"/>
              <a:t> (KI) </a:t>
            </a:r>
            <a:r>
              <a:rPr lang="nl-NL" dirty="0" err="1"/>
              <a:t>ist</a:t>
            </a:r>
            <a:r>
              <a:rPr lang="nl-NL" dirty="0"/>
              <a:t>.</a:t>
            </a:r>
          </a:p>
          <a:p>
            <a:pPr marL="0" indent="0">
              <a:buNone/>
            </a:pPr>
            <a:r>
              <a:rPr lang="nl-NL" dirty="0"/>
              <a:t>-&gt; </a:t>
            </a:r>
            <a:r>
              <a:rPr lang="nl-NL" dirty="0" err="1"/>
              <a:t>siehst</a:t>
            </a:r>
            <a:r>
              <a:rPr lang="nl-NL" dirty="0"/>
              <a:t> </a:t>
            </a:r>
            <a:r>
              <a:rPr lang="nl-NL" dirty="0" err="1"/>
              <a:t>ein</a:t>
            </a:r>
            <a:r>
              <a:rPr lang="nl-NL" dirty="0"/>
              <a:t> Video </a:t>
            </a:r>
            <a:r>
              <a:rPr lang="nl-NL" dirty="0" err="1"/>
              <a:t>zu</a:t>
            </a:r>
            <a:r>
              <a:rPr lang="nl-NL" dirty="0"/>
              <a:t> KI und </a:t>
            </a:r>
            <a:r>
              <a:rPr lang="nl-NL" dirty="0" err="1"/>
              <a:t>beantwortest</a:t>
            </a:r>
            <a:r>
              <a:rPr lang="nl-NL" dirty="0"/>
              <a:t> </a:t>
            </a:r>
            <a:r>
              <a:rPr lang="nl-NL" dirty="0" err="1"/>
              <a:t>Fragen</a:t>
            </a:r>
            <a:r>
              <a:rPr lang="nl-NL" dirty="0"/>
              <a:t> </a:t>
            </a:r>
            <a:r>
              <a:rPr lang="nl-NL" dirty="0" err="1"/>
              <a:t>dazu</a:t>
            </a:r>
            <a:r>
              <a:rPr lang="nl-NL" dirty="0"/>
              <a:t>.</a:t>
            </a:r>
          </a:p>
          <a:p>
            <a:pPr marL="0" indent="0">
              <a:buNone/>
            </a:pPr>
            <a:r>
              <a:rPr lang="nl-NL" dirty="0"/>
              <a:t>-&gt; </a:t>
            </a:r>
            <a:r>
              <a:rPr lang="nl-NL" dirty="0" err="1"/>
              <a:t>sammelst</a:t>
            </a:r>
            <a:r>
              <a:rPr lang="nl-NL" dirty="0"/>
              <a:t> Pro- und </a:t>
            </a:r>
            <a:r>
              <a:rPr lang="nl-NL" dirty="0" err="1"/>
              <a:t>Contraargumente</a:t>
            </a:r>
            <a:r>
              <a:rPr lang="nl-NL" dirty="0"/>
              <a:t> </a:t>
            </a:r>
            <a:r>
              <a:rPr lang="nl-NL" dirty="0" err="1"/>
              <a:t>zu</a:t>
            </a:r>
            <a:r>
              <a:rPr lang="nl-NL" dirty="0"/>
              <a:t> </a:t>
            </a:r>
            <a:r>
              <a:rPr lang="nl-NL" dirty="0" err="1"/>
              <a:t>Hausaufgaben</a:t>
            </a:r>
            <a:r>
              <a:rPr lang="nl-NL" dirty="0"/>
              <a:t> </a:t>
            </a:r>
            <a:r>
              <a:rPr lang="nl-NL" dirty="0" err="1"/>
              <a:t>mit</a:t>
            </a:r>
            <a:r>
              <a:rPr lang="nl-NL" dirty="0"/>
              <a:t> KI in </a:t>
            </a:r>
            <a:r>
              <a:rPr lang="nl-NL" dirty="0" err="1"/>
              <a:t>einer</a:t>
            </a:r>
            <a:r>
              <a:rPr lang="nl-NL" dirty="0"/>
              <a:t> </a:t>
            </a:r>
            <a:r>
              <a:rPr lang="nl-NL" dirty="0" err="1"/>
              <a:t>Tabelle</a:t>
            </a:r>
            <a:r>
              <a:rPr lang="nl-NL" dirty="0"/>
              <a:t>.</a:t>
            </a:r>
          </a:p>
          <a:p>
            <a:pPr marL="0" indent="0">
              <a:buNone/>
            </a:pPr>
            <a:r>
              <a:rPr lang="nl-NL" dirty="0"/>
              <a:t>-&gt; </a:t>
            </a:r>
            <a:r>
              <a:rPr lang="nl-NL" dirty="0" err="1"/>
              <a:t>schreibst</a:t>
            </a:r>
            <a:r>
              <a:rPr lang="nl-NL" dirty="0"/>
              <a:t> </a:t>
            </a:r>
            <a:r>
              <a:rPr lang="nl-NL" dirty="0" err="1"/>
              <a:t>deine</a:t>
            </a:r>
            <a:r>
              <a:rPr lang="nl-NL" dirty="0"/>
              <a:t> </a:t>
            </a:r>
            <a:r>
              <a:rPr lang="nl-NL" dirty="0" err="1"/>
              <a:t>Meinung</a:t>
            </a:r>
            <a:r>
              <a:rPr lang="nl-NL" dirty="0"/>
              <a:t> </a:t>
            </a:r>
            <a:r>
              <a:rPr lang="nl-NL" dirty="0" err="1"/>
              <a:t>zu</a:t>
            </a:r>
            <a:r>
              <a:rPr lang="nl-NL" dirty="0"/>
              <a:t> KI </a:t>
            </a:r>
            <a:r>
              <a:rPr lang="nl-NL" dirty="0" err="1"/>
              <a:t>auf</a:t>
            </a:r>
            <a:r>
              <a:rPr lang="nl-NL" dirty="0"/>
              <a:t> und </a:t>
            </a:r>
            <a:r>
              <a:rPr lang="nl-NL" dirty="0" err="1"/>
              <a:t>sagst</a:t>
            </a:r>
            <a:r>
              <a:rPr lang="nl-NL" dirty="0"/>
              <a:t> </a:t>
            </a:r>
            <a:r>
              <a:rPr lang="nl-NL" dirty="0" err="1"/>
              <a:t>sie</a:t>
            </a:r>
            <a:r>
              <a:rPr lang="nl-NL" dirty="0"/>
              <a:t> </a:t>
            </a:r>
            <a:r>
              <a:rPr lang="nl-NL" dirty="0" err="1"/>
              <a:t>deinem</a:t>
            </a:r>
            <a:r>
              <a:rPr lang="nl-NL" dirty="0"/>
              <a:t> </a:t>
            </a:r>
            <a:r>
              <a:rPr lang="nl-NL" dirty="0" err="1"/>
              <a:t>Nachbarn</a:t>
            </a:r>
            <a:r>
              <a:rPr lang="nl-NL" dirty="0"/>
              <a:t>.</a:t>
            </a:r>
          </a:p>
          <a:p>
            <a:pPr marL="0" indent="0">
              <a:buNone/>
            </a:pPr>
            <a:r>
              <a:rPr lang="nl-NL" dirty="0"/>
              <a:t>-&gt; </a:t>
            </a:r>
            <a:r>
              <a:rPr lang="nl-NL" dirty="0" err="1"/>
              <a:t>nimmst</a:t>
            </a:r>
            <a:r>
              <a:rPr lang="nl-NL" dirty="0"/>
              <a:t> teil an </a:t>
            </a:r>
            <a:r>
              <a:rPr lang="nl-NL" dirty="0" err="1"/>
              <a:t>einer</a:t>
            </a:r>
            <a:r>
              <a:rPr lang="nl-NL" dirty="0"/>
              <a:t> </a:t>
            </a:r>
            <a:r>
              <a:rPr lang="nl-NL" dirty="0" err="1"/>
              <a:t>Klassenumfrage</a:t>
            </a:r>
            <a:r>
              <a:rPr lang="nl-NL" dirty="0"/>
              <a:t>.</a:t>
            </a:r>
          </a:p>
          <a:p>
            <a:r>
              <a:rPr lang="nl-NL" dirty="0"/>
              <a:t>-&gt; </a:t>
            </a:r>
            <a:r>
              <a:rPr lang="nl-NL" dirty="0" err="1"/>
              <a:t>weisst</a:t>
            </a:r>
            <a:r>
              <a:rPr lang="nl-NL" dirty="0"/>
              <a:t>, wie die </a:t>
            </a:r>
            <a:r>
              <a:rPr lang="nl-NL" dirty="0" err="1"/>
              <a:t>Deutschen</a:t>
            </a:r>
            <a:r>
              <a:rPr lang="nl-NL" dirty="0"/>
              <a:t> über KI denken.</a:t>
            </a:r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00074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1845734"/>
            <a:ext cx="7856219" cy="402336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err="1"/>
              <a:t>Musik</a:t>
            </a:r>
            <a:r>
              <a:rPr lang="nl-NL" dirty="0"/>
              <a:t> </a:t>
            </a:r>
            <a:r>
              <a:rPr lang="nl-NL" dirty="0" err="1"/>
              <a:t>komponieren</a:t>
            </a:r>
            <a:r>
              <a:rPr lang="nl-NL" dirty="0"/>
              <a:t>? Ein Bild malen? Auto fahren? Das </a:t>
            </a:r>
            <a:r>
              <a:rPr lang="nl-NL" dirty="0" err="1"/>
              <a:t>kann</a:t>
            </a:r>
            <a:r>
              <a:rPr lang="nl-NL" dirty="0"/>
              <a:t> KI!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1004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Aufgabe</a:t>
            </a:r>
            <a:r>
              <a:rPr lang="nl-NL" dirty="0"/>
              <a:t> 1 – </a:t>
            </a:r>
            <a:r>
              <a:rPr lang="nl-NL" dirty="0" err="1"/>
              <a:t>Vor</a:t>
            </a:r>
            <a:r>
              <a:rPr lang="nl-NL" dirty="0"/>
              <a:t> </a:t>
            </a:r>
            <a:r>
              <a:rPr lang="nl-NL" dirty="0" err="1"/>
              <a:t>dem</a:t>
            </a:r>
            <a:r>
              <a:rPr lang="nl-NL" dirty="0"/>
              <a:t> </a:t>
            </a:r>
            <a:r>
              <a:rPr lang="nl-NL" dirty="0" err="1"/>
              <a:t>Sehen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58950" y="2576513"/>
            <a:ext cx="8734425" cy="256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466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Schau dir das Video 1 an! 0.00 – 1.32 Min.</a:t>
            </a:r>
            <a:br>
              <a:rPr lang="nl-NL" dirty="0"/>
            </a:br>
            <a:r>
              <a:rPr lang="nl-NL" dirty="0"/>
              <a:t>Was </a:t>
            </a:r>
            <a:r>
              <a:rPr lang="nl-NL" dirty="0" err="1"/>
              <a:t>kann</a:t>
            </a:r>
            <a:r>
              <a:rPr lang="nl-NL" dirty="0"/>
              <a:t> KI?</a:t>
            </a:r>
          </a:p>
        </p:txBody>
      </p:sp>
      <p:pic>
        <p:nvPicPr>
          <p:cNvPr id="4" name="Tijdelijke aanduiding voor inhoud 3">
            <a:hlinkClick r:id="rId3"/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635178" y="1846263"/>
            <a:ext cx="6981970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288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Aufgabe</a:t>
            </a:r>
            <a:r>
              <a:rPr lang="nl-NL" dirty="0"/>
              <a:t> 2 – 0.00 – 1.12 Min.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97279" y="1845734"/>
            <a:ext cx="10863811" cy="4023360"/>
          </a:xfrm>
        </p:spPr>
        <p:txBody>
          <a:bodyPr/>
          <a:lstStyle/>
          <a:p>
            <a:pPr marL="457200" lvl="0" indent="-457200">
              <a:buFont typeface="+mj-lt"/>
              <a:buAutoNum type="arabicPeriod"/>
            </a:pPr>
            <a:r>
              <a:rPr lang="nl-NL" dirty="0"/>
              <a:t>Chat GPT ist ein Programm, das z. B. </a:t>
            </a:r>
            <a:r>
              <a:rPr lang="nl-NL" dirty="0" err="1"/>
              <a:t>Aufsätze</a:t>
            </a:r>
            <a:r>
              <a:rPr lang="nl-NL" dirty="0"/>
              <a:t> </a:t>
            </a:r>
            <a:r>
              <a:rPr lang="nl-NL" dirty="0" err="1"/>
              <a:t>schreiben</a:t>
            </a:r>
            <a:r>
              <a:rPr lang="nl-NL" dirty="0"/>
              <a:t> </a:t>
            </a:r>
            <a:r>
              <a:rPr lang="nl-NL" dirty="0" err="1"/>
              <a:t>kann</a:t>
            </a:r>
            <a:r>
              <a:rPr lang="nl-NL" dirty="0"/>
              <a:t>.			</a:t>
            </a:r>
            <a:r>
              <a:rPr lang="nl-NL" b="1" i="1" dirty="0" err="1"/>
              <a:t>richtig</a:t>
            </a:r>
            <a:r>
              <a:rPr lang="nl-NL" i="1" dirty="0"/>
              <a:t>/</a:t>
            </a:r>
            <a:r>
              <a:rPr lang="nl-NL" i="1" dirty="0" err="1"/>
              <a:t>falsch</a:t>
            </a:r>
            <a:endParaRPr lang="nl-NL" dirty="0"/>
          </a:p>
          <a:p>
            <a:pPr marL="457200" lvl="0" indent="-457200">
              <a:buFont typeface="+mj-lt"/>
              <a:buAutoNum type="arabicPeriod"/>
            </a:pPr>
            <a:r>
              <a:rPr lang="nl-NL" dirty="0"/>
              <a:t>KI ist ein Computerprogramm, was ähnlich lernt, wie ein Mensch.			</a:t>
            </a:r>
            <a:r>
              <a:rPr lang="nl-NL" b="1" i="1" dirty="0" err="1"/>
              <a:t>richtig</a:t>
            </a:r>
            <a:r>
              <a:rPr lang="nl-NL" i="1" dirty="0"/>
              <a:t>/</a:t>
            </a:r>
            <a:r>
              <a:rPr lang="nl-NL" i="1" dirty="0" err="1"/>
              <a:t>falsch</a:t>
            </a:r>
            <a:endParaRPr lang="nl-NL" i="1" dirty="0"/>
          </a:p>
          <a:p>
            <a:pPr marL="457200" lvl="0" indent="-457200">
              <a:buFont typeface="+mj-lt"/>
              <a:buAutoNum type="arabicPeriod"/>
            </a:pPr>
            <a:r>
              <a:rPr lang="nl-NL" dirty="0"/>
              <a:t>Man füttert KI mit ganz vielen Informationen.					</a:t>
            </a:r>
            <a:r>
              <a:rPr lang="nl-NL" b="1" dirty="0" err="1"/>
              <a:t>richtig</a:t>
            </a:r>
            <a:r>
              <a:rPr lang="nl-NL" dirty="0"/>
              <a:t>/</a:t>
            </a:r>
            <a:r>
              <a:rPr lang="nl-NL" dirty="0" err="1"/>
              <a:t>falsch</a:t>
            </a:r>
            <a:endParaRPr lang="nl-NL" dirty="0"/>
          </a:p>
          <a:p>
            <a:pPr marL="457200" lvl="0" indent="-457200">
              <a:buFont typeface="+mj-lt"/>
              <a:buAutoNum type="arabicPeriod"/>
            </a:pPr>
            <a:r>
              <a:rPr lang="nl-NL" dirty="0"/>
              <a:t>KI hat nicht </a:t>
            </a:r>
            <a:r>
              <a:rPr lang="nl-NL" dirty="0" err="1"/>
              <a:t>auf</a:t>
            </a:r>
            <a:r>
              <a:rPr lang="nl-NL" dirty="0"/>
              <a:t> alles </a:t>
            </a:r>
            <a:r>
              <a:rPr lang="nl-NL" dirty="0" err="1"/>
              <a:t>eine</a:t>
            </a:r>
            <a:r>
              <a:rPr lang="nl-NL" dirty="0"/>
              <a:t> </a:t>
            </a:r>
            <a:r>
              <a:rPr lang="nl-NL" dirty="0" err="1"/>
              <a:t>Antwort</a:t>
            </a:r>
            <a:r>
              <a:rPr lang="nl-NL" dirty="0"/>
              <a:t>.						</a:t>
            </a:r>
            <a:r>
              <a:rPr lang="nl-NL" dirty="0" err="1"/>
              <a:t>richtig</a:t>
            </a:r>
            <a:r>
              <a:rPr lang="nl-NL" b="1" dirty="0"/>
              <a:t>/</a:t>
            </a:r>
            <a:r>
              <a:rPr lang="nl-NL" b="1" dirty="0" err="1"/>
              <a:t>falsch</a:t>
            </a:r>
            <a:endParaRPr lang="nl-NL" b="1" dirty="0"/>
          </a:p>
          <a:p>
            <a:pPr marL="457200" lvl="0" indent="-457200">
              <a:buFont typeface="+mj-lt"/>
              <a:buAutoNum type="arabicPeriod"/>
            </a:pPr>
            <a:r>
              <a:rPr lang="nl-NL" dirty="0"/>
              <a:t>KI </a:t>
            </a:r>
            <a:r>
              <a:rPr lang="nl-NL" dirty="0" err="1"/>
              <a:t>ist</a:t>
            </a:r>
            <a:r>
              <a:rPr lang="nl-NL" dirty="0"/>
              <a:t> bei </a:t>
            </a:r>
            <a:r>
              <a:rPr lang="nl-NL" dirty="0" err="1"/>
              <a:t>Studierenden</a:t>
            </a:r>
            <a:r>
              <a:rPr lang="nl-NL" dirty="0"/>
              <a:t> </a:t>
            </a:r>
            <a:r>
              <a:rPr lang="nl-NL" dirty="0" err="1"/>
              <a:t>kein</a:t>
            </a:r>
            <a:r>
              <a:rPr lang="nl-NL" dirty="0"/>
              <a:t> Trend.						</a:t>
            </a:r>
            <a:r>
              <a:rPr lang="nl-NL" dirty="0" err="1"/>
              <a:t>richtig</a:t>
            </a:r>
            <a:r>
              <a:rPr lang="nl-NL" i="1" dirty="0"/>
              <a:t>/</a:t>
            </a:r>
            <a:r>
              <a:rPr lang="nl-NL" b="1" i="1" dirty="0" err="1"/>
              <a:t>falsch</a:t>
            </a:r>
            <a:endParaRPr lang="nl-NL" b="1" dirty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61370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Schau dir das Video 2 an! 1.32 – 2.35 Min.</a:t>
            </a:r>
            <a:br>
              <a:rPr lang="nl-NL" dirty="0"/>
            </a:br>
            <a:r>
              <a:rPr lang="nl-NL" dirty="0"/>
              <a:t>Was finden die Schüler*innen?</a:t>
            </a:r>
          </a:p>
        </p:txBody>
      </p:sp>
      <p:pic>
        <p:nvPicPr>
          <p:cNvPr id="4" name="Tijdelijke aanduiding voor inhoud 3">
            <a:hlinkClick r:id="rId3"/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635178" y="1846263"/>
            <a:ext cx="6981970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0122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96963" y="231185"/>
            <a:ext cx="10058400" cy="1450757"/>
          </a:xfrm>
        </p:spPr>
        <p:txBody>
          <a:bodyPr>
            <a:normAutofit fontScale="90000"/>
          </a:bodyPr>
          <a:lstStyle/>
          <a:p>
            <a:r>
              <a:rPr lang="nl-NL" dirty="0"/>
              <a:t>Aufgabe 3 – Was finden die Schüler*innen?</a:t>
            </a:r>
            <a:br>
              <a:rPr lang="nl-NL" dirty="0"/>
            </a:br>
            <a:r>
              <a:rPr lang="nl-NL" dirty="0"/>
              <a:t>1.12 – 2.35 Min.</a:t>
            </a:r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7269672"/>
              </p:ext>
            </p:extLst>
          </p:nvPr>
        </p:nvGraphicFramePr>
        <p:xfrm>
          <a:off x="1096963" y="1846261"/>
          <a:ext cx="10058400" cy="26795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9200">
                  <a:extLst>
                    <a:ext uri="{9D8B030D-6E8A-4147-A177-3AD203B41FA5}">
                      <a16:colId xmlns:a16="http://schemas.microsoft.com/office/drawing/2014/main" val="1536237913"/>
                    </a:ext>
                  </a:extLst>
                </a:gridCol>
                <a:gridCol w="5029200">
                  <a:extLst>
                    <a:ext uri="{9D8B030D-6E8A-4147-A177-3AD203B41FA5}">
                      <a16:colId xmlns:a16="http://schemas.microsoft.com/office/drawing/2014/main" val="2355078935"/>
                    </a:ext>
                  </a:extLst>
                </a:gridCol>
              </a:tblGrid>
              <a:tr h="669889">
                <a:tc>
                  <a:txBody>
                    <a:bodyPr/>
                    <a:lstStyle/>
                    <a:p>
                      <a:r>
                        <a:rPr lang="nl-NL" dirty="0"/>
                        <a:t>Pro </a:t>
                      </a:r>
                      <a:r>
                        <a:rPr lang="nl-NL" dirty="0" err="1"/>
                        <a:t>Hausaufgaben</a:t>
                      </a:r>
                      <a:r>
                        <a:rPr lang="nl-NL" baseline="0" dirty="0"/>
                        <a:t> </a:t>
                      </a:r>
                      <a:r>
                        <a:rPr lang="nl-NL" baseline="0" dirty="0" err="1"/>
                        <a:t>mit</a:t>
                      </a:r>
                      <a:r>
                        <a:rPr lang="nl-NL" baseline="0" dirty="0"/>
                        <a:t> KI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Contra </a:t>
                      </a:r>
                      <a:r>
                        <a:rPr lang="nl-NL" dirty="0" err="1"/>
                        <a:t>Hausaufgaben</a:t>
                      </a:r>
                      <a:r>
                        <a:rPr lang="nl-NL" baseline="0" dirty="0"/>
                        <a:t> </a:t>
                      </a:r>
                      <a:r>
                        <a:rPr lang="nl-NL" baseline="0" dirty="0" err="1"/>
                        <a:t>mit</a:t>
                      </a:r>
                      <a:r>
                        <a:rPr lang="nl-NL" baseline="0" dirty="0"/>
                        <a:t> KI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7268685"/>
                  </a:ext>
                </a:extLst>
              </a:tr>
              <a:tr h="669889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0294704"/>
                  </a:ext>
                </a:extLst>
              </a:tr>
              <a:tr h="669889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6148513"/>
                  </a:ext>
                </a:extLst>
              </a:tr>
              <a:tr h="669889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27750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25151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Aufgabe 4 – Was finden die Schüler*innen?</a:t>
            </a:r>
            <a:br>
              <a:rPr lang="nl-NL" dirty="0"/>
            </a:br>
            <a:r>
              <a:rPr lang="nl-NL" dirty="0"/>
              <a:t>1.12 – 2.35 Min.</a:t>
            </a:r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1470773"/>
              </p:ext>
            </p:extLst>
          </p:nvPr>
        </p:nvGraphicFramePr>
        <p:xfrm>
          <a:off x="1096963" y="1846263"/>
          <a:ext cx="10058400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9200">
                  <a:extLst>
                    <a:ext uri="{9D8B030D-6E8A-4147-A177-3AD203B41FA5}">
                      <a16:colId xmlns:a16="http://schemas.microsoft.com/office/drawing/2014/main" val="1536237913"/>
                    </a:ext>
                  </a:extLst>
                </a:gridCol>
                <a:gridCol w="5029200">
                  <a:extLst>
                    <a:ext uri="{9D8B030D-6E8A-4147-A177-3AD203B41FA5}">
                      <a16:colId xmlns:a16="http://schemas.microsoft.com/office/drawing/2014/main" val="23550789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Pro </a:t>
                      </a:r>
                      <a:r>
                        <a:rPr lang="nl-NL" dirty="0" err="1"/>
                        <a:t>Hausaufgaben</a:t>
                      </a:r>
                      <a:r>
                        <a:rPr lang="nl-NL" baseline="0" dirty="0"/>
                        <a:t> </a:t>
                      </a:r>
                      <a:r>
                        <a:rPr lang="nl-NL" baseline="0" dirty="0" err="1"/>
                        <a:t>mit</a:t>
                      </a:r>
                      <a:r>
                        <a:rPr lang="nl-NL" baseline="0" dirty="0"/>
                        <a:t> KI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Contra </a:t>
                      </a:r>
                      <a:r>
                        <a:rPr lang="nl-NL" dirty="0" err="1"/>
                        <a:t>Hausaufgaben</a:t>
                      </a:r>
                      <a:r>
                        <a:rPr lang="nl-NL" baseline="0" dirty="0"/>
                        <a:t> </a:t>
                      </a:r>
                      <a:r>
                        <a:rPr lang="nl-NL" baseline="0" dirty="0" err="1"/>
                        <a:t>mit</a:t>
                      </a:r>
                      <a:r>
                        <a:rPr lang="nl-NL" baseline="0" dirty="0"/>
                        <a:t> KI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7268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Gut,</a:t>
                      </a:r>
                      <a:r>
                        <a:rPr lang="nl-NL" baseline="0" dirty="0"/>
                        <a:t> </a:t>
                      </a:r>
                      <a:r>
                        <a:rPr lang="nl-NL" baseline="0" dirty="0" err="1"/>
                        <a:t>wenn</a:t>
                      </a:r>
                      <a:r>
                        <a:rPr lang="nl-NL" baseline="0" dirty="0"/>
                        <a:t> man </a:t>
                      </a:r>
                      <a:r>
                        <a:rPr lang="nl-NL" baseline="0" dirty="0" err="1"/>
                        <a:t>zu</a:t>
                      </a:r>
                      <a:r>
                        <a:rPr lang="nl-NL" baseline="0" dirty="0"/>
                        <a:t> </a:t>
                      </a:r>
                      <a:r>
                        <a:rPr lang="nl-NL" baseline="0" dirty="0" err="1"/>
                        <a:t>faul</a:t>
                      </a:r>
                      <a:r>
                        <a:rPr lang="nl-NL" baseline="0" dirty="0"/>
                        <a:t> </a:t>
                      </a:r>
                      <a:r>
                        <a:rPr lang="nl-NL" baseline="0" dirty="0" err="1"/>
                        <a:t>ist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err="1"/>
                        <a:t>Eltern</a:t>
                      </a:r>
                      <a:r>
                        <a:rPr lang="nl-NL" baseline="0" dirty="0"/>
                        <a:t> </a:t>
                      </a:r>
                      <a:r>
                        <a:rPr lang="nl-NL" baseline="0" dirty="0" err="1"/>
                        <a:t>sind</a:t>
                      </a:r>
                      <a:r>
                        <a:rPr lang="nl-NL" baseline="0" dirty="0"/>
                        <a:t> </a:t>
                      </a:r>
                      <a:r>
                        <a:rPr lang="nl-NL" baseline="0" dirty="0" err="1"/>
                        <a:t>dagegen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02947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err="1"/>
                        <a:t>Sieht</a:t>
                      </a:r>
                      <a:r>
                        <a:rPr lang="nl-NL" baseline="0" dirty="0"/>
                        <a:t> interessant </a:t>
                      </a:r>
                      <a:r>
                        <a:rPr lang="nl-NL" baseline="0" dirty="0" err="1"/>
                        <a:t>aus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err="1"/>
                        <a:t>Hausaufgaben</a:t>
                      </a:r>
                      <a:r>
                        <a:rPr lang="nl-NL" baseline="0" dirty="0"/>
                        <a:t> </a:t>
                      </a:r>
                      <a:r>
                        <a:rPr lang="nl-NL" baseline="0" dirty="0" err="1"/>
                        <a:t>sind</a:t>
                      </a:r>
                      <a:r>
                        <a:rPr lang="nl-NL" baseline="0" dirty="0"/>
                        <a:t> </a:t>
                      </a:r>
                      <a:r>
                        <a:rPr lang="nl-NL" baseline="0" dirty="0" err="1"/>
                        <a:t>dazu</a:t>
                      </a:r>
                      <a:r>
                        <a:rPr lang="nl-NL" baseline="0" dirty="0"/>
                        <a:t> da, </a:t>
                      </a:r>
                      <a:r>
                        <a:rPr lang="nl-NL" baseline="0" dirty="0" err="1"/>
                        <a:t>dass</a:t>
                      </a:r>
                      <a:r>
                        <a:rPr lang="nl-NL" baseline="0" dirty="0"/>
                        <a:t> man </a:t>
                      </a:r>
                      <a:r>
                        <a:rPr lang="nl-NL" baseline="0" dirty="0" err="1"/>
                        <a:t>selber</a:t>
                      </a:r>
                      <a:r>
                        <a:rPr lang="nl-NL" baseline="0" dirty="0"/>
                        <a:t> den </a:t>
                      </a:r>
                      <a:r>
                        <a:rPr lang="nl-NL" baseline="0" dirty="0" err="1"/>
                        <a:t>Stoff</a:t>
                      </a:r>
                      <a:r>
                        <a:rPr lang="nl-NL" baseline="0" dirty="0"/>
                        <a:t> </a:t>
                      </a:r>
                      <a:r>
                        <a:rPr lang="nl-NL" baseline="0" dirty="0" err="1"/>
                        <a:t>wiederholt</a:t>
                      </a:r>
                      <a:r>
                        <a:rPr lang="nl-NL" baseline="0" dirty="0"/>
                        <a:t> und </a:t>
                      </a:r>
                      <a:r>
                        <a:rPr lang="nl-NL" baseline="0" dirty="0" err="1"/>
                        <a:t>selber</a:t>
                      </a:r>
                      <a:r>
                        <a:rPr lang="nl-NL" baseline="0" dirty="0"/>
                        <a:t> </a:t>
                      </a:r>
                      <a:r>
                        <a:rPr lang="nl-NL" baseline="0" dirty="0" err="1"/>
                        <a:t>lernt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61485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err="1"/>
                        <a:t>Kann</a:t>
                      </a:r>
                      <a:r>
                        <a:rPr lang="nl-NL" baseline="0" dirty="0"/>
                        <a:t> </a:t>
                      </a:r>
                      <a:r>
                        <a:rPr lang="nl-NL" baseline="0" dirty="0" err="1"/>
                        <a:t>Rechercheaufgaben</a:t>
                      </a:r>
                      <a:r>
                        <a:rPr lang="nl-NL" baseline="0" dirty="0"/>
                        <a:t> </a:t>
                      </a:r>
                      <a:r>
                        <a:rPr lang="nl-NL" baseline="0" dirty="0" err="1"/>
                        <a:t>übernehmen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err="1"/>
                        <a:t>Technik</a:t>
                      </a:r>
                      <a:r>
                        <a:rPr lang="nl-NL" baseline="0" dirty="0"/>
                        <a:t> </a:t>
                      </a:r>
                      <a:r>
                        <a:rPr lang="nl-NL" baseline="0" dirty="0" err="1"/>
                        <a:t>kann</a:t>
                      </a:r>
                      <a:r>
                        <a:rPr lang="nl-NL" baseline="0" dirty="0"/>
                        <a:t> </a:t>
                      </a:r>
                      <a:r>
                        <a:rPr lang="nl-NL" baseline="0" dirty="0" err="1"/>
                        <a:t>ausfallen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27750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79034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30367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2556876"/>
      </p:ext>
    </p:extLst>
  </p:cSld>
  <p:clrMapOvr>
    <a:masterClrMapping/>
  </p:clrMapOvr>
</p:sld>
</file>

<file path=ppt/theme/theme1.xml><?xml version="1.0" encoding="utf-8"?>
<a:theme xmlns:a="http://schemas.openxmlformats.org/drawingml/2006/main" name="Terugblik">
  <a:themeElements>
    <a:clrScheme name="Terugblik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Terugblik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rugblik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759</Words>
  <Application>Microsoft Office PowerPoint</Application>
  <PresentationFormat>Breitbild</PresentationFormat>
  <Paragraphs>80</Paragraphs>
  <Slides>14</Slides>
  <Notes>14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7" baseType="lpstr">
      <vt:lpstr>Calibri</vt:lpstr>
      <vt:lpstr>Calibri Light</vt:lpstr>
      <vt:lpstr>Terugblik</vt:lpstr>
      <vt:lpstr>Künstliche Intelligenz</vt:lpstr>
      <vt:lpstr>Was machen wir heute?</vt:lpstr>
      <vt:lpstr>Musik komponieren? Ein Bild malen? Auto fahren? Das kann KI!</vt:lpstr>
      <vt:lpstr>Aufgabe 1 – Vor dem Sehen</vt:lpstr>
      <vt:lpstr>Schau dir das Video 1 an! 0.00 – 1.32 Min. Was kann KI?</vt:lpstr>
      <vt:lpstr>Aufgabe 2 – 0.00 – 1.12 Min.</vt:lpstr>
      <vt:lpstr>Schau dir das Video 2 an! 1.32 – 2.35 Min. Was finden die Schüler*innen?</vt:lpstr>
      <vt:lpstr>Aufgabe 3 – Was finden die Schüler*innen? 1.12 – 2.35 Min.</vt:lpstr>
      <vt:lpstr>Aufgabe 4 – Was finden die Schüler*innen? 1.12 – 2.35 Min.</vt:lpstr>
      <vt:lpstr>Schau dir das Video 3 an! 2.35 – 4.12 Min. Was denkt der Lehrer?</vt:lpstr>
      <vt:lpstr>Aufgabe 5a – Was denkt der Lehrer? 2.35 – 4.12 Min.</vt:lpstr>
      <vt:lpstr>Aufgabe 5b – Was denkst du über KI? Frage einen Klassenkameraden und äußere deine Meinung!</vt:lpstr>
      <vt:lpstr>Klassenumfrage</vt:lpstr>
      <vt:lpstr>Wie finden die Deutschen KI?</vt:lpstr>
    </vt:vector>
  </TitlesOfParts>
  <Company>Fontys Hogescholen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Künstliche Intelligen</dc:title>
  <dc:creator>Wolf-Böttcher,Ferun F.</dc:creator>
  <cp:lastModifiedBy>Kühnel, Karin</cp:lastModifiedBy>
  <cp:revision>21</cp:revision>
  <dcterms:created xsi:type="dcterms:W3CDTF">2023-05-16T10:12:18Z</dcterms:created>
  <dcterms:modified xsi:type="dcterms:W3CDTF">2023-07-17T12:21:16Z</dcterms:modified>
</cp:coreProperties>
</file>