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2" r:id="rId5"/>
    <p:sldId id="275" r:id="rId6"/>
    <p:sldId id="276" r:id="rId7"/>
    <p:sldId id="277" r:id="rId8"/>
    <p:sldId id="278" r:id="rId9"/>
    <p:sldId id="279" r:id="rId10"/>
    <p:sldId id="282" r:id="rId11"/>
    <p:sldId id="283" r:id="rId12"/>
    <p:sldId id="284" r:id="rId13"/>
    <p:sldId id="285" r:id="rId14"/>
    <p:sldId id="286" r:id="rId15"/>
    <p:sldId id="280" r:id="rId16"/>
    <p:sldId id="281" r:id="rId17"/>
    <p:sldId id="287" r:id="rId18"/>
    <p:sldId id="265" r:id="rId19"/>
    <p:sldId id="288" r:id="rId20"/>
    <p:sldId id="289" r:id="rId21"/>
    <p:sldId id="290" r:id="rId22"/>
    <p:sldId id="29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2450" autoAdjust="0"/>
  </p:normalViewPr>
  <p:slideViewPr>
    <p:cSldViewPr snapToGrid="0" showGuides="1">
      <p:cViewPr varScale="1">
        <p:scale>
          <a:sx n="113" d="100"/>
          <a:sy n="113" d="100"/>
        </p:scale>
        <p:origin x="2558" y="82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07/09/2025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025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121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05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621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51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96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171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47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082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830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B370F2-E881-4861-BBA2-B7B1B1CCD976}"/>
              </a:ext>
            </a:extLst>
          </p:cNvPr>
          <p:cNvSpPr txBox="1"/>
          <p:nvPr/>
        </p:nvSpPr>
        <p:spPr>
          <a:xfrm>
            <a:off x="5961807" y="1219787"/>
            <a:ext cx="5583323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Principes : </a:t>
            </a:r>
          </a:p>
          <a:p>
            <a:r>
              <a:rPr lang="fr-FR" dirty="0"/>
              <a:t>Les données à sélectionner sont dans l’ordre alphabétique</a:t>
            </a:r>
          </a:p>
          <a:p>
            <a:r>
              <a:rPr lang="fr-FR" dirty="0"/>
              <a:t>La colonne de valeur doit être identifiée clairement</a:t>
            </a:r>
          </a:p>
          <a:p>
            <a:r>
              <a:rPr lang="fr-FR" dirty="0"/>
              <a:t>Veiller à verrouiller en valeur absolue le tableau de valeur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6216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SOMME</a:t>
            </a:r>
          </a:p>
          <a:p>
            <a:r>
              <a:rPr lang="fr-FR" dirty="0">
                <a:highlight>
                  <a:srgbClr val="FFFF00"/>
                </a:highlight>
              </a:rPr>
              <a:t> =RECHERCHEV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r>
              <a:rPr lang="fr-FR" dirty="0">
                <a:highlight>
                  <a:srgbClr val="FFFF00"/>
                </a:highlight>
              </a:rPr>
              <a:t>Trouver une valeur dans un tableau et la renvoyer dans une cellule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F4AFAD-1426-4E8B-B20B-6F21ECC2C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050" y="3594100"/>
            <a:ext cx="5792008" cy="302937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1609537" y="4409441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Ici :</a:t>
            </a:r>
            <a:r>
              <a:rPr lang="fr-FR" dirty="0"/>
              <a:t> attribuer les points bonus à chaque équipe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B0965E6-8E07-4E60-BF33-688BFA85C6B9}"/>
              </a:ext>
            </a:extLst>
          </p:cNvPr>
          <p:cNvCxnSpPr/>
          <p:nvPr/>
        </p:nvCxnSpPr>
        <p:spPr>
          <a:xfrm flipV="1">
            <a:off x="3224107" y="4666827"/>
            <a:ext cx="3765973" cy="37253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19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055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SOMME</a:t>
            </a:r>
          </a:p>
          <a:p>
            <a:r>
              <a:rPr lang="fr-FR" dirty="0">
                <a:highlight>
                  <a:srgbClr val="FFFF00"/>
                </a:highlight>
              </a:rPr>
              <a:t> =RECHERCHEV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3291252" y="2198779"/>
            <a:ext cx="2186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créer un tableau de bonus dans une feuille spécifique de données (DATA)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A90D22-CFAF-4AAE-B01F-E0215DBA1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719" y="508000"/>
            <a:ext cx="3372321" cy="627785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B0965E6-8E07-4E60-BF33-688BFA85C6B9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384509" y="3399108"/>
            <a:ext cx="4244718" cy="27984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 flipV="1">
            <a:off x="5107093" y="1713653"/>
            <a:ext cx="3041626" cy="8806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478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055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SOMME</a:t>
            </a:r>
          </a:p>
          <a:p>
            <a:r>
              <a:rPr lang="fr-FR" dirty="0">
                <a:highlight>
                  <a:srgbClr val="FFFF00"/>
                </a:highlight>
              </a:rPr>
              <a:t> =RECHERCHEV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3291252" y="2198779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A partir d’une liste déroulante attribuer les bonus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062B4C-CE64-4628-896A-F2F07CEE2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518" y="2032222"/>
            <a:ext cx="3496163" cy="3524742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>
            <a:off x="4463627" y="2885440"/>
            <a:ext cx="3544828" cy="41014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638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055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SOMME</a:t>
            </a:r>
          </a:p>
          <a:p>
            <a:r>
              <a:rPr lang="fr-FR" dirty="0">
                <a:highlight>
                  <a:srgbClr val="FFFF00"/>
                </a:highlight>
              </a:rPr>
              <a:t> =RECHERCHEV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AB53E2-7101-4255-B6C0-D7A8EB30411A}"/>
              </a:ext>
            </a:extLst>
          </p:cNvPr>
          <p:cNvSpPr txBox="1"/>
          <p:nvPr/>
        </p:nvSpPr>
        <p:spPr>
          <a:xfrm>
            <a:off x="3291252" y="2198779"/>
            <a:ext cx="218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3: </a:t>
            </a:r>
            <a:r>
              <a:rPr lang="fr-FR" dirty="0"/>
              <a:t>dans la cellule D1 entrer la fonction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AF1440-D8EC-4AE2-AA60-C47BEAD09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976" y="806705"/>
            <a:ext cx="3724795" cy="240063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80B4CCF-B368-4C89-B8F7-606166428410}"/>
              </a:ext>
            </a:extLst>
          </p:cNvPr>
          <p:cNvCxnSpPr>
            <a:cxnSpLocks/>
          </p:cNvCxnSpPr>
          <p:nvPr/>
        </p:nvCxnSpPr>
        <p:spPr>
          <a:xfrm flipV="1">
            <a:off x="5120640" y="1659467"/>
            <a:ext cx="2567093" cy="105664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F1C60ACE-FC29-4471-AABD-54CD00CE8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892" y="3389711"/>
            <a:ext cx="5972747" cy="3193901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F543092-0040-41BD-9745-147E27BEE231}"/>
              </a:ext>
            </a:extLst>
          </p:cNvPr>
          <p:cNvCxnSpPr>
            <a:cxnSpLocks/>
          </p:cNvCxnSpPr>
          <p:nvPr/>
        </p:nvCxnSpPr>
        <p:spPr>
          <a:xfrm flipH="1">
            <a:off x="7152641" y="3962400"/>
            <a:ext cx="2838026" cy="72474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133F98F3-45C1-494F-AEAB-0B95DC04A5F9}"/>
              </a:ext>
            </a:extLst>
          </p:cNvPr>
          <p:cNvSpPr txBox="1"/>
          <p:nvPr/>
        </p:nvSpPr>
        <p:spPr>
          <a:xfrm>
            <a:off x="9990668" y="3739056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Quelle valeur cherche t on ?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38E6E3F-8F1B-4B05-95C2-6E0AB8781296}"/>
              </a:ext>
            </a:extLst>
          </p:cNvPr>
          <p:cNvCxnSpPr>
            <a:cxnSpLocks/>
          </p:cNvCxnSpPr>
          <p:nvPr/>
        </p:nvCxnSpPr>
        <p:spPr>
          <a:xfrm flipH="1" flipV="1">
            <a:off x="7152641" y="4869519"/>
            <a:ext cx="2976291" cy="1766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01D004A5-C834-46FB-9973-E47F1B699D65}"/>
              </a:ext>
            </a:extLst>
          </p:cNvPr>
          <p:cNvSpPr txBox="1"/>
          <p:nvPr/>
        </p:nvSpPr>
        <p:spPr>
          <a:xfrm>
            <a:off x="10058400" y="4687148"/>
            <a:ext cx="20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quel tableau 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7911884-2752-4287-B889-3EB1F09E162B}"/>
              </a:ext>
            </a:extLst>
          </p:cNvPr>
          <p:cNvSpPr txBox="1"/>
          <p:nvPr/>
        </p:nvSpPr>
        <p:spPr>
          <a:xfrm>
            <a:off x="9990667" y="5259837"/>
            <a:ext cx="2055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quelle colonne de ce tableau ce trouve la valeur cherchée ? 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474CA45-5425-4253-9A01-5DDF28C255B2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6532883" y="5034750"/>
            <a:ext cx="3457784" cy="825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DEAEFACA-8ED9-4921-9421-B4B5366A55D5}"/>
              </a:ext>
            </a:extLst>
          </p:cNvPr>
          <p:cNvSpPr txBox="1"/>
          <p:nvPr/>
        </p:nvSpPr>
        <p:spPr>
          <a:xfrm>
            <a:off x="487317" y="4086983"/>
            <a:ext cx="20557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Donc Excel cherche dans le tableau situé sur la feuille Data, la valeur pour un bonus Drapeau qui se trouve sur la colonne 2</a:t>
            </a:r>
          </a:p>
        </p:txBody>
      </p:sp>
    </p:spTree>
    <p:extLst>
      <p:ext uri="{BB962C8B-B14F-4D97-AF65-F5344CB8AC3E}">
        <p14:creationId xmlns:p14="http://schemas.microsoft.com/office/powerpoint/2010/main" val="283808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Fonctions utiles</a:t>
            </a:r>
          </a:p>
          <a:p>
            <a:r>
              <a:rPr lang="fr-FR" dirty="0"/>
              <a:t>2. Mise en évidence – Mise en forme</a:t>
            </a:r>
          </a:p>
          <a:p>
            <a:r>
              <a:rPr lang="fr-FR" dirty="0"/>
              <a:t>3. Premières analyses par Tableau croisé dynamique (TCD)</a:t>
            </a:r>
          </a:p>
        </p:txBody>
      </p:sp>
    </p:spTree>
    <p:extLst>
      <p:ext uri="{BB962C8B-B14F-4D97-AF65-F5344CB8AC3E}">
        <p14:creationId xmlns:p14="http://schemas.microsoft.com/office/powerpoint/2010/main" val="4223032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C5ECF-CE5B-4167-A7C0-FF26AB00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Mise en forme conditionnelle</a:t>
            </a:r>
            <a:br>
              <a:rPr lang="fr-FR" dirty="0"/>
            </a:b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83233BB-E7C1-4F42-8E18-EF93774EA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340" y="2697375"/>
            <a:ext cx="4723084" cy="4022725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43527D-D661-4728-873E-F8F613131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145" y="2761440"/>
            <a:ext cx="5386714" cy="277745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C41E3D-8BC8-4009-9C4B-7C1EDF7FF4BA}"/>
              </a:ext>
            </a:extLst>
          </p:cNvPr>
          <p:cNvSpPr txBox="1"/>
          <p:nvPr/>
        </p:nvSpPr>
        <p:spPr>
          <a:xfrm>
            <a:off x="3797882" y="1900166"/>
            <a:ext cx="5136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Identifier un indicateur : au dessus de 80% d’assiduité</a:t>
            </a:r>
          </a:p>
        </p:txBody>
      </p:sp>
    </p:spTree>
    <p:extLst>
      <p:ext uri="{BB962C8B-B14F-4D97-AF65-F5344CB8AC3E}">
        <p14:creationId xmlns:p14="http://schemas.microsoft.com/office/powerpoint/2010/main" val="424735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C5ECF-CE5B-4167-A7C0-FF26AB00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Mise en forme conditionnelle</a:t>
            </a:r>
            <a:br>
              <a:rPr lang="fr-FR" dirty="0"/>
            </a:b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C41E3D-8BC8-4009-9C4B-7C1EDF7FF4BA}"/>
              </a:ext>
            </a:extLst>
          </p:cNvPr>
          <p:cNvSpPr txBox="1"/>
          <p:nvPr/>
        </p:nvSpPr>
        <p:spPr>
          <a:xfrm>
            <a:off x="720325" y="3649371"/>
            <a:ext cx="4595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Identifier un indicateur : inférieur à 65% d’assiduité sur toute la durée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158F06-C6C1-44B4-A830-F3ADEE44F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647" y="2138486"/>
            <a:ext cx="5306754" cy="4023360"/>
          </a:xfrm>
        </p:spPr>
        <p:txBody>
          <a:bodyPr/>
          <a:lstStyle/>
          <a:p>
            <a:r>
              <a:rPr lang="fr-FR" dirty="0"/>
              <a:t>Pour ensuite gérer les règles  : étendre à une plage plus grande par exemple ou ajouter un autre indicateur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5F5AA6-E683-4AEE-AE71-6999BFE17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360" y="1590232"/>
            <a:ext cx="4905060" cy="25835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4CC114-C1DB-48D4-8FD8-B4C147C01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46" y="4572395"/>
            <a:ext cx="4595886" cy="18626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1E39CC-4698-4913-B26B-0AD0C3948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865" y="4608622"/>
            <a:ext cx="5398347" cy="17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2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Fonctions utiles</a:t>
            </a:r>
          </a:p>
          <a:p>
            <a:r>
              <a:rPr lang="fr-FR" dirty="0"/>
              <a:t>2. Mise en évidence – Mise en forme</a:t>
            </a:r>
          </a:p>
          <a:p>
            <a:r>
              <a:rPr lang="fr-FR" dirty="0"/>
              <a:t>3. Premières analyses par Tableau croisé dynamique (TCD)</a:t>
            </a:r>
          </a:p>
        </p:txBody>
      </p:sp>
    </p:spTree>
    <p:extLst>
      <p:ext uri="{BB962C8B-B14F-4D97-AF65-F5344CB8AC3E}">
        <p14:creationId xmlns:p14="http://schemas.microsoft.com/office/powerpoint/2010/main" val="3687081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AB9A80C-8109-4DCF-AEE8-5E557DE2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755" y="1879600"/>
            <a:ext cx="9720073" cy="4023360"/>
          </a:xfrm>
        </p:spPr>
        <p:txBody>
          <a:bodyPr/>
          <a:lstStyle/>
          <a:p>
            <a:r>
              <a:rPr lang="fr-FR" dirty="0"/>
              <a:t>Tableau croisé dynamique : tableau qui permet d’analyser à partir de plusieurs données de façon évolutive en fonction des différentes saisies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C7416C-BAAD-498E-9D4F-77DD275B3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627" y="2650581"/>
            <a:ext cx="4761813" cy="358223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903564" y="2650581"/>
            <a:ext cx="1719071" cy="914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613A467-3DBA-454A-88AC-7F36F723B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648" y="2650581"/>
            <a:ext cx="4097085" cy="316297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2579" y="3670730"/>
            <a:ext cx="325140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Soit sélectionner la plage donnée</a:t>
            </a:r>
          </a:p>
          <a:p>
            <a:r>
              <a:rPr lang="fr-FR" dirty="0"/>
              <a:t>Soit saisir le nom du tableau créé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A849F7-732D-4E84-9856-BF6642AC7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33" y="4769846"/>
            <a:ext cx="2247625" cy="16988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F47146-1CC6-48B0-B27F-83DC2BBEB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0285" y="4769846"/>
            <a:ext cx="3251403" cy="169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2579" y="3670730"/>
            <a:ext cx="2965877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Choisir les données à analyser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F969B3-9837-4418-8A50-3697FE9D9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505" y="1914319"/>
            <a:ext cx="5971189" cy="435846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5819677" y="3213530"/>
            <a:ext cx="1719071" cy="186647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59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F9682-732D-4EAE-B6BF-4EAD9C11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IDEE MAITRESSE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705B4-57F2-4D78-B5C6-6BB22AA1D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compétence a maitriser les outils numériques va permettre au manager de travailler avec une plus grande </a:t>
            </a:r>
            <a:r>
              <a:rPr lang="fr-FR" dirty="0">
                <a:highlight>
                  <a:srgbClr val="FFFF00"/>
                </a:highlight>
              </a:rPr>
              <a:t>efficience.</a:t>
            </a:r>
            <a:r>
              <a:rPr lang="fr-FR" dirty="0"/>
              <a:t> </a:t>
            </a:r>
          </a:p>
          <a:p>
            <a:r>
              <a:rPr lang="fr-FR" dirty="0"/>
              <a:t>Ses ressources sont </a:t>
            </a:r>
            <a:r>
              <a:rPr lang="fr-FR" dirty="0">
                <a:highlight>
                  <a:srgbClr val="FFFF00"/>
                </a:highlight>
              </a:rPr>
              <a:t>comptées</a:t>
            </a:r>
            <a:r>
              <a:rPr lang="fr-FR" dirty="0"/>
              <a:t>, sa </a:t>
            </a:r>
            <a:r>
              <a:rPr lang="fr-FR" dirty="0">
                <a:highlight>
                  <a:srgbClr val="FFFF00"/>
                </a:highlight>
              </a:rPr>
              <a:t>crédibilité</a:t>
            </a:r>
            <a:r>
              <a:rPr lang="fr-FR" dirty="0"/>
              <a:t> en dépend, la </a:t>
            </a:r>
            <a:r>
              <a:rPr lang="fr-FR" dirty="0">
                <a:highlight>
                  <a:srgbClr val="FFFF00"/>
                </a:highlight>
              </a:rPr>
              <a:t>prise de décision </a:t>
            </a:r>
            <a:r>
              <a:rPr lang="fr-FR" dirty="0"/>
              <a:t>de l’équipe est facilitée.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635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3EA18A9-BF2E-4DBA-A283-754604BC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199" y="2368150"/>
            <a:ext cx="5590041" cy="4489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7966118" y="3567414"/>
            <a:ext cx="1719071" cy="186647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27884" y="4788631"/>
            <a:ext cx="440857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Analyse en ligne : « empilement des donnée »</a:t>
            </a:r>
          </a:p>
        </p:txBody>
      </p:sp>
    </p:spTree>
    <p:extLst>
      <p:ext uri="{BB962C8B-B14F-4D97-AF65-F5344CB8AC3E}">
        <p14:creationId xmlns:p14="http://schemas.microsoft.com/office/powerpoint/2010/main" val="219513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B96583F-B3C8-4731-A8C8-4D48041CE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506" y="3197280"/>
            <a:ext cx="5442420" cy="318270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F4C0D68-6030-4FD6-BCDD-161B0AD29ED7}"/>
              </a:ext>
            </a:extLst>
          </p:cNvPr>
          <p:cNvSpPr/>
          <p:nvPr/>
        </p:nvSpPr>
        <p:spPr>
          <a:xfrm>
            <a:off x="8514758" y="5157962"/>
            <a:ext cx="2590168" cy="122201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94241-75CC-4391-9CCC-E2A05F43D58E}"/>
              </a:ext>
            </a:extLst>
          </p:cNvPr>
          <p:cNvSpPr txBox="1"/>
          <p:nvPr/>
        </p:nvSpPr>
        <p:spPr>
          <a:xfrm>
            <a:off x="874075" y="3528791"/>
            <a:ext cx="501008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Analyse avec un filtre de valeurs : premiers éléments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C85CE5-959C-4A4E-BE05-B61111A2D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59" y="4178773"/>
            <a:ext cx="4208582" cy="24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5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Premières analyses par </a:t>
            </a:r>
            <a:r>
              <a:rPr lang="fr-FR" dirty="0" err="1"/>
              <a:t>tcd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02CDFF-1927-4F19-9460-D3ED49A6FBFD}"/>
              </a:ext>
            </a:extLst>
          </p:cNvPr>
          <p:cNvSpPr txBox="1"/>
          <p:nvPr/>
        </p:nvSpPr>
        <p:spPr>
          <a:xfrm>
            <a:off x="2797436" y="2770293"/>
            <a:ext cx="65971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C’est à vous ! </a:t>
            </a:r>
          </a:p>
          <a:p>
            <a:endParaRPr lang="fr-FR" dirty="0"/>
          </a:p>
          <a:p>
            <a:r>
              <a:rPr lang="fr-FR" dirty="0"/>
              <a:t>Réaliser un TCD à partir de l’Age et du groupe</a:t>
            </a:r>
          </a:p>
          <a:p>
            <a:r>
              <a:rPr lang="fr-FR" dirty="0"/>
              <a:t>Puis réaliser un autre à partir de la répartition F/M par Age à Nancy</a:t>
            </a:r>
          </a:p>
        </p:txBody>
      </p:sp>
    </p:spTree>
    <p:extLst>
      <p:ext uri="{BB962C8B-B14F-4D97-AF65-F5344CB8AC3E}">
        <p14:creationId xmlns:p14="http://schemas.microsoft.com/office/powerpoint/2010/main" val="1677565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Fonctions utiles</a:t>
            </a:r>
          </a:p>
          <a:p>
            <a:r>
              <a:rPr lang="fr-FR" dirty="0"/>
              <a:t>2. Mise en évidence – Mise en forme</a:t>
            </a:r>
          </a:p>
          <a:p>
            <a:r>
              <a:rPr lang="fr-FR" dirty="0"/>
              <a:t>3. Premières analyses par Tableau croisé dynamique (TCD)</a:t>
            </a:r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AB377E-844A-42BA-AB89-BAF3CE804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39" y="4600618"/>
            <a:ext cx="1925450" cy="10053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D1C61B0-77E6-4336-A54E-3185C2C8C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676" y="4544225"/>
            <a:ext cx="6344535" cy="20386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6DED4D-FBBF-4146-B8DF-12A3D73ED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017" y="1629607"/>
            <a:ext cx="6344535" cy="287204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7A8309A-73D0-43B2-BDC5-0E098D8C4792}"/>
              </a:ext>
            </a:extLst>
          </p:cNvPr>
          <p:cNvSpPr txBox="1"/>
          <p:nvPr/>
        </p:nvSpPr>
        <p:spPr>
          <a:xfrm>
            <a:off x="2076524" y="5816010"/>
            <a:ext cx="148630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Saisie directe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2ABE63-921A-4957-B16B-631B369D89D6}"/>
              </a:ext>
            </a:extLst>
          </p:cNvPr>
          <p:cNvSpPr txBox="1"/>
          <p:nvPr/>
        </p:nvSpPr>
        <p:spPr>
          <a:xfrm>
            <a:off x="6690264" y="1054323"/>
            <a:ext cx="247394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Saisie par l’aide fonction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0DA6ED-8732-455A-B6D9-B3B8F532A67D}"/>
              </a:ext>
            </a:extLst>
          </p:cNvPr>
          <p:cNvSpPr txBox="1"/>
          <p:nvPr/>
        </p:nvSpPr>
        <p:spPr>
          <a:xfrm>
            <a:off x="1743740" y="2509284"/>
            <a:ext cx="1339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Déjà vus :</a:t>
            </a:r>
          </a:p>
          <a:p>
            <a:r>
              <a:rPr lang="fr-FR" dirty="0">
                <a:highlight>
                  <a:srgbClr val="FFFF00"/>
                </a:highlight>
              </a:rPr>
              <a:t> =NB(plage)</a:t>
            </a:r>
          </a:p>
        </p:txBody>
      </p:sp>
    </p:spTree>
    <p:extLst>
      <p:ext uri="{BB962C8B-B14F-4D97-AF65-F5344CB8AC3E}">
        <p14:creationId xmlns:p14="http://schemas.microsoft.com/office/powerpoint/2010/main" val="241829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A2CF38-F1E8-4E7D-8075-A55B73953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202" y="2194509"/>
            <a:ext cx="8843798" cy="397321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22ABE63-921A-4957-B16B-631B369D89D6}"/>
              </a:ext>
            </a:extLst>
          </p:cNvPr>
          <p:cNvSpPr txBox="1"/>
          <p:nvPr/>
        </p:nvSpPr>
        <p:spPr>
          <a:xfrm>
            <a:off x="8859306" y="2084832"/>
            <a:ext cx="254589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Si erreur visibilité directe 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62AD467-BBCB-4601-BCCF-008449A67724}"/>
              </a:ext>
            </a:extLst>
          </p:cNvPr>
          <p:cNvCxnSpPr>
            <a:cxnSpLocks/>
          </p:cNvCxnSpPr>
          <p:nvPr/>
        </p:nvCxnSpPr>
        <p:spPr>
          <a:xfrm flipH="1">
            <a:off x="10132251" y="2509284"/>
            <a:ext cx="255759" cy="91971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CAC113B1-F3A7-4A79-B2BD-5BDE0F103E55}"/>
              </a:ext>
            </a:extLst>
          </p:cNvPr>
          <p:cNvSpPr txBox="1"/>
          <p:nvPr/>
        </p:nvSpPr>
        <p:spPr>
          <a:xfrm>
            <a:off x="1743740" y="2509284"/>
            <a:ext cx="1339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Déjà vus :</a:t>
            </a:r>
          </a:p>
          <a:p>
            <a:r>
              <a:rPr lang="fr-FR" dirty="0">
                <a:highlight>
                  <a:srgbClr val="FFFF00"/>
                </a:highlight>
              </a:rPr>
              <a:t> =NB(plage)</a:t>
            </a:r>
          </a:p>
        </p:txBody>
      </p:sp>
    </p:spTree>
    <p:extLst>
      <p:ext uri="{BB962C8B-B14F-4D97-AF65-F5344CB8AC3E}">
        <p14:creationId xmlns:p14="http://schemas.microsoft.com/office/powerpoint/2010/main" val="193880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2ABE63-921A-4957-B16B-631B369D89D6}"/>
              </a:ext>
            </a:extLst>
          </p:cNvPr>
          <p:cNvSpPr txBox="1"/>
          <p:nvPr/>
        </p:nvSpPr>
        <p:spPr>
          <a:xfrm>
            <a:off x="7179362" y="1952365"/>
            <a:ext cx="376955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Pas d’erreur et saisie cellule par cellule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D49991-F7F6-4E3E-98A1-880111CFB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334" y="2746149"/>
            <a:ext cx="8289851" cy="405404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62AD467-BBCB-4601-BCCF-008449A67724}"/>
              </a:ext>
            </a:extLst>
          </p:cNvPr>
          <p:cNvCxnSpPr>
            <a:cxnSpLocks/>
          </p:cNvCxnSpPr>
          <p:nvPr/>
        </p:nvCxnSpPr>
        <p:spPr>
          <a:xfrm flipH="1">
            <a:off x="9409814" y="2509284"/>
            <a:ext cx="978197" cy="11795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ED96086C-A27B-455F-ABCF-A0C72B8046AD}"/>
              </a:ext>
            </a:extLst>
          </p:cNvPr>
          <p:cNvSpPr txBox="1"/>
          <p:nvPr/>
        </p:nvSpPr>
        <p:spPr>
          <a:xfrm>
            <a:off x="8288063" y="5368960"/>
            <a:ext cx="266085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Résultat directement visible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7BC4804-96E7-474C-A46D-C6A7D8314160}"/>
              </a:ext>
            </a:extLst>
          </p:cNvPr>
          <p:cNvSpPr/>
          <p:nvPr/>
        </p:nvSpPr>
        <p:spPr>
          <a:xfrm>
            <a:off x="9064141" y="4625163"/>
            <a:ext cx="792240" cy="57415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85D8190-1098-419C-8563-1908883BFF99}"/>
              </a:ext>
            </a:extLst>
          </p:cNvPr>
          <p:cNvSpPr txBox="1"/>
          <p:nvPr/>
        </p:nvSpPr>
        <p:spPr>
          <a:xfrm>
            <a:off x="1743740" y="2509284"/>
            <a:ext cx="1339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Déjà vus :</a:t>
            </a:r>
          </a:p>
          <a:p>
            <a:r>
              <a:rPr lang="fr-FR" dirty="0">
                <a:highlight>
                  <a:srgbClr val="FFFF00"/>
                </a:highlight>
              </a:rPr>
              <a:t> =NB(plage)</a:t>
            </a:r>
          </a:p>
        </p:txBody>
      </p:sp>
    </p:spTree>
    <p:extLst>
      <p:ext uri="{BB962C8B-B14F-4D97-AF65-F5344CB8AC3E}">
        <p14:creationId xmlns:p14="http://schemas.microsoft.com/office/powerpoint/2010/main" val="1453766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540E3B2-DC18-43B2-AB82-92B6E86B1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430" y="262172"/>
            <a:ext cx="4371490" cy="50276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2ABE63-921A-4957-B16B-631B369D89D6}"/>
              </a:ext>
            </a:extLst>
          </p:cNvPr>
          <p:cNvSpPr txBox="1"/>
          <p:nvPr/>
        </p:nvSpPr>
        <p:spPr>
          <a:xfrm>
            <a:off x="4546990" y="4920464"/>
            <a:ext cx="433503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saisie par plage complète ou en saisie E2:E9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6086C-A27B-455F-ABCF-A0C72B8046AD}"/>
              </a:ext>
            </a:extLst>
          </p:cNvPr>
          <p:cNvSpPr txBox="1"/>
          <p:nvPr/>
        </p:nvSpPr>
        <p:spPr>
          <a:xfrm>
            <a:off x="4054290" y="5578426"/>
            <a:ext cx="532043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Ici comme la plage est nommée [AGE] inscription directe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62AD467-BBCB-4601-BCCF-008449A67724}"/>
              </a:ext>
            </a:extLst>
          </p:cNvPr>
          <p:cNvCxnSpPr>
            <a:cxnSpLocks/>
          </p:cNvCxnSpPr>
          <p:nvPr/>
        </p:nvCxnSpPr>
        <p:spPr>
          <a:xfrm flipV="1">
            <a:off x="5635256" y="4365633"/>
            <a:ext cx="1546317" cy="554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8E16AF-BB6C-4F40-9E7A-9C7C36219225}"/>
              </a:ext>
            </a:extLst>
          </p:cNvPr>
          <p:cNvSpPr txBox="1"/>
          <p:nvPr/>
        </p:nvSpPr>
        <p:spPr>
          <a:xfrm>
            <a:off x="1743740" y="2509284"/>
            <a:ext cx="1339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Déjà vus :</a:t>
            </a:r>
          </a:p>
          <a:p>
            <a:r>
              <a:rPr lang="fr-FR" dirty="0">
                <a:highlight>
                  <a:srgbClr val="FFFF00"/>
                </a:highlight>
              </a:rPr>
              <a:t> =NB(plage)</a:t>
            </a:r>
          </a:p>
        </p:txBody>
      </p:sp>
    </p:spTree>
    <p:extLst>
      <p:ext uri="{BB962C8B-B14F-4D97-AF65-F5344CB8AC3E}">
        <p14:creationId xmlns:p14="http://schemas.microsoft.com/office/powerpoint/2010/main" val="2962544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6086C-A27B-455F-ABCF-A0C72B8046AD}"/>
              </a:ext>
            </a:extLst>
          </p:cNvPr>
          <p:cNvSpPr txBox="1"/>
          <p:nvPr/>
        </p:nvSpPr>
        <p:spPr>
          <a:xfrm>
            <a:off x="5884164" y="1853999"/>
            <a:ext cx="540724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Choisir le critère. Pour du Texte, veiller à encadrer de ‘’ ‘’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B370F2-E881-4861-BBA2-B7B1B1CCD976}"/>
              </a:ext>
            </a:extLst>
          </p:cNvPr>
          <p:cNvSpPr txBox="1"/>
          <p:nvPr/>
        </p:nvSpPr>
        <p:spPr>
          <a:xfrm>
            <a:off x="231567" y="2084832"/>
            <a:ext cx="2263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Déjà vus :</a:t>
            </a:r>
          </a:p>
          <a:p>
            <a:r>
              <a:rPr lang="fr-FR" dirty="0">
                <a:highlight>
                  <a:srgbClr val="FFFF00"/>
                </a:highlight>
              </a:rPr>
              <a:t> =NB.SI(plage; critère)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41330A-377D-4ACC-B3CC-B146B2A90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890" y="2713846"/>
            <a:ext cx="9233543" cy="411864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62AD467-BBCB-4601-BCCF-008449A67724}"/>
              </a:ext>
            </a:extLst>
          </p:cNvPr>
          <p:cNvCxnSpPr>
            <a:cxnSpLocks/>
          </p:cNvCxnSpPr>
          <p:nvPr/>
        </p:nvCxnSpPr>
        <p:spPr>
          <a:xfrm flipV="1">
            <a:off x="3219588" y="4822429"/>
            <a:ext cx="1546317" cy="554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722ABE63-921A-4957-B16B-631B369D89D6}"/>
              </a:ext>
            </a:extLst>
          </p:cNvPr>
          <p:cNvSpPr txBox="1"/>
          <p:nvPr/>
        </p:nvSpPr>
        <p:spPr>
          <a:xfrm>
            <a:off x="430872" y="5595817"/>
            <a:ext cx="434785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saisie par plage complète ou en saisie D2:D5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E42B9AA-E131-4B69-AD28-0FB87916A0E7}"/>
              </a:ext>
            </a:extLst>
          </p:cNvPr>
          <p:cNvCxnSpPr>
            <a:cxnSpLocks/>
          </p:cNvCxnSpPr>
          <p:nvPr/>
        </p:nvCxnSpPr>
        <p:spPr>
          <a:xfrm flipH="1">
            <a:off x="7857461" y="2328530"/>
            <a:ext cx="1607649" cy="18713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63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utiles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B370F2-E881-4861-BBA2-B7B1B1CCD976}"/>
              </a:ext>
            </a:extLst>
          </p:cNvPr>
          <p:cNvSpPr txBox="1"/>
          <p:nvPr/>
        </p:nvSpPr>
        <p:spPr>
          <a:xfrm>
            <a:off x="3970447" y="1947699"/>
            <a:ext cx="6135910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Principes : </a:t>
            </a:r>
          </a:p>
          <a:p>
            <a:r>
              <a:rPr lang="fr-FR" dirty="0"/>
              <a:t>Signe Egal : = pour lancer une fonction</a:t>
            </a:r>
          </a:p>
          <a:p>
            <a:r>
              <a:rPr lang="fr-FR" dirty="0"/>
              <a:t>Nom de la fonction : choix de la fonction que l’on utilise</a:t>
            </a:r>
          </a:p>
          <a:p>
            <a:r>
              <a:rPr lang="fr-FR" dirty="0"/>
              <a:t>Parenthèses : encadrement des arguments</a:t>
            </a:r>
          </a:p>
          <a:p>
            <a:r>
              <a:rPr lang="fr-FR" dirty="0"/>
              <a:t>Arguments : données qu’EXCEL va traiter pour réaliser la fonction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3348-884B-461E-8D95-FA13B539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690" y="3879765"/>
            <a:ext cx="8060508" cy="248978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577007" y="2198779"/>
            <a:ext cx="2055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 SOMME</a:t>
            </a:r>
          </a:p>
          <a:p>
            <a:r>
              <a:rPr lang="fr-FR" dirty="0">
                <a:highlight>
                  <a:srgbClr val="FFFF00"/>
                </a:highlight>
              </a:rPr>
              <a:t> =SOMME(C2:K2)</a:t>
            </a:r>
          </a:p>
        </p:txBody>
      </p:sp>
    </p:spTree>
    <p:extLst>
      <p:ext uri="{BB962C8B-B14F-4D97-AF65-F5344CB8AC3E}">
        <p14:creationId xmlns:p14="http://schemas.microsoft.com/office/powerpoint/2010/main" val="4016397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2031</TotalTime>
  <Words>624</Words>
  <Application>Microsoft Office PowerPoint</Application>
  <PresentationFormat>Grand écran</PresentationFormat>
  <Paragraphs>105</Paragraphs>
  <Slides>22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Calibri</vt:lpstr>
      <vt:lpstr>Tw Cen MT</vt:lpstr>
      <vt:lpstr>Tw Cen MT Condensed</vt:lpstr>
      <vt:lpstr>Wingdings 3</vt:lpstr>
      <vt:lpstr>Intégral</vt:lpstr>
      <vt:lpstr>Les outils numériques du manager</vt:lpstr>
      <vt:lpstr>IDEE MAITRESSE</vt:lpstr>
      <vt:lpstr>plan</vt:lpstr>
      <vt:lpstr>Fonctions utiles</vt:lpstr>
      <vt:lpstr>Fonctions utiles</vt:lpstr>
      <vt:lpstr>Fonctions utiles</vt:lpstr>
      <vt:lpstr>Fonctions utiles</vt:lpstr>
      <vt:lpstr>Fonctions utiles</vt:lpstr>
      <vt:lpstr>Fonctions utiles</vt:lpstr>
      <vt:lpstr>Fonctions utiles</vt:lpstr>
      <vt:lpstr>Fonctions utiles</vt:lpstr>
      <vt:lpstr>Fonctions utiles</vt:lpstr>
      <vt:lpstr>Fonctions utiles</vt:lpstr>
      <vt:lpstr>plan</vt:lpstr>
      <vt:lpstr>Mise en forme conditionnelle </vt:lpstr>
      <vt:lpstr>Mise en forme conditionnelle </vt:lpstr>
      <vt:lpstr>plan</vt:lpstr>
      <vt:lpstr>Premières analyses par tcd</vt:lpstr>
      <vt:lpstr>Premières analyses par tcd</vt:lpstr>
      <vt:lpstr>Premières analyses par tcd</vt:lpstr>
      <vt:lpstr>Premières analyses par tcd</vt:lpstr>
      <vt:lpstr>Premières analyses par tcd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47</cp:revision>
  <dcterms:created xsi:type="dcterms:W3CDTF">2024-09-26T03:39:41Z</dcterms:created>
  <dcterms:modified xsi:type="dcterms:W3CDTF">2025-09-08T13:43:15Z</dcterms:modified>
</cp:coreProperties>
</file>