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490" r:id="rId2"/>
    <p:sldId id="491" r:id="rId3"/>
    <p:sldId id="492" r:id="rId4"/>
    <p:sldId id="493" r:id="rId5"/>
    <p:sldId id="494" r:id="rId6"/>
    <p:sldId id="495" r:id="rId7"/>
    <p:sldId id="496" r:id="rId8"/>
    <p:sldId id="497" r:id="rId9"/>
    <p:sldId id="498" r:id="rId10"/>
    <p:sldId id="499" r:id="rId11"/>
    <p:sldId id="500" r:id="rId12"/>
    <p:sldId id="501" r:id="rId13"/>
    <p:sldId id="502" r:id="rId14"/>
    <p:sldId id="503" r:id="rId15"/>
    <p:sldId id="504" r:id="rId16"/>
    <p:sldId id="505" r:id="rId17"/>
    <p:sldId id="506" r:id="rId18"/>
  </p:sldIdLst>
  <p:sldSz cx="9144000" cy="6858000" type="screen4x3"/>
  <p:notesSz cx="7099300" cy="10234613"/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33CC"/>
    <a:srgbClr val="000080"/>
    <a:srgbClr val="D2EAEC"/>
    <a:srgbClr val="FFD1E8"/>
    <a:srgbClr val="800000"/>
    <a:srgbClr val="FFFFCC"/>
    <a:srgbClr val="FFFF66"/>
    <a:srgbClr val="FF0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61" autoAdjust="0"/>
    <p:restoredTop sz="50000" autoAdjust="0"/>
  </p:normalViewPr>
  <p:slideViewPr>
    <p:cSldViewPr snapToGrid="0">
      <p:cViewPr varScale="1">
        <p:scale>
          <a:sx n="123" d="100"/>
          <a:sy n="123" d="100"/>
        </p:scale>
        <p:origin x="151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5CE9B-E3DD-CE42-AFBD-C01A6C7DBEE5}" type="datetimeFigureOut">
              <a:rPr lang="fr-FR" smtClean="0"/>
              <a:t>09/09/2025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E40A7-5AF5-7547-BA68-A76818006C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6412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645" cy="511067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0963" y="0"/>
            <a:ext cx="3076645" cy="511067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952B5E64-2888-4BC6-AB89-1A5113227AD2}" type="datetimeFigureOut">
              <a:rPr lang="fr-FR" smtClean="0"/>
              <a:pPr/>
              <a:t>09/09/2025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776" y="4861773"/>
            <a:ext cx="5679440" cy="4604581"/>
          </a:xfrm>
          <a:prstGeom prst="rect">
            <a:avLst/>
          </a:prstGeom>
        </p:spPr>
        <p:txBody>
          <a:bodyPr vert="horz" lIns="96341" tIns="48171" rIns="96341" bIns="48171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21887"/>
            <a:ext cx="3076645" cy="511067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0963" y="9721887"/>
            <a:ext cx="3076645" cy="511067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2BDDF06B-C0C4-43DF-B307-98C0DFFF516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57276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Calibri" charset="0"/>
            </a:endParaRPr>
          </a:p>
        </p:txBody>
      </p:sp>
      <p:sp>
        <p:nvSpPr>
          <p:cNvPr id="3584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1AA1FB5D-96B9-7242-8A09-BD5430966353}" type="slidenum">
              <a:rPr lang="fr-FR" sz="1200" b="1">
                <a:solidFill>
                  <a:prstClr val="black"/>
                </a:solidFill>
                <a:latin typeface="Arial" charset="0"/>
              </a:rPr>
              <a:pPr eaLnBrk="1" hangingPunct="1"/>
              <a:t>6</a:t>
            </a:fld>
            <a:endParaRPr lang="fr-FR" sz="1200" b="1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6601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Calibri" charset="0"/>
            </a:endParaRPr>
          </a:p>
        </p:txBody>
      </p:sp>
      <p:sp>
        <p:nvSpPr>
          <p:cNvPr id="4813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E7399D5-9D14-7148-BFCE-6095A83D10F3}" type="slidenum">
              <a:rPr lang="fr-FR" sz="1200" b="1">
                <a:solidFill>
                  <a:prstClr val="black"/>
                </a:solidFill>
                <a:latin typeface="Arial" charset="0"/>
              </a:rPr>
              <a:pPr eaLnBrk="1" hangingPunct="1"/>
              <a:t>17</a:t>
            </a:fld>
            <a:endParaRPr lang="fr-FR" sz="1200" b="1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72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Calibri" charset="0"/>
            </a:endParaRPr>
          </a:p>
        </p:txBody>
      </p:sp>
      <p:sp>
        <p:nvSpPr>
          <p:cNvPr id="3584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1AA1FB5D-96B9-7242-8A09-BD5430966353}" type="slidenum">
              <a:rPr lang="fr-FR" sz="1200" b="1">
                <a:solidFill>
                  <a:prstClr val="black"/>
                </a:solidFill>
                <a:latin typeface="Arial" charset="0"/>
              </a:rPr>
              <a:pPr eaLnBrk="1" hangingPunct="1"/>
              <a:t>7</a:t>
            </a:fld>
            <a:endParaRPr lang="fr-FR" sz="1200" b="1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258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Calibri" charset="0"/>
            </a:endParaRPr>
          </a:p>
        </p:txBody>
      </p:sp>
      <p:sp>
        <p:nvSpPr>
          <p:cNvPr id="3993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D26497A2-A8FA-5F4D-BD1B-748B4DA6D162}" type="slidenum">
              <a:rPr lang="fr-FR" sz="1200" b="1">
                <a:solidFill>
                  <a:prstClr val="black"/>
                </a:solidFill>
                <a:latin typeface="Arial" charset="0"/>
              </a:rPr>
              <a:pPr eaLnBrk="1" hangingPunct="1"/>
              <a:t>8</a:t>
            </a:fld>
            <a:endParaRPr lang="fr-FR" sz="1200" b="1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131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Barre de somme de produits =</a:t>
            </a:r>
            <a:r>
              <a:rPr lang="fr-FR" baseline="0" dirty="0"/>
              <a:t> produits de sommes d’éléments barrés</a:t>
            </a:r>
            <a:endParaRPr lang="fr-FR" dirty="0"/>
          </a:p>
          <a:p>
            <a:r>
              <a:rPr lang="fr-FR" dirty="0"/>
              <a:t>/(x1x2 + x2x3) = /(x1x2) . /(x2x3) = (/x1 +</a:t>
            </a:r>
            <a:r>
              <a:rPr lang="fr-FR" baseline="0" dirty="0"/>
              <a:t> /x2) . (/x2 + /x3)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050691-8275-944E-ABBB-3A08272FDBAB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83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Calibri" charset="0"/>
            </a:endParaRPr>
          </a:p>
        </p:txBody>
      </p:sp>
      <p:sp>
        <p:nvSpPr>
          <p:cNvPr id="4403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1909F8D5-5D49-7D40-A7B2-8689079D0CBD}" type="slidenum">
              <a:rPr lang="fr-FR" sz="1200" b="1">
                <a:solidFill>
                  <a:prstClr val="black"/>
                </a:solidFill>
                <a:latin typeface="Arial" charset="0"/>
              </a:rPr>
              <a:pPr eaLnBrk="1" hangingPunct="1"/>
              <a:t>10</a:t>
            </a:fld>
            <a:endParaRPr lang="fr-FR" sz="1200" b="1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339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Calibri" charset="0"/>
            </a:endParaRPr>
          </a:p>
        </p:txBody>
      </p:sp>
      <p:sp>
        <p:nvSpPr>
          <p:cNvPr id="4608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143C21A5-5F2A-7042-8B10-6863FBFBFF1E}" type="slidenum">
              <a:rPr lang="fr-FR" sz="1200" b="1">
                <a:solidFill>
                  <a:prstClr val="black"/>
                </a:solidFill>
                <a:latin typeface="Arial" charset="0"/>
              </a:rPr>
              <a:pPr eaLnBrk="1" hangingPunct="1"/>
              <a:t>11</a:t>
            </a:fld>
            <a:endParaRPr lang="fr-FR" sz="1200" b="1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020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Calibri" charset="0"/>
            </a:endParaRPr>
          </a:p>
        </p:txBody>
      </p:sp>
      <p:sp>
        <p:nvSpPr>
          <p:cNvPr id="4813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E7399D5-9D14-7148-BFCE-6095A83D10F3}" type="slidenum">
              <a:rPr lang="fr-FR" sz="1200" b="1">
                <a:solidFill>
                  <a:prstClr val="black"/>
                </a:solidFill>
                <a:latin typeface="Arial" charset="0"/>
              </a:rPr>
              <a:pPr eaLnBrk="1" hangingPunct="1"/>
              <a:t>12</a:t>
            </a:fld>
            <a:endParaRPr lang="fr-FR" sz="1200" b="1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191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Calibri" charset="0"/>
            </a:endParaRPr>
          </a:p>
        </p:txBody>
      </p:sp>
      <p:sp>
        <p:nvSpPr>
          <p:cNvPr id="4813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E7399D5-9D14-7148-BFCE-6095A83D10F3}" type="slidenum">
              <a:rPr lang="fr-FR" sz="1200" b="1">
                <a:solidFill>
                  <a:prstClr val="black"/>
                </a:solidFill>
                <a:latin typeface="Arial" charset="0"/>
              </a:rPr>
              <a:pPr eaLnBrk="1" hangingPunct="1"/>
              <a:t>14</a:t>
            </a:fld>
            <a:endParaRPr lang="fr-FR" sz="1200" b="1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769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Calibri" charset="0"/>
            </a:endParaRPr>
          </a:p>
        </p:txBody>
      </p:sp>
      <p:sp>
        <p:nvSpPr>
          <p:cNvPr id="4813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36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E7399D5-9D14-7148-BFCE-6095A83D10F3}" type="slidenum">
              <a:rPr lang="fr-FR" sz="1200" b="1">
                <a:solidFill>
                  <a:prstClr val="black"/>
                </a:solidFill>
                <a:latin typeface="Arial" charset="0"/>
              </a:rPr>
              <a:pPr eaLnBrk="1" hangingPunct="1"/>
              <a:t>16</a:t>
            </a:fld>
            <a:endParaRPr lang="fr-FR" sz="1200" b="1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1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1C94795-B116-48D4-9BF2-A6DC67E92022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C4C4762-B0FF-4381-A060-147AEA61E381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70675" y="-100013"/>
            <a:ext cx="2222500" cy="6121401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0" y="-100013"/>
            <a:ext cx="6518275" cy="612140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7636A54-F5C5-44A0-899F-D6134EBDFC43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10D11E8-92E8-4DEE-B33E-DB36C0C072E0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69B93CA-8DAA-4416-9C78-D7CE5F28A4FB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0825" y="1196975"/>
            <a:ext cx="4244975" cy="4824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196975"/>
            <a:ext cx="4244975" cy="4824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D4FAD8F-951B-43D9-A40D-2F27E6BEB166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B496CAD-3954-40FF-AEAE-F30096AC6BAF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0CEAEB-E63F-4195-A4F8-632EA90379F8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5E2C7D8-0CBD-4DB8-A122-63C952CEA967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78529EA-B921-4D1E-910D-317D514D30CB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52CA9AD-BF26-4E1B-8C60-04D8E699B93C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logo_right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1042988"/>
          </a:xfrm>
          <a:prstGeom prst="rect">
            <a:avLst/>
          </a:prstGeom>
          <a:noFill/>
        </p:spPr>
      </p:pic>
      <p:sp>
        <p:nvSpPr>
          <p:cNvPr id="1037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0" y="-100013"/>
            <a:ext cx="8229600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196975"/>
            <a:ext cx="8642350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453188"/>
            <a:ext cx="21336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 b="0">
                <a:latin typeface="+mn-lt"/>
                <a:cs typeface="+mn-cs"/>
              </a:defRPr>
            </a:lvl1pPr>
          </a:lstStyle>
          <a:p>
            <a:fld id="{2BF30CB5-E2B2-2D46-A45D-42A4660C59EF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Image 6" descr="Ensem.jp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956550" y="188913"/>
            <a:ext cx="10795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8"/>
          <p:cNvSpPr/>
          <p:nvPr/>
        </p:nvSpPr>
        <p:spPr bwMode="auto">
          <a:xfrm>
            <a:off x="388602" y="5032438"/>
            <a:ext cx="8625074" cy="1620616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fr-FR" b="0">
              <a:solidFill>
                <a:srgbClr val="000000"/>
              </a:solidFill>
              <a:latin typeface="Times New Roman" pitchFamily="18" charset="0"/>
              <a:ea typeface="ＭＳ Ｐゴシック" charset="0"/>
              <a:cs typeface="Times New Roman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950" y="1090614"/>
            <a:ext cx="8856663" cy="176872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fr-FR" sz="1800" i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ALGEBRE DE BOOLE : Définition</a:t>
            </a:r>
          </a:p>
          <a:p>
            <a:pPr marL="0" indent="0" algn="just">
              <a:buFontTx/>
              <a:buNone/>
            </a:pPr>
            <a:endParaRPr lang="fr-FR" sz="500" b="0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algn="just"/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On appelle </a:t>
            </a:r>
            <a:r>
              <a:rPr lang="fr-FR" sz="1800" dirty="0">
                <a:solidFill>
                  <a:srgbClr val="333399"/>
                </a:solidFill>
                <a:latin typeface="Times New Roman" charset="0"/>
                <a:cs typeface="Times New Roman" charset="0"/>
              </a:rPr>
              <a:t>algèbre de Boole 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tout quadruplet (</a:t>
            </a:r>
            <a:r>
              <a:rPr lang="fr-FR" sz="1800" b="0" dirty="0" err="1">
                <a:solidFill>
                  <a:prstClr val="black"/>
                </a:solidFill>
                <a:latin typeface="CambriaMath"/>
                <a:cs typeface="Times New Roman"/>
              </a:rPr>
              <a:t>ℬ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,</a:t>
            </a:r>
            <a:r>
              <a:rPr lang="fr-FR" sz="1800" b="0" dirty="0">
                <a:solidFill>
                  <a:prstClr val="black"/>
                </a:solidFill>
                <a:latin typeface="LucidaConsole"/>
                <a:cs typeface="Times New Roman"/>
              </a:rPr>
              <a:t>‾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, +,</a:t>
            </a:r>
            <a:r>
              <a:rPr lang="fr-FR" sz="1800" b="0" i="1" dirty="0">
                <a:solidFill>
                  <a:prstClr val="black"/>
                </a:solidFill>
                <a:latin typeface="Cambria"/>
                <a:cs typeface="Times New Roman"/>
              </a:rPr>
              <a:t> ∙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)</a:t>
            </a:r>
          </a:p>
          <a:p>
            <a:pPr lvl="1" algn="just"/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constitué d’un ensemble </a:t>
            </a:r>
            <a:r>
              <a:rPr lang="fr-FR" sz="1600" b="0" dirty="0" err="1">
                <a:solidFill>
                  <a:prstClr val="black"/>
                </a:solidFill>
                <a:latin typeface="CambriaMath"/>
                <a:cs typeface="Times New Roman"/>
              </a:rPr>
              <a:t>ℬ</a:t>
            </a:r>
            <a:r>
              <a:rPr lang="fr-FR" sz="1600" b="0" dirty="0">
                <a:solidFill>
                  <a:prstClr val="black"/>
                </a:solidFill>
                <a:latin typeface="CambriaMath"/>
                <a:cs typeface="Times New Roman"/>
              </a:rPr>
              <a:t> 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non vide muni d’au moins deux éléments sur lequel sont définies deux lois de composition interne </a:t>
            </a:r>
            <a:r>
              <a:rPr lang="fr-FR" sz="1600" dirty="0">
                <a:solidFill>
                  <a:srgbClr val="333399"/>
                </a:solidFill>
                <a:latin typeface="Times New Roman" charset="0"/>
                <a:ea typeface="ＭＳ Ｐゴシック" charset="0"/>
                <a:cs typeface="Times New Roman" charset="0"/>
              </a:rPr>
              <a:t>binaires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notées (+, </a:t>
            </a:r>
            <a:r>
              <a:rPr lang="fr-FR" sz="1600" b="0" i="1" dirty="0">
                <a:solidFill>
                  <a:prstClr val="black"/>
                </a:solidFill>
                <a:latin typeface="Cambria"/>
                <a:cs typeface="Times New Roman"/>
              </a:rPr>
              <a:t>∙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) et une loi de composition interne </a:t>
            </a:r>
            <a:r>
              <a:rPr lang="fr-FR" sz="1600" dirty="0">
                <a:solidFill>
                  <a:srgbClr val="333399"/>
                </a:solidFill>
                <a:latin typeface="Times New Roman" charset="0"/>
                <a:ea typeface="ＭＳ Ｐゴシック" charset="0"/>
                <a:cs typeface="Times New Roman" charset="0"/>
              </a:rPr>
              <a:t>unaire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notée (</a:t>
            </a:r>
            <a:r>
              <a:rPr lang="fr-FR" sz="1600" b="0" dirty="0">
                <a:solidFill>
                  <a:prstClr val="black"/>
                </a:solidFill>
                <a:latin typeface="CambriaMath"/>
                <a:cs typeface="Times New Roman"/>
              </a:rPr>
              <a:t> </a:t>
            </a:r>
            <a:r>
              <a:rPr lang="fr-FR" sz="1600" b="0" dirty="0">
                <a:solidFill>
                  <a:prstClr val="black"/>
                </a:solidFill>
                <a:latin typeface="LucidaConsole"/>
                <a:cs typeface="Times New Roman"/>
              </a:rPr>
              <a:t>‾</a:t>
            </a:r>
            <a:r>
              <a:rPr lang="fr-FR" sz="1600" b="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),</a:t>
            </a:r>
          </a:p>
          <a:p>
            <a:pPr lvl="1" algn="just"/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qui satisfait les neufs axiomes suivants pour tout élément </a:t>
            </a:r>
            <a:r>
              <a:rPr lang="fr-FR" sz="1600" b="0" dirty="0">
                <a:solidFill>
                  <a:srgbClr val="000000"/>
                </a:solidFill>
                <a:latin typeface="Apple Chancery"/>
                <a:cs typeface="Apple Chancery"/>
              </a:rPr>
              <a:t>x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, </a:t>
            </a:r>
            <a:r>
              <a:rPr lang="fr-FR" sz="1600" b="0" dirty="0">
                <a:solidFill>
                  <a:srgbClr val="000000"/>
                </a:solidFill>
                <a:latin typeface="Apple Chancery"/>
                <a:cs typeface="Apple Chancery"/>
              </a:rPr>
              <a:t>y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, </a:t>
            </a:r>
            <a:r>
              <a:rPr lang="fr-FR" sz="1600" b="0" dirty="0">
                <a:solidFill>
                  <a:srgbClr val="000000"/>
                </a:solidFill>
                <a:latin typeface="Apple Chancery"/>
                <a:cs typeface="Apple Chancery"/>
              </a:rPr>
              <a:t>z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de </a:t>
            </a:r>
            <a:r>
              <a:rPr lang="fr-FR" sz="1600" b="0" dirty="0" err="1">
                <a:solidFill>
                  <a:prstClr val="black"/>
                </a:solidFill>
                <a:latin typeface="CambriaMath"/>
                <a:cs typeface="Times New Roman"/>
              </a:rPr>
              <a:t>ℬ</a:t>
            </a:r>
            <a:r>
              <a:rPr lang="fr-FR" sz="1600" b="0" dirty="0">
                <a:solidFill>
                  <a:prstClr val="black"/>
                </a:solidFill>
                <a:latin typeface="CambriaMath"/>
                <a:cs typeface="Times New Roman"/>
              </a:rPr>
              <a:t> 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:</a:t>
            </a:r>
          </a:p>
          <a:p>
            <a:pPr algn="just"/>
            <a:endParaRPr lang="fr-FR" sz="20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endParaRPr lang="fr-FR" sz="20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endParaRPr lang="fr-FR" sz="20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marL="0" indent="0" algn="just">
              <a:buFontTx/>
              <a:buNone/>
            </a:pPr>
            <a:endParaRPr lang="fr-FR" sz="20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marL="0" indent="0" algn="just">
              <a:buFontTx/>
              <a:buNone/>
            </a:pPr>
            <a:endParaRPr lang="fr-FR" sz="105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De manière générale, cette définition peut s’appliquer pour des ensembles </a:t>
            </a:r>
            <a:r>
              <a:rPr lang="fr-FR" sz="1800" dirty="0">
                <a:solidFill>
                  <a:srgbClr val="333399"/>
                </a:solidFill>
                <a:latin typeface="Times New Roman" charset="0"/>
                <a:cs typeface="Times New Roman" charset="0"/>
              </a:rPr>
              <a:t>infinis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.</a:t>
            </a:r>
          </a:p>
          <a:p>
            <a:pPr marL="360363" indent="0" algn="ctr">
              <a:spcBef>
                <a:spcPts val="1224"/>
              </a:spcBef>
              <a:buFontTx/>
              <a:buNone/>
              <a:tabLst>
                <a:tab pos="360363" algn="l"/>
              </a:tabLst>
            </a:pPr>
            <a:r>
              <a:rPr lang="fr-FR" sz="1800" i="1" dirty="0">
                <a:solidFill>
                  <a:srgbClr val="333399"/>
                </a:solidFill>
                <a:latin typeface="Times New Roman" charset="0"/>
                <a:cs typeface="Times New Roman" charset="0"/>
              </a:rPr>
              <a:t>Exemple d’algèbre de Boole : algèbre des parties d’un ensemble</a:t>
            </a:r>
          </a:p>
          <a:p>
            <a:pPr marL="360363" indent="0" algn="just">
              <a:buFontTx/>
              <a:buNone/>
              <a:tabLst>
                <a:tab pos="360363" algn="l"/>
              </a:tabLst>
            </a:pP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L’ensemble support de cette algèbre est l’ensemble </a:t>
            </a:r>
            <a:r>
              <a:rPr lang="fr-FR" sz="1600" b="0" dirty="0">
                <a:solidFill>
                  <a:srgbClr val="000000"/>
                </a:solidFill>
                <a:latin typeface="Apple Chancery"/>
                <a:cs typeface="Apple Chancery"/>
              </a:rPr>
              <a:t>P(U)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des sous-ensembles d’un ensemble </a:t>
            </a:r>
            <a:r>
              <a:rPr lang="fr-FR" sz="1600" b="0" dirty="0">
                <a:solidFill>
                  <a:srgbClr val="000000"/>
                </a:solidFill>
                <a:latin typeface="Apple Chancery"/>
                <a:cs typeface="Apple Chancery"/>
              </a:rPr>
              <a:t>U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donné. Les éléments neutres sont </a:t>
            </a:r>
            <a:r>
              <a:rPr lang="fr-FR" sz="1600" b="0" dirty="0">
                <a:solidFill>
                  <a:prstClr val="black"/>
                </a:solidFill>
                <a:latin typeface="Symbol"/>
                <a:cs typeface="Times New Roman"/>
              </a:rPr>
              <a:t>∅ 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et </a:t>
            </a:r>
            <a:r>
              <a:rPr lang="fr-FR" sz="1600" b="0" dirty="0">
                <a:solidFill>
                  <a:srgbClr val="000000"/>
                </a:solidFill>
                <a:latin typeface="Apple Chancery"/>
                <a:cs typeface="Apple Chancery"/>
              </a:rPr>
              <a:t>U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. Les trois lois de composition interne sont l’union (</a:t>
            </a:r>
            <a:r>
              <a:rPr lang="fr-FR" sz="1600" b="0" dirty="0">
                <a:solidFill>
                  <a:prstClr val="black"/>
                </a:solidFill>
                <a:latin typeface="Symbol"/>
                <a:cs typeface="Times New Roman"/>
              </a:rPr>
              <a:t>∪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), l’intersection (</a:t>
            </a:r>
            <a:r>
              <a:rPr lang="fr-FR" sz="1600" b="0" dirty="0">
                <a:solidFill>
                  <a:prstClr val="black"/>
                </a:solidFill>
                <a:latin typeface="Symbol"/>
                <a:cs typeface="Times New Roman"/>
              </a:rPr>
              <a:t>∩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) et le complément à </a:t>
            </a:r>
            <a:r>
              <a:rPr lang="fr-FR" sz="1600" b="0" dirty="0">
                <a:solidFill>
                  <a:srgbClr val="000000"/>
                </a:solidFill>
                <a:latin typeface="Apple Chancery"/>
                <a:cs typeface="Apple Chancery"/>
              </a:rPr>
              <a:t>U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d’un sous-ensemble donné (¬). En s’appuyant sur les définitions de ces trois lois de composition, il est possible de démontrer que (</a:t>
            </a:r>
            <a:r>
              <a:rPr lang="fr-FR" sz="1600" b="0" dirty="0">
                <a:solidFill>
                  <a:srgbClr val="000000"/>
                </a:solidFill>
                <a:latin typeface="Apple Chancery"/>
                <a:cs typeface="Apple Chancery"/>
              </a:rPr>
              <a:t>P(U), </a:t>
            </a:r>
            <a:r>
              <a:rPr lang="fr-FR" sz="1600" b="0" dirty="0">
                <a:solidFill>
                  <a:prstClr val="black"/>
                </a:solidFill>
                <a:latin typeface="Symbol"/>
                <a:cs typeface="Times New Roman"/>
              </a:rPr>
              <a:t>∪</a:t>
            </a:r>
            <a:r>
              <a:rPr lang="fr-FR" sz="1600" b="0" dirty="0">
                <a:solidFill>
                  <a:srgbClr val="000000"/>
                </a:solidFill>
                <a:latin typeface="Apple Chancery"/>
                <a:cs typeface="Apple Chancery"/>
              </a:rPr>
              <a:t>, </a:t>
            </a:r>
            <a:r>
              <a:rPr lang="fr-FR" sz="1600" b="0" dirty="0">
                <a:solidFill>
                  <a:prstClr val="black"/>
                </a:solidFill>
                <a:latin typeface="Symbol"/>
                <a:cs typeface="Times New Roman"/>
              </a:rPr>
              <a:t>∩</a:t>
            </a:r>
            <a:r>
              <a:rPr lang="fr-FR" sz="1600" b="0" dirty="0">
                <a:solidFill>
                  <a:srgbClr val="000000"/>
                </a:solidFill>
                <a:latin typeface="Apple Chancery"/>
                <a:cs typeface="Apple Chancery"/>
              </a:rPr>
              <a:t>, 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¬) a une structure d’algèbre de Boole.</a:t>
            </a:r>
          </a:p>
        </p:txBody>
      </p:sp>
      <p:grpSp>
        <p:nvGrpSpPr>
          <p:cNvPr id="6" name="Grouper 5"/>
          <p:cNvGrpSpPr/>
          <p:nvPr/>
        </p:nvGrpSpPr>
        <p:grpSpPr>
          <a:xfrm>
            <a:off x="601001" y="2948458"/>
            <a:ext cx="8311954" cy="1485569"/>
            <a:chOff x="601001" y="2948458"/>
            <a:chExt cx="8311954" cy="1485569"/>
          </a:xfrm>
          <a:solidFill>
            <a:srgbClr val="E6E6E6"/>
          </a:solidFill>
        </p:grpSpPr>
        <p:sp>
          <p:nvSpPr>
            <p:cNvPr id="2" name="Rectangle 1"/>
            <p:cNvSpPr/>
            <p:nvPr/>
          </p:nvSpPr>
          <p:spPr bwMode="auto">
            <a:xfrm>
              <a:off x="601001" y="2948458"/>
              <a:ext cx="8311954" cy="1485569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fr-FR" b="0">
                <a:solidFill>
                  <a:srgbClr val="000000"/>
                </a:solidFill>
                <a:latin typeface="Times New Roman" pitchFamily="18" charset="0"/>
                <a:ea typeface="ＭＳ Ｐゴシック" charset="0"/>
                <a:cs typeface="Times New Roman" pitchFamily="18" charset="0"/>
              </a:endParaRPr>
            </a:p>
          </p:txBody>
        </p:sp>
        <p:grpSp>
          <p:nvGrpSpPr>
            <p:cNvPr id="5" name="Grouper 4"/>
            <p:cNvGrpSpPr/>
            <p:nvPr/>
          </p:nvGrpSpPr>
          <p:grpSpPr>
            <a:xfrm>
              <a:off x="706951" y="3036223"/>
              <a:ext cx="8142410" cy="1323439"/>
              <a:chOff x="865706" y="2696339"/>
              <a:chExt cx="8142410" cy="1323439"/>
            </a:xfrm>
            <a:grpFill/>
          </p:grpSpPr>
          <p:sp>
            <p:nvSpPr>
              <p:cNvPr id="7" name="ZoneTexte 6"/>
              <p:cNvSpPr txBox="1"/>
              <p:nvPr/>
            </p:nvSpPr>
            <p:spPr>
              <a:xfrm>
                <a:off x="865706" y="2696339"/>
                <a:ext cx="3093780" cy="132343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l">
                  <a:tabLst>
                    <a:tab pos="2601913" algn="l"/>
                  </a:tabLst>
                </a:pP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x + y = y + x	</a:t>
                </a:r>
                <a:r>
                  <a:rPr lang="fr-FR" sz="1600" b="0" dirty="0">
                    <a:solidFill>
                      <a:srgbClr val="000000"/>
                    </a:solidFill>
                    <a:latin typeface="Times New Roman"/>
                    <a:ea typeface="ＭＳ Ｐゴシック" charset="0"/>
                    <a:cs typeface="Apple Chancery"/>
                  </a:rPr>
                  <a:t>[1]</a:t>
                </a:r>
              </a:p>
              <a:p>
                <a:pPr algn="l">
                  <a:tabLst>
                    <a:tab pos="2601913" algn="l"/>
                  </a:tabLst>
                </a:pP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x + (y </a:t>
                </a:r>
                <a:r>
                  <a:rPr lang="fr-FR" sz="1600" b="0" i="1" dirty="0">
                    <a:solidFill>
                      <a:prstClr val="black"/>
                    </a:solidFill>
                    <a:latin typeface="Cambria"/>
                    <a:ea typeface="ＭＳ Ｐゴシック" charset="0"/>
                    <a:cs typeface="ＭＳ Ｐゴシック" charset="0"/>
                  </a:rPr>
                  <a:t>∙ </a:t>
                </a: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z) = (x + y) </a:t>
                </a:r>
                <a:r>
                  <a:rPr lang="fr-FR" sz="1600" b="0" i="1" dirty="0">
                    <a:solidFill>
                      <a:prstClr val="black"/>
                    </a:solidFill>
                    <a:latin typeface="Cambria"/>
                    <a:ea typeface="ＭＳ Ｐゴシック" charset="0"/>
                    <a:cs typeface="ＭＳ Ｐゴシック" charset="0"/>
                  </a:rPr>
                  <a:t>∙ (x + </a:t>
                </a: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z)	</a:t>
                </a:r>
                <a:r>
                  <a:rPr lang="fr-FR" sz="1600" b="0" dirty="0">
                    <a:solidFill>
                      <a:srgbClr val="000000"/>
                    </a:solidFill>
                    <a:latin typeface="Times New Roman"/>
                    <a:ea typeface="ＭＳ Ｐゴシック" charset="0"/>
                    <a:cs typeface="Apple Chancery"/>
                  </a:rPr>
                  <a:t>[3]</a:t>
                </a:r>
              </a:p>
              <a:p>
                <a:pPr algn="l">
                  <a:tabLst>
                    <a:tab pos="2601913" algn="l"/>
                  </a:tabLst>
                </a:pP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x + </a:t>
                </a:r>
                <a:r>
                  <a:rPr lang="fr-FR" sz="1600" b="0" dirty="0">
                    <a:solidFill>
                      <a:srgbClr val="000000"/>
                    </a:solidFill>
                    <a:latin typeface="Times New Roman"/>
                    <a:ea typeface="ＭＳ Ｐゴシック" charset="0"/>
                    <a:cs typeface="Apple Chancery"/>
                  </a:rPr>
                  <a:t>0</a:t>
                </a: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 = x	</a:t>
                </a:r>
                <a:r>
                  <a:rPr lang="fr-FR" sz="16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Apple Chancery"/>
                  </a:rPr>
                  <a:t>[5]</a:t>
                </a:r>
              </a:p>
              <a:p>
                <a:pPr algn="l">
                  <a:tabLst>
                    <a:tab pos="2601913" algn="l"/>
                  </a:tabLst>
                </a:pP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x + x = </a:t>
                </a:r>
                <a:r>
                  <a:rPr lang="fr-FR" sz="1600" b="0" dirty="0">
                    <a:solidFill>
                      <a:srgbClr val="000000"/>
                    </a:solidFill>
                    <a:latin typeface="Times New Roman"/>
                    <a:ea typeface="ＭＳ Ｐゴシック" charset="0"/>
                    <a:cs typeface="Apple Chancery"/>
                  </a:rPr>
                  <a:t>1</a:t>
                </a: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	</a:t>
                </a:r>
                <a:r>
                  <a:rPr lang="fr-FR" sz="16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Apple Chancery"/>
                  </a:rPr>
                  <a:t>[5]</a:t>
                </a:r>
              </a:p>
              <a:p>
                <a:pPr algn="l">
                  <a:tabLst>
                    <a:tab pos="2601913" algn="l"/>
                  </a:tabLst>
                </a:pPr>
                <a:r>
                  <a:rPr lang="fr-FR" sz="16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Apple Chancery"/>
                  </a:rPr>
                  <a:t>0 </a:t>
                </a:r>
                <a:r>
                  <a:rPr lang="fr-FR" sz="1600" b="0" i="1" dirty="0">
                    <a:solidFill>
                      <a:prstClr val="black"/>
                    </a:solidFill>
                    <a:latin typeface="Apple-Chancery"/>
                    <a:ea typeface="ＭＳ Ｐゴシック" charset="0"/>
                    <a:cs typeface="ＭＳ Ｐゴシック" charset="0"/>
                  </a:rPr>
                  <a:t>≠ </a:t>
                </a:r>
                <a:r>
                  <a:rPr lang="fr-FR" sz="16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Apple Chancery"/>
                  </a:rPr>
                  <a:t>1	[9]</a:t>
                </a:r>
              </a:p>
            </p:txBody>
          </p:sp>
          <p:sp>
            <p:nvSpPr>
              <p:cNvPr id="8" name="ZoneTexte 7"/>
              <p:cNvSpPr txBox="1"/>
              <p:nvPr/>
            </p:nvSpPr>
            <p:spPr>
              <a:xfrm>
                <a:off x="4084898" y="2696339"/>
                <a:ext cx="4923218" cy="107721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l">
                  <a:tabLst>
                    <a:tab pos="2601913" algn="l"/>
                    <a:tab pos="3136900" algn="l"/>
                  </a:tabLst>
                </a:pP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x </a:t>
                </a:r>
                <a:r>
                  <a:rPr lang="fr-FR" sz="1600" b="0" i="1" dirty="0">
                    <a:solidFill>
                      <a:prstClr val="black"/>
                    </a:solidFill>
                    <a:latin typeface="Cambria"/>
                    <a:ea typeface="ＭＳ Ｐゴシック" charset="0"/>
                    <a:cs typeface="ＭＳ Ｐゴシック" charset="0"/>
                  </a:rPr>
                  <a:t>∙</a:t>
                </a: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 y = y </a:t>
                </a:r>
                <a:r>
                  <a:rPr lang="fr-FR" sz="1600" b="0" i="1" dirty="0">
                    <a:solidFill>
                      <a:prstClr val="black"/>
                    </a:solidFill>
                    <a:latin typeface="Cambria"/>
                    <a:ea typeface="ＭＳ Ｐゴシック" charset="0"/>
                    <a:cs typeface="ＭＳ Ｐゴシック" charset="0"/>
                  </a:rPr>
                  <a:t>∙</a:t>
                </a: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 x	</a:t>
                </a:r>
                <a:r>
                  <a:rPr lang="fr-FR" sz="1600" b="0" dirty="0">
                    <a:solidFill>
                      <a:srgbClr val="000000"/>
                    </a:solidFill>
                    <a:latin typeface="Times New Roman"/>
                    <a:ea typeface="ＭＳ Ｐゴシック" charset="0"/>
                    <a:cs typeface="Apple Chancery"/>
                  </a:rPr>
                  <a:t>[2] 	Commutativité</a:t>
                </a:r>
              </a:p>
              <a:p>
                <a:pPr algn="l">
                  <a:tabLst>
                    <a:tab pos="2601913" algn="l"/>
                    <a:tab pos="3136900" algn="l"/>
                  </a:tabLst>
                </a:pP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x </a:t>
                </a:r>
                <a:r>
                  <a:rPr lang="fr-FR" sz="1600" b="0" i="1" dirty="0">
                    <a:solidFill>
                      <a:prstClr val="black"/>
                    </a:solidFill>
                    <a:latin typeface="Cambria"/>
                    <a:ea typeface="ＭＳ Ｐゴシック" charset="0"/>
                    <a:cs typeface="ＭＳ Ｐゴシック" charset="0"/>
                  </a:rPr>
                  <a:t>∙</a:t>
                </a: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 (y + z) = (x </a:t>
                </a:r>
                <a:r>
                  <a:rPr lang="fr-FR" sz="1600" b="0" i="1" dirty="0">
                    <a:solidFill>
                      <a:prstClr val="black"/>
                    </a:solidFill>
                    <a:latin typeface="Cambria"/>
                    <a:ea typeface="ＭＳ Ｐゴシック" charset="0"/>
                    <a:cs typeface="ＭＳ Ｐゴシック" charset="0"/>
                  </a:rPr>
                  <a:t>∙</a:t>
                </a: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 y) +</a:t>
                </a:r>
                <a:r>
                  <a:rPr lang="fr-FR" sz="1600" b="0" i="1" dirty="0">
                    <a:solidFill>
                      <a:prstClr val="black"/>
                    </a:solidFill>
                    <a:latin typeface="Cambria"/>
                    <a:ea typeface="ＭＳ Ｐゴシック" charset="0"/>
                    <a:cs typeface="ＭＳ Ｐゴシック" charset="0"/>
                  </a:rPr>
                  <a:t> (x ∙ </a:t>
                </a: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z)	</a:t>
                </a:r>
                <a:r>
                  <a:rPr lang="fr-FR" sz="1600" b="0" dirty="0">
                    <a:solidFill>
                      <a:srgbClr val="000000"/>
                    </a:solidFill>
                    <a:latin typeface="Times New Roman"/>
                    <a:ea typeface="ＭＳ Ｐゴシック" charset="0"/>
                    <a:cs typeface="Apple Chancery"/>
                  </a:rPr>
                  <a:t>[4]	Distributivité</a:t>
                </a:r>
              </a:p>
              <a:p>
                <a:pPr algn="l">
                  <a:tabLst>
                    <a:tab pos="2601913" algn="l"/>
                    <a:tab pos="3136900" algn="l"/>
                  </a:tabLst>
                </a:pP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x </a:t>
                </a:r>
                <a:r>
                  <a:rPr lang="fr-FR" sz="1600" b="0" i="1" dirty="0">
                    <a:solidFill>
                      <a:prstClr val="black"/>
                    </a:solidFill>
                    <a:latin typeface="Cambria"/>
                    <a:ea typeface="ＭＳ Ｐゴシック" charset="0"/>
                    <a:cs typeface="ＭＳ Ｐゴシック" charset="0"/>
                  </a:rPr>
                  <a:t>∙</a:t>
                </a: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 </a:t>
                </a:r>
                <a:r>
                  <a:rPr lang="fr-FR" sz="1600" b="0" dirty="0">
                    <a:solidFill>
                      <a:srgbClr val="000000"/>
                    </a:solidFill>
                    <a:latin typeface="Times New Roman"/>
                    <a:ea typeface="ＭＳ Ｐゴシック" charset="0"/>
                    <a:cs typeface="Apple Chancery"/>
                  </a:rPr>
                  <a:t>1</a:t>
                </a: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 = x	</a:t>
                </a:r>
                <a:r>
                  <a:rPr lang="fr-FR" sz="16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Apple Chancery"/>
                  </a:rPr>
                  <a:t>[6]	Elément neutre	</a:t>
                </a:r>
              </a:p>
              <a:p>
                <a:pPr algn="l">
                  <a:tabLst>
                    <a:tab pos="2601913" algn="l"/>
                    <a:tab pos="3136900" algn="l"/>
                  </a:tabLst>
                </a:pP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x </a:t>
                </a:r>
                <a:r>
                  <a:rPr lang="fr-FR" sz="1600" b="0" i="1" dirty="0">
                    <a:solidFill>
                      <a:prstClr val="black"/>
                    </a:solidFill>
                    <a:latin typeface="Cambria"/>
                    <a:ea typeface="ＭＳ Ｐゴシック" charset="0"/>
                    <a:cs typeface="ＭＳ Ｐゴシック" charset="0"/>
                  </a:rPr>
                  <a:t>∙</a:t>
                </a: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 x = </a:t>
                </a:r>
                <a:r>
                  <a:rPr lang="fr-FR" sz="1600" b="0" dirty="0">
                    <a:solidFill>
                      <a:srgbClr val="000000"/>
                    </a:solidFill>
                    <a:latin typeface="Times New Roman"/>
                    <a:ea typeface="ＭＳ Ｐゴシック" charset="0"/>
                    <a:cs typeface="Apple Chancery"/>
                  </a:rPr>
                  <a:t>0</a:t>
                </a:r>
                <a:r>
                  <a:rPr lang="fr-FR" sz="1600" b="0" dirty="0">
                    <a:solidFill>
                      <a:srgbClr val="000000"/>
                    </a:solidFill>
                    <a:latin typeface="Apple Chancery"/>
                    <a:ea typeface="ＭＳ Ｐゴシック" charset="0"/>
                    <a:cs typeface="Apple Chancery"/>
                  </a:rPr>
                  <a:t>	</a:t>
                </a:r>
                <a:r>
                  <a:rPr lang="fr-FR" sz="16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Apple Chancery"/>
                  </a:rPr>
                  <a:t>[8]	Complémentaire</a:t>
                </a:r>
              </a:p>
            </p:txBody>
          </p:sp>
        </p:grpSp>
        <p:cxnSp>
          <p:nvCxnSpPr>
            <p:cNvPr id="15" name="Connecteur droit 14"/>
            <p:cNvCxnSpPr/>
            <p:nvPr/>
          </p:nvCxnSpPr>
          <p:spPr bwMode="auto">
            <a:xfrm>
              <a:off x="1139339" y="3863370"/>
              <a:ext cx="104259" cy="0"/>
            </a:xfrm>
            <a:prstGeom prst="lin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Connecteur droit 16"/>
            <p:cNvCxnSpPr/>
            <p:nvPr/>
          </p:nvCxnSpPr>
          <p:spPr bwMode="auto">
            <a:xfrm>
              <a:off x="4289496" y="3863370"/>
              <a:ext cx="104259" cy="0"/>
            </a:xfrm>
            <a:prstGeom prst="lin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515206" y="161925"/>
            <a:ext cx="39171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4000" kern="0" dirty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Algèbre de Boole</a:t>
            </a:r>
            <a:endParaRPr lang="fr-FR" sz="44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89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5"/>
          <p:cNvSpPr>
            <a:spLocks noChangeArrowheads="1"/>
          </p:cNvSpPr>
          <p:nvPr/>
        </p:nvSpPr>
        <p:spPr bwMode="auto">
          <a:xfrm>
            <a:off x="1538288" y="-657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12" name="Group 113"/>
          <p:cNvGraphicFramePr>
            <a:graphicFrameLocks noGrp="1"/>
          </p:cNvGraphicFramePr>
          <p:nvPr/>
        </p:nvGraphicFramePr>
        <p:xfrm>
          <a:off x="1828800" y="2133600"/>
          <a:ext cx="5486400" cy="3292476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37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POSTULATS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(1)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 0 = 1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(6)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 1 = 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(2)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 0 + 0 = 0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(7)    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0 . 0 = 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(3)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 0 + 1 = 1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(8)    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0 . 1 = 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(4)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 1 + 0 = 1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(9)    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1 . 0 = 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(5)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 1 + 1 = 1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(10)  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1 . 1 = 1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7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THÉORÈMES POUR UNE SEULE VARIABLE</a:t>
                      </a:r>
                      <a:endParaRPr kumimoji="0" lang="fr-FR" sz="1200" b="0" i="0" u="none" strike="noStrike" cap="none" normalizeH="0" baseline="0">
                        <a:ln>
                          <a:noFill/>
                        </a:ln>
                        <a:solidFill>
                          <a:srgbClr val="80008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(11)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+ 1 = 1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(15)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. 1 = a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(12)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+ 0 = a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(16)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. 0 = 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(13)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+ a = a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(17)</a:t>
                      </a: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. a = a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(14)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+ a = 1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(18)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. a = 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37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(19)</a:t>
                      </a: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= a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4" name="Line 71"/>
          <p:cNvSpPr>
            <a:spLocks noChangeShapeType="1"/>
          </p:cNvSpPr>
          <p:nvPr/>
        </p:nvSpPr>
        <p:spPr bwMode="auto">
          <a:xfrm>
            <a:off x="2171700" y="2453859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Line 74"/>
          <p:cNvSpPr>
            <a:spLocks noChangeShapeType="1"/>
          </p:cNvSpPr>
          <p:nvPr/>
        </p:nvSpPr>
        <p:spPr bwMode="auto">
          <a:xfrm>
            <a:off x="4914900" y="2453859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Line 96"/>
          <p:cNvSpPr>
            <a:spLocks noChangeShapeType="1"/>
          </p:cNvSpPr>
          <p:nvPr/>
        </p:nvSpPr>
        <p:spPr bwMode="auto">
          <a:xfrm>
            <a:off x="2447925" y="4948161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Line 104"/>
          <p:cNvSpPr>
            <a:spLocks noChangeShapeType="1"/>
          </p:cNvSpPr>
          <p:nvPr/>
        </p:nvSpPr>
        <p:spPr bwMode="auto">
          <a:xfrm>
            <a:off x="5133975" y="4948161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" name="Line 111"/>
          <p:cNvSpPr>
            <a:spLocks noChangeShapeType="1"/>
          </p:cNvSpPr>
          <p:nvPr/>
        </p:nvSpPr>
        <p:spPr bwMode="auto">
          <a:xfrm>
            <a:off x="4543425" y="523032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" name="Line 112"/>
          <p:cNvSpPr>
            <a:spLocks noChangeShapeType="1"/>
          </p:cNvSpPr>
          <p:nvPr/>
        </p:nvSpPr>
        <p:spPr bwMode="auto">
          <a:xfrm>
            <a:off x="4543425" y="5201745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515202" y="161925"/>
            <a:ext cx="39171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4000" kern="0" dirty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Algèbre de Boole</a:t>
            </a:r>
            <a:endParaRPr lang="fr-FR" sz="44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cs typeface="Times New Roman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31338" y="1399680"/>
            <a:ext cx="460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Simplification des fonctions booléennes</a:t>
            </a:r>
          </a:p>
        </p:txBody>
      </p:sp>
    </p:spTree>
    <p:extLst>
      <p:ext uri="{BB962C8B-B14F-4D97-AF65-F5344CB8AC3E}">
        <p14:creationId xmlns:p14="http://schemas.microsoft.com/office/powerpoint/2010/main" val="942673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77" name="Group 97"/>
          <p:cNvGraphicFramePr>
            <a:graphicFrameLocks noGrp="1"/>
          </p:cNvGraphicFramePr>
          <p:nvPr/>
        </p:nvGraphicFramePr>
        <p:xfrm>
          <a:off x="1805280" y="1795731"/>
          <a:ext cx="5486400" cy="4098276"/>
        </p:xfrm>
        <a:graphic>
          <a:graphicData uri="http://schemas.openxmlformats.org/drawingml/2006/table">
            <a:tbl>
              <a:tblPr/>
              <a:tblGrid>
                <a:gridCol w="34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25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THÉORÈMES POUR PLUSIEURS VARIABLES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25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Loi de Commutativité (ou Loi d</a:t>
                      </a:r>
                      <a:r>
                        <a:rPr kumimoji="0" lang="ja-JP" alt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’</a:t>
                      </a: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Échange)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2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(20)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+ b = b + a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(21)  </a:t>
                      </a: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a . b = b . a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25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Loi d</a:t>
                      </a:r>
                      <a:r>
                        <a:rPr kumimoji="0" lang="ja-JP" alt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’</a:t>
                      </a: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Associativité (ou Loi de Liaison)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2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(22)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+ (b + c) = (a + b) + c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(23)  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a . (b . c) = (a . b) . c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25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Loi de Distributivité (ou Loi de Répartition)</a:t>
                      </a:r>
                      <a:endParaRPr kumimoji="0" lang="fr-F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2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(24)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(a + b) . (b + c) = (a.b) + (a.c) + (b.b) + (b.c)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(25)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. (b+c) = (a.b) + (a.c)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25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LOIS DE MORGAN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2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(26)</a:t>
                      </a: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+ b = a . b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(27)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. b = a + b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25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LOIS D</a:t>
                      </a:r>
                      <a:r>
                        <a:rPr kumimoji="0" lang="ja-JP" alt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’</a:t>
                      </a: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ABSORPTION LOGIQUE</a:t>
                      </a:r>
                      <a:endParaRPr kumimoji="0" lang="fr-F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2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(28)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+ a . b = a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(29)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. (a + b) = a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25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LOIS D</a:t>
                      </a:r>
                      <a:r>
                        <a:rPr kumimoji="0" lang="ja-JP" alt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’</a:t>
                      </a: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ADJACENCE LOGIQUE</a:t>
                      </a:r>
                      <a:endParaRPr kumimoji="0" lang="fr-F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2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(30)</a:t>
                      </a: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a . b + a . b = a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(31)</a:t>
                      </a:r>
                      <a:r>
                        <a:rPr kumimoji="0" 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 (a + b) . (a + b) = a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5099" name="Line 43"/>
          <p:cNvSpPr>
            <a:spLocks noChangeShapeType="1"/>
          </p:cNvSpPr>
          <p:nvPr/>
        </p:nvSpPr>
        <p:spPr bwMode="auto">
          <a:xfrm>
            <a:off x="2147542" y="4383852"/>
            <a:ext cx="34800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Line 43"/>
          <p:cNvSpPr>
            <a:spLocks noChangeShapeType="1"/>
          </p:cNvSpPr>
          <p:nvPr/>
        </p:nvSpPr>
        <p:spPr bwMode="auto">
          <a:xfrm>
            <a:off x="2645401" y="4383852"/>
            <a:ext cx="13907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Line 43"/>
          <p:cNvSpPr>
            <a:spLocks noChangeShapeType="1"/>
          </p:cNvSpPr>
          <p:nvPr/>
        </p:nvSpPr>
        <p:spPr bwMode="auto">
          <a:xfrm>
            <a:off x="2864476" y="4383852"/>
            <a:ext cx="13907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Line 43"/>
          <p:cNvSpPr>
            <a:spLocks noChangeShapeType="1"/>
          </p:cNvSpPr>
          <p:nvPr/>
        </p:nvSpPr>
        <p:spPr bwMode="auto">
          <a:xfrm>
            <a:off x="5579100" y="4383852"/>
            <a:ext cx="31369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Line 43"/>
          <p:cNvSpPr>
            <a:spLocks noChangeShapeType="1"/>
          </p:cNvSpPr>
          <p:nvPr/>
        </p:nvSpPr>
        <p:spPr bwMode="auto">
          <a:xfrm>
            <a:off x="6023601" y="4383852"/>
            <a:ext cx="13907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Line 43"/>
          <p:cNvSpPr>
            <a:spLocks noChangeShapeType="1"/>
          </p:cNvSpPr>
          <p:nvPr/>
        </p:nvSpPr>
        <p:spPr bwMode="auto">
          <a:xfrm>
            <a:off x="6293476" y="4383852"/>
            <a:ext cx="13907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" name="Line 43"/>
          <p:cNvSpPr>
            <a:spLocks noChangeShapeType="1"/>
          </p:cNvSpPr>
          <p:nvPr/>
        </p:nvSpPr>
        <p:spPr bwMode="auto">
          <a:xfrm>
            <a:off x="2809561" y="5636652"/>
            <a:ext cx="13907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" name="Line 43"/>
          <p:cNvSpPr>
            <a:spLocks noChangeShapeType="1"/>
          </p:cNvSpPr>
          <p:nvPr/>
        </p:nvSpPr>
        <p:spPr bwMode="auto">
          <a:xfrm>
            <a:off x="6438219" y="5636652"/>
            <a:ext cx="13907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2515202" y="161925"/>
            <a:ext cx="39171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4000" kern="0" dirty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Algèbre de Boole</a:t>
            </a:r>
            <a:endParaRPr lang="fr-FR" sz="44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cs typeface="Times New Roman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31338" y="1399680"/>
            <a:ext cx="460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Simplification des fonctions booléennes</a:t>
            </a:r>
          </a:p>
        </p:txBody>
      </p:sp>
    </p:spTree>
    <p:extLst>
      <p:ext uri="{BB962C8B-B14F-4D97-AF65-F5344CB8AC3E}">
        <p14:creationId xmlns:p14="http://schemas.microsoft.com/office/powerpoint/2010/main" val="380583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1817077" y="3878385"/>
            <a:ext cx="5949461" cy="410307"/>
          </a:xfrm>
          <a:prstGeom prst="rect">
            <a:avLst/>
          </a:prstGeom>
          <a:solidFill>
            <a:srgbClr val="E6E6E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fr-FR" b="0">
              <a:solidFill>
                <a:srgbClr val="000000"/>
              </a:solidFill>
              <a:latin typeface="Times New Roman" pitchFamily="18" charset="0"/>
              <a:ea typeface="ＭＳ Ｐゴシック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3370386" y="2657231"/>
            <a:ext cx="2530230" cy="410307"/>
          </a:xfrm>
          <a:prstGeom prst="rect">
            <a:avLst/>
          </a:prstGeom>
          <a:solidFill>
            <a:srgbClr val="E6E6E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fr-FR" b="0">
              <a:solidFill>
                <a:srgbClr val="000000"/>
              </a:solidFill>
              <a:latin typeface="Times New Roman" pitchFamily="18" charset="0"/>
              <a:ea typeface="ＭＳ Ｐゴシック" charset="0"/>
              <a:cs typeface="Times New Roman" pitchFamily="18" charset="0"/>
            </a:endParaRPr>
          </a:p>
        </p:txBody>
      </p:sp>
      <p:sp>
        <p:nvSpPr>
          <p:cNvPr id="47109" name="Rectangle 9"/>
          <p:cNvSpPr>
            <a:spLocks noChangeArrowheads="1"/>
          </p:cNvSpPr>
          <p:nvPr/>
        </p:nvSpPr>
        <p:spPr bwMode="auto">
          <a:xfrm>
            <a:off x="73025" y="1516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" name="Text Box 3"/>
          <p:cNvSpPr txBox="1">
            <a:spLocks noChangeArrowheads="1"/>
          </p:cNvSpPr>
          <p:nvPr/>
        </p:nvSpPr>
        <p:spPr bwMode="auto">
          <a:xfrm>
            <a:off x="14877" y="161925"/>
            <a:ext cx="78925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3600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cs typeface="Times New Roman" charset="0"/>
              </a:rPr>
              <a:t>Simplification des fonctions booléennes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950" y="1039812"/>
            <a:ext cx="9036050" cy="570095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fr-FR" sz="1800" i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Définitions</a:t>
            </a:r>
          </a:p>
          <a:p>
            <a:pPr marL="0" indent="0" algn="just">
              <a:buFontTx/>
              <a:buNone/>
            </a:pPr>
            <a:endParaRPr lang="fr-FR" sz="500" b="0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Les méthodes de simplification sont, presque toutes, basées sur une relation d’ordre partiel dans l’ensemble des fonctions booléennes.</a:t>
            </a:r>
          </a:p>
          <a:p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Soient 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f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et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g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deux fonctions de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m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. Par définition, on dit que que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est plus petite que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 g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si et seulement si :</a:t>
            </a:r>
          </a:p>
          <a:p>
            <a:pPr marL="0" indent="0" algn="ctr">
              <a:buFontTx/>
              <a:buNone/>
            </a:pP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f  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≤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g  </a:t>
            </a:r>
            <a:r>
              <a:rPr lang="fr-FR" sz="1800" b="0" dirty="0" err="1">
                <a:solidFill>
                  <a:srgbClr val="000000"/>
                </a:solidFill>
                <a:latin typeface="Times New Roman"/>
                <a:cs typeface="Times New Roman"/>
              </a:rPr>
              <a:t>ssi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  S</a:t>
            </a:r>
            <a:r>
              <a:rPr lang="fr-FR" sz="1800" b="0" i="1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n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(f)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⊆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S</a:t>
            </a:r>
            <a:r>
              <a:rPr lang="fr-FR" sz="1800" b="0" i="1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n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(g)</a:t>
            </a:r>
            <a:endParaRPr lang="fr-FR" sz="18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endParaRPr lang="fr-FR" sz="1100" b="0" i="1" dirty="0">
              <a:solidFill>
                <a:srgbClr val="3333CC"/>
              </a:solidFill>
              <a:latin typeface="Times New Roman" charset="0"/>
              <a:cs typeface="Times New Roman" charset="0"/>
            </a:endParaRPr>
          </a:p>
          <a:p>
            <a:r>
              <a:rPr lang="fr-FR" sz="1800" b="0" dirty="0">
                <a:solidFill>
                  <a:srgbClr val="3333CC"/>
                </a:solidFill>
                <a:latin typeface="Times New Roman" charset="0"/>
                <a:cs typeface="Times New Roman" charset="0"/>
              </a:rPr>
              <a:t>Relation d’ordre sur les monômes conjonctifs</a:t>
            </a:r>
          </a:p>
          <a:p>
            <a:pPr marL="355600" indent="0">
              <a:buFontTx/>
              <a:buNone/>
              <a:tabLst>
                <a:tab pos="446088" algn="l"/>
              </a:tabLst>
            </a:pP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Soit m et m’ deux monômes conjonctifs : </a:t>
            </a:r>
          </a:p>
          <a:p>
            <a:pPr marL="355600" indent="0" algn="ctr">
              <a:buFontTx/>
              <a:buNone/>
              <a:tabLst>
                <a:tab pos="446088" algn="l"/>
              </a:tabLst>
            </a:pP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m  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≤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m’ 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⇔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∃ </a:t>
            </a:r>
            <a:r>
              <a:rPr lang="fr-FR" sz="1800" b="0" dirty="0">
                <a:solidFill>
                  <a:prstClr val="black"/>
                </a:solidFill>
                <a:latin typeface="Times New Roman"/>
                <a:cs typeface="Times New Roman"/>
              </a:rPr>
              <a:t>m’’, m’’ est un monôme conjonctif et m = m’.m’’</a:t>
            </a:r>
          </a:p>
          <a:p>
            <a:pPr marL="355600" indent="0">
              <a:buFontTx/>
              <a:buNone/>
              <a:tabLst>
                <a:tab pos="446088" algn="l"/>
              </a:tabLst>
            </a:pPr>
            <a:endParaRPr lang="fr-FR" sz="800" b="0" i="1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indent="0">
              <a:buFontTx/>
              <a:buNone/>
              <a:tabLst>
                <a:tab pos="446088" algn="l"/>
              </a:tabLst>
            </a:pPr>
            <a:r>
              <a:rPr lang="fr-FR" sz="1600" b="0" i="1" dirty="0">
                <a:solidFill>
                  <a:prstClr val="black"/>
                </a:solidFill>
                <a:latin typeface="Times New Roman"/>
                <a:cs typeface="Times New Roman"/>
              </a:rPr>
              <a:t>En particulier, les plus petits monômes sont les monômes conjonctifs canoniques, le plus grand monôme conjonctif est la constante 1.</a:t>
            </a:r>
          </a:p>
          <a:p>
            <a:pPr marL="355600" indent="0">
              <a:buFontTx/>
              <a:buNone/>
              <a:tabLst>
                <a:tab pos="446088" algn="l"/>
              </a:tabLst>
            </a:pPr>
            <a:endParaRPr lang="fr-FR" sz="7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Un monôme m est </a:t>
            </a:r>
            <a:r>
              <a:rPr lang="fr-FR" sz="1800" dirty="0">
                <a:solidFill>
                  <a:srgbClr val="3333CC"/>
                </a:solidFill>
                <a:latin typeface="Times New Roman"/>
                <a:cs typeface="Times New Roman"/>
              </a:rPr>
              <a:t>maximal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pour une fonction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f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prstClr val="black"/>
                </a:solidFill>
                <a:latin typeface="AppleSymbols"/>
                <a:cs typeface="Times New Roman"/>
              </a:rPr>
              <a:t>∈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 err="1">
                <a:solidFill>
                  <a:srgbClr val="000000"/>
                </a:solidFill>
                <a:latin typeface="Times New Roman"/>
                <a:cs typeface="Times New Roman"/>
              </a:rPr>
              <a:t>ssi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les trois conditions suivantes sont vérifiées :</a:t>
            </a:r>
          </a:p>
          <a:p>
            <a:pPr lvl="1"/>
            <a:r>
              <a:rPr lang="fr-FR" sz="1600" b="0" dirty="0">
                <a:solidFill>
                  <a:srgbClr val="000000"/>
                </a:solidFill>
                <a:latin typeface="Times New Roman"/>
                <a:cs typeface="Times New Roman"/>
              </a:rPr>
              <a:t>m est un monôme conjonctif</a:t>
            </a:r>
          </a:p>
          <a:p>
            <a:pPr lvl="1"/>
            <a:r>
              <a:rPr lang="fi-FI" sz="1600" b="0" dirty="0">
                <a:solidFill>
                  <a:srgbClr val="000000"/>
                </a:solidFill>
                <a:latin typeface="Times New Roman"/>
                <a:cs typeface="Times New Roman"/>
              </a:rPr>
              <a:t>m  </a:t>
            </a:r>
            <a:r>
              <a:rPr lang="fr-FR" sz="1600" b="0" dirty="0">
                <a:solidFill>
                  <a:srgbClr val="000000"/>
                </a:solidFill>
                <a:latin typeface="Times New Roman"/>
                <a:cs typeface="Times New Roman"/>
              </a:rPr>
              <a:t>⊂ </a:t>
            </a:r>
            <a:r>
              <a:rPr lang="fr-FR" sz="1600" b="0" i="1" dirty="0">
                <a:solidFill>
                  <a:srgbClr val="000000"/>
                </a:solidFill>
                <a:latin typeface="Times New Roman"/>
                <a:cs typeface="Times New Roman"/>
              </a:rPr>
              <a:t>S</a:t>
            </a:r>
            <a:r>
              <a:rPr lang="fr-FR" sz="1600" b="0" i="1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n</a:t>
            </a:r>
            <a:r>
              <a:rPr lang="fr-FR" sz="1600" b="0" i="1" dirty="0">
                <a:solidFill>
                  <a:srgbClr val="000000"/>
                </a:solidFill>
                <a:latin typeface="Times New Roman"/>
                <a:cs typeface="Times New Roman"/>
              </a:rPr>
              <a:t>(f) (que l’on pourra noter m &lt; f)</a:t>
            </a:r>
            <a:endParaRPr lang="fi-FI" sz="16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lvl="1"/>
            <a:r>
              <a:rPr lang="fr-FR" sz="1600" dirty="0">
                <a:solidFill>
                  <a:srgbClr val="000000"/>
                </a:solidFill>
                <a:latin typeface="Times New Roman"/>
                <a:cs typeface="Times New Roman"/>
              </a:rPr>
              <a:t>∄</a:t>
            </a:r>
            <a:r>
              <a:rPr lang="fr-FR" sz="1600" b="0" dirty="0">
                <a:solidFill>
                  <a:srgbClr val="000000"/>
                </a:solidFill>
                <a:latin typeface="Times New Roman"/>
                <a:cs typeface="Times New Roman"/>
              </a:rPr>
              <a:t>m′ </a:t>
            </a:r>
            <a:r>
              <a:rPr lang="fr-FR" sz="1600" b="0" dirty="0">
                <a:solidFill>
                  <a:prstClr val="black"/>
                </a:solidFill>
                <a:latin typeface="EuclidSymbol"/>
                <a:cs typeface="Times New Roman"/>
              </a:rPr>
              <a:t>≠ </a:t>
            </a:r>
            <a:r>
              <a:rPr lang="fr-FR" sz="1600" b="0" dirty="0">
                <a:solidFill>
                  <a:srgbClr val="000000"/>
                </a:solidFill>
                <a:latin typeface="Times New Roman"/>
                <a:cs typeface="Times New Roman"/>
              </a:rPr>
              <a:t>m monôme conjonctif tel que m ≤ m′ ≤ f</a:t>
            </a:r>
          </a:p>
          <a:p>
            <a:pPr marL="0" indent="0">
              <a:buFontTx/>
              <a:buNone/>
              <a:tabLst>
                <a:tab pos="361950" algn="l"/>
              </a:tabLst>
            </a:pP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	</a:t>
            </a:r>
            <a:r>
              <a:rPr lang="fr-FR" sz="1800" b="0" dirty="0">
                <a:solidFill>
                  <a:srgbClr val="008000"/>
                </a:solidFill>
                <a:latin typeface="Times New Roman"/>
                <a:cs typeface="Times New Roman"/>
              </a:rPr>
              <a:t>On note </a:t>
            </a:r>
            <a:r>
              <a:rPr lang="fr-FR" sz="1800" b="0" i="1" dirty="0">
                <a:solidFill>
                  <a:srgbClr val="008000"/>
                </a:solidFill>
                <a:latin typeface="Times New Roman"/>
                <a:cs typeface="Times New Roman"/>
              </a:rPr>
              <a:t>M ( f ) </a:t>
            </a:r>
            <a:r>
              <a:rPr lang="fr-FR" sz="1800" b="0" dirty="0">
                <a:solidFill>
                  <a:srgbClr val="008000"/>
                </a:solidFill>
                <a:latin typeface="Times New Roman"/>
                <a:cs typeface="Times New Roman"/>
              </a:rPr>
              <a:t>l’ensemble des monômes maximaux de </a:t>
            </a:r>
            <a:r>
              <a:rPr lang="fr-FR" sz="1800" b="0" i="1" dirty="0">
                <a:solidFill>
                  <a:srgbClr val="008000"/>
                </a:solidFill>
                <a:latin typeface="Times New Roman"/>
                <a:cs typeface="Times New Roman"/>
              </a:rPr>
              <a:t>f</a:t>
            </a:r>
            <a:r>
              <a:rPr lang="fr-FR" sz="1800" b="0" dirty="0">
                <a:solidFill>
                  <a:srgbClr val="008000"/>
                </a:solidFill>
                <a:latin typeface="Times New Roman"/>
                <a:cs typeface="Times New Roman"/>
              </a:rPr>
              <a:t>.</a:t>
            </a:r>
            <a:endParaRPr lang="fr-FR" sz="1800" b="0" dirty="0">
              <a:solidFill>
                <a:srgbClr val="008000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177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07950" y="1039812"/>
            <a:ext cx="9036050" cy="570095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fr-FR" sz="1800" i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Exemple</a:t>
            </a:r>
          </a:p>
          <a:p>
            <a:pPr marL="0" indent="0" algn="just">
              <a:buFontTx/>
              <a:buNone/>
            </a:pPr>
            <a:endParaRPr lang="fr-FR" sz="500" b="0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f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=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+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+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+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3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définie sur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3</a:t>
            </a:r>
          </a:p>
          <a:p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f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 a pour support S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3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(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) = {(0,0,1), (0,1,1), (1,0,1), (1,1,0), (1,1,1)}</a:t>
            </a:r>
          </a:p>
          <a:p>
            <a:endParaRPr lang="fr-FR" sz="1800" b="0" dirty="0">
              <a:solidFill>
                <a:srgbClr val="000000"/>
              </a:solidFill>
              <a:latin typeface="Times New Roman"/>
              <a:cs typeface="Times New Roman" charset="0"/>
            </a:endParaRPr>
          </a:p>
          <a:p>
            <a:endParaRPr lang="fr-FR" sz="1800" b="0" dirty="0">
              <a:solidFill>
                <a:srgbClr val="000000"/>
              </a:solidFill>
              <a:latin typeface="Times New Roman"/>
              <a:cs typeface="Times New Roman" charset="0"/>
            </a:endParaRPr>
          </a:p>
          <a:p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 charset="0"/>
              </a:rPr>
              <a:t>m = 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2</a:t>
            </a:r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/>
              </a:rPr>
              <a:t>. 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3</a:t>
            </a:r>
          </a:p>
          <a:p>
            <a:pPr marL="361950" indent="0">
              <a:buFontTx/>
              <a:buNone/>
            </a:pP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On peut trouver m’ =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tel que m = m’.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et m’ 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≤</a:t>
            </a:r>
            <a:r>
              <a:rPr lang="fr-FR" sz="1800" b="0" i="1" dirty="0">
                <a:solidFill>
                  <a:prstClr val="black"/>
                </a:solidFill>
                <a:latin typeface="Times New Roman"/>
                <a:cs typeface="Times New Roman"/>
              </a:rPr>
              <a:t> f     (i.e.</a:t>
            </a:r>
            <a:r>
              <a:rPr lang="fr-FR" sz="1800" b="0" dirty="0">
                <a:solidFill>
                  <a:prstClr val="black"/>
                </a:solidFill>
                <a:latin typeface="Times New Roman"/>
                <a:cs typeface="Times New Roman"/>
              </a:rPr>
              <a:t> m’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⊆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S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3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(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))</a:t>
            </a:r>
            <a:endParaRPr lang="fr-FR" sz="1800" b="0" i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61950" indent="0">
              <a:buFontTx/>
              <a:buNone/>
            </a:pP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on a donc m  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≤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m’ 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≤</a:t>
            </a:r>
            <a:r>
              <a:rPr lang="fr-FR" sz="1800" b="0" i="1" dirty="0">
                <a:solidFill>
                  <a:prstClr val="black"/>
                </a:solidFill>
                <a:latin typeface="Times New Roman"/>
                <a:cs typeface="Times New Roman"/>
              </a:rPr>
              <a:t> f</a:t>
            </a:r>
            <a:r>
              <a:rPr lang="fr-FR" sz="1800" b="0" dirty="0">
                <a:solidFill>
                  <a:prstClr val="black"/>
                </a:solidFill>
                <a:latin typeface="Times New Roman"/>
                <a:cs typeface="Times New Roman"/>
              </a:rPr>
              <a:t>, d’où </a:t>
            </a:r>
            <a:r>
              <a:rPr lang="fr-FR" sz="1800" b="0" dirty="0">
                <a:solidFill>
                  <a:srgbClr val="008000"/>
                </a:solidFill>
                <a:latin typeface="Times New Roman"/>
                <a:cs typeface="Times New Roman" charset="0"/>
              </a:rPr>
              <a:t>m = </a:t>
            </a:r>
            <a:r>
              <a:rPr lang="fr-FR" sz="1800" b="0" i="1" dirty="0">
                <a:solidFill>
                  <a:srgbClr val="008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8000"/>
                </a:solidFill>
                <a:latin typeface="Times New Roman"/>
                <a:cs typeface="Times New Roman"/>
              </a:rPr>
              <a:t>2</a:t>
            </a:r>
            <a:r>
              <a:rPr lang="fr-FR" sz="1800" b="0" dirty="0">
                <a:solidFill>
                  <a:srgbClr val="008000"/>
                </a:solidFill>
                <a:latin typeface="Times New Roman"/>
                <a:cs typeface="Times New Roman"/>
              </a:rPr>
              <a:t>. </a:t>
            </a:r>
            <a:r>
              <a:rPr lang="fr-FR" sz="1800" b="0" i="1" dirty="0">
                <a:solidFill>
                  <a:srgbClr val="008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8000"/>
                </a:solidFill>
                <a:latin typeface="Times New Roman"/>
                <a:cs typeface="Times New Roman"/>
              </a:rPr>
              <a:t>3</a:t>
            </a:r>
            <a:r>
              <a:rPr lang="fr-FR" sz="1800" b="0" dirty="0">
                <a:solidFill>
                  <a:srgbClr val="008000"/>
                </a:solidFill>
                <a:latin typeface="Times New Roman"/>
                <a:cs typeface="Times New Roman"/>
              </a:rPr>
              <a:t> n’est pas maximal</a:t>
            </a:r>
            <a:endParaRPr lang="fr-FR" sz="18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 charset="0"/>
              </a:rPr>
              <a:t>m = 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1</a:t>
            </a:r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/>
              </a:rPr>
              <a:t>. 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2</a:t>
            </a:r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/>
              </a:rPr>
              <a:t>. 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3</a:t>
            </a:r>
            <a:endParaRPr lang="fr-FR" sz="18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57188" indent="0">
              <a:buFontTx/>
              <a:buNone/>
            </a:pP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il existe m’=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tel que m = m’.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 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3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et</a:t>
            </a:r>
            <a:r>
              <a:rPr lang="fr-FR" sz="1800" b="0" i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prstClr val="black"/>
                </a:solidFill>
                <a:latin typeface="Times New Roman"/>
                <a:cs typeface="Times New Roman"/>
              </a:rPr>
              <a:t>m’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⊆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S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3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(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), donc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m  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≤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m’ 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≤</a:t>
            </a:r>
            <a:r>
              <a:rPr lang="fr-FR" sz="1800" b="0" i="1" dirty="0">
                <a:solidFill>
                  <a:prstClr val="black"/>
                </a:solidFill>
                <a:latin typeface="Times New Roman"/>
                <a:cs typeface="Times New Roman"/>
              </a:rPr>
              <a:t> f </a:t>
            </a:r>
          </a:p>
          <a:p>
            <a:pPr marL="357188" indent="0">
              <a:buFontTx/>
              <a:buNone/>
            </a:pPr>
            <a:r>
              <a:rPr lang="fr-FR" sz="1800" b="0" dirty="0">
                <a:solidFill>
                  <a:prstClr val="black"/>
                </a:solidFill>
                <a:latin typeface="Times New Roman"/>
                <a:cs typeface="Times New Roman"/>
              </a:rPr>
              <a:t>donc</a:t>
            </a:r>
            <a:r>
              <a:rPr lang="fr-FR" sz="1800" b="0" i="1" dirty="0">
                <a:solidFill>
                  <a:prstClr val="black"/>
                </a:solidFill>
                <a:latin typeface="Times New Roman"/>
                <a:cs typeface="Times New Roman"/>
              </a:rPr>
              <a:t> m </a:t>
            </a:r>
            <a:r>
              <a:rPr lang="fr-FR" sz="1800" b="0" dirty="0">
                <a:solidFill>
                  <a:srgbClr val="008000"/>
                </a:solidFill>
                <a:latin typeface="Times New Roman"/>
                <a:cs typeface="Times New Roman"/>
              </a:rPr>
              <a:t>n’est pas maximal</a:t>
            </a:r>
            <a:endParaRPr lang="fr-FR" sz="18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fr-FR" sz="18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 charset="0"/>
              </a:rPr>
              <a:t>m = 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1</a:t>
            </a:r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/>
              </a:rPr>
              <a:t>. 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2</a:t>
            </a:r>
          </a:p>
          <a:p>
            <a:pPr marL="361950" indent="0">
              <a:buFontTx/>
              <a:buNone/>
            </a:pP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On ne trouve pas m’ tel que m = m’.m’’ et m’ 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≤</a:t>
            </a:r>
            <a:r>
              <a:rPr lang="fr-FR" sz="1800" b="0" i="1" dirty="0">
                <a:solidFill>
                  <a:prstClr val="black"/>
                </a:solidFill>
                <a:latin typeface="Times New Roman"/>
                <a:cs typeface="Times New Roman"/>
              </a:rPr>
              <a:t> f     (</a:t>
            </a:r>
            <a:r>
              <a:rPr lang="fr-FR" sz="1800" b="0" dirty="0">
                <a:solidFill>
                  <a:prstClr val="black"/>
                </a:solidFill>
                <a:latin typeface="Times New Roman"/>
                <a:cs typeface="Times New Roman"/>
              </a:rPr>
              <a:t> en effet</a:t>
            </a:r>
            <a:r>
              <a:rPr lang="fr-FR" sz="1800" b="0" i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EuclidSymbol"/>
                <a:cs typeface="Times New Roman"/>
              </a:rPr>
              <a:t>⊄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S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3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(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) et </a:t>
            </a:r>
            <a:r>
              <a:rPr lang="fr-FR" sz="1800" b="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EuclidSymbol"/>
                <a:cs typeface="Times New Roman"/>
              </a:rPr>
              <a:t>⊄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S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3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(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))</a:t>
            </a:r>
            <a:endParaRPr lang="fr-FR" sz="18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61950" indent="0">
              <a:buFontTx/>
              <a:buNone/>
            </a:pP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m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 = 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est donc </a:t>
            </a:r>
            <a:r>
              <a:rPr lang="fr-FR" sz="1800" b="0" dirty="0">
                <a:solidFill>
                  <a:srgbClr val="008000"/>
                </a:solidFill>
                <a:latin typeface="Times New Roman"/>
                <a:cs typeface="Times New Roman"/>
              </a:rPr>
              <a:t>un monôme maximal</a:t>
            </a:r>
          </a:p>
          <a:p>
            <a:pPr marL="361950" indent="0">
              <a:buFontTx/>
              <a:buNone/>
            </a:pP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De la même manière, </a:t>
            </a:r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/>
              </a:rPr>
              <a:t>m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 = 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3</a:t>
            </a:r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est </a:t>
            </a:r>
            <a:r>
              <a:rPr lang="fr-FR" sz="1800" b="0" dirty="0">
                <a:solidFill>
                  <a:srgbClr val="008000"/>
                </a:solidFill>
                <a:latin typeface="Times New Roman"/>
                <a:cs typeface="Times New Roman"/>
              </a:rPr>
              <a:t>maximal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puisqu’il n’existe pas de m’ tel que m = m’.m’’.</a:t>
            </a:r>
            <a:endParaRPr lang="fr-FR" sz="1800" b="0" baseline="-25000" dirty="0">
              <a:solidFill>
                <a:srgbClr val="3333CC"/>
              </a:solidFill>
              <a:latin typeface="Times New Roman"/>
              <a:cs typeface="Times New Roman"/>
            </a:endParaRPr>
          </a:p>
          <a:p>
            <a:endParaRPr lang="fr-FR" sz="1800" b="0" baseline="-25000" dirty="0">
              <a:solidFill>
                <a:srgbClr val="3333CC"/>
              </a:solidFill>
              <a:latin typeface="Times New Roman"/>
              <a:cs typeface="Times New Roman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877" y="161925"/>
            <a:ext cx="78925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3600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cs typeface="Times New Roman" charset="0"/>
              </a:rPr>
              <a:t>Simplification des fonctions booléennes</a:t>
            </a:r>
          </a:p>
        </p:txBody>
      </p:sp>
      <p:graphicFrame>
        <p:nvGraphicFramePr>
          <p:cNvPr id="4" name="Group 451"/>
          <p:cNvGraphicFramePr>
            <a:graphicFrameLocks noGrp="1"/>
          </p:cNvGraphicFramePr>
          <p:nvPr/>
        </p:nvGraphicFramePr>
        <p:xfrm>
          <a:off x="6799459" y="1124884"/>
          <a:ext cx="1745388" cy="1945980"/>
        </p:xfrm>
        <a:graphic>
          <a:graphicData uri="http://schemas.openxmlformats.org/drawingml/2006/table">
            <a:tbl>
              <a:tblPr/>
              <a:tblGrid>
                <a:gridCol w="436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6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63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r>
                        <a:rPr kumimoji="0" lang="fr-FR" sz="9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r>
                        <a:rPr kumimoji="0" lang="fr-FR" sz="9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r>
                        <a:rPr kumimoji="0" lang="fr-FR" sz="9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</a:t>
                      </a:r>
                      <a:endParaRPr kumimoji="0" lang="fr-FR" sz="900" b="1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cxnSp>
        <p:nvCxnSpPr>
          <p:cNvPr id="6" name="Connecteur droit 5"/>
          <p:cNvCxnSpPr/>
          <p:nvPr/>
        </p:nvCxnSpPr>
        <p:spPr bwMode="auto">
          <a:xfrm>
            <a:off x="1807217" y="1583033"/>
            <a:ext cx="161686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Connecteur droit 7"/>
          <p:cNvCxnSpPr/>
          <p:nvPr/>
        </p:nvCxnSpPr>
        <p:spPr bwMode="auto">
          <a:xfrm>
            <a:off x="1531100" y="3888571"/>
            <a:ext cx="161686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Connecteur droit 6"/>
          <p:cNvCxnSpPr/>
          <p:nvPr/>
        </p:nvCxnSpPr>
        <p:spPr bwMode="auto">
          <a:xfrm>
            <a:off x="3614509" y="4198414"/>
            <a:ext cx="161686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21659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9"/>
          <p:cNvSpPr>
            <a:spLocks noChangeArrowheads="1"/>
          </p:cNvSpPr>
          <p:nvPr/>
        </p:nvSpPr>
        <p:spPr bwMode="auto">
          <a:xfrm>
            <a:off x="73025" y="1516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" name="Text Box 3"/>
          <p:cNvSpPr txBox="1">
            <a:spLocks noChangeArrowheads="1"/>
          </p:cNvSpPr>
          <p:nvPr/>
        </p:nvSpPr>
        <p:spPr bwMode="auto">
          <a:xfrm>
            <a:off x="14877" y="161925"/>
            <a:ext cx="78925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3600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cs typeface="Times New Roman" charset="0"/>
              </a:rPr>
              <a:t>Simplification des fonctions booléennes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950" y="1039812"/>
            <a:ext cx="9036050" cy="570095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fr-FR" sz="1800" i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Proposition</a:t>
            </a:r>
          </a:p>
          <a:p>
            <a:pPr marL="0" indent="0" algn="just">
              <a:buFontTx/>
              <a:buNone/>
            </a:pPr>
            <a:endParaRPr lang="fr-FR" sz="500" b="0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Toute fonction booléenne est la </a:t>
            </a:r>
            <a:r>
              <a:rPr lang="fr-FR" sz="1800" dirty="0">
                <a:solidFill>
                  <a:srgbClr val="3333CC"/>
                </a:solidFill>
                <a:latin typeface="Times New Roman"/>
                <a:cs typeface="Times New Roman"/>
              </a:rPr>
              <a:t>somme de ses monômes maximaux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, c’est à dire que :</a:t>
            </a:r>
          </a:p>
          <a:p>
            <a:endParaRPr lang="fr-FR" sz="18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fr-FR" sz="18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fr-FR" sz="18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L’écriture d’une fonction booléenne à partir de son support grâce aux formes normales de Lagrange utilisent les monômes canoniques. Ces monômes sont justement ceux dont l’écriture est la plus longue et va à l’encontre d’une écriture simplifiée. </a:t>
            </a:r>
          </a:p>
          <a:p>
            <a:endParaRPr lang="fr-FR" sz="18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L’objectif est donc de trouver l’ensemble des monômes maximaux. On dit que </a:t>
            </a:r>
            <a:r>
              <a:rPr lang="fr-FR" sz="1800" b="0" i="1" dirty="0">
                <a:solidFill>
                  <a:srgbClr val="FF0000"/>
                </a:solidFill>
                <a:latin typeface="Times New Roman"/>
                <a:cs typeface="Times New Roman"/>
              </a:rPr>
              <a:t>f’</a:t>
            </a:r>
            <a:r>
              <a:rPr lang="fr-FR" sz="1800" b="0" dirty="0">
                <a:solidFill>
                  <a:srgbClr val="FF0000"/>
                </a:solidFill>
                <a:latin typeface="Times New Roman"/>
                <a:cs typeface="Times New Roman"/>
              </a:rPr>
              <a:t> est une écriture simplifiée de </a:t>
            </a:r>
            <a:r>
              <a:rPr lang="fr-FR" sz="1800" b="0" i="1" dirty="0">
                <a:solidFill>
                  <a:srgbClr val="FF0000"/>
                </a:solidFill>
                <a:latin typeface="Times New Roman"/>
                <a:cs typeface="Times New Roman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si et seulement si :</a:t>
            </a:r>
          </a:p>
          <a:p>
            <a:pPr lvl="1"/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’ est une somme de monômes maximaux de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f</a:t>
            </a:r>
          </a:p>
          <a:p>
            <a:pPr lvl="1"/>
            <a:endParaRPr lang="fr-FR" sz="1800" b="0" i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lvl="1"/>
            <a:endParaRPr lang="fr-FR" sz="1800" b="0" i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lvl="1"/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Si l’on retire un monôme à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 f’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, alors on ne retrouve pas une écriture de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 f</a:t>
            </a:r>
          </a:p>
          <a:p>
            <a:pPr lvl="1"/>
            <a:endParaRPr lang="fr-FR" sz="1800" b="0" i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grpSp>
        <p:nvGrpSpPr>
          <p:cNvPr id="3" name="Grouper 2"/>
          <p:cNvGrpSpPr/>
          <p:nvPr/>
        </p:nvGrpSpPr>
        <p:grpSpPr>
          <a:xfrm>
            <a:off x="3431419" y="2011971"/>
            <a:ext cx="2381085" cy="571500"/>
            <a:chOff x="6342448" y="2500434"/>
            <a:chExt cx="2381085" cy="571500"/>
          </a:xfrm>
        </p:grpSpPr>
        <p:sp>
          <p:nvSpPr>
            <p:cNvPr id="7" name="ZoneTexte 6"/>
            <p:cNvSpPr txBox="1"/>
            <p:nvPr/>
          </p:nvSpPr>
          <p:spPr>
            <a:xfrm>
              <a:off x="6342448" y="2507372"/>
              <a:ext cx="2381085" cy="560165"/>
            </a:xfrm>
            <a:prstGeom prst="rect">
              <a:avLst/>
            </a:prstGeom>
            <a:solidFill>
              <a:srgbClr val="E6E6E6"/>
            </a:solidFill>
          </p:spPr>
          <p:txBody>
            <a:bodyPr wrap="square" rtlCol="0">
              <a:noAutofit/>
            </a:bodyPr>
            <a:lstStyle/>
            <a:p>
              <a:pPr algn="l">
                <a:tabLst>
                  <a:tab pos="446088" algn="l"/>
                </a:tabLst>
              </a:pPr>
              <a:r>
                <a:rPr lang="fr-FR" b="0" dirty="0">
                  <a:solidFill>
                    <a:prstClr val="black"/>
                  </a:solidFill>
                  <a:latin typeface="EuclidSymbol"/>
                  <a:ea typeface="ＭＳ Ｐゴシック" charset="0"/>
                  <a:cs typeface="ＭＳ Ｐゴシック" charset="0"/>
                </a:rPr>
                <a:t>∀</a:t>
              </a:r>
              <a:r>
                <a:rPr lang="fr-FR" b="0" dirty="0">
                  <a:solidFill>
                    <a:srgbClr val="000000"/>
                  </a:solidFill>
                  <a:latin typeface="Apple Chancery"/>
                  <a:ea typeface="ＭＳ Ｐゴシック" charset="0"/>
                  <a:cs typeface="Apple Chancery"/>
                </a:rPr>
                <a:t> </a:t>
              </a:r>
              <a:r>
                <a:rPr lang="fr-FR" b="0" i="1" dirty="0">
                  <a:solidFill>
                    <a:srgbClr val="000000"/>
                  </a:solidFill>
                  <a:latin typeface="Times New Roman"/>
                  <a:ea typeface="ＭＳ Ｐゴシック" charset="0"/>
                  <a:cs typeface="Apple Chancery"/>
                </a:rPr>
                <a:t>f </a:t>
              </a:r>
              <a:r>
                <a:rPr lang="fr-FR" b="0" dirty="0">
                  <a:solidFill>
                    <a:prstClr val="black"/>
                  </a:solidFill>
                  <a:latin typeface="AppleSymbols"/>
                  <a:ea typeface="ＭＳ Ｐゴシック" charset="0"/>
                  <a:cs typeface="ＭＳ Ｐゴシック" charset="0"/>
                </a:rPr>
                <a:t>∈ </a:t>
              </a:r>
              <a:r>
                <a:rPr lang="fr-FR" b="0" dirty="0">
                  <a:solidFill>
                    <a:srgbClr val="000000"/>
                  </a:solidFill>
                  <a:latin typeface="Euclid Math Two" charset="2"/>
                  <a:ea typeface="ＭＳ Ｐゴシック" charset="0"/>
                  <a:cs typeface="Euclid Math Two" charset="2"/>
                </a:rPr>
                <a:t>F</a:t>
              </a:r>
              <a:r>
                <a:rPr lang="fr-FR" b="0" baseline="-25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Times New Roman" charset="0"/>
                </a:rPr>
                <a:t>n</a:t>
              </a:r>
              <a:r>
                <a:rPr lang="fr-FR" b="0" dirty="0">
                  <a:solidFill>
                    <a:srgbClr val="000000"/>
                  </a:solidFill>
                  <a:latin typeface="Euclid Math Two" charset="2"/>
                  <a:ea typeface="ＭＳ Ｐゴシック" charset="0"/>
                  <a:cs typeface="Euclid Math Two" charset="2"/>
                </a:rPr>
                <a:t> </a:t>
              </a:r>
              <a:r>
                <a:rPr lang="fr-FR" b="0" dirty="0">
                  <a:solidFill>
                    <a:prstClr val="black"/>
                  </a:solidFill>
                  <a:latin typeface="Times New Roman"/>
                  <a:ea typeface="ＭＳ Ｐゴシック" charset="0"/>
                  <a:cs typeface="ＭＳ Ｐゴシック" charset="0"/>
                </a:rPr>
                <a:t>, </a:t>
              </a:r>
              <a:r>
                <a:rPr lang="fr-FR" b="0" i="1" dirty="0">
                  <a:solidFill>
                    <a:prstClr val="black"/>
                  </a:solidFill>
                  <a:latin typeface="Times New Roman"/>
                  <a:ea typeface="ＭＳ Ｐゴシック" charset="0"/>
                  <a:cs typeface="ＭＳ Ｐゴシック" charset="0"/>
                </a:rPr>
                <a:t>f </a:t>
              </a:r>
              <a:r>
                <a:rPr lang="fr-FR" b="0" dirty="0">
                  <a:solidFill>
                    <a:prstClr val="black"/>
                  </a:solidFill>
                  <a:latin typeface="Times New Roman"/>
                  <a:ea typeface="ＭＳ Ｐゴシック" charset="0"/>
                  <a:cs typeface="ＭＳ Ｐゴシック" charset="0"/>
                </a:rPr>
                <a:t> =</a:t>
              </a:r>
              <a:endParaRPr lang="fr-FR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Euclid Math Two" charset="2"/>
              </a:endParaRPr>
            </a:p>
          </p:txBody>
        </p:sp>
        <p:graphicFrame>
          <p:nvGraphicFramePr>
            <p:cNvPr id="8" name="Objet 7"/>
            <p:cNvGraphicFramePr>
              <a:graphicFrameLocks noChangeAspect="1"/>
            </p:cNvGraphicFramePr>
            <p:nvPr/>
          </p:nvGraphicFramePr>
          <p:xfrm>
            <a:off x="7644303" y="2500434"/>
            <a:ext cx="776287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533400" imgH="393700" progId="Equation.3">
                    <p:embed/>
                  </p:oleObj>
                </mc:Choice>
                <mc:Fallback>
                  <p:oleObj name="Equation" r:id="rId3" imgW="533400" imgH="3937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7644303" y="2500434"/>
                          <a:ext cx="776287" cy="571500"/>
                        </a:xfrm>
                        <a:prstGeom prst="rect">
                          <a:avLst/>
                        </a:prstGeom>
                        <a:solidFill>
                          <a:srgbClr val="E6E6E6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er 8"/>
          <p:cNvGrpSpPr/>
          <p:nvPr/>
        </p:nvGrpSpPr>
        <p:grpSpPr>
          <a:xfrm>
            <a:off x="3951924" y="5016980"/>
            <a:ext cx="1340075" cy="571500"/>
            <a:chOff x="3466387" y="4684834"/>
            <a:chExt cx="1340075" cy="571500"/>
          </a:xfrm>
        </p:grpSpPr>
        <p:sp>
          <p:nvSpPr>
            <p:cNvPr id="11" name="ZoneTexte 10"/>
            <p:cNvSpPr txBox="1"/>
            <p:nvPr/>
          </p:nvSpPr>
          <p:spPr>
            <a:xfrm>
              <a:off x="3466387" y="4691772"/>
              <a:ext cx="1340075" cy="560165"/>
            </a:xfrm>
            <a:prstGeom prst="rect">
              <a:avLst/>
            </a:prstGeom>
            <a:solidFill>
              <a:srgbClr val="E6E6E6"/>
            </a:solidFill>
          </p:spPr>
          <p:txBody>
            <a:bodyPr wrap="square" rtlCol="0">
              <a:noAutofit/>
            </a:bodyPr>
            <a:lstStyle/>
            <a:p>
              <a:pPr algn="l">
                <a:tabLst>
                  <a:tab pos="446088" algn="l"/>
                </a:tabLst>
              </a:pPr>
              <a:r>
                <a:rPr lang="fr-FR" b="0" i="1" dirty="0">
                  <a:solidFill>
                    <a:prstClr val="black"/>
                  </a:solidFill>
                  <a:latin typeface="Times New Roman"/>
                  <a:ea typeface="ＭＳ Ｐゴシック" charset="0"/>
                  <a:cs typeface="ＭＳ Ｐゴシック" charset="0"/>
                </a:rPr>
                <a:t>f’ </a:t>
              </a:r>
              <a:r>
                <a:rPr lang="fr-FR" b="0" dirty="0">
                  <a:solidFill>
                    <a:prstClr val="black"/>
                  </a:solidFill>
                  <a:latin typeface="Times New Roman"/>
                  <a:ea typeface="ＭＳ Ｐゴシック" charset="0"/>
                  <a:cs typeface="ＭＳ Ｐゴシック" charset="0"/>
                </a:rPr>
                <a:t>=</a:t>
              </a:r>
              <a:endParaRPr lang="fr-FR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Euclid Math Two" charset="2"/>
              </a:endParaRPr>
            </a:p>
          </p:txBody>
        </p:sp>
        <p:graphicFrame>
          <p:nvGraphicFramePr>
            <p:cNvPr id="12" name="Objet 11"/>
            <p:cNvGraphicFramePr>
              <a:graphicFrameLocks noChangeAspect="1"/>
            </p:cNvGraphicFramePr>
            <p:nvPr/>
          </p:nvGraphicFramePr>
          <p:xfrm>
            <a:off x="3947646" y="4684834"/>
            <a:ext cx="776287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533400" imgH="393700" progId="Equation.3">
                    <p:embed/>
                  </p:oleObj>
                </mc:Choice>
                <mc:Fallback>
                  <p:oleObj name="Equation" r:id="rId5" imgW="533400" imgH="3937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947646" y="4684834"/>
                          <a:ext cx="776287" cy="571500"/>
                        </a:xfrm>
                        <a:prstGeom prst="rect">
                          <a:avLst/>
                        </a:prstGeom>
                        <a:solidFill>
                          <a:srgbClr val="E6E6E6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" name="Grouper 14"/>
          <p:cNvGrpSpPr/>
          <p:nvPr/>
        </p:nvGrpSpPr>
        <p:grpSpPr>
          <a:xfrm>
            <a:off x="3202624" y="6019059"/>
            <a:ext cx="2838675" cy="571500"/>
            <a:chOff x="3466386" y="4684589"/>
            <a:chExt cx="2838675" cy="571500"/>
          </a:xfrm>
        </p:grpSpPr>
        <p:sp>
          <p:nvSpPr>
            <p:cNvPr id="16" name="ZoneTexte 15"/>
            <p:cNvSpPr txBox="1"/>
            <p:nvPr/>
          </p:nvSpPr>
          <p:spPr>
            <a:xfrm>
              <a:off x="3466386" y="4691772"/>
              <a:ext cx="2838675" cy="560165"/>
            </a:xfrm>
            <a:prstGeom prst="rect">
              <a:avLst/>
            </a:prstGeom>
            <a:solidFill>
              <a:srgbClr val="E6E6E6"/>
            </a:solidFill>
          </p:spPr>
          <p:txBody>
            <a:bodyPr wrap="square" rtlCol="0">
              <a:noAutofit/>
            </a:bodyPr>
            <a:lstStyle/>
            <a:p>
              <a:pPr algn="l">
                <a:tabLst>
                  <a:tab pos="446088" algn="l"/>
                </a:tabLst>
              </a:pPr>
              <a:r>
                <a:rPr lang="fr-FR" b="0" dirty="0">
                  <a:solidFill>
                    <a:srgbClr val="000000"/>
                  </a:solidFill>
                  <a:latin typeface="Apple Chancery"/>
                  <a:ea typeface="ＭＳ Ｐゴシック" charset="0"/>
                  <a:cs typeface="Apple Chancery"/>
                </a:rPr>
                <a:t> </a:t>
              </a:r>
              <a:r>
                <a:rPr lang="fr-FR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∄ </a:t>
              </a:r>
              <a:r>
                <a:rPr lang="fr-FR" b="0" dirty="0" err="1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m</a:t>
              </a:r>
              <a:r>
                <a:rPr lang="fr-FR" b="0" baseline="-25000" dirty="0" err="1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j</a:t>
              </a:r>
              <a:r>
                <a:rPr lang="fr-FR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b="0" dirty="0">
                  <a:solidFill>
                    <a:prstClr val="black"/>
                  </a:solidFill>
                  <a:latin typeface="AppleSymbols"/>
                  <a:ea typeface="ＭＳ Ｐゴシック" charset="0"/>
                  <a:cs typeface="ＭＳ Ｐゴシック" charset="0"/>
                </a:rPr>
                <a:t>∈</a:t>
              </a:r>
              <a:r>
                <a:rPr lang="fr-FR" b="0" i="1" dirty="0">
                  <a:solidFill>
                    <a:prstClr val="black"/>
                  </a:solidFill>
                  <a:latin typeface="Times New Roman"/>
                  <a:ea typeface="ＭＳ Ｐゴシック" charset="0"/>
                  <a:cs typeface="ＭＳ Ｐゴシック" charset="0"/>
                </a:rPr>
                <a:t> M ( f )</a:t>
              </a:r>
              <a:r>
                <a:rPr lang="fr-FR" b="0" dirty="0">
                  <a:solidFill>
                    <a:prstClr val="black"/>
                  </a:solidFill>
                  <a:latin typeface="Times New Roman"/>
                  <a:ea typeface="ＭＳ Ｐゴシック" charset="0"/>
                  <a:cs typeface="ＭＳ Ｐゴシック" charset="0"/>
                </a:rPr>
                <a:t>,  </a:t>
              </a:r>
              <a:r>
                <a:rPr lang="fr-FR" b="0" i="1" dirty="0">
                  <a:solidFill>
                    <a:prstClr val="black"/>
                  </a:solidFill>
                  <a:latin typeface="Times New Roman"/>
                  <a:ea typeface="ＭＳ Ｐゴシック" charset="0"/>
                  <a:cs typeface="ＭＳ Ｐゴシック" charset="0"/>
                </a:rPr>
                <a:t>f</a:t>
              </a:r>
              <a:r>
                <a:rPr lang="fr-FR" b="0" dirty="0">
                  <a:solidFill>
                    <a:prstClr val="black"/>
                  </a:solidFill>
                  <a:latin typeface="Times New Roman"/>
                  <a:ea typeface="ＭＳ Ｐゴシック" charset="0"/>
                  <a:cs typeface="ＭＳ Ｐゴシック" charset="0"/>
                </a:rPr>
                <a:t>  =</a:t>
              </a:r>
              <a:endParaRPr lang="fr-FR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Euclid Math Two" charset="2"/>
              </a:endParaRPr>
            </a:p>
          </p:txBody>
        </p:sp>
        <p:graphicFrame>
          <p:nvGraphicFramePr>
            <p:cNvPr id="17" name="Objet 16"/>
            <p:cNvGraphicFramePr>
              <a:graphicFrameLocks noChangeAspect="1"/>
            </p:cNvGraphicFramePr>
            <p:nvPr/>
          </p:nvGraphicFramePr>
          <p:xfrm>
            <a:off x="5272347" y="4684589"/>
            <a:ext cx="979487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…quation" r:id="rId6" imgW="673100" imgH="393700" progId="Equation.3">
                    <p:embed/>
                  </p:oleObj>
                </mc:Choice>
                <mc:Fallback>
                  <p:oleObj name="…quation" r:id="rId6" imgW="673100" imgH="3937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5272347" y="4684589"/>
                          <a:ext cx="979487" cy="571500"/>
                        </a:xfrm>
                        <a:prstGeom prst="rect">
                          <a:avLst/>
                        </a:prstGeom>
                        <a:solidFill>
                          <a:srgbClr val="E6E6E6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181556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07950" y="1039812"/>
            <a:ext cx="9036050" cy="570095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fr-FR" sz="1800" i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Exemple</a:t>
            </a:r>
          </a:p>
          <a:p>
            <a:pPr marL="0" indent="0" algn="just">
              <a:buFontTx/>
              <a:buNone/>
            </a:pPr>
            <a:endParaRPr lang="fr-FR" sz="500" b="0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f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=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+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+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+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3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définie sur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3</a:t>
            </a:r>
          </a:p>
          <a:p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f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 a pour support S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3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(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) = {(0,0,1), (0,1,1), (1,0,1), (1,1,0), (1,1,1)}</a:t>
            </a:r>
          </a:p>
          <a:p>
            <a:endParaRPr lang="fr-FR" sz="1800" b="0" dirty="0">
              <a:solidFill>
                <a:srgbClr val="000000"/>
              </a:solidFill>
              <a:latin typeface="Times New Roman"/>
              <a:cs typeface="Times New Roman" charset="0"/>
            </a:endParaRPr>
          </a:p>
          <a:p>
            <a:endParaRPr lang="fr-FR" sz="1800" b="0" dirty="0">
              <a:solidFill>
                <a:srgbClr val="000000"/>
              </a:solidFill>
              <a:latin typeface="Times New Roman"/>
              <a:cs typeface="Times New Roman" charset="0"/>
            </a:endParaRPr>
          </a:p>
          <a:p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 charset="0"/>
              </a:rPr>
              <a:t>m = 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2</a:t>
            </a:r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/>
              </a:rPr>
              <a:t>. 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3</a:t>
            </a:r>
          </a:p>
          <a:p>
            <a:pPr marL="361950" indent="0">
              <a:buFontTx/>
              <a:buNone/>
            </a:pP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On peut trouver m’ =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tel que m = m’.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et m’ 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≤</a:t>
            </a:r>
            <a:r>
              <a:rPr lang="fr-FR" sz="1800" b="0" i="1" dirty="0">
                <a:solidFill>
                  <a:prstClr val="black"/>
                </a:solidFill>
                <a:latin typeface="Times New Roman"/>
                <a:cs typeface="Times New Roman"/>
              </a:rPr>
              <a:t> f     (i.e.</a:t>
            </a:r>
            <a:r>
              <a:rPr lang="fr-FR" sz="1800" b="0" dirty="0">
                <a:solidFill>
                  <a:prstClr val="black"/>
                </a:solidFill>
                <a:latin typeface="Times New Roman"/>
                <a:cs typeface="Times New Roman"/>
              </a:rPr>
              <a:t> m’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⊆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S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3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(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))</a:t>
            </a:r>
            <a:endParaRPr lang="fr-FR" sz="1800" b="0" i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61950" indent="0">
              <a:buFontTx/>
              <a:buNone/>
            </a:pP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on a donc m  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≤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m’ 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≤</a:t>
            </a:r>
            <a:r>
              <a:rPr lang="fr-FR" sz="1800" b="0" i="1" dirty="0">
                <a:solidFill>
                  <a:prstClr val="black"/>
                </a:solidFill>
                <a:latin typeface="Times New Roman"/>
                <a:cs typeface="Times New Roman"/>
              </a:rPr>
              <a:t> f</a:t>
            </a:r>
            <a:r>
              <a:rPr lang="fr-FR" sz="1800" b="0" dirty="0">
                <a:solidFill>
                  <a:prstClr val="black"/>
                </a:solidFill>
                <a:latin typeface="Times New Roman"/>
                <a:cs typeface="Times New Roman"/>
              </a:rPr>
              <a:t>, d’où </a:t>
            </a:r>
            <a:r>
              <a:rPr lang="fr-FR" sz="1800" b="0" dirty="0">
                <a:solidFill>
                  <a:srgbClr val="008000"/>
                </a:solidFill>
                <a:latin typeface="Times New Roman"/>
                <a:cs typeface="Times New Roman" charset="0"/>
              </a:rPr>
              <a:t>m = </a:t>
            </a:r>
            <a:r>
              <a:rPr lang="fr-FR" sz="1800" b="0" i="1" dirty="0">
                <a:solidFill>
                  <a:srgbClr val="008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8000"/>
                </a:solidFill>
                <a:latin typeface="Times New Roman"/>
                <a:cs typeface="Times New Roman"/>
              </a:rPr>
              <a:t>2</a:t>
            </a:r>
            <a:r>
              <a:rPr lang="fr-FR" sz="1800" b="0" dirty="0">
                <a:solidFill>
                  <a:srgbClr val="008000"/>
                </a:solidFill>
                <a:latin typeface="Times New Roman"/>
                <a:cs typeface="Times New Roman"/>
              </a:rPr>
              <a:t>. </a:t>
            </a:r>
            <a:r>
              <a:rPr lang="fr-FR" sz="1800" b="0" i="1" dirty="0">
                <a:solidFill>
                  <a:srgbClr val="008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8000"/>
                </a:solidFill>
                <a:latin typeface="Times New Roman"/>
                <a:cs typeface="Times New Roman"/>
              </a:rPr>
              <a:t>3</a:t>
            </a:r>
            <a:r>
              <a:rPr lang="fr-FR" sz="1800" b="0" dirty="0">
                <a:solidFill>
                  <a:srgbClr val="008000"/>
                </a:solidFill>
                <a:latin typeface="Times New Roman"/>
                <a:cs typeface="Times New Roman"/>
              </a:rPr>
              <a:t> n’est pas maximal</a:t>
            </a:r>
            <a:endParaRPr lang="fr-FR" sz="18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De la même manière, </a:t>
            </a:r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 charset="0"/>
              </a:rPr>
              <a:t>m = 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1</a:t>
            </a:r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/>
              </a:rPr>
              <a:t>. 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2</a:t>
            </a:r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/>
              </a:rPr>
              <a:t>. 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3 </a:t>
            </a:r>
            <a:r>
              <a:rPr lang="fr-FR" sz="1800" b="0" dirty="0">
                <a:solidFill>
                  <a:srgbClr val="008000"/>
                </a:solidFill>
                <a:latin typeface="Times New Roman"/>
                <a:cs typeface="Times New Roman"/>
              </a:rPr>
              <a:t>n’est pas maximal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, puisqu’il existe m’=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tel que m = m’.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 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3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et</a:t>
            </a:r>
            <a:r>
              <a:rPr lang="fr-FR" sz="1800" b="0" i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prstClr val="black"/>
                </a:solidFill>
                <a:latin typeface="Times New Roman"/>
                <a:cs typeface="Times New Roman"/>
              </a:rPr>
              <a:t>m’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⊆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S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3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(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), donc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m  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≤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m’ 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≤</a:t>
            </a:r>
            <a:r>
              <a:rPr lang="fr-FR" sz="1800" b="0" i="1" dirty="0">
                <a:solidFill>
                  <a:prstClr val="black"/>
                </a:solidFill>
                <a:latin typeface="Times New Roman"/>
                <a:cs typeface="Times New Roman"/>
              </a:rPr>
              <a:t> f</a:t>
            </a:r>
            <a:endParaRPr lang="fr-FR" sz="18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fr-FR" sz="18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 charset="0"/>
              </a:rPr>
              <a:t>m = 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1</a:t>
            </a:r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/>
              </a:rPr>
              <a:t>. 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2</a:t>
            </a:r>
          </a:p>
          <a:p>
            <a:pPr marL="361950" indent="0">
              <a:buFontTx/>
              <a:buNone/>
            </a:pP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On ne trouve pas m’ tel que m = m’.m’’ et m’ 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≤</a:t>
            </a:r>
            <a:r>
              <a:rPr lang="fr-FR" sz="1800" b="0" i="1" dirty="0">
                <a:solidFill>
                  <a:prstClr val="black"/>
                </a:solidFill>
                <a:latin typeface="Times New Roman"/>
                <a:cs typeface="Times New Roman"/>
              </a:rPr>
              <a:t> f     (</a:t>
            </a:r>
            <a:r>
              <a:rPr lang="fr-FR" sz="1800" b="0" dirty="0">
                <a:solidFill>
                  <a:prstClr val="black"/>
                </a:solidFill>
                <a:latin typeface="Times New Roman"/>
                <a:cs typeface="Times New Roman"/>
              </a:rPr>
              <a:t> en effet</a:t>
            </a:r>
            <a:r>
              <a:rPr lang="fr-FR" sz="1800" b="0" i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EuclidSymbol"/>
                <a:cs typeface="Times New Roman"/>
              </a:rPr>
              <a:t>⊄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S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3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(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) et </a:t>
            </a:r>
            <a:r>
              <a:rPr lang="fr-FR" sz="1800" b="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EuclidSymbol"/>
                <a:cs typeface="Times New Roman"/>
              </a:rPr>
              <a:t>⊄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S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3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(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))</a:t>
            </a:r>
            <a:endParaRPr lang="fr-FR" sz="18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61950" indent="0">
              <a:buFontTx/>
              <a:buNone/>
            </a:pP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m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 = 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000000"/>
                </a:solidFill>
                <a:latin typeface="Times New Roman"/>
                <a:cs typeface="Times New Roman"/>
              </a:rPr>
              <a:t>2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est donc </a:t>
            </a:r>
            <a:r>
              <a:rPr lang="fr-FR" sz="1800" b="0" dirty="0">
                <a:solidFill>
                  <a:srgbClr val="008000"/>
                </a:solidFill>
                <a:latin typeface="Times New Roman"/>
                <a:cs typeface="Times New Roman"/>
              </a:rPr>
              <a:t>un monôme maximal</a:t>
            </a:r>
          </a:p>
          <a:p>
            <a:pPr marL="361950" indent="0">
              <a:buFontTx/>
              <a:buNone/>
            </a:pP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De la même manière, </a:t>
            </a:r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/>
              </a:rPr>
              <a:t>m</a:t>
            </a:r>
            <a:r>
              <a:rPr lang="fr-FR" sz="1800" b="0" i="1" dirty="0">
                <a:solidFill>
                  <a:srgbClr val="3333CC"/>
                </a:solidFill>
                <a:latin typeface="Times New Roman"/>
                <a:cs typeface="Times New Roman"/>
              </a:rPr>
              <a:t> = x</a:t>
            </a:r>
            <a:r>
              <a:rPr lang="fr-FR" sz="1800" b="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3</a:t>
            </a:r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est </a:t>
            </a:r>
            <a:r>
              <a:rPr lang="fr-FR" sz="1800" b="0" dirty="0">
                <a:solidFill>
                  <a:srgbClr val="008000"/>
                </a:solidFill>
                <a:latin typeface="Times New Roman"/>
                <a:cs typeface="Times New Roman"/>
              </a:rPr>
              <a:t>maximal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puisqu’il n’existe pas de m’ tel que m = m’.m’’.</a:t>
            </a:r>
            <a:endParaRPr lang="fr-FR" sz="1800" b="0" baseline="-25000" dirty="0">
              <a:solidFill>
                <a:srgbClr val="3333CC"/>
              </a:solidFill>
              <a:latin typeface="Times New Roman"/>
              <a:cs typeface="Times New Roman"/>
            </a:endParaRPr>
          </a:p>
          <a:p>
            <a:endParaRPr lang="fr-FR" sz="1800" b="0" baseline="-25000" dirty="0">
              <a:solidFill>
                <a:srgbClr val="3333CC"/>
              </a:solidFill>
              <a:latin typeface="Times New Roman"/>
              <a:cs typeface="Times New Roman"/>
            </a:endParaRPr>
          </a:p>
          <a:p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Ecriture simplifiée de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f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:</a:t>
            </a:r>
            <a:r>
              <a:rPr lang="fr-FR" sz="1800" b="0" i="1" dirty="0">
                <a:solidFill>
                  <a:srgbClr val="FF0000"/>
                </a:solidFill>
                <a:latin typeface="Times New Roman"/>
                <a:cs typeface="Times New Roman"/>
              </a:rPr>
              <a:t>	f = x</a:t>
            </a:r>
            <a:r>
              <a:rPr lang="fr-FR" sz="1800" b="0" baseline="-25000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lang="fr-FR" sz="1800" b="0" i="1" dirty="0">
                <a:solidFill>
                  <a:srgbClr val="FF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lang="fr-FR" sz="1800" b="0" dirty="0">
                <a:solidFill>
                  <a:srgbClr val="FF0000"/>
                </a:solidFill>
                <a:latin typeface="Times New Roman"/>
                <a:cs typeface="Times New Roman"/>
              </a:rPr>
              <a:t> + </a:t>
            </a:r>
            <a:r>
              <a:rPr lang="fr-FR" sz="1800" b="0" i="1" dirty="0">
                <a:solidFill>
                  <a:srgbClr val="FF0000"/>
                </a:solidFill>
                <a:latin typeface="Times New Roman"/>
                <a:cs typeface="Times New Roman"/>
              </a:rPr>
              <a:t>x</a:t>
            </a:r>
            <a:r>
              <a:rPr lang="fr-FR" sz="1800" b="0" baseline="-25000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endParaRPr lang="fr-FR" sz="1800" b="0" i="1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lvl="1"/>
            <a:endParaRPr lang="fr-FR" sz="1800" b="0" i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877" y="161925"/>
            <a:ext cx="78925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3600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cs typeface="Times New Roman" charset="0"/>
              </a:rPr>
              <a:t>Simplification des fonctions booléennes</a:t>
            </a:r>
          </a:p>
        </p:txBody>
      </p:sp>
      <p:graphicFrame>
        <p:nvGraphicFramePr>
          <p:cNvPr id="4" name="Group 451"/>
          <p:cNvGraphicFramePr>
            <a:graphicFrameLocks noGrp="1"/>
          </p:cNvGraphicFramePr>
          <p:nvPr/>
        </p:nvGraphicFramePr>
        <p:xfrm>
          <a:off x="6799459" y="1124884"/>
          <a:ext cx="1745388" cy="1945980"/>
        </p:xfrm>
        <a:graphic>
          <a:graphicData uri="http://schemas.openxmlformats.org/drawingml/2006/table">
            <a:tbl>
              <a:tblPr/>
              <a:tblGrid>
                <a:gridCol w="436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6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63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r>
                        <a:rPr kumimoji="0" lang="fr-FR" sz="9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r>
                        <a:rPr kumimoji="0" lang="fr-FR" sz="9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r>
                        <a:rPr kumimoji="0" lang="fr-FR" sz="9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</a:t>
                      </a:r>
                      <a:endParaRPr kumimoji="0" lang="fr-FR" sz="900" b="1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cxnSp>
        <p:nvCxnSpPr>
          <p:cNvPr id="6" name="Connecteur droit 5"/>
          <p:cNvCxnSpPr/>
          <p:nvPr/>
        </p:nvCxnSpPr>
        <p:spPr bwMode="auto">
          <a:xfrm>
            <a:off x="1807217" y="1583033"/>
            <a:ext cx="161686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Connecteur droit 7"/>
          <p:cNvCxnSpPr/>
          <p:nvPr/>
        </p:nvCxnSpPr>
        <p:spPr bwMode="auto">
          <a:xfrm>
            <a:off x="3546140" y="3888571"/>
            <a:ext cx="161686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46626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4"/>
          <p:cNvSpPr>
            <a:spLocks noChangeArrowheads="1"/>
          </p:cNvSpPr>
          <p:nvPr/>
        </p:nvSpPr>
        <p:spPr bwMode="auto">
          <a:xfrm>
            <a:off x="177798" y="1159852"/>
            <a:ext cx="7086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74650" indent="-374650" algn="l">
              <a:buFont typeface="Wingdings" charset="0"/>
              <a:buChar char="&amp;"/>
            </a:pPr>
            <a:r>
              <a:rPr lang="fr-FR" b="0" dirty="0">
                <a:solidFill>
                  <a:srgbClr val="333399"/>
                </a:solidFill>
                <a:latin typeface="Times New Roman" charset="0"/>
                <a:ea typeface="ＭＳ Ｐゴシック" charset="0"/>
                <a:cs typeface="Times New Roman" charset="0"/>
              </a:rPr>
              <a:t>SIMPLIFICATION PAR LA MÉTHODE DE KARNAUGH </a:t>
            </a:r>
          </a:p>
        </p:txBody>
      </p:sp>
      <p:sp>
        <p:nvSpPr>
          <p:cNvPr id="47108" name="Rectangle 5"/>
          <p:cNvSpPr>
            <a:spLocks noChangeArrowheads="1"/>
          </p:cNvSpPr>
          <p:nvPr/>
        </p:nvSpPr>
        <p:spPr bwMode="auto">
          <a:xfrm>
            <a:off x="214923" y="1490910"/>
            <a:ext cx="871415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Les axiomes et propriétés des fonctions de l'Algèbre de Boole permettent la simplification des expressions mais cela reste difficile pour de longues expressions logiques.</a:t>
            </a:r>
          </a:p>
          <a:p>
            <a:pPr algn="just"/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La  méthode de simplification de </a:t>
            </a:r>
            <a:r>
              <a:rPr lang="fr-FR" sz="1600" b="0" dirty="0">
                <a:solidFill>
                  <a:srgbClr val="333399"/>
                </a:solidFill>
                <a:latin typeface="Times New Roman" charset="0"/>
                <a:ea typeface="ＭＳ Ｐゴシック" charset="0"/>
                <a:cs typeface="Times New Roman" charset="0"/>
              </a:rPr>
              <a:t>KARNAUGH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est une méthode qui permet de déterminer simplement l’ensemble des formes simplifiées d’une fonction en en déterminant graphiquement les monômes</a:t>
            </a:r>
            <a:r>
              <a:rPr lang="fr-FR" sz="1600" b="0" dirty="0">
                <a:solidFill>
                  <a:srgbClr val="000000"/>
                </a:solidFill>
                <a:latin typeface=""/>
                <a:ea typeface="ＭＳ Ｐゴシック" charset="0"/>
                <a:cs typeface="ＭＳ Ｐゴシック" charset="0"/>
              </a:rPr>
              <a:t> 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maximaux.</a:t>
            </a:r>
          </a:p>
        </p:txBody>
      </p:sp>
      <p:sp>
        <p:nvSpPr>
          <p:cNvPr id="47109" name="Rectangle 9"/>
          <p:cNvSpPr>
            <a:spLocks noChangeArrowheads="1"/>
          </p:cNvSpPr>
          <p:nvPr/>
        </p:nvSpPr>
        <p:spPr bwMode="auto">
          <a:xfrm>
            <a:off x="73025" y="1516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" name="Text Box 3"/>
          <p:cNvSpPr txBox="1">
            <a:spLocks noChangeArrowheads="1"/>
          </p:cNvSpPr>
          <p:nvPr/>
        </p:nvSpPr>
        <p:spPr bwMode="auto">
          <a:xfrm>
            <a:off x="14877" y="161925"/>
            <a:ext cx="78925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3600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cs typeface="Times New Roman" charset="0"/>
              </a:rPr>
              <a:t>Simplification des fonctions booléennes</a:t>
            </a:r>
          </a:p>
        </p:txBody>
      </p:sp>
      <p:grpSp>
        <p:nvGrpSpPr>
          <p:cNvPr id="80" name="Group 82"/>
          <p:cNvGrpSpPr>
            <a:grpSpLocks/>
          </p:cNvGrpSpPr>
          <p:nvPr/>
        </p:nvGrpSpPr>
        <p:grpSpPr bwMode="auto">
          <a:xfrm>
            <a:off x="5779111" y="3001240"/>
            <a:ext cx="3200400" cy="3289300"/>
            <a:chOff x="2835" y="723"/>
            <a:chExt cx="2016" cy="2072"/>
          </a:xfrm>
        </p:grpSpPr>
        <p:sp>
          <p:nvSpPr>
            <p:cNvPr id="81" name="Rectangle 83"/>
            <p:cNvSpPr>
              <a:spLocks noChangeArrowheads="1"/>
            </p:cNvSpPr>
            <p:nvPr/>
          </p:nvSpPr>
          <p:spPr bwMode="auto">
            <a:xfrm>
              <a:off x="3198" y="1162"/>
              <a:ext cx="1632" cy="16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 b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82" name="Line 84"/>
            <p:cNvSpPr>
              <a:spLocks noChangeShapeType="1"/>
            </p:cNvSpPr>
            <p:nvPr/>
          </p:nvSpPr>
          <p:spPr bwMode="auto">
            <a:xfrm>
              <a:off x="3198" y="1570"/>
              <a:ext cx="16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83" name="Line 85"/>
            <p:cNvSpPr>
              <a:spLocks noChangeShapeType="1"/>
            </p:cNvSpPr>
            <p:nvPr/>
          </p:nvSpPr>
          <p:spPr bwMode="auto">
            <a:xfrm>
              <a:off x="3198" y="1979"/>
              <a:ext cx="16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84" name="Line 86"/>
            <p:cNvSpPr>
              <a:spLocks noChangeShapeType="1"/>
            </p:cNvSpPr>
            <p:nvPr/>
          </p:nvSpPr>
          <p:spPr bwMode="auto">
            <a:xfrm>
              <a:off x="3198" y="2387"/>
              <a:ext cx="16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85" name="Group 87"/>
            <p:cNvGrpSpPr>
              <a:grpSpLocks/>
            </p:cNvGrpSpPr>
            <p:nvPr/>
          </p:nvGrpSpPr>
          <p:grpSpPr bwMode="auto">
            <a:xfrm>
              <a:off x="3152" y="1570"/>
              <a:ext cx="0" cy="816"/>
              <a:chOff x="3152" y="1979"/>
              <a:chExt cx="0" cy="816"/>
            </a:xfrm>
          </p:grpSpPr>
          <p:sp>
            <p:nvSpPr>
              <p:cNvPr id="147" name="Line 88"/>
              <p:cNvSpPr>
                <a:spLocks noChangeShapeType="1"/>
              </p:cNvSpPr>
              <p:nvPr/>
            </p:nvSpPr>
            <p:spPr bwMode="auto">
              <a:xfrm>
                <a:off x="3152" y="1979"/>
                <a:ext cx="0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48" name="Line 89"/>
              <p:cNvSpPr>
                <a:spLocks noChangeShapeType="1"/>
              </p:cNvSpPr>
              <p:nvPr/>
            </p:nvSpPr>
            <p:spPr bwMode="auto">
              <a:xfrm>
                <a:off x="3152" y="2387"/>
                <a:ext cx="0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86" name="Line 90"/>
            <p:cNvSpPr>
              <a:spLocks noChangeShapeType="1"/>
            </p:cNvSpPr>
            <p:nvPr/>
          </p:nvSpPr>
          <p:spPr bwMode="auto">
            <a:xfrm rot="5400000">
              <a:off x="4014" y="709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87" name="Line 91"/>
            <p:cNvSpPr>
              <a:spLocks noChangeShapeType="1"/>
            </p:cNvSpPr>
            <p:nvPr/>
          </p:nvSpPr>
          <p:spPr bwMode="auto">
            <a:xfrm>
              <a:off x="3606" y="1162"/>
              <a:ext cx="0" cy="16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88" name="Line 92"/>
            <p:cNvSpPr>
              <a:spLocks noChangeShapeType="1"/>
            </p:cNvSpPr>
            <p:nvPr/>
          </p:nvSpPr>
          <p:spPr bwMode="auto">
            <a:xfrm>
              <a:off x="4014" y="1162"/>
              <a:ext cx="0" cy="16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89" name="Line 93"/>
            <p:cNvSpPr>
              <a:spLocks noChangeShapeType="1"/>
            </p:cNvSpPr>
            <p:nvPr/>
          </p:nvSpPr>
          <p:spPr bwMode="auto">
            <a:xfrm>
              <a:off x="4422" y="1162"/>
              <a:ext cx="0" cy="16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0" name="Line 94"/>
            <p:cNvSpPr>
              <a:spLocks noChangeShapeType="1"/>
            </p:cNvSpPr>
            <p:nvPr/>
          </p:nvSpPr>
          <p:spPr bwMode="auto">
            <a:xfrm rot="5400000">
              <a:off x="4422" y="528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1" name="Line 95"/>
            <p:cNvSpPr>
              <a:spLocks noChangeShapeType="1"/>
            </p:cNvSpPr>
            <p:nvPr/>
          </p:nvSpPr>
          <p:spPr bwMode="auto">
            <a:xfrm flipH="1" flipV="1">
              <a:off x="2880" y="845"/>
              <a:ext cx="318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 b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2" name="Text Box 96"/>
            <p:cNvSpPr txBox="1">
              <a:spLocks noChangeArrowheads="1"/>
            </p:cNvSpPr>
            <p:nvPr/>
          </p:nvSpPr>
          <p:spPr bwMode="auto">
            <a:xfrm>
              <a:off x="3061" y="905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0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93" name="Text Box 97"/>
            <p:cNvSpPr txBox="1">
              <a:spLocks noChangeArrowheads="1"/>
            </p:cNvSpPr>
            <p:nvPr/>
          </p:nvSpPr>
          <p:spPr bwMode="auto">
            <a:xfrm>
              <a:off x="2927" y="723"/>
              <a:ext cx="17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94" name="Text Box 98"/>
            <p:cNvSpPr txBox="1">
              <a:spLocks noChangeArrowheads="1"/>
            </p:cNvSpPr>
            <p:nvPr/>
          </p:nvSpPr>
          <p:spPr bwMode="auto">
            <a:xfrm>
              <a:off x="3288" y="923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0">
                  <a:solidFill>
                    <a:srgbClr val="333399"/>
                  </a:solidFill>
                </a:rPr>
                <a:t>0</a:t>
              </a:r>
            </a:p>
          </p:txBody>
        </p:sp>
        <p:sp>
          <p:nvSpPr>
            <p:cNvPr id="95" name="Text Box 99"/>
            <p:cNvSpPr txBox="1">
              <a:spLocks noChangeArrowheads="1"/>
            </p:cNvSpPr>
            <p:nvPr/>
          </p:nvSpPr>
          <p:spPr bwMode="auto">
            <a:xfrm>
              <a:off x="3742" y="923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0">
                  <a:solidFill>
                    <a:srgbClr val="333399"/>
                  </a:solidFill>
                </a:rPr>
                <a:t>1</a:t>
              </a:r>
            </a:p>
          </p:txBody>
        </p:sp>
        <p:sp>
          <p:nvSpPr>
            <p:cNvPr id="96" name="Text Box 100"/>
            <p:cNvSpPr txBox="1">
              <a:spLocks noChangeArrowheads="1"/>
            </p:cNvSpPr>
            <p:nvPr/>
          </p:nvSpPr>
          <p:spPr bwMode="auto">
            <a:xfrm>
              <a:off x="4150" y="923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0">
                  <a:solidFill>
                    <a:srgbClr val="333399"/>
                  </a:solidFill>
                </a:rPr>
                <a:t>1</a:t>
              </a:r>
            </a:p>
          </p:txBody>
        </p:sp>
        <p:sp>
          <p:nvSpPr>
            <p:cNvPr id="97" name="Text Box 101"/>
            <p:cNvSpPr txBox="1">
              <a:spLocks noChangeArrowheads="1"/>
            </p:cNvSpPr>
            <p:nvPr/>
          </p:nvSpPr>
          <p:spPr bwMode="auto">
            <a:xfrm>
              <a:off x="4558" y="923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0">
                  <a:solidFill>
                    <a:srgbClr val="333399"/>
                  </a:solidFill>
                </a:rPr>
                <a:t>0</a:t>
              </a:r>
            </a:p>
          </p:txBody>
        </p:sp>
        <p:sp>
          <p:nvSpPr>
            <p:cNvPr id="98" name="Text Box 102"/>
            <p:cNvSpPr txBox="1">
              <a:spLocks noChangeArrowheads="1"/>
            </p:cNvSpPr>
            <p:nvPr/>
          </p:nvSpPr>
          <p:spPr bwMode="auto">
            <a:xfrm>
              <a:off x="3288" y="744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0">
                  <a:solidFill>
                    <a:srgbClr val="333399"/>
                  </a:solidFill>
                </a:rPr>
                <a:t>0</a:t>
              </a:r>
            </a:p>
          </p:txBody>
        </p:sp>
        <p:sp>
          <p:nvSpPr>
            <p:cNvPr id="99" name="Text Box 103"/>
            <p:cNvSpPr txBox="1">
              <a:spLocks noChangeArrowheads="1"/>
            </p:cNvSpPr>
            <p:nvPr/>
          </p:nvSpPr>
          <p:spPr bwMode="auto">
            <a:xfrm>
              <a:off x="3742" y="744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0">
                  <a:solidFill>
                    <a:srgbClr val="333399"/>
                  </a:solidFill>
                </a:rPr>
                <a:t>0</a:t>
              </a:r>
            </a:p>
          </p:txBody>
        </p:sp>
        <p:sp>
          <p:nvSpPr>
            <p:cNvPr id="100" name="Text Box 104"/>
            <p:cNvSpPr txBox="1">
              <a:spLocks noChangeArrowheads="1"/>
            </p:cNvSpPr>
            <p:nvPr/>
          </p:nvSpPr>
          <p:spPr bwMode="auto">
            <a:xfrm>
              <a:off x="4150" y="744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0">
                  <a:solidFill>
                    <a:srgbClr val="333399"/>
                  </a:solidFill>
                </a:rPr>
                <a:t>1</a:t>
              </a:r>
            </a:p>
          </p:txBody>
        </p:sp>
        <p:sp>
          <p:nvSpPr>
            <p:cNvPr id="101" name="Text Box 105"/>
            <p:cNvSpPr txBox="1">
              <a:spLocks noChangeArrowheads="1"/>
            </p:cNvSpPr>
            <p:nvPr/>
          </p:nvSpPr>
          <p:spPr bwMode="auto">
            <a:xfrm>
              <a:off x="4558" y="744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0">
                  <a:solidFill>
                    <a:srgbClr val="333399"/>
                  </a:solidFill>
                </a:rPr>
                <a:t>1</a:t>
              </a:r>
            </a:p>
          </p:txBody>
        </p:sp>
        <p:sp>
          <p:nvSpPr>
            <p:cNvPr id="102" name="Text Box 106"/>
            <p:cNvSpPr txBox="1">
              <a:spLocks noChangeArrowheads="1"/>
            </p:cNvSpPr>
            <p:nvPr/>
          </p:nvSpPr>
          <p:spPr bwMode="auto">
            <a:xfrm>
              <a:off x="3016" y="1253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0">
                  <a:solidFill>
                    <a:srgbClr val="333399"/>
                  </a:solidFill>
                </a:rPr>
                <a:t>0</a:t>
              </a:r>
            </a:p>
          </p:txBody>
        </p:sp>
        <p:sp>
          <p:nvSpPr>
            <p:cNvPr id="103" name="Text Box 107"/>
            <p:cNvSpPr txBox="1">
              <a:spLocks noChangeArrowheads="1"/>
            </p:cNvSpPr>
            <p:nvPr/>
          </p:nvSpPr>
          <p:spPr bwMode="auto">
            <a:xfrm>
              <a:off x="3016" y="1661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0">
                  <a:solidFill>
                    <a:srgbClr val="333399"/>
                  </a:solidFill>
                </a:rPr>
                <a:t>1</a:t>
              </a:r>
            </a:p>
          </p:txBody>
        </p:sp>
        <p:sp>
          <p:nvSpPr>
            <p:cNvPr id="104" name="Text Box 108"/>
            <p:cNvSpPr txBox="1">
              <a:spLocks noChangeArrowheads="1"/>
            </p:cNvSpPr>
            <p:nvPr/>
          </p:nvSpPr>
          <p:spPr bwMode="auto">
            <a:xfrm>
              <a:off x="3016" y="2069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0">
                  <a:solidFill>
                    <a:srgbClr val="333399"/>
                  </a:solidFill>
                </a:rPr>
                <a:t>1</a:t>
              </a:r>
            </a:p>
          </p:txBody>
        </p:sp>
        <p:sp>
          <p:nvSpPr>
            <p:cNvPr id="105" name="Text Box 109"/>
            <p:cNvSpPr txBox="1">
              <a:spLocks noChangeArrowheads="1"/>
            </p:cNvSpPr>
            <p:nvPr/>
          </p:nvSpPr>
          <p:spPr bwMode="auto">
            <a:xfrm>
              <a:off x="3016" y="2432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0">
                  <a:solidFill>
                    <a:srgbClr val="333399"/>
                  </a:solidFill>
                </a:rPr>
                <a:t>0</a:t>
              </a:r>
            </a:p>
          </p:txBody>
        </p:sp>
        <p:grpSp>
          <p:nvGrpSpPr>
            <p:cNvPr id="106" name="Group 110"/>
            <p:cNvGrpSpPr>
              <a:grpSpLocks/>
            </p:cNvGrpSpPr>
            <p:nvPr/>
          </p:nvGrpSpPr>
          <p:grpSpPr bwMode="auto">
            <a:xfrm>
              <a:off x="3016" y="1979"/>
              <a:ext cx="0" cy="816"/>
              <a:chOff x="3152" y="1979"/>
              <a:chExt cx="0" cy="816"/>
            </a:xfrm>
          </p:grpSpPr>
          <p:sp>
            <p:nvSpPr>
              <p:cNvPr id="145" name="Line 111"/>
              <p:cNvSpPr>
                <a:spLocks noChangeShapeType="1"/>
              </p:cNvSpPr>
              <p:nvPr/>
            </p:nvSpPr>
            <p:spPr bwMode="auto">
              <a:xfrm>
                <a:off x="3152" y="1979"/>
                <a:ext cx="0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46" name="Line 112"/>
              <p:cNvSpPr>
                <a:spLocks noChangeShapeType="1"/>
              </p:cNvSpPr>
              <p:nvPr/>
            </p:nvSpPr>
            <p:spPr bwMode="auto">
              <a:xfrm>
                <a:off x="3152" y="2387"/>
                <a:ext cx="0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107" name="Text Box 113"/>
            <p:cNvSpPr txBox="1">
              <a:spLocks noChangeArrowheads="1"/>
            </p:cNvSpPr>
            <p:nvPr/>
          </p:nvSpPr>
          <p:spPr bwMode="auto">
            <a:xfrm>
              <a:off x="2835" y="1253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0">
                  <a:solidFill>
                    <a:srgbClr val="333399"/>
                  </a:solidFill>
                </a:rPr>
                <a:t>0</a:t>
              </a:r>
            </a:p>
          </p:txBody>
        </p:sp>
        <p:sp>
          <p:nvSpPr>
            <p:cNvPr id="108" name="Text Box 114"/>
            <p:cNvSpPr txBox="1">
              <a:spLocks noChangeArrowheads="1"/>
            </p:cNvSpPr>
            <p:nvPr/>
          </p:nvSpPr>
          <p:spPr bwMode="auto">
            <a:xfrm>
              <a:off x="2835" y="1661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0">
                  <a:solidFill>
                    <a:srgbClr val="333399"/>
                  </a:solidFill>
                </a:rPr>
                <a:t>0</a:t>
              </a:r>
            </a:p>
          </p:txBody>
        </p:sp>
        <p:sp>
          <p:nvSpPr>
            <p:cNvPr id="109" name="Text Box 115"/>
            <p:cNvSpPr txBox="1">
              <a:spLocks noChangeArrowheads="1"/>
            </p:cNvSpPr>
            <p:nvPr/>
          </p:nvSpPr>
          <p:spPr bwMode="auto">
            <a:xfrm>
              <a:off x="2835" y="2069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0">
                  <a:solidFill>
                    <a:srgbClr val="333399"/>
                  </a:solidFill>
                </a:rPr>
                <a:t>1</a:t>
              </a:r>
            </a:p>
          </p:txBody>
        </p:sp>
        <p:sp>
          <p:nvSpPr>
            <p:cNvPr id="110" name="Text Box 116"/>
            <p:cNvSpPr txBox="1">
              <a:spLocks noChangeArrowheads="1"/>
            </p:cNvSpPr>
            <p:nvPr/>
          </p:nvSpPr>
          <p:spPr bwMode="auto">
            <a:xfrm>
              <a:off x="2835" y="2432"/>
              <a:ext cx="1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400" b="0">
                  <a:solidFill>
                    <a:srgbClr val="333399"/>
                  </a:solidFill>
                </a:rPr>
                <a:t>1</a:t>
              </a:r>
            </a:p>
          </p:txBody>
        </p:sp>
        <p:sp>
          <p:nvSpPr>
            <p:cNvPr id="111" name="Text Box 117"/>
            <p:cNvSpPr txBox="1">
              <a:spLocks noChangeArrowheads="1"/>
            </p:cNvSpPr>
            <p:nvPr/>
          </p:nvSpPr>
          <p:spPr bwMode="auto">
            <a:xfrm>
              <a:off x="3016" y="1071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0">
                  <a:solidFill>
                    <a:srgbClr val="000000"/>
                  </a:solidFill>
                </a:rPr>
                <a:t>d</a:t>
              </a:r>
            </a:p>
          </p:txBody>
        </p:sp>
        <p:sp>
          <p:nvSpPr>
            <p:cNvPr id="112" name="Text Box 118"/>
            <p:cNvSpPr txBox="1">
              <a:spLocks noChangeArrowheads="1"/>
            </p:cNvSpPr>
            <p:nvPr/>
          </p:nvSpPr>
          <p:spPr bwMode="auto">
            <a:xfrm>
              <a:off x="2835" y="890"/>
              <a:ext cx="17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0">
                  <a:solidFill>
                    <a:srgbClr val="000000"/>
                  </a:solidFill>
                </a:rPr>
                <a:t>c</a:t>
              </a:r>
            </a:p>
          </p:txBody>
        </p:sp>
        <p:sp>
          <p:nvSpPr>
            <p:cNvPr id="113" name="Text Box 119"/>
            <p:cNvSpPr txBox="1">
              <a:spLocks noChangeArrowheads="1"/>
            </p:cNvSpPr>
            <p:nvPr/>
          </p:nvSpPr>
          <p:spPr bwMode="auto">
            <a:xfrm>
              <a:off x="3379" y="1162"/>
              <a:ext cx="2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200">
                  <a:solidFill>
                    <a:srgbClr val="FF3300"/>
                  </a:solidFill>
                </a:rPr>
                <a:t>m0</a:t>
              </a:r>
            </a:p>
          </p:txBody>
        </p:sp>
        <p:sp>
          <p:nvSpPr>
            <p:cNvPr id="114" name="Text Box 120"/>
            <p:cNvSpPr txBox="1">
              <a:spLocks noChangeArrowheads="1"/>
            </p:cNvSpPr>
            <p:nvPr/>
          </p:nvSpPr>
          <p:spPr bwMode="auto">
            <a:xfrm>
              <a:off x="3787" y="1162"/>
              <a:ext cx="2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200">
                  <a:solidFill>
                    <a:srgbClr val="FF3300"/>
                  </a:solidFill>
                </a:rPr>
                <a:t>m4</a:t>
              </a:r>
            </a:p>
          </p:txBody>
        </p:sp>
        <p:sp>
          <p:nvSpPr>
            <p:cNvPr id="115" name="Text Box 121"/>
            <p:cNvSpPr txBox="1">
              <a:spLocks noChangeArrowheads="1"/>
            </p:cNvSpPr>
            <p:nvPr/>
          </p:nvSpPr>
          <p:spPr bwMode="auto">
            <a:xfrm>
              <a:off x="4150" y="1162"/>
              <a:ext cx="29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200">
                  <a:solidFill>
                    <a:srgbClr val="FF3300"/>
                  </a:solidFill>
                </a:rPr>
                <a:t>m12</a:t>
              </a:r>
            </a:p>
          </p:txBody>
        </p:sp>
        <p:sp>
          <p:nvSpPr>
            <p:cNvPr id="116" name="Text Box 122"/>
            <p:cNvSpPr txBox="1">
              <a:spLocks noChangeArrowheads="1"/>
            </p:cNvSpPr>
            <p:nvPr/>
          </p:nvSpPr>
          <p:spPr bwMode="auto">
            <a:xfrm>
              <a:off x="4604" y="1162"/>
              <a:ext cx="2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200" dirty="0">
                  <a:solidFill>
                    <a:srgbClr val="FF3300"/>
                  </a:solidFill>
                </a:rPr>
                <a:t>m8</a:t>
              </a:r>
            </a:p>
          </p:txBody>
        </p:sp>
        <p:sp>
          <p:nvSpPr>
            <p:cNvPr id="117" name="Text Box 123"/>
            <p:cNvSpPr txBox="1">
              <a:spLocks noChangeArrowheads="1"/>
            </p:cNvSpPr>
            <p:nvPr/>
          </p:nvSpPr>
          <p:spPr bwMode="auto">
            <a:xfrm>
              <a:off x="3379" y="1570"/>
              <a:ext cx="2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200">
                  <a:solidFill>
                    <a:srgbClr val="FF3300"/>
                  </a:solidFill>
                </a:rPr>
                <a:t>m1</a:t>
              </a:r>
            </a:p>
          </p:txBody>
        </p:sp>
        <p:sp>
          <p:nvSpPr>
            <p:cNvPr id="118" name="Text Box 124"/>
            <p:cNvSpPr txBox="1">
              <a:spLocks noChangeArrowheads="1"/>
            </p:cNvSpPr>
            <p:nvPr/>
          </p:nvSpPr>
          <p:spPr bwMode="auto">
            <a:xfrm>
              <a:off x="3787" y="1570"/>
              <a:ext cx="2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200">
                  <a:solidFill>
                    <a:srgbClr val="FF3300"/>
                  </a:solidFill>
                </a:rPr>
                <a:t>m5</a:t>
              </a:r>
            </a:p>
          </p:txBody>
        </p:sp>
        <p:sp>
          <p:nvSpPr>
            <p:cNvPr id="119" name="Text Box 125"/>
            <p:cNvSpPr txBox="1">
              <a:spLocks noChangeArrowheads="1"/>
            </p:cNvSpPr>
            <p:nvPr/>
          </p:nvSpPr>
          <p:spPr bwMode="auto">
            <a:xfrm>
              <a:off x="4150" y="1570"/>
              <a:ext cx="29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200">
                  <a:solidFill>
                    <a:srgbClr val="FF3300"/>
                  </a:solidFill>
                </a:rPr>
                <a:t>m13</a:t>
              </a:r>
            </a:p>
          </p:txBody>
        </p:sp>
        <p:sp>
          <p:nvSpPr>
            <p:cNvPr id="120" name="Text Box 126"/>
            <p:cNvSpPr txBox="1">
              <a:spLocks noChangeArrowheads="1"/>
            </p:cNvSpPr>
            <p:nvPr/>
          </p:nvSpPr>
          <p:spPr bwMode="auto">
            <a:xfrm>
              <a:off x="4604" y="1570"/>
              <a:ext cx="2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200">
                  <a:solidFill>
                    <a:srgbClr val="FF3300"/>
                  </a:solidFill>
                </a:rPr>
                <a:t>m9</a:t>
              </a:r>
            </a:p>
          </p:txBody>
        </p:sp>
        <p:sp>
          <p:nvSpPr>
            <p:cNvPr id="121" name="Text Box 127"/>
            <p:cNvSpPr txBox="1">
              <a:spLocks noChangeArrowheads="1"/>
            </p:cNvSpPr>
            <p:nvPr/>
          </p:nvSpPr>
          <p:spPr bwMode="auto">
            <a:xfrm>
              <a:off x="3379" y="1979"/>
              <a:ext cx="2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200">
                  <a:solidFill>
                    <a:srgbClr val="FF3300"/>
                  </a:solidFill>
                </a:rPr>
                <a:t>m3</a:t>
              </a:r>
            </a:p>
          </p:txBody>
        </p:sp>
        <p:sp>
          <p:nvSpPr>
            <p:cNvPr id="122" name="Text Box 128"/>
            <p:cNvSpPr txBox="1">
              <a:spLocks noChangeArrowheads="1"/>
            </p:cNvSpPr>
            <p:nvPr/>
          </p:nvSpPr>
          <p:spPr bwMode="auto">
            <a:xfrm>
              <a:off x="3787" y="1979"/>
              <a:ext cx="2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200">
                  <a:solidFill>
                    <a:srgbClr val="FF3300"/>
                  </a:solidFill>
                </a:rPr>
                <a:t>m7</a:t>
              </a:r>
            </a:p>
          </p:txBody>
        </p:sp>
        <p:sp>
          <p:nvSpPr>
            <p:cNvPr id="123" name="Text Box 129"/>
            <p:cNvSpPr txBox="1">
              <a:spLocks noChangeArrowheads="1"/>
            </p:cNvSpPr>
            <p:nvPr/>
          </p:nvSpPr>
          <p:spPr bwMode="auto">
            <a:xfrm>
              <a:off x="4150" y="1979"/>
              <a:ext cx="29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200">
                  <a:solidFill>
                    <a:srgbClr val="FF3300"/>
                  </a:solidFill>
                </a:rPr>
                <a:t>m15</a:t>
              </a:r>
            </a:p>
          </p:txBody>
        </p:sp>
        <p:sp>
          <p:nvSpPr>
            <p:cNvPr id="124" name="Text Box 130"/>
            <p:cNvSpPr txBox="1">
              <a:spLocks noChangeArrowheads="1"/>
            </p:cNvSpPr>
            <p:nvPr/>
          </p:nvSpPr>
          <p:spPr bwMode="auto">
            <a:xfrm>
              <a:off x="4559" y="1979"/>
              <a:ext cx="29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200">
                  <a:solidFill>
                    <a:srgbClr val="FF3300"/>
                  </a:solidFill>
                </a:rPr>
                <a:t>m11</a:t>
              </a:r>
            </a:p>
          </p:txBody>
        </p:sp>
        <p:sp>
          <p:nvSpPr>
            <p:cNvPr id="125" name="Text Box 131"/>
            <p:cNvSpPr txBox="1">
              <a:spLocks noChangeArrowheads="1"/>
            </p:cNvSpPr>
            <p:nvPr/>
          </p:nvSpPr>
          <p:spPr bwMode="auto">
            <a:xfrm>
              <a:off x="3379" y="2387"/>
              <a:ext cx="2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200">
                  <a:solidFill>
                    <a:srgbClr val="FF3300"/>
                  </a:solidFill>
                </a:rPr>
                <a:t>m2</a:t>
              </a:r>
            </a:p>
          </p:txBody>
        </p:sp>
        <p:sp>
          <p:nvSpPr>
            <p:cNvPr id="126" name="Text Box 132"/>
            <p:cNvSpPr txBox="1">
              <a:spLocks noChangeArrowheads="1"/>
            </p:cNvSpPr>
            <p:nvPr/>
          </p:nvSpPr>
          <p:spPr bwMode="auto">
            <a:xfrm>
              <a:off x="3787" y="2387"/>
              <a:ext cx="2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200">
                  <a:solidFill>
                    <a:srgbClr val="FF3300"/>
                  </a:solidFill>
                </a:rPr>
                <a:t>m6</a:t>
              </a:r>
            </a:p>
          </p:txBody>
        </p:sp>
        <p:sp>
          <p:nvSpPr>
            <p:cNvPr id="127" name="Text Box 133"/>
            <p:cNvSpPr txBox="1">
              <a:spLocks noChangeArrowheads="1"/>
            </p:cNvSpPr>
            <p:nvPr/>
          </p:nvSpPr>
          <p:spPr bwMode="auto">
            <a:xfrm>
              <a:off x="4150" y="2387"/>
              <a:ext cx="29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200">
                  <a:solidFill>
                    <a:srgbClr val="FF3300"/>
                  </a:solidFill>
                </a:rPr>
                <a:t>m14</a:t>
              </a:r>
            </a:p>
          </p:txBody>
        </p:sp>
        <p:sp>
          <p:nvSpPr>
            <p:cNvPr id="128" name="Text Box 134"/>
            <p:cNvSpPr txBox="1">
              <a:spLocks noChangeArrowheads="1"/>
            </p:cNvSpPr>
            <p:nvPr/>
          </p:nvSpPr>
          <p:spPr bwMode="auto">
            <a:xfrm>
              <a:off x="4559" y="2387"/>
              <a:ext cx="29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200">
                  <a:solidFill>
                    <a:srgbClr val="FF3300"/>
                  </a:solidFill>
                </a:rPr>
                <a:t>m10</a:t>
              </a:r>
            </a:p>
          </p:txBody>
        </p:sp>
        <p:sp>
          <p:nvSpPr>
            <p:cNvPr id="129" name="Text Box 135"/>
            <p:cNvSpPr txBox="1">
              <a:spLocks noChangeArrowheads="1"/>
            </p:cNvSpPr>
            <p:nvPr/>
          </p:nvSpPr>
          <p:spPr bwMode="auto">
            <a:xfrm>
              <a:off x="3173" y="1322"/>
              <a:ext cx="41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000" b="0">
                  <a:solidFill>
                    <a:srgbClr val="000000"/>
                  </a:solidFill>
                </a:rPr>
                <a:t>/a./b./c./d</a:t>
              </a:r>
            </a:p>
          </p:txBody>
        </p:sp>
        <p:sp>
          <p:nvSpPr>
            <p:cNvPr id="130" name="Text Box 136"/>
            <p:cNvSpPr txBox="1">
              <a:spLocks noChangeArrowheads="1"/>
            </p:cNvSpPr>
            <p:nvPr/>
          </p:nvSpPr>
          <p:spPr bwMode="auto">
            <a:xfrm>
              <a:off x="3620" y="1322"/>
              <a:ext cx="39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000" b="0">
                  <a:solidFill>
                    <a:srgbClr val="000000"/>
                  </a:solidFill>
                </a:rPr>
                <a:t>/a.b./c./d</a:t>
              </a:r>
            </a:p>
          </p:txBody>
        </p:sp>
        <p:sp>
          <p:nvSpPr>
            <p:cNvPr id="131" name="Text Box 137"/>
            <p:cNvSpPr txBox="1">
              <a:spLocks noChangeArrowheads="1"/>
            </p:cNvSpPr>
            <p:nvPr/>
          </p:nvSpPr>
          <p:spPr bwMode="auto">
            <a:xfrm>
              <a:off x="4014" y="1322"/>
              <a:ext cx="37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000" b="0">
                  <a:solidFill>
                    <a:srgbClr val="000000"/>
                  </a:solidFill>
                </a:rPr>
                <a:t>a.b./c./d</a:t>
              </a:r>
            </a:p>
          </p:txBody>
        </p:sp>
        <p:sp>
          <p:nvSpPr>
            <p:cNvPr id="132" name="Text Box 138"/>
            <p:cNvSpPr txBox="1">
              <a:spLocks noChangeArrowheads="1"/>
            </p:cNvSpPr>
            <p:nvPr/>
          </p:nvSpPr>
          <p:spPr bwMode="auto">
            <a:xfrm>
              <a:off x="4422" y="1322"/>
              <a:ext cx="39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000" b="0">
                  <a:solidFill>
                    <a:srgbClr val="000000"/>
                  </a:solidFill>
                </a:rPr>
                <a:t>a./b./c./d</a:t>
              </a:r>
            </a:p>
          </p:txBody>
        </p:sp>
        <p:sp>
          <p:nvSpPr>
            <p:cNvPr id="133" name="Text Box 139"/>
            <p:cNvSpPr txBox="1">
              <a:spLocks noChangeArrowheads="1"/>
            </p:cNvSpPr>
            <p:nvPr/>
          </p:nvSpPr>
          <p:spPr bwMode="auto">
            <a:xfrm>
              <a:off x="3184" y="1752"/>
              <a:ext cx="39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000" b="0">
                  <a:solidFill>
                    <a:srgbClr val="000000"/>
                  </a:solidFill>
                </a:rPr>
                <a:t>/a./b./c.d</a:t>
              </a:r>
            </a:p>
          </p:txBody>
        </p:sp>
        <p:sp>
          <p:nvSpPr>
            <p:cNvPr id="134" name="Text Box 140"/>
            <p:cNvSpPr txBox="1">
              <a:spLocks noChangeArrowheads="1"/>
            </p:cNvSpPr>
            <p:nvPr/>
          </p:nvSpPr>
          <p:spPr bwMode="auto">
            <a:xfrm>
              <a:off x="3631" y="1752"/>
              <a:ext cx="37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000" b="0">
                  <a:solidFill>
                    <a:srgbClr val="000000"/>
                  </a:solidFill>
                </a:rPr>
                <a:t>/a.b./c.d</a:t>
              </a:r>
            </a:p>
          </p:txBody>
        </p:sp>
        <p:sp>
          <p:nvSpPr>
            <p:cNvPr id="135" name="Text Box 141"/>
            <p:cNvSpPr txBox="1">
              <a:spLocks noChangeArrowheads="1"/>
            </p:cNvSpPr>
            <p:nvPr/>
          </p:nvSpPr>
          <p:spPr bwMode="auto">
            <a:xfrm>
              <a:off x="4025" y="1752"/>
              <a:ext cx="35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000" b="0">
                  <a:solidFill>
                    <a:srgbClr val="000000"/>
                  </a:solidFill>
                </a:rPr>
                <a:t>a.b./c.d</a:t>
              </a:r>
            </a:p>
          </p:txBody>
        </p:sp>
        <p:sp>
          <p:nvSpPr>
            <p:cNvPr id="136" name="Text Box 142"/>
            <p:cNvSpPr txBox="1">
              <a:spLocks noChangeArrowheads="1"/>
            </p:cNvSpPr>
            <p:nvPr/>
          </p:nvSpPr>
          <p:spPr bwMode="auto">
            <a:xfrm>
              <a:off x="4433" y="1752"/>
              <a:ext cx="37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000" b="0">
                  <a:solidFill>
                    <a:srgbClr val="000000"/>
                  </a:solidFill>
                </a:rPr>
                <a:t>a./b./c.d</a:t>
              </a:r>
            </a:p>
          </p:txBody>
        </p:sp>
        <p:sp>
          <p:nvSpPr>
            <p:cNvPr id="137" name="Text Box 143"/>
            <p:cNvSpPr txBox="1">
              <a:spLocks noChangeArrowheads="1"/>
            </p:cNvSpPr>
            <p:nvPr/>
          </p:nvSpPr>
          <p:spPr bwMode="auto">
            <a:xfrm>
              <a:off x="3195" y="2160"/>
              <a:ext cx="37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000" b="0">
                  <a:solidFill>
                    <a:srgbClr val="000000"/>
                  </a:solidFill>
                </a:rPr>
                <a:t>/a./b.c.d</a:t>
              </a:r>
            </a:p>
          </p:txBody>
        </p:sp>
        <p:sp>
          <p:nvSpPr>
            <p:cNvPr id="138" name="Text Box 144"/>
            <p:cNvSpPr txBox="1">
              <a:spLocks noChangeArrowheads="1"/>
            </p:cNvSpPr>
            <p:nvPr/>
          </p:nvSpPr>
          <p:spPr bwMode="auto">
            <a:xfrm>
              <a:off x="3642" y="2160"/>
              <a:ext cx="35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000" b="0">
                  <a:solidFill>
                    <a:srgbClr val="000000"/>
                  </a:solidFill>
                </a:rPr>
                <a:t>/a.b.c.d</a:t>
              </a:r>
            </a:p>
          </p:txBody>
        </p:sp>
        <p:sp>
          <p:nvSpPr>
            <p:cNvPr id="139" name="Text Box 145"/>
            <p:cNvSpPr txBox="1">
              <a:spLocks noChangeArrowheads="1"/>
            </p:cNvSpPr>
            <p:nvPr/>
          </p:nvSpPr>
          <p:spPr bwMode="auto">
            <a:xfrm>
              <a:off x="4036" y="2160"/>
              <a:ext cx="328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000" b="0">
                  <a:solidFill>
                    <a:srgbClr val="000000"/>
                  </a:solidFill>
                </a:rPr>
                <a:t>a.b.c.d</a:t>
              </a:r>
            </a:p>
          </p:txBody>
        </p:sp>
        <p:sp>
          <p:nvSpPr>
            <p:cNvPr id="140" name="Text Box 146"/>
            <p:cNvSpPr txBox="1">
              <a:spLocks noChangeArrowheads="1"/>
            </p:cNvSpPr>
            <p:nvPr/>
          </p:nvSpPr>
          <p:spPr bwMode="auto">
            <a:xfrm>
              <a:off x="4444" y="2160"/>
              <a:ext cx="35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000" b="0">
                  <a:solidFill>
                    <a:srgbClr val="000000"/>
                  </a:solidFill>
                </a:rPr>
                <a:t>a./b.c.d</a:t>
              </a:r>
            </a:p>
          </p:txBody>
        </p:sp>
        <p:sp>
          <p:nvSpPr>
            <p:cNvPr id="141" name="Text Box 147"/>
            <p:cNvSpPr txBox="1">
              <a:spLocks noChangeArrowheads="1"/>
            </p:cNvSpPr>
            <p:nvPr/>
          </p:nvSpPr>
          <p:spPr bwMode="auto">
            <a:xfrm>
              <a:off x="3184" y="2568"/>
              <a:ext cx="39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000" b="0">
                  <a:solidFill>
                    <a:srgbClr val="000000"/>
                  </a:solidFill>
                </a:rPr>
                <a:t>/a./b.c./d</a:t>
              </a:r>
            </a:p>
          </p:txBody>
        </p:sp>
        <p:sp>
          <p:nvSpPr>
            <p:cNvPr id="142" name="Text Box 148"/>
            <p:cNvSpPr txBox="1">
              <a:spLocks noChangeArrowheads="1"/>
            </p:cNvSpPr>
            <p:nvPr/>
          </p:nvSpPr>
          <p:spPr bwMode="auto">
            <a:xfrm>
              <a:off x="3631" y="2568"/>
              <a:ext cx="37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000" b="0">
                  <a:solidFill>
                    <a:srgbClr val="000000"/>
                  </a:solidFill>
                </a:rPr>
                <a:t>/a.b.c./d</a:t>
              </a:r>
            </a:p>
          </p:txBody>
        </p:sp>
        <p:sp>
          <p:nvSpPr>
            <p:cNvPr id="143" name="Text Box 149"/>
            <p:cNvSpPr txBox="1">
              <a:spLocks noChangeArrowheads="1"/>
            </p:cNvSpPr>
            <p:nvPr/>
          </p:nvSpPr>
          <p:spPr bwMode="auto">
            <a:xfrm>
              <a:off x="4025" y="2568"/>
              <a:ext cx="35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000" b="0">
                  <a:solidFill>
                    <a:srgbClr val="000000"/>
                  </a:solidFill>
                </a:rPr>
                <a:t>a.b.c./d</a:t>
              </a:r>
            </a:p>
          </p:txBody>
        </p:sp>
        <p:sp>
          <p:nvSpPr>
            <p:cNvPr id="144" name="Text Box 150"/>
            <p:cNvSpPr txBox="1">
              <a:spLocks noChangeArrowheads="1"/>
            </p:cNvSpPr>
            <p:nvPr/>
          </p:nvSpPr>
          <p:spPr bwMode="auto">
            <a:xfrm>
              <a:off x="4433" y="2568"/>
              <a:ext cx="37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000" b="0">
                  <a:solidFill>
                    <a:srgbClr val="000000"/>
                  </a:solidFill>
                </a:rPr>
                <a:t>a./b.c./d</a:t>
              </a:r>
            </a:p>
          </p:txBody>
        </p:sp>
      </p:grpSp>
      <p:sp>
        <p:nvSpPr>
          <p:cNvPr id="149" name="Rectangle 5"/>
          <p:cNvSpPr>
            <a:spLocks noChangeArrowheads="1"/>
          </p:cNvSpPr>
          <p:nvPr/>
        </p:nvSpPr>
        <p:spPr bwMode="auto">
          <a:xfrm>
            <a:off x="273539" y="2975837"/>
            <a:ext cx="5363308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fr-FR" sz="1600" b="0" dirty="0">
                <a:solidFill>
                  <a:srgbClr val="FF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PRINCIPE DE LA MÉTHODE</a:t>
            </a:r>
          </a:p>
          <a:p>
            <a:pPr algn="just"/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Soit </a:t>
            </a:r>
            <a:r>
              <a:rPr lang="fr-FR" sz="16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f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6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∈ </a:t>
            </a:r>
            <a:r>
              <a:rPr lang="fr-FR" sz="16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F</a:t>
            </a:r>
            <a:r>
              <a:rPr lang="fr-FR" sz="1600" b="0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4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.</a:t>
            </a:r>
            <a:endParaRPr lang="fr-FR" sz="1600" b="0" dirty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361950" indent="-361950" algn="just">
              <a:buFont typeface="+mj-lt"/>
              <a:buAutoNum type="arabicParenR"/>
            </a:pP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On dresse un tableau à </a:t>
            </a:r>
            <a:r>
              <a:rPr lang="fr-FR" sz="1600" b="0" dirty="0" err="1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card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(</a:t>
            </a:r>
            <a:r>
              <a:rPr lang="fr-FR" sz="16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  <a:r>
              <a:rPr lang="fr-FR" sz="1600" b="0" baseline="6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Apple Chancery"/>
              </a:rPr>
              <a:t>4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 =</a:t>
            </a:r>
            <a:r>
              <a:rPr lang="fr-FR" sz="16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16. Chaque case du tableau correspond à un monôme </a:t>
            </a:r>
            <a:r>
              <a:rPr lang="fr-FR" sz="1600" b="0" dirty="0">
                <a:solidFill>
                  <a:srgbClr val="008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canonique conjonctif </a:t>
            </a:r>
            <a:r>
              <a:rPr lang="fr-FR" sz="1600" b="0">
                <a:solidFill>
                  <a:srgbClr val="008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(MINTERME</a:t>
            </a:r>
            <a:r>
              <a:rPr lang="fr-FR" sz="1600" b="0" dirty="0">
                <a:solidFill>
                  <a:srgbClr val="008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.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L'avantage principal de la Table de KARNAUGH par rapport à la Table de Vérité est qu'elle permet une meilleure visualisation des propriétés de l'adjacence logique.</a:t>
            </a:r>
          </a:p>
          <a:p>
            <a:pPr marL="361950" algn="just"/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La disposition des </a:t>
            </a:r>
            <a:r>
              <a:rPr lang="fr-FR" sz="1600" b="0" dirty="0" err="1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mintermes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dans une telle table est telle que chacun des </a:t>
            </a:r>
            <a:r>
              <a:rPr lang="fr-FR" sz="1600" b="0" dirty="0" err="1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mintermes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est voisin de ses </a:t>
            </a:r>
            <a:r>
              <a:rPr lang="fr-FR" sz="1600" b="0" dirty="0" err="1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mintermes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adjacents. Un </a:t>
            </a:r>
            <a:r>
              <a:rPr lang="fr-FR" sz="1600" b="0" dirty="0" err="1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minterme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est dit </a:t>
            </a:r>
            <a:r>
              <a:rPr lang="fr-FR" sz="1600" b="0" dirty="0">
                <a:solidFill>
                  <a:srgbClr val="3333CC"/>
                </a:solidFill>
                <a:latin typeface="Times New Roman" charset="0"/>
                <a:ea typeface="ＭＳ Ｐゴシック" charset="0"/>
                <a:cs typeface="Times New Roman" charset="0"/>
              </a:rPr>
              <a:t>adjacent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à un autre si </a:t>
            </a:r>
            <a:r>
              <a:rPr lang="fr-FR" sz="1600" b="0" dirty="0">
                <a:solidFill>
                  <a:srgbClr val="3333CC"/>
                </a:solidFill>
                <a:latin typeface="Times New Roman" charset="0"/>
                <a:ea typeface="ＭＳ Ｐゴシック" charset="0"/>
                <a:cs typeface="Times New Roman" charset="0"/>
              </a:rPr>
              <a:t>leurs expressions ne diffèrent que d'une seule variable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qui se présente dans la forme « directe » dans l'un et dans la forme « complémentée » dans l'autre.</a:t>
            </a:r>
          </a:p>
        </p:txBody>
      </p:sp>
    </p:spTree>
    <p:extLst>
      <p:ext uri="{BB962C8B-B14F-4D97-AF65-F5344CB8AC3E}">
        <p14:creationId xmlns:p14="http://schemas.microsoft.com/office/powerpoint/2010/main" val="413474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9"/>
          <p:cNvSpPr>
            <a:spLocks noChangeArrowheads="1"/>
          </p:cNvSpPr>
          <p:nvPr/>
        </p:nvSpPr>
        <p:spPr bwMode="auto">
          <a:xfrm>
            <a:off x="73025" y="1516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fr-FR" b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" name="Text Box 3"/>
          <p:cNvSpPr txBox="1">
            <a:spLocks noChangeArrowheads="1"/>
          </p:cNvSpPr>
          <p:nvPr/>
        </p:nvSpPr>
        <p:spPr bwMode="auto">
          <a:xfrm>
            <a:off x="14877" y="161925"/>
            <a:ext cx="78925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3600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cs typeface="Times New Roman" charset="0"/>
              </a:rPr>
              <a:t>Simplification des fonctions booléennes</a:t>
            </a:r>
          </a:p>
        </p:txBody>
      </p:sp>
      <p:sp>
        <p:nvSpPr>
          <p:cNvPr id="77" name="Rectangle 4"/>
          <p:cNvSpPr>
            <a:spLocks noChangeArrowheads="1"/>
          </p:cNvSpPr>
          <p:nvPr/>
        </p:nvSpPr>
        <p:spPr bwMode="auto">
          <a:xfrm>
            <a:off x="177798" y="1159852"/>
            <a:ext cx="7086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74650" indent="-374650" algn="l">
              <a:buFont typeface="Wingdings" charset="0"/>
              <a:buChar char="&amp;"/>
            </a:pPr>
            <a:r>
              <a:rPr lang="fr-FR" b="0" dirty="0">
                <a:solidFill>
                  <a:srgbClr val="333399"/>
                </a:solidFill>
                <a:latin typeface="Times New Roman" charset="0"/>
                <a:ea typeface="ＭＳ Ｐゴシック" charset="0"/>
                <a:cs typeface="Times New Roman" charset="0"/>
              </a:rPr>
              <a:t>SIMPLIFICATION PAR LA MÉTHODE DE KARNAUGH </a:t>
            </a:r>
          </a:p>
        </p:txBody>
      </p:sp>
      <p:grpSp>
        <p:nvGrpSpPr>
          <p:cNvPr id="47131" name="Grouper 47130"/>
          <p:cNvGrpSpPr/>
          <p:nvPr/>
        </p:nvGrpSpPr>
        <p:grpSpPr>
          <a:xfrm>
            <a:off x="5700957" y="2132856"/>
            <a:ext cx="3200400" cy="3631880"/>
            <a:chOff x="5700957" y="2317400"/>
            <a:chExt cx="3200400" cy="3631880"/>
          </a:xfrm>
        </p:grpSpPr>
        <p:grpSp>
          <p:nvGrpSpPr>
            <p:cNvPr id="80" name="Group 82"/>
            <p:cNvGrpSpPr>
              <a:grpSpLocks/>
            </p:cNvGrpSpPr>
            <p:nvPr/>
          </p:nvGrpSpPr>
          <p:grpSpPr bwMode="auto">
            <a:xfrm>
              <a:off x="5700957" y="2317400"/>
              <a:ext cx="3200400" cy="3289300"/>
              <a:chOff x="2835" y="723"/>
              <a:chExt cx="2016" cy="2072"/>
            </a:xfrm>
          </p:grpSpPr>
          <p:sp>
            <p:nvSpPr>
              <p:cNvPr id="81" name="Rectangle 83"/>
              <p:cNvSpPr>
                <a:spLocks noChangeArrowheads="1"/>
              </p:cNvSpPr>
              <p:nvPr/>
            </p:nvSpPr>
            <p:spPr bwMode="auto">
              <a:xfrm>
                <a:off x="3198" y="1162"/>
                <a:ext cx="1632" cy="163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2" name="Line 84"/>
              <p:cNvSpPr>
                <a:spLocks noChangeShapeType="1"/>
              </p:cNvSpPr>
              <p:nvPr/>
            </p:nvSpPr>
            <p:spPr bwMode="auto">
              <a:xfrm>
                <a:off x="3198" y="1570"/>
                <a:ext cx="16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3" name="Line 85"/>
              <p:cNvSpPr>
                <a:spLocks noChangeShapeType="1"/>
              </p:cNvSpPr>
              <p:nvPr/>
            </p:nvSpPr>
            <p:spPr bwMode="auto">
              <a:xfrm>
                <a:off x="3198" y="1979"/>
                <a:ext cx="16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4" name="Line 86"/>
              <p:cNvSpPr>
                <a:spLocks noChangeShapeType="1"/>
              </p:cNvSpPr>
              <p:nvPr/>
            </p:nvSpPr>
            <p:spPr bwMode="auto">
              <a:xfrm>
                <a:off x="3198" y="2387"/>
                <a:ext cx="16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85" name="Group 87"/>
              <p:cNvGrpSpPr>
                <a:grpSpLocks/>
              </p:cNvGrpSpPr>
              <p:nvPr/>
            </p:nvGrpSpPr>
            <p:grpSpPr bwMode="auto">
              <a:xfrm>
                <a:off x="3152" y="1570"/>
                <a:ext cx="0" cy="816"/>
                <a:chOff x="3152" y="1979"/>
                <a:chExt cx="0" cy="816"/>
              </a:xfrm>
            </p:grpSpPr>
            <p:sp>
              <p:nvSpPr>
                <p:cNvPr id="147" name="Line 88"/>
                <p:cNvSpPr>
                  <a:spLocks noChangeShapeType="1"/>
                </p:cNvSpPr>
                <p:nvPr/>
              </p:nvSpPr>
              <p:spPr bwMode="auto">
                <a:xfrm>
                  <a:off x="3152" y="1979"/>
                  <a:ext cx="0" cy="40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148" name="Line 89"/>
                <p:cNvSpPr>
                  <a:spLocks noChangeShapeType="1"/>
                </p:cNvSpPr>
                <p:nvPr/>
              </p:nvSpPr>
              <p:spPr bwMode="auto">
                <a:xfrm>
                  <a:off x="3152" y="2387"/>
                  <a:ext cx="0" cy="40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  <p:sp>
            <p:nvSpPr>
              <p:cNvPr id="86" name="Line 90"/>
              <p:cNvSpPr>
                <a:spLocks noChangeShapeType="1"/>
              </p:cNvSpPr>
              <p:nvPr/>
            </p:nvSpPr>
            <p:spPr bwMode="auto">
              <a:xfrm rot="5400000">
                <a:off x="4014" y="709"/>
                <a:ext cx="0" cy="8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7" name="Line 91"/>
              <p:cNvSpPr>
                <a:spLocks noChangeShapeType="1"/>
              </p:cNvSpPr>
              <p:nvPr/>
            </p:nvSpPr>
            <p:spPr bwMode="auto">
              <a:xfrm>
                <a:off x="3606" y="1162"/>
                <a:ext cx="0" cy="16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8" name="Line 92"/>
              <p:cNvSpPr>
                <a:spLocks noChangeShapeType="1"/>
              </p:cNvSpPr>
              <p:nvPr/>
            </p:nvSpPr>
            <p:spPr bwMode="auto">
              <a:xfrm>
                <a:off x="4014" y="1162"/>
                <a:ext cx="0" cy="16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9" name="Line 93"/>
              <p:cNvSpPr>
                <a:spLocks noChangeShapeType="1"/>
              </p:cNvSpPr>
              <p:nvPr/>
            </p:nvSpPr>
            <p:spPr bwMode="auto">
              <a:xfrm>
                <a:off x="4422" y="1162"/>
                <a:ext cx="0" cy="16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90" name="Line 94"/>
              <p:cNvSpPr>
                <a:spLocks noChangeShapeType="1"/>
              </p:cNvSpPr>
              <p:nvPr/>
            </p:nvSpPr>
            <p:spPr bwMode="auto">
              <a:xfrm rot="5400000">
                <a:off x="4422" y="528"/>
                <a:ext cx="0" cy="8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91" name="Line 95"/>
              <p:cNvSpPr>
                <a:spLocks noChangeShapeType="1"/>
              </p:cNvSpPr>
              <p:nvPr/>
            </p:nvSpPr>
            <p:spPr bwMode="auto">
              <a:xfrm flipH="1" flipV="1">
                <a:off x="2880" y="845"/>
                <a:ext cx="318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92" name="Text Box 96"/>
              <p:cNvSpPr txBox="1">
                <a:spLocks noChangeArrowheads="1"/>
              </p:cNvSpPr>
              <p:nvPr/>
            </p:nvSpPr>
            <p:spPr bwMode="auto">
              <a:xfrm>
                <a:off x="3061" y="905"/>
                <a:ext cx="1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>
                    <a:solidFill>
                      <a:srgbClr val="000000"/>
                    </a:solidFill>
                  </a:rPr>
                  <a:t>b</a:t>
                </a:r>
              </a:p>
            </p:txBody>
          </p:sp>
          <p:sp>
            <p:nvSpPr>
              <p:cNvPr id="93" name="Text Box 97"/>
              <p:cNvSpPr txBox="1">
                <a:spLocks noChangeArrowheads="1"/>
              </p:cNvSpPr>
              <p:nvPr/>
            </p:nvSpPr>
            <p:spPr bwMode="auto">
              <a:xfrm>
                <a:off x="2927" y="723"/>
                <a:ext cx="173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>
                    <a:solidFill>
                      <a:srgbClr val="000000"/>
                    </a:solidFill>
                  </a:rPr>
                  <a:t>a</a:t>
                </a:r>
              </a:p>
            </p:txBody>
          </p:sp>
          <p:sp>
            <p:nvSpPr>
              <p:cNvPr id="94" name="Text Box 98"/>
              <p:cNvSpPr txBox="1">
                <a:spLocks noChangeArrowheads="1"/>
              </p:cNvSpPr>
              <p:nvPr/>
            </p:nvSpPr>
            <p:spPr bwMode="auto">
              <a:xfrm>
                <a:off x="3288" y="923"/>
                <a:ext cx="1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400" b="0">
                    <a:solidFill>
                      <a:srgbClr val="333399"/>
                    </a:solidFill>
                  </a:rPr>
                  <a:t>0</a:t>
                </a:r>
              </a:p>
            </p:txBody>
          </p:sp>
          <p:sp>
            <p:nvSpPr>
              <p:cNvPr id="95" name="Text Box 99"/>
              <p:cNvSpPr txBox="1">
                <a:spLocks noChangeArrowheads="1"/>
              </p:cNvSpPr>
              <p:nvPr/>
            </p:nvSpPr>
            <p:spPr bwMode="auto">
              <a:xfrm>
                <a:off x="3742" y="923"/>
                <a:ext cx="1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400" b="0">
                    <a:solidFill>
                      <a:srgbClr val="333399"/>
                    </a:solidFill>
                  </a:rPr>
                  <a:t>1</a:t>
                </a:r>
              </a:p>
            </p:txBody>
          </p:sp>
          <p:sp>
            <p:nvSpPr>
              <p:cNvPr id="96" name="Text Box 100"/>
              <p:cNvSpPr txBox="1">
                <a:spLocks noChangeArrowheads="1"/>
              </p:cNvSpPr>
              <p:nvPr/>
            </p:nvSpPr>
            <p:spPr bwMode="auto">
              <a:xfrm>
                <a:off x="4150" y="923"/>
                <a:ext cx="1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400" b="0">
                    <a:solidFill>
                      <a:srgbClr val="333399"/>
                    </a:solidFill>
                  </a:rPr>
                  <a:t>1</a:t>
                </a:r>
              </a:p>
            </p:txBody>
          </p:sp>
          <p:sp>
            <p:nvSpPr>
              <p:cNvPr id="97" name="Text Box 101"/>
              <p:cNvSpPr txBox="1">
                <a:spLocks noChangeArrowheads="1"/>
              </p:cNvSpPr>
              <p:nvPr/>
            </p:nvSpPr>
            <p:spPr bwMode="auto">
              <a:xfrm>
                <a:off x="4558" y="923"/>
                <a:ext cx="1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400" b="0">
                    <a:solidFill>
                      <a:srgbClr val="333399"/>
                    </a:solidFill>
                  </a:rPr>
                  <a:t>0</a:t>
                </a:r>
              </a:p>
            </p:txBody>
          </p:sp>
          <p:sp>
            <p:nvSpPr>
              <p:cNvPr id="98" name="Text Box 102"/>
              <p:cNvSpPr txBox="1">
                <a:spLocks noChangeArrowheads="1"/>
              </p:cNvSpPr>
              <p:nvPr/>
            </p:nvSpPr>
            <p:spPr bwMode="auto">
              <a:xfrm>
                <a:off x="3288" y="744"/>
                <a:ext cx="1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400" b="0">
                    <a:solidFill>
                      <a:srgbClr val="333399"/>
                    </a:solidFill>
                  </a:rPr>
                  <a:t>0</a:t>
                </a:r>
              </a:p>
            </p:txBody>
          </p:sp>
          <p:sp>
            <p:nvSpPr>
              <p:cNvPr id="99" name="Text Box 103"/>
              <p:cNvSpPr txBox="1">
                <a:spLocks noChangeArrowheads="1"/>
              </p:cNvSpPr>
              <p:nvPr/>
            </p:nvSpPr>
            <p:spPr bwMode="auto">
              <a:xfrm>
                <a:off x="3742" y="744"/>
                <a:ext cx="1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400" b="0">
                    <a:solidFill>
                      <a:srgbClr val="333399"/>
                    </a:solidFill>
                  </a:rPr>
                  <a:t>0</a:t>
                </a:r>
              </a:p>
            </p:txBody>
          </p:sp>
          <p:sp>
            <p:nvSpPr>
              <p:cNvPr id="100" name="Text Box 104"/>
              <p:cNvSpPr txBox="1">
                <a:spLocks noChangeArrowheads="1"/>
              </p:cNvSpPr>
              <p:nvPr/>
            </p:nvSpPr>
            <p:spPr bwMode="auto">
              <a:xfrm>
                <a:off x="4150" y="744"/>
                <a:ext cx="1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400" b="0">
                    <a:solidFill>
                      <a:srgbClr val="333399"/>
                    </a:solidFill>
                  </a:rPr>
                  <a:t>1</a:t>
                </a:r>
              </a:p>
            </p:txBody>
          </p:sp>
          <p:sp>
            <p:nvSpPr>
              <p:cNvPr id="101" name="Text Box 105"/>
              <p:cNvSpPr txBox="1">
                <a:spLocks noChangeArrowheads="1"/>
              </p:cNvSpPr>
              <p:nvPr/>
            </p:nvSpPr>
            <p:spPr bwMode="auto">
              <a:xfrm>
                <a:off x="4558" y="744"/>
                <a:ext cx="1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400" b="0">
                    <a:solidFill>
                      <a:srgbClr val="333399"/>
                    </a:solidFill>
                  </a:rPr>
                  <a:t>1</a:t>
                </a:r>
              </a:p>
            </p:txBody>
          </p:sp>
          <p:sp>
            <p:nvSpPr>
              <p:cNvPr id="102" name="Text Box 106"/>
              <p:cNvSpPr txBox="1">
                <a:spLocks noChangeArrowheads="1"/>
              </p:cNvSpPr>
              <p:nvPr/>
            </p:nvSpPr>
            <p:spPr bwMode="auto">
              <a:xfrm>
                <a:off x="3016" y="1253"/>
                <a:ext cx="1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400" b="0">
                    <a:solidFill>
                      <a:srgbClr val="333399"/>
                    </a:solidFill>
                  </a:rPr>
                  <a:t>0</a:t>
                </a:r>
              </a:p>
            </p:txBody>
          </p:sp>
          <p:sp>
            <p:nvSpPr>
              <p:cNvPr id="103" name="Text Box 107"/>
              <p:cNvSpPr txBox="1">
                <a:spLocks noChangeArrowheads="1"/>
              </p:cNvSpPr>
              <p:nvPr/>
            </p:nvSpPr>
            <p:spPr bwMode="auto">
              <a:xfrm>
                <a:off x="3016" y="1661"/>
                <a:ext cx="1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400" b="0">
                    <a:solidFill>
                      <a:srgbClr val="333399"/>
                    </a:solidFill>
                  </a:rPr>
                  <a:t>1</a:t>
                </a:r>
              </a:p>
            </p:txBody>
          </p:sp>
          <p:sp>
            <p:nvSpPr>
              <p:cNvPr id="104" name="Text Box 108"/>
              <p:cNvSpPr txBox="1">
                <a:spLocks noChangeArrowheads="1"/>
              </p:cNvSpPr>
              <p:nvPr/>
            </p:nvSpPr>
            <p:spPr bwMode="auto">
              <a:xfrm>
                <a:off x="3016" y="2069"/>
                <a:ext cx="1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400" b="0">
                    <a:solidFill>
                      <a:srgbClr val="333399"/>
                    </a:solidFill>
                  </a:rPr>
                  <a:t>1</a:t>
                </a:r>
              </a:p>
            </p:txBody>
          </p:sp>
          <p:sp>
            <p:nvSpPr>
              <p:cNvPr id="105" name="Text Box 109"/>
              <p:cNvSpPr txBox="1">
                <a:spLocks noChangeArrowheads="1"/>
              </p:cNvSpPr>
              <p:nvPr/>
            </p:nvSpPr>
            <p:spPr bwMode="auto">
              <a:xfrm>
                <a:off x="3016" y="2432"/>
                <a:ext cx="1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400" b="0">
                    <a:solidFill>
                      <a:srgbClr val="333399"/>
                    </a:solidFill>
                  </a:rPr>
                  <a:t>0</a:t>
                </a:r>
              </a:p>
            </p:txBody>
          </p:sp>
          <p:grpSp>
            <p:nvGrpSpPr>
              <p:cNvPr id="106" name="Group 110"/>
              <p:cNvGrpSpPr>
                <a:grpSpLocks/>
              </p:cNvGrpSpPr>
              <p:nvPr/>
            </p:nvGrpSpPr>
            <p:grpSpPr bwMode="auto">
              <a:xfrm>
                <a:off x="3016" y="1979"/>
                <a:ext cx="0" cy="816"/>
                <a:chOff x="3152" y="1979"/>
                <a:chExt cx="0" cy="816"/>
              </a:xfrm>
            </p:grpSpPr>
            <p:sp>
              <p:nvSpPr>
                <p:cNvPr id="145" name="Line 111"/>
                <p:cNvSpPr>
                  <a:spLocks noChangeShapeType="1"/>
                </p:cNvSpPr>
                <p:nvPr/>
              </p:nvSpPr>
              <p:spPr bwMode="auto">
                <a:xfrm>
                  <a:off x="3152" y="1979"/>
                  <a:ext cx="0" cy="40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146" name="Line 112"/>
                <p:cNvSpPr>
                  <a:spLocks noChangeShapeType="1"/>
                </p:cNvSpPr>
                <p:nvPr/>
              </p:nvSpPr>
              <p:spPr bwMode="auto">
                <a:xfrm>
                  <a:off x="3152" y="2387"/>
                  <a:ext cx="0" cy="40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  <p:sp>
            <p:nvSpPr>
              <p:cNvPr id="107" name="Text Box 113"/>
              <p:cNvSpPr txBox="1">
                <a:spLocks noChangeArrowheads="1"/>
              </p:cNvSpPr>
              <p:nvPr/>
            </p:nvSpPr>
            <p:spPr bwMode="auto">
              <a:xfrm>
                <a:off x="2835" y="1253"/>
                <a:ext cx="1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400" b="0">
                    <a:solidFill>
                      <a:srgbClr val="333399"/>
                    </a:solidFill>
                  </a:rPr>
                  <a:t>0</a:t>
                </a:r>
              </a:p>
            </p:txBody>
          </p:sp>
          <p:sp>
            <p:nvSpPr>
              <p:cNvPr id="108" name="Text Box 114"/>
              <p:cNvSpPr txBox="1">
                <a:spLocks noChangeArrowheads="1"/>
              </p:cNvSpPr>
              <p:nvPr/>
            </p:nvSpPr>
            <p:spPr bwMode="auto">
              <a:xfrm>
                <a:off x="2835" y="1661"/>
                <a:ext cx="1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400" b="0">
                    <a:solidFill>
                      <a:srgbClr val="333399"/>
                    </a:solidFill>
                  </a:rPr>
                  <a:t>0</a:t>
                </a:r>
              </a:p>
            </p:txBody>
          </p:sp>
          <p:sp>
            <p:nvSpPr>
              <p:cNvPr id="109" name="Text Box 115"/>
              <p:cNvSpPr txBox="1">
                <a:spLocks noChangeArrowheads="1"/>
              </p:cNvSpPr>
              <p:nvPr/>
            </p:nvSpPr>
            <p:spPr bwMode="auto">
              <a:xfrm>
                <a:off x="2835" y="2069"/>
                <a:ext cx="1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400" b="0">
                    <a:solidFill>
                      <a:srgbClr val="333399"/>
                    </a:solidFill>
                  </a:rPr>
                  <a:t>1</a:t>
                </a:r>
              </a:p>
            </p:txBody>
          </p:sp>
          <p:sp>
            <p:nvSpPr>
              <p:cNvPr id="110" name="Text Box 116"/>
              <p:cNvSpPr txBox="1">
                <a:spLocks noChangeArrowheads="1"/>
              </p:cNvSpPr>
              <p:nvPr/>
            </p:nvSpPr>
            <p:spPr bwMode="auto">
              <a:xfrm>
                <a:off x="2835" y="2432"/>
                <a:ext cx="1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400" b="0">
                    <a:solidFill>
                      <a:srgbClr val="333399"/>
                    </a:solidFill>
                  </a:rPr>
                  <a:t>1</a:t>
                </a:r>
              </a:p>
            </p:txBody>
          </p:sp>
          <p:sp>
            <p:nvSpPr>
              <p:cNvPr id="111" name="Text Box 117"/>
              <p:cNvSpPr txBox="1">
                <a:spLocks noChangeArrowheads="1"/>
              </p:cNvSpPr>
              <p:nvPr/>
            </p:nvSpPr>
            <p:spPr bwMode="auto">
              <a:xfrm>
                <a:off x="3016" y="1071"/>
                <a:ext cx="1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>
                    <a:solidFill>
                      <a:srgbClr val="000000"/>
                    </a:solidFill>
                  </a:rPr>
                  <a:t>d</a:t>
                </a:r>
              </a:p>
            </p:txBody>
          </p:sp>
          <p:sp>
            <p:nvSpPr>
              <p:cNvPr id="112" name="Text Box 118"/>
              <p:cNvSpPr txBox="1">
                <a:spLocks noChangeArrowheads="1"/>
              </p:cNvSpPr>
              <p:nvPr/>
            </p:nvSpPr>
            <p:spPr bwMode="auto">
              <a:xfrm>
                <a:off x="2835" y="890"/>
                <a:ext cx="173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>
                    <a:solidFill>
                      <a:srgbClr val="000000"/>
                    </a:solidFill>
                  </a:rPr>
                  <a:t>c</a:t>
                </a:r>
              </a:p>
            </p:txBody>
          </p:sp>
          <p:sp>
            <p:nvSpPr>
              <p:cNvPr id="113" name="Text Box 119"/>
              <p:cNvSpPr txBox="1">
                <a:spLocks noChangeArrowheads="1"/>
              </p:cNvSpPr>
              <p:nvPr/>
            </p:nvSpPr>
            <p:spPr bwMode="auto">
              <a:xfrm>
                <a:off x="3379" y="1162"/>
                <a:ext cx="24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200">
                    <a:solidFill>
                      <a:srgbClr val="FF3300"/>
                    </a:solidFill>
                  </a:rPr>
                  <a:t>m0</a:t>
                </a:r>
              </a:p>
            </p:txBody>
          </p:sp>
          <p:sp>
            <p:nvSpPr>
              <p:cNvPr id="114" name="Text Box 120"/>
              <p:cNvSpPr txBox="1">
                <a:spLocks noChangeArrowheads="1"/>
              </p:cNvSpPr>
              <p:nvPr/>
            </p:nvSpPr>
            <p:spPr bwMode="auto">
              <a:xfrm>
                <a:off x="3787" y="1162"/>
                <a:ext cx="24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200">
                    <a:solidFill>
                      <a:srgbClr val="FF3300"/>
                    </a:solidFill>
                  </a:rPr>
                  <a:t>m4</a:t>
                </a:r>
              </a:p>
            </p:txBody>
          </p:sp>
          <p:sp>
            <p:nvSpPr>
              <p:cNvPr id="115" name="Text Box 121"/>
              <p:cNvSpPr txBox="1">
                <a:spLocks noChangeArrowheads="1"/>
              </p:cNvSpPr>
              <p:nvPr/>
            </p:nvSpPr>
            <p:spPr bwMode="auto">
              <a:xfrm>
                <a:off x="4150" y="1162"/>
                <a:ext cx="29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200">
                    <a:solidFill>
                      <a:srgbClr val="FF3300"/>
                    </a:solidFill>
                  </a:rPr>
                  <a:t>m12</a:t>
                </a:r>
              </a:p>
            </p:txBody>
          </p:sp>
          <p:sp>
            <p:nvSpPr>
              <p:cNvPr id="116" name="Text Box 122"/>
              <p:cNvSpPr txBox="1">
                <a:spLocks noChangeArrowheads="1"/>
              </p:cNvSpPr>
              <p:nvPr/>
            </p:nvSpPr>
            <p:spPr bwMode="auto">
              <a:xfrm>
                <a:off x="4604" y="1162"/>
                <a:ext cx="24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200" dirty="0">
                    <a:solidFill>
                      <a:srgbClr val="FF3300"/>
                    </a:solidFill>
                  </a:rPr>
                  <a:t>m8</a:t>
                </a:r>
              </a:p>
            </p:txBody>
          </p:sp>
          <p:sp>
            <p:nvSpPr>
              <p:cNvPr id="117" name="Text Box 123"/>
              <p:cNvSpPr txBox="1">
                <a:spLocks noChangeArrowheads="1"/>
              </p:cNvSpPr>
              <p:nvPr/>
            </p:nvSpPr>
            <p:spPr bwMode="auto">
              <a:xfrm>
                <a:off x="3379" y="1570"/>
                <a:ext cx="24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200">
                    <a:solidFill>
                      <a:srgbClr val="FF3300"/>
                    </a:solidFill>
                  </a:rPr>
                  <a:t>m1</a:t>
                </a:r>
              </a:p>
            </p:txBody>
          </p:sp>
          <p:sp>
            <p:nvSpPr>
              <p:cNvPr id="118" name="Text Box 124"/>
              <p:cNvSpPr txBox="1">
                <a:spLocks noChangeArrowheads="1"/>
              </p:cNvSpPr>
              <p:nvPr/>
            </p:nvSpPr>
            <p:spPr bwMode="auto">
              <a:xfrm>
                <a:off x="3787" y="1570"/>
                <a:ext cx="24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200">
                    <a:solidFill>
                      <a:srgbClr val="FF3300"/>
                    </a:solidFill>
                  </a:rPr>
                  <a:t>m5</a:t>
                </a:r>
              </a:p>
            </p:txBody>
          </p:sp>
          <p:sp>
            <p:nvSpPr>
              <p:cNvPr id="119" name="Text Box 125"/>
              <p:cNvSpPr txBox="1">
                <a:spLocks noChangeArrowheads="1"/>
              </p:cNvSpPr>
              <p:nvPr/>
            </p:nvSpPr>
            <p:spPr bwMode="auto">
              <a:xfrm>
                <a:off x="4150" y="1570"/>
                <a:ext cx="29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200">
                    <a:solidFill>
                      <a:srgbClr val="FF3300"/>
                    </a:solidFill>
                  </a:rPr>
                  <a:t>m13</a:t>
                </a:r>
              </a:p>
            </p:txBody>
          </p:sp>
          <p:sp>
            <p:nvSpPr>
              <p:cNvPr id="120" name="Text Box 126"/>
              <p:cNvSpPr txBox="1">
                <a:spLocks noChangeArrowheads="1"/>
              </p:cNvSpPr>
              <p:nvPr/>
            </p:nvSpPr>
            <p:spPr bwMode="auto">
              <a:xfrm>
                <a:off x="4604" y="1570"/>
                <a:ext cx="24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200">
                    <a:solidFill>
                      <a:srgbClr val="FF3300"/>
                    </a:solidFill>
                  </a:rPr>
                  <a:t>m9</a:t>
                </a:r>
              </a:p>
            </p:txBody>
          </p:sp>
          <p:sp>
            <p:nvSpPr>
              <p:cNvPr id="121" name="Text Box 127"/>
              <p:cNvSpPr txBox="1">
                <a:spLocks noChangeArrowheads="1"/>
              </p:cNvSpPr>
              <p:nvPr/>
            </p:nvSpPr>
            <p:spPr bwMode="auto">
              <a:xfrm>
                <a:off x="3379" y="1979"/>
                <a:ext cx="24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200">
                    <a:solidFill>
                      <a:srgbClr val="FF3300"/>
                    </a:solidFill>
                  </a:rPr>
                  <a:t>m3</a:t>
                </a:r>
              </a:p>
            </p:txBody>
          </p:sp>
          <p:sp>
            <p:nvSpPr>
              <p:cNvPr id="122" name="Text Box 128"/>
              <p:cNvSpPr txBox="1">
                <a:spLocks noChangeArrowheads="1"/>
              </p:cNvSpPr>
              <p:nvPr/>
            </p:nvSpPr>
            <p:spPr bwMode="auto">
              <a:xfrm>
                <a:off x="3787" y="1979"/>
                <a:ext cx="24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200">
                    <a:solidFill>
                      <a:srgbClr val="FF3300"/>
                    </a:solidFill>
                  </a:rPr>
                  <a:t>m7</a:t>
                </a:r>
              </a:p>
            </p:txBody>
          </p:sp>
          <p:sp>
            <p:nvSpPr>
              <p:cNvPr id="123" name="Text Box 129"/>
              <p:cNvSpPr txBox="1">
                <a:spLocks noChangeArrowheads="1"/>
              </p:cNvSpPr>
              <p:nvPr/>
            </p:nvSpPr>
            <p:spPr bwMode="auto">
              <a:xfrm>
                <a:off x="4150" y="1979"/>
                <a:ext cx="29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200">
                    <a:solidFill>
                      <a:srgbClr val="FF3300"/>
                    </a:solidFill>
                  </a:rPr>
                  <a:t>m15</a:t>
                </a:r>
              </a:p>
            </p:txBody>
          </p:sp>
          <p:sp>
            <p:nvSpPr>
              <p:cNvPr id="124" name="Text Box 130"/>
              <p:cNvSpPr txBox="1">
                <a:spLocks noChangeArrowheads="1"/>
              </p:cNvSpPr>
              <p:nvPr/>
            </p:nvSpPr>
            <p:spPr bwMode="auto">
              <a:xfrm>
                <a:off x="4559" y="1979"/>
                <a:ext cx="29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200">
                    <a:solidFill>
                      <a:srgbClr val="FF3300"/>
                    </a:solidFill>
                  </a:rPr>
                  <a:t>m11</a:t>
                </a:r>
              </a:p>
            </p:txBody>
          </p:sp>
          <p:sp>
            <p:nvSpPr>
              <p:cNvPr id="125" name="Text Box 131"/>
              <p:cNvSpPr txBox="1">
                <a:spLocks noChangeArrowheads="1"/>
              </p:cNvSpPr>
              <p:nvPr/>
            </p:nvSpPr>
            <p:spPr bwMode="auto">
              <a:xfrm>
                <a:off x="3379" y="2387"/>
                <a:ext cx="24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200">
                    <a:solidFill>
                      <a:srgbClr val="FF3300"/>
                    </a:solidFill>
                  </a:rPr>
                  <a:t>m2</a:t>
                </a:r>
              </a:p>
            </p:txBody>
          </p:sp>
          <p:sp>
            <p:nvSpPr>
              <p:cNvPr id="126" name="Text Box 132"/>
              <p:cNvSpPr txBox="1">
                <a:spLocks noChangeArrowheads="1"/>
              </p:cNvSpPr>
              <p:nvPr/>
            </p:nvSpPr>
            <p:spPr bwMode="auto">
              <a:xfrm>
                <a:off x="3787" y="2387"/>
                <a:ext cx="24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200">
                    <a:solidFill>
                      <a:srgbClr val="FF3300"/>
                    </a:solidFill>
                  </a:rPr>
                  <a:t>m6</a:t>
                </a:r>
              </a:p>
            </p:txBody>
          </p:sp>
          <p:sp>
            <p:nvSpPr>
              <p:cNvPr id="127" name="Text Box 133"/>
              <p:cNvSpPr txBox="1">
                <a:spLocks noChangeArrowheads="1"/>
              </p:cNvSpPr>
              <p:nvPr/>
            </p:nvSpPr>
            <p:spPr bwMode="auto">
              <a:xfrm>
                <a:off x="4150" y="2387"/>
                <a:ext cx="29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200">
                    <a:solidFill>
                      <a:srgbClr val="FF3300"/>
                    </a:solidFill>
                  </a:rPr>
                  <a:t>m14</a:t>
                </a:r>
              </a:p>
            </p:txBody>
          </p:sp>
          <p:sp>
            <p:nvSpPr>
              <p:cNvPr id="128" name="Text Box 134"/>
              <p:cNvSpPr txBox="1">
                <a:spLocks noChangeArrowheads="1"/>
              </p:cNvSpPr>
              <p:nvPr/>
            </p:nvSpPr>
            <p:spPr bwMode="auto">
              <a:xfrm>
                <a:off x="4559" y="2387"/>
                <a:ext cx="29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200">
                    <a:solidFill>
                      <a:srgbClr val="FF3300"/>
                    </a:solidFill>
                  </a:rPr>
                  <a:t>m10</a:t>
                </a:r>
              </a:p>
            </p:txBody>
          </p:sp>
          <p:sp>
            <p:nvSpPr>
              <p:cNvPr id="129" name="Text Box 135"/>
              <p:cNvSpPr txBox="1">
                <a:spLocks noChangeArrowheads="1"/>
              </p:cNvSpPr>
              <p:nvPr/>
            </p:nvSpPr>
            <p:spPr bwMode="auto">
              <a:xfrm>
                <a:off x="3291" y="1286"/>
                <a:ext cx="1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 dirty="0">
                    <a:solidFill>
                      <a:srgbClr val="000000"/>
                    </a:solidFill>
                  </a:rPr>
                  <a:t>0</a:t>
                </a:r>
              </a:p>
            </p:txBody>
          </p:sp>
          <p:sp>
            <p:nvSpPr>
              <p:cNvPr id="130" name="Text Box 136"/>
              <p:cNvSpPr txBox="1">
                <a:spLocks noChangeArrowheads="1"/>
              </p:cNvSpPr>
              <p:nvPr/>
            </p:nvSpPr>
            <p:spPr bwMode="auto">
              <a:xfrm>
                <a:off x="3727" y="1286"/>
                <a:ext cx="1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 dirty="0">
                    <a:solidFill>
                      <a:srgbClr val="000000"/>
                    </a:solidFill>
                  </a:rPr>
                  <a:t>1</a:t>
                </a:r>
              </a:p>
            </p:txBody>
          </p:sp>
          <p:sp>
            <p:nvSpPr>
              <p:cNvPr id="131" name="Text Box 137"/>
              <p:cNvSpPr txBox="1">
                <a:spLocks noChangeArrowheads="1"/>
              </p:cNvSpPr>
              <p:nvPr/>
            </p:nvSpPr>
            <p:spPr bwMode="auto">
              <a:xfrm>
                <a:off x="4110" y="1286"/>
                <a:ext cx="1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 dirty="0">
                    <a:solidFill>
                      <a:srgbClr val="000000"/>
                    </a:solidFill>
                  </a:rPr>
                  <a:t>1</a:t>
                </a:r>
              </a:p>
            </p:txBody>
          </p:sp>
          <p:sp>
            <p:nvSpPr>
              <p:cNvPr id="132" name="Text Box 138"/>
              <p:cNvSpPr txBox="1">
                <a:spLocks noChangeArrowheads="1"/>
              </p:cNvSpPr>
              <p:nvPr/>
            </p:nvSpPr>
            <p:spPr bwMode="auto">
              <a:xfrm>
                <a:off x="4529" y="1286"/>
                <a:ext cx="1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 dirty="0">
                    <a:solidFill>
                      <a:srgbClr val="000000"/>
                    </a:solidFill>
                  </a:rPr>
                  <a:t>0</a:t>
                </a:r>
              </a:p>
            </p:txBody>
          </p:sp>
          <p:sp>
            <p:nvSpPr>
              <p:cNvPr id="133" name="Text Box 139"/>
              <p:cNvSpPr txBox="1">
                <a:spLocks noChangeArrowheads="1"/>
              </p:cNvSpPr>
              <p:nvPr/>
            </p:nvSpPr>
            <p:spPr bwMode="auto">
              <a:xfrm>
                <a:off x="3291" y="1716"/>
                <a:ext cx="1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 dirty="0">
                    <a:solidFill>
                      <a:srgbClr val="000000"/>
                    </a:solidFill>
                  </a:rPr>
                  <a:t>1</a:t>
                </a:r>
              </a:p>
            </p:txBody>
          </p:sp>
          <p:sp>
            <p:nvSpPr>
              <p:cNvPr id="134" name="Text Box 140"/>
              <p:cNvSpPr txBox="1">
                <a:spLocks noChangeArrowheads="1"/>
              </p:cNvSpPr>
              <p:nvPr/>
            </p:nvSpPr>
            <p:spPr bwMode="auto">
              <a:xfrm>
                <a:off x="3727" y="1716"/>
                <a:ext cx="1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 dirty="0">
                    <a:solidFill>
                      <a:srgbClr val="000000"/>
                    </a:solidFill>
                  </a:rPr>
                  <a:t>1</a:t>
                </a:r>
              </a:p>
            </p:txBody>
          </p:sp>
          <p:sp>
            <p:nvSpPr>
              <p:cNvPr id="135" name="Text Box 141"/>
              <p:cNvSpPr txBox="1">
                <a:spLocks noChangeArrowheads="1"/>
              </p:cNvSpPr>
              <p:nvPr/>
            </p:nvSpPr>
            <p:spPr bwMode="auto">
              <a:xfrm>
                <a:off x="4110" y="1716"/>
                <a:ext cx="1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 dirty="0">
                    <a:solidFill>
                      <a:srgbClr val="000000"/>
                    </a:solidFill>
                  </a:rPr>
                  <a:t>1</a:t>
                </a:r>
              </a:p>
            </p:txBody>
          </p:sp>
          <p:sp>
            <p:nvSpPr>
              <p:cNvPr id="136" name="Text Box 142"/>
              <p:cNvSpPr txBox="1">
                <a:spLocks noChangeArrowheads="1"/>
              </p:cNvSpPr>
              <p:nvPr/>
            </p:nvSpPr>
            <p:spPr bwMode="auto">
              <a:xfrm>
                <a:off x="4529" y="1716"/>
                <a:ext cx="1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 dirty="0">
                    <a:solidFill>
                      <a:srgbClr val="000000"/>
                    </a:solidFill>
                  </a:rPr>
                  <a:t>1</a:t>
                </a:r>
              </a:p>
            </p:txBody>
          </p:sp>
          <p:sp>
            <p:nvSpPr>
              <p:cNvPr id="137" name="Text Box 143"/>
              <p:cNvSpPr txBox="1">
                <a:spLocks noChangeArrowheads="1"/>
              </p:cNvSpPr>
              <p:nvPr/>
            </p:nvSpPr>
            <p:spPr bwMode="auto">
              <a:xfrm>
                <a:off x="3291" y="2124"/>
                <a:ext cx="1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 dirty="0">
                    <a:solidFill>
                      <a:srgbClr val="000000"/>
                    </a:solidFill>
                  </a:rPr>
                  <a:t>0</a:t>
                </a:r>
              </a:p>
            </p:txBody>
          </p:sp>
          <p:sp>
            <p:nvSpPr>
              <p:cNvPr id="138" name="Text Box 144"/>
              <p:cNvSpPr txBox="1">
                <a:spLocks noChangeArrowheads="1"/>
              </p:cNvSpPr>
              <p:nvPr/>
            </p:nvSpPr>
            <p:spPr bwMode="auto">
              <a:xfrm>
                <a:off x="3726" y="2124"/>
                <a:ext cx="1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 dirty="0">
                    <a:solidFill>
                      <a:srgbClr val="000000"/>
                    </a:solidFill>
                  </a:rPr>
                  <a:t>0</a:t>
                </a:r>
              </a:p>
            </p:txBody>
          </p:sp>
          <p:sp>
            <p:nvSpPr>
              <p:cNvPr id="139" name="Text Box 145"/>
              <p:cNvSpPr txBox="1">
                <a:spLocks noChangeArrowheads="1"/>
              </p:cNvSpPr>
              <p:nvPr/>
            </p:nvSpPr>
            <p:spPr bwMode="auto">
              <a:xfrm>
                <a:off x="4110" y="2124"/>
                <a:ext cx="1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 dirty="0">
                    <a:solidFill>
                      <a:srgbClr val="000000"/>
                    </a:solidFill>
                  </a:rPr>
                  <a:t>0</a:t>
                </a:r>
              </a:p>
            </p:txBody>
          </p:sp>
          <p:sp>
            <p:nvSpPr>
              <p:cNvPr id="140" name="Text Box 146"/>
              <p:cNvSpPr txBox="1">
                <a:spLocks noChangeArrowheads="1"/>
              </p:cNvSpPr>
              <p:nvPr/>
            </p:nvSpPr>
            <p:spPr bwMode="auto">
              <a:xfrm>
                <a:off x="4528" y="2124"/>
                <a:ext cx="1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 dirty="0">
                    <a:solidFill>
                      <a:srgbClr val="000000"/>
                    </a:solidFill>
                  </a:rPr>
                  <a:t>0</a:t>
                </a:r>
              </a:p>
            </p:txBody>
          </p:sp>
          <p:sp>
            <p:nvSpPr>
              <p:cNvPr id="141" name="Text Box 147"/>
              <p:cNvSpPr txBox="1">
                <a:spLocks noChangeArrowheads="1"/>
              </p:cNvSpPr>
              <p:nvPr/>
            </p:nvSpPr>
            <p:spPr bwMode="auto">
              <a:xfrm>
                <a:off x="3291" y="2532"/>
                <a:ext cx="1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 dirty="0">
                    <a:solidFill>
                      <a:srgbClr val="000000"/>
                    </a:solidFill>
                  </a:rPr>
                  <a:t>0</a:t>
                </a:r>
              </a:p>
            </p:txBody>
          </p:sp>
          <p:sp>
            <p:nvSpPr>
              <p:cNvPr id="142" name="Text Box 148"/>
              <p:cNvSpPr txBox="1">
                <a:spLocks noChangeArrowheads="1"/>
              </p:cNvSpPr>
              <p:nvPr/>
            </p:nvSpPr>
            <p:spPr bwMode="auto">
              <a:xfrm>
                <a:off x="3727" y="2532"/>
                <a:ext cx="1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 dirty="0">
                    <a:solidFill>
                      <a:srgbClr val="000000"/>
                    </a:solidFill>
                  </a:rPr>
                  <a:t>1</a:t>
                </a:r>
              </a:p>
            </p:txBody>
          </p:sp>
          <p:sp>
            <p:nvSpPr>
              <p:cNvPr id="143" name="Text Box 149"/>
              <p:cNvSpPr txBox="1">
                <a:spLocks noChangeArrowheads="1"/>
              </p:cNvSpPr>
              <p:nvPr/>
            </p:nvSpPr>
            <p:spPr bwMode="auto">
              <a:xfrm>
                <a:off x="4110" y="2532"/>
                <a:ext cx="1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 dirty="0">
                    <a:solidFill>
                      <a:srgbClr val="000000"/>
                    </a:solidFill>
                  </a:rPr>
                  <a:t>1</a:t>
                </a:r>
              </a:p>
            </p:txBody>
          </p:sp>
          <p:sp>
            <p:nvSpPr>
              <p:cNvPr id="144" name="Text Box 150"/>
              <p:cNvSpPr txBox="1">
                <a:spLocks noChangeArrowheads="1"/>
              </p:cNvSpPr>
              <p:nvPr/>
            </p:nvSpPr>
            <p:spPr bwMode="auto">
              <a:xfrm>
                <a:off x="4529" y="2532"/>
                <a:ext cx="1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fr-FR" sz="1600" b="0" dirty="0">
                    <a:solidFill>
                      <a:srgbClr val="000000"/>
                    </a:solidFill>
                  </a:rPr>
                  <a:t>0</a:t>
                </a:r>
              </a:p>
            </p:txBody>
          </p:sp>
        </p:grpSp>
        <p:sp>
          <p:nvSpPr>
            <p:cNvPr id="3" name="Rectangle 2"/>
            <p:cNvSpPr/>
            <p:nvPr/>
          </p:nvSpPr>
          <p:spPr bwMode="auto">
            <a:xfrm>
              <a:off x="7014307" y="3057769"/>
              <a:ext cx="1143001" cy="1201616"/>
            </a:xfrm>
            <a:prstGeom prst="rect">
              <a:avLst/>
            </a:prstGeom>
            <a:noFill/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fr-FR" b="0">
                <a:solidFill>
                  <a:srgbClr val="000000"/>
                </a:solidFill>
                <a:latin typeface="Times New Roman" pitchFamily="18" charset="0"/>
                <a:ea typeface="ＭＳ Ｐゴシック" charset="0"/>
                <a:cs typeface="Times New Roman" pitchFamily="18" charset="0"/>
              </a:endParaRPr>
            </a:p>
          </p:txBody>
        </p:sp>
        <p:sp>
          <p:nvSpPr>
            <p:cNvPr id="151" name="Rectangle 150"/>
            <p:cNvSpPr/>
            <p:nvPr/>
          </p:nvSpPr>
          <p:spPr bwMode="auto">
            <a:xfrm>
              <a:off x="6340230" y="3712307"/>
              <a:ext cx="2491155" cy="508001"/>
            </a:xfrm>
            <a:prstGeom prst="rect">
              <a:avLst/>
            </a:prstGeom>
            <a:noFill/>
            <a:ln w="254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fr-FR" b="0">
                <a:solidFill>
                  <a:srgbClr val="000000"/>
                </a:solidFill>
                <a:latin typeface="Times New Roman" pitchFamily="18" charset="0"/>
                <a:ea typeface="ＭＳ Ｐゴシック" charset="0"/>
                <a:cs typeface="Times New Roman" pitchFamily="18" charset="0"/>
              </a:endParaRPr>
            </a:p>
          </p:txBody>
        </p:sp>
        <p:grpSp>
          <p:nvGrpSpPr>
            <p:cNvPr id="47130" name="Grouper 47129"/>
            <p:cNvGrpSpPr/>
            <p:nvPr/>
          </p:nvGrpSpPr>
          <p:grpSpPr>
            <a:xfrm>
              <a:off x="7092280" y="2780928"/>
              <a:ext cx="936104" cy="720080"/>
              <a:chOff x="6804248" y="1556792"/>
              <a:chExt cx="936104" cy="648072"/>
            </a:xfrm>
          </p:grpSpPr>
          <p:cxnSp>
            <p:nvCxnSpPr>
              <p:cNvPr id="47125" name="Connecteur droit 47124"/>
              <p:cNvCxnSpPr/>
              <p:nvPr/>
            </p:nvCxnSpPr>
            <p:spPr bwMode="auto">
              <a:xfrm>
                <a:off x="6804248" y="1556792"/>
                <a:ext cx="0" cy="648072"/>
              </a:xfrm>
              <a:prstGeom prst="line">
                <a:avLst/>
              </a:prstGeom>
              <a:noFill/>
              <a:ln w="25400" cap="flat" cmpd="sng" algn="ctr">
                <a:solidFill>
                  <a:srgbClr val="80008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7127" name="Connecteur droit 47126"/>
              <p:cNvCxnSpPr/>
              <p:nvPr/>
            </p:nvCxnSpPr>
            <p:spPr bwMode="auto">
              <a:xfrm>
                <a:off x="6804248" y="2204864"/>
                <a:ext cx="936104" cy="0"/>
              </a:xfrm>
              <a:prstGeom prst="line">
                <a:avLst/>
              </a:prstGeom>
              <a:noFill/>
              <a:ln w="25400" cap="flat" cmpd="sng" algn="ctr">
                <a:solidFill>
                  <a:srgbClr val="80008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3" name="Connecteur droit 152"/>
              <p:cNvCxnSpPr/>
              <p:nvPr/>
            </p:nvCxnSpPr>
            <p:spPr bwMode="auto">
              <a:xfrm>
                <a:off x="7740352" y="1556792"/>
                <a:ext cx="0" cy="648072"/>
              </a:xfrm>
              <a:prstGeom prst="line">
                <a:avLst/>
              </a:prstGeom>
              <a:noFill/>
              <a:ln w="25400" cap="flat" cmpd="sng" algn="ctr">
                <a:solidFill>
                  <a:srgbClr val="80008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54" name="Grouper 153"/>
            <p:cNvGrpSpPr/>
            <p:nvPr/>
          </p:nvGrpSpPr>
          <p:grpSpPr>
            <a:xfrm flipV="1">
              <a:off x="7092280" y="5229200"/>
              <a:ext cx="936104" cy="720080"/>
              <a:chOff x="6804248" y="1556792"/>
              <a:chExt cx="936104" cy="648072"/>
            </a:xfrm>
          </p:grpSpPr>
          <p:cxnSp>
            <p:nvCxnSpPr>
              <p:cNvPr id="155" name="Connecteur droit 154"/>
              <p:cNvCxnSpPr/>
              <p:nvPr/>
            </p:nvCxnSpPr>
            <p:spPr bwMode="auto">
              <a:xfrm>
                <a:off x="6804248" y="1556792"/>
                <a:ext cx="0" cy="648072"/>
              </a:xfrm>
              <a:prstGeom prst="line">
                <a:avLst/>
              </a:prstGeom>
              <a:noFill/>
              <a:ln w="25400" cap="flat" cmpd="sng" algn="ctr">
                <a:solidFill>
                  <a:srgbClr val="80008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6" name="Connecteur droit 155"/>
              <p:cNvCxnSpPr/>
              <p:nvPr/>
            </p:nvCxnSpPr>
            <p:spPr bwMode="auto">
              <a:xfrm>
                <a:off x="6804248" y="2204864"/>
                <a:ext cx="936104" cy="0"/>
              </a:xfrm>
              <a:prstGeom prst="line">
                <a:avLst/>
              </a:prstGeom>
              <a:noFill/>
              <a:ln w="25400" cap="flat" cmpd="sng" algn="ctr">
                <a:solidFill>
                  <a:srgbClr val="80008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7" name="Connecteur droit 156"/>
              <p:cNvCxnSpPr/>
              <p:nvPr/>
            </p:nvCxnSpPr>
            <p:spPr bwMode="auto">
              <a:xfrm>
                <a:off x="7740352" y="1556792"/>
                <a:ext cx="0" cy="648072"/>
              </a:xfrm>
              <a:prstGeom prst="line">
                <a:avLst/>
              </a:prstGeom>
              <a:noFill/>
              <a:ln w="25400" cap="flat" cmpd="sng" algn="ctr">
                <a:solidFill>
                  <a:srgbClr val="80008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69" name="Grouper 68"/>
          <p:cNvGrpSpPr/>
          <p:nvPr/>
        </p:nvGrpSpPr>
        <p:grpSpPr>
          <a:xfrm>
            <a:off x="224692" y="1676515"/>
            <a:ext cx="5363308" cy="5016759"/>
            <a:chOff x="224692" y="1676515"/>
            <a:chExt cx="5363308" cy="5016759"/>
          </a:xfrm>
        </p:grpSpPr>
        <p:sp>
          <p:nvSpPr>
            <p:cNvPr id="149" name="Rectangle 5"/>
            <p:cNvSpPr>
              <a:spLocks noChangeArrowheads="1"/>
            </p:cNvSpPr>
            <p:nvPr/>
          </p:nvSpPr>
          <p:spPr bwMode="auto">
            <a:xfrm>
              <a:off x="224692" y="1676515"/>
              <a:ext cx="5363308" cy="5016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fr-FR" sz="1600" b="0" dirty="0">
                  <a:solidFill>
                    <a:srgbClr val="FF0000"/>
                  </a:solidFill>
                  <a:latin typeface="Times New Roman" charset="0"/>
                  <a:ea typeface="ＭＳ Ｐゴシック" charset="0"/>
                  <a:cs typeface="Times New Roman" charset="0"/>
                </a:rPr>
                <a:t>PRINCIPE DE LA MÉTHODE (Suite)</a:t>
              </a:r>
            </a:p>
            <a:p>
              <a:pPr algn="just"/>
              <a:endParaRPr lang="fr-FR" sz="1600" b="0" dirty="0">
                <a:solidFill>
                  <a:srgbClr val="FF0000"/>
                </a:solidFill>
                <a:latin typeface="Times New Roman" charset="0"/>
                <a:ea typeface="ＭＳ Ｐゴシック" charset="0"/>
                <a:cs typeface="Times New Roman" charset="0"/>
              </a:endParaRPr>
            </a:p>
            <a:p>
              <a:pPr marL="400050" indent="-400050" algn="just">
                <a:buFont typeface="+mj-lt"/>
                <a:buAutoNum type="arabicParenR" startAt="2"/>
              </a:pP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pour chaque (ε1, ε2, ε3, ε4) </a:t>
              </a:r>
              <a:r>
                <a:rPr lang="fr-FR" sz="1600" b="0" dirty="0">
                  <a:solidFill>
                    <a:prstClr val="black"/>
                  </a:solidFill>
                  <a:latin typeface="AppleSymbols"/>
                  <a:ea typeface="ＭＳ Ｐゴシック" charset="0"/>
                  <a:cs typeface="ＭＳ Ｐゴシック" charset="0"/>
                </a:rPr>
                <a:t>∈</a:t>
              </a: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sz="1600" b="0" dirty="0">
                  <a:solidFill>
                    <a:srgbClr val="000000"/>
                  </a:solidFill>
                  <a:latin typeface="Euclid Math Two" charset="2"/>
                  <a:ea typeface="ＭＳ Ｐゴシック" charset="0"/>
                  <a:cs typeface="Euclid Math Two" charset="2"/>
                </a:rPr>
                <a:t>B</a:t>
              </a:r>
              <a:r>
                <a:rPr lang="fr-FR" sz="1600" b="0" baseline="60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Apple Chancery"/>
                </a:rPr>
                <a:t>4</a:t>
              </a: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, on remplit la case a</a:t>
              </a:r>
              <a:r>
                <a:rPr lang="fr-FR" sz="1600" b="0" baseline="30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ε1</a:t>
              </a: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b</a:t>
              </a:r>
              <a:r>
                <a:rPr lang="fr-FR" sz="1600" b="0" baseline="30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ε2</a:t>
              </a: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c</a:t>
              </a:r>
              <a:r>
                <a:rPr lang="fr-FR" sz="1600" b="0" baseline="30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ε3</a:t>
              </a: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d</a:t>
              </a:r>
              <a:r>
                <a:rPr lang="fr-FR" sz="1600" b="0" baseline="30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ε4</a:t>
              </a: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avec</a:t>
              </a:r>
              <a:r>
                <a:rPr lang="fr-FR" sz="1600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f</a:t>
              </a: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(ε1, ε2, ε3, ε4).</a:t>
              </a:r>
            </a:p>
            <a:p>
              <a:pPr marL="400050" indent="-400050" algn="just">
                <a:buFont typeface="+mj-lt"/>
                <a:buAutoNum type="arabicParenR" startAt="2"/>
              </a:pP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on détermine l’ensemble des monômes maximaux de </a:t>
              </a:r>
              <a:r>
                <a:rPr lang="fr-FR" sz="1600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f</a:t>
              </a:r>
              <a:r>
                <a:rPr lang="fr-FR" sz="16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: on effectue les plus grands regroupements rectangulaires non discontinus possibles de 1, 2, 4, 8 ou 16</a:t>
              </a:r>
              <a:r>
                <a:rPr lang="fr-FR" sz="16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cases adjacentes contenant un “1”. Pour déterminer l’expression algébrique du monôme correspondant à un regroupement, il suffit de constituer un monôme ne faisant apparaître que les variables qui gardent une valeur constante pour toutes les cases du regroupement en complémentant celles qui valent 0 (</a:t>
              </a:r>
              <a:r>
                <a:rPr lang="fr-FR" sz="1600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sz="1600" b="0" i="1" dirty="0" err="1">
                  <a:solidFill>
                    <a:srgbClr val="0000FF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c</a:t>
              </a:r>
              <a:r>
                <a:rPr lang="fr-FR" sz="1600" b="0" dirty="0" err="1">
                  <a:solidFill>
                    <a:srgbClr val="0000FF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.</a:t>
              </a:r>
              <a:r>
                <a:rPr lang="fr-FR" sz="1600" b="0" i="1" dirty="0" err="1">
                  <a:solidFill>
                    <a:srgbClr val="0000FF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d</a:t>
              </a:r>
              <a:r>
                <a:rPr lang="fr-FR" sz="1600" b="0" dirty="0">
                  <a:solidFill>
                    <a:srgbClr val="0000FF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,</a:t>
              </a:r>
              <a:r>
                <a:rPr lang="fr-FR" sz="1600" b="0" dirty="0">
                  <a:solidFill>
                    <a:srgbClr val="008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sz="1600" b="0" i="1" dirty="0" err="1">
                  <a:solidFill>
                    <a:srgbClr val="008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c</a:t>
              </a:r>
              <a:r>
                <a:rPr lang="fr-FR" sz="1600" b="0" dirty="0" err="1">
                  <a:solidFill>
                    <a:srgbClr val="008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.</a:t>
              </a:r>
              <a:r>
                <a:rPr lang="fr-FR" sz="1600" b="0" i="1" dirty="0" err="1">
                  <a:solidFill>
                    <a:srgbClr val="008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b</a:t>
              </a:r>
              <a:r>
                <a:rPr lang="fr-FR" sz="1600" b="0" dirty="0">
                  <a:solidFill>
                    <a:srgbClr val="008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, </a:t>
              </a:r>
              <a:r>
                <a:rPr lang="fr-FR" sz="1600" b="0" i="1" dirty="0" err="1">
                  <a:solidFill>
                    <a:srgbClr val="8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b</a:t>
              </a:r>
              <a:r>
                <a:rPr lang="fr-FR" sz="1600" b="0" dirty="0" err="1">
                  <a:solidFill>
                    <a:srgbClr val="8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.</a:t>
              </a:r>
              <a:r>
                <a:rPr lang="fr-FR" sz="1600" b="0" i="1" dirty="0" err="1">
                  <a:solidFill>
                    <a:srgbClr val="8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d</a:t>
              </a:r>
              <a:r>
                <a:rPr lang="fr-FR" sz="1600" b="0" dirty="0">
                  <a:solidFill>
                    <a:srgbClr val="8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)</a:t>
              </a:r>
            </a:p>
            <a:p>
              <a:pPr marL="400050" indent="-400050" algn="just">
                <a:buFont typeface="+mj-lt"/>
                <a:buAutoNum type="arabicParenR" startAt="2"/>
              </a:pP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on détermine l’ensemble des monômes </a:t>
              </a:r>
              <a:r>
                <a:rPr lang="fr-FR" sz="1600" b="0" dirty="0">
                  <a:solidFill>
                    <a:srgbClr val="FF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centraux </a:t>
              </a: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: on repère parmi les monômes maximaux ceux qui contiennent au moins une case « 1 » qui n’est pas recouverte par un autre monôme maximal ( </a:t>
              </a:r>
              <a:r>
                <a:rPr lang="fr-FR" sz="1600" b="0" i="1" dirty="0" err="1">
                  <a:solidFill>
                    <a:srgbClr val="0000FF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c</a:t>
              </a:r>
              <a:r>
                <a:rPr lang="fr-FR" sz="1600" b="0" dirty="0" err="1">
                  <a:solidFill>
                    <a:srgbClr val="0000FF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.</a:t>
              </a:r>
              <a:r>
                <a:rPr lang="fr-FR" sz="1600" b="0" i="1" dirty="0" err="1">
                  <a:solidFill>
                    <a:srgbClr val="0000FF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d</a:t>
              </a:r>
              <a:r>
                <a:rPr lang="fr-FR" sz="1600" b="0" dirty="0">
                  <a:solidFill>
                    <a:srgbClr val="0000FF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et </a:t>
              </a:r>
              <a:r>
                <a:rPr lang="fr-FR" sz="1600" b="0" i="1" dirty="0" err="1">
                  <a:solidFill>
                    <a:srgbClr val="8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b</a:t>
              </a:r>
              <a:r>
                <a:rPr lang="fr-FR" sz="1600" b="0" dirty="0" err="1">
                  <a:solidFill>
                    <a:srgbClr val="8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.</a:t>
              </a:r>
              <a:r>
                <a:rPr lang="fr-FR" sz="1600" b="0" i="1" dirty="0" err="1">
                  <a:solidFill>
                    <a:srgbClr val="8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d</a:t>
              </a:r>
              <a:r>
                <a:rPr lang="fr-FR" sz="1600" b="0" i="1" dirty="0">
                  <a:solidFill>
                    <a:srgbClr val="8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)</a:t>
              </a:r>
            </a:p>
            <a:p>
              <a:pPr marL="400050" indent="-400050" algn="just">
                <a:buFont typeface="+mj-lt"/>
                <a:buAutoNum type="arabicParenR" startAt="2"/>
              </a:pPr>
              <a:r>
                <a:rPr lang="fr-FR" sz="16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on détermine l’ensemble de toutes les combinaisons de monômes maximaux recouvrant toutes les cases « 1 » avec des monômes centraux</a:t>
              </a:r>
              <a:r>
                <a:rPr lang="fr-FR" sz="1600" b="0" dirty="0">
                  <a:solidFill>
                    <a:srgbClr val="FF0000"/>
                  </a:solidFill>
                  <a:latin typeface="Times New Roman" charset="0"/>
                  <a:ea typeface="ＭＳ Ｐゴシック" charset="0"/>
                  <a:cs typeface="Times New Roman" charset="0"/>
                </a:rPr>
                <a:t>.</a:t>
              </a:r>
              <a:endPara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cxnSp>
          <p:nvCxnSpPr>
            <p:cNvPr id="47134" name="Connecteur droit 47133"/>
            <p:cNvCxnSpPr/>
            <p:nvPr/>
          </p:nvCxnSpPr>
          <p:spPr bwMode="auto">
            <a:xfrm>
              <a:off x="1525216" y="4706559"/>
              <a:ext cx="116491" cy="0"/>
            </a:xfrm>
            <a:prstGeom prst="line">
              <a:avLst/>
            </a:prstGeom>
            <a:noFill/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9" name="Connecteur droit 158"/>
            <p:cNvCxnSpPr/>
            <p:nvPr/>
          </p:nvCxnSpPr>
          <p:spPr bwMode="auto">
            <a:xfrm>
              <a:off x="1909314" y="4706559"/>
              <a:ext cx="116491" cy="0"/>
            </a:xfrm>
            <a:prstGeom prst="line">
              <a:avLst/>
            </a:prstGeom>
            <a:noFill/>
            <a:ln w="952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0" name="Connecteur droit 159"/>
            <p:cNvCxnSpPr/>
            <p:nvPr/>
          </p:nvCxnSpPr>
          <p:spPr bwMode="auto">
            <a:xfrm>
              <a:off x="2473070" y="4666982"/>
              <a:ext cx="116491" cy="0"/>
            </a:xfrm>
            <a:prstGeom prst="line">
              <a:avLst/>
            </a:prstGeom>
            <a:noFill/>
            <a:ln w="9525" cap="flat" cmpd="sng" algn="ctr">
              <a:solidFill>
                <a:srgbClr val="8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1" name="Connecteur droit 160"/>
            <p:cNvCxnSpPr/>
            <p:nvPr/>
          </p:nvCxnSpPr>
          <p:spPr bwMode="auto">
            <a:xfrm>
              <a:off x="4270289" y="5691542"/>
              <a:ext cx="116491" cy="0"/>
            </a:xfrm>
            <a:prstGeom prst="line">
              <a:avLst/>
            </a:prstGeom>
            <a:noFill/>
            <a:ln w="952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2" name="Connecteur droit 161"/>
            <p:cNvCxnSpPr/>
            <p:nvPr/>
          </p:nvCxnSpPr>
          <p:spPr bwMode="auto">
            <a:xfrm>
              <a:off x="4918137" y="5642957"/>
              <a:ext cx="116491" cy="0"/>
            </a:xfrm>
            <a:prstGeom prst="line">
              <a:avLst/>
            </a:prstGeom>
            <a:noFill/>
            <a:ln w="9525" cap="flat" cmpd="sng" algn="ctr">
              <a:solidFill>
                <a:srgbClr val="8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3" name="Grouper 72"/>
          <p:cNvGrpSpPr/>
          <p:nvPr/>
        </p:nvGrpSpPr>
        <p:grpSpPr>
          <a:xfrm>
            <a:off x="6629519" y="6043457"/>
            <a:ext cx="1864613" cy="400110"/>
            <a:chOff x="6629519" y="6043457"/>
            <a:chExt cx="1864613" cy="400110"/>
          </a:xfrm>
        </p:grpSpPr>
        <p:sp>
          <p:nvSpPr>
            <p:cNvPr id="47132" name="ZoneTexte 47131"/>
            <p:cNvSpPr txBox="1"/>
            <p:nvPr/>
          </p:nvSpPr>
          <p:spPr>
            <a:xfrm>
              <a:off x="6629519" y="6043457"/>
              <a:ext cx="1864613" cy="400110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2000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f</a:t>
              </a:r>
              <a:r>
                <a:rPr lang="fr-FR" sz="20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= </a:t>
              </a:r>
              <a:r>
                <a:rPr lang="fr-FR" sz="2000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c </a:t>
              </a:r>
              <a:r>
                <a:rPr lang="fr-FR" sz="20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. </a:t>
              </a:r>
              <a:r>
                <a:rPr lang="fr-FR" sz="2000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d</a:t>
              </a:r>
              <a:r>
                <a:rPr lang="fr-FR" sz="20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 +  </a:t>
              </a:r>
              <a:r>
                <a:rPr lang="fr-FR" sz="2000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b </a:t>
              </a:r>
              <a:r>
                <a:rPr lang="fr-FR" sz="20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. </a:t>
              </a:r>
              <a:r>
                <a:rPr lang="fr-FR" sz="2000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d</a:t>
              </a:r>
              <a:r>
                <a:rPr lang="fr-FR" sz="20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 </a:t>
              </a:r>
            </a:p>
          </p:txBody>
        </p:sp>
        <p:cxnSp>
          <p:nvCxnSpPr>
            <p:cNvPr id="71" name="Connecteur droit 70"/>
            <p:cNvCxnSpPr/>
            <p:nvPr/>
          </p:nvCxnSpPr>
          <p:spPr bwMode="auto">
            <a:xfrm>
              <a:off x="7108568" y="6138954"/>
              <a:ext cx="133487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3" name="Connecteur droit 162"/>
            <p:cNvCxnSpPr/>
            <p:nvPr/>
          </p:nvCxnSpPr>
          <p:spPr bwMode="auto">
            <a:xfrm>
              <a:off x="8274049" y="6138954"/>
              <a:ext cx="133487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119312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 bwMode="auto">
          <a:xfrm>
            <a:off x="124736" y="5942275"/>
            <a:ext cx="8924295" cy="555671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fr-FR" b="0">
              <a:solidFill>
                <a:srgbClr val="000000"/>
              </a:solidFill>
              <a:latin typeface="Times New Roman" pitchFamily="18" charset="0"/>
              <a:ea typeface="ＭＳ Ｐゴシック" charset="0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07950" y="1090613"/>
            <a:ext cx="9036050" cy="54640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fr-FR" sz="1800" i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Algèbre de Boole des variables booléennes</a:t>
            </a:r>
          </a:p>
          <a:p>
            <a:pPr marL="0" indent="0" algn="just">
              <a:buFontTx/>
              <a:buNone/>
            </a:pPr>
            <a:endParaRPr lang="fr-FR" sz="500" b="0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algn="just"/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On s’intéresse à l’algèbre de Boole définie sur un </a:t>
            </a:r>
            <a:r>
              <a:rPr lang="fr-FR" sz="1800" dirty="0">
                <a:solidFill>
                  <a:srgbClr val="333399"/>
                </a:solidFill>
                <a:latin typeface="Times New Roman"/>
                <a:cs typeface="Times New Roman" charset="0"/>
              </a:rPr>
              <a:t>ensemble à deux éléments.</a:t>
            </a:r>
          </a:p>
          <a:p>
            <a:pPr algn="just"/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On appelle </a:t>
            </a:r>
            <a:r>
              <a:rPr lang="fr-FR" sz="1800" dirty="0">
                <a:solidFill>
                  <a:srgbClr val="333399"/>
                </a:solidFill>
                <a:latin typeface="Times New Roman"/>
                <a:cs typeface="Times New Roman" charset="0"/>
              </a:rPr>
              <a:t>booléen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tout élément de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B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= {0, 1}. Soit </a:t>
            </a:r>
            <a:r>
              <a:rPr lang="fr-FR" sz="1800" b="0" dirty="0">
                <a:solidFill>
                  <a:srgbClr val="000000"/>
                </a:solidFill>
                <a:latin typeface="Apple Chancery"/>
                <a:cs typeface="Apple Chancery"/>
              </a:rPr>
              <a:t>x </a:t>
            </a:r>
            <a:r>
              <a:rPr lang="fr-FR" sz="1800" b="0" dirty="0">
                <a:solidFill>
                  <a:prstClr val="black"/>
                </a:solidFill>
                <a:latin typeface="AppleSymbols"/>
                <a:cs typeface="Times New Roman"/>
              </a:rPr>
              <a:t>∈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B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, on note </a:t>
            </a:r>
            <a:r>
              <a:rPr lang="fr-FR" sz="1800" b="0" dirty="0">
                <a:solidFill>
                  <a:srgbClr val="000000"/>
                </a:solidFill>
                <a:latin typeface="Apple Chancery"/>
                <a:cs typeface="Apple Chancery"/>
              </a:rPr>
              <a:t>x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le booléen défini par:</a:t>
            </a:r>
          </a:p>
          <a:p>
            <a:pPr algn="just"/>
            <a:endParaRPr lang="fr-FR" sz="18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endParaRPr lang="fr-FR" sz="18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endParaRPr lang="fr-FR" sz="3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Soient </a:t>
            </a:r>
            <a:r>
              <a:rPr lang="fr-FR" sz="1800" b="0" dirty="0">
                <a:solidFill>
                  <a:srgbClr val="000000"/>
                </a:solidFill>
                <a:latin typeface="Apple Chancery"/>
                <a:cs typeface="Apple Chancery"/>
              </a:rPr>
              <a:t>x </a:t>
            </a:r>
            <a:r>
              <a:rPr lang="fr-FR" sz="1800" b="0" dirty="0">
                <a:solidFill>
                  <a:prstClr val="black"/>
                </a:solidFill>
                <a:latin typeface="AppleSymbols"/>
                <a:cs typeface="Times New Roman"/>
              </a:rPr>
              <a:t>∈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B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et </a:t>
            </a:r>
            <a:r>
              <a:rPr lang="el-GR" sz="1800" b="0" dirty="0">
                <a:solidFill>
                  <a:prstClr val="black"/>
                </a:solidFill>
                <a:latin typeface="Apple Chancery"/>
                <a:cs typeface="Apple Chancery"/>
              </a:rPr>
              <a:t>ε</a:t>
            </a:r>
            <a:r>
              <a:rPr lang="fr-FR" sz="1800" b="0" dirty="0">
                <a:solidFill>
                  <a:srgbClr val="000000"/>
                </a:solidFill>
                <a:latin typeface="Apple Chancery"/>
                <a:cs typeface="Apple Chancery"/>
              </a:rPr>
              <a:t> </a:t>
            </a:r>
            <a:r>
              <a:rPr lang="fr-FR" sz="1800" b="0" dirty="0">
                <a:solidFill>
                  <a:prstClr val="black"/>
                </a:solidFill>
                <a:latin typeface="AppleSymbols"/>
                <a:cs typeface="Times New Roman"/>
              </a:rPr>
              <a:t>∈ 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{0, 1}. On note </a:t>
            </a:r>
            <a:r>
              <a:rPr lang="fr-FR" sz="1800" b="0" dirty="0">
                <a:solidFill>
                  <a:srgbClr val="000000"/>
                </a:solidFill>
                <a:latin typeface="Apple Chancery"/>
                <a:cs typeface="Apple Chancery"/>
              </a:rPr>
              <a:t>x</a:t>
            </a:r>
            <a:r>
              <a:rPr lang="el-GR" sz="1800" b="0" baseline="30000" dirty="0">
                <a:solidFill>
                  <a:prstClr val="black"/>
                </a:solidFill>
                <a:latin typeface="Apple Chancery"/>
                <a:cs typeface="Apple Chancery"/>
              </a:rPr>
              <a:t>ε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Apple Chancery"/>
              </a:rPr>
              <a:t>, le booléen défini par :</a:t>
            </a:r>
          </a:p>
          <a:p>
            <a:pPr algn="just"/>
            <a:endParaRPr lang="fr-FR" sz="1800" b="0" dirty="0">
              <a:solidFill>
                <a:srgbClr val="000000"/>
              </a:solidFill>
              <a:latin typeface="Times New Roman"/>
              <a:cs typeface="Apple Chancery"/>
            </a:endParaRPr>
          </a:p>
          <a:p>
            <a:pPr marL="0" indent="0" algn="just">
              <a:buFontTx/>
              <a:buNone/>
            </a:pPr>
            <a:endParaRPr lang="fr-FR" sz="1800" b="0" dirty="0">
              <a:solidFill>
                <a:srgbClr val="000000"/>
              </a:solidFill>
              <a:latin typeface="Times New Roman"/>
              <a:cs typeface="Apple Chancery"/>
            </a:endParaRPr>
          </a:p>
          <a:p>
            <a:pPr marL="0" indent="0" algn="just">
              <a:buFontTx/>
              <a:buNone/>
            </a:pPr>
            <a:endParaRPr lang="fr-FR" sz="100" b="0" dirty="0">
              <a:solidFill>
                <a:srgbClr val="000000"/>
              </a:solidFill>
              <a:latin typeface="Euclid Math Two" charset="2"/>
              <a:cs typeface="Euclid Math Two" charset="2"/>
            </a:endParaRPr>
          </a:p>
          <a:p>
            <a:pPr algn="just"/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Deux lois de composition interne binaires (</a:t>
            </a:r>
            <a:r>
              <a:rPr lang="fr-FR" sz="1800" dirty="0">
                <a:solidFill>
                  <a:srgbClr val="333399"/>
                </a:solidFill>
                <a:latin typeface="Times New Roman"/>
                <a:cs typeface="Times New Roman" charset="0"/>
              </a:rPr>
              <a:t>ET logique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fr-FR" sz="1800" dirty="0">
                <a:solidFill>
                  <a:srgbClr val="3333CC"/>
                </a:solidFill>
                <a:latin typeface="EuclidSymbol"/>
                <a:cs typeface="Times New Roman"/>
              </a:rPr>
              <a:t>∧</a:t>
            </a:r>
            <a:r>
              <a:rPr lang="fr-FR" sz="1800" b="0" dirty="0">
                <a:solidFill>
                  <a:prstClr val="black"/>
                </a:solidFill>
                <a:latin typeface="EuclidSymbol"/>
                <a:cs typeface="Times New Roman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noté et </a:t>
            </a:r>
            <a:r>
              <a:rPr lang="fr-FR" sz="1800" dirty="0">
                <a:solidFill>
                  <a:srgbClr val="333399"/>
                </a:solidFill>
                <a:latin typeface="Times New Roman"/>
                <a:cs typeface="Times New Roman" charset="0"/>
              </a:rPr>
              <a:t>OU logique 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noté </a:t>
            </a:r>
            <a:r>
              <a:rPr lang="fr-FR" sz="1800" dirty="0">
                <a:solidFill>
                  <a:srgbClr val="3333CC"/>
                </a:solidFill>
                <a:latin typeface="EuclidSymbol"/>
                <a:cs typeface="Times New Roman"/>
              </a:rPr>
              <a:t>∨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) et une loi de composition interne unaire (</a:t>
            </a:r>
            <a:r>
              <a:rPr lang="fr-FR" sz="1800" dirty="0">
                <a:solidFill>
                  <a:srgbClr val="3333CC"/>
                </a:solidFill>
                <a:latin typeface="Times New Roman" charset="0"/>
                <a:cs typeface="Times New Roman" charset="0"/>
              </a:rPr>
              <a:t>complément logique 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noté </a:t>
            </a:r>
            <a:r>
              <a:rPr lang="fr-FR" sz="1800" dirty="0">
                <a:solidFill>
                  <a:srgbClr val="3333CC"/>
                </a:solidFill>
                <a:latin typeface="EuclidSymbol"/>
                <a:cs typeface="Times New Roman"/>
              </a:rPr>
              <a:t>¬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)</a:t>
            </a:r>
          </a:p>
          <a:p>
            <a:pPr algn="just"/>
            <a:endParaRPr lang="fr-FR" sz="18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endParaRPr lang="fr-FR" sz="18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endParaRPr lang="fr-FR" sz="18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endParaRPr lang="fr-FR" sz="24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endParaRPr lang="fr-FR" sz="5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(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B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,</a:t>
            </a:r>
            <a:r>
              <a:rPr lang="fr-FR" sz="1800" dirty="0">
                <a:solidFill>
                  <a:srgbClr val="000000"/>
                </a:solidFill>
                <a:latin typeface="EuclidSymbol"/>
                <a:cs typeface="Times New Roman"/>
              </a:rPr>
              <a:t> ¬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,</a:t>
            </a:r>
            <a:r>
              <a:rPr lang="fr-FR" sz="1800" dirty="0">
                <a:solidFill>
                  <a:srgbClr val="000000"/>
                </a:solidFill>
                <a:latin typeface="EuclidSymbol"/>
                <a:cs typeface="Times New Roman"/>
              </a:rPr>
              <a:t>∨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,</a:t>
            </a:r>
            <a:r>
              <a:rPr lang="fr-FR" sz="1800" dirty="0">
                <a:solidFill>
                  <a:srgbClr val="000000"/>
                </a:solidFill>
                <a:latin typeface="EuclidSymbol"/>
                <a:cs typeface="Times New Roman"/>
              </a:rPr>
              <a:t> ∧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) est une algèbre de Boole </a:t>
            </a:r>
            <a:r>
              <a:rPr lang="fr-FR" sz="1800" b="0" i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(Algèbre de Boole des variables booléennes)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.</a:t>
            </a:r>
          </a:p>
          <a:p>
            <a:pPr algn="just"/>
            <a:endParaRPr lang="fr-FR" sz="20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endParaRPr lang="fr-FR" sz="20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endParaRPr lang="fr-FR" sz="20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marL="0" indent="0" algn="just">
              <a:buFontTx/>
              <a:buNone/>
            </a:pPr>
            <a:endParaRPr lang="fr-FR" sz="20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marL="0" indent="0" algn="just">
              <a:buFontTx/>
              <a:buNone/>
            </a:pPr>
            <a:endParaRPr lang="fr-FR" sz="105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</p:txBody>
      </p:sp>
      <p:graphicFrame>
        <p:nvGraphicFramePr>
          <p:cNvPr id="4" name="Objet 3"/>
          <p:cNvGraphicFramePr>
            <a:graphicFrameLocks noChangeAspect="1"/>
          </p:cNvGraphicFramePr>
          <p:nvPr/>
        </p:nvGraphicFramePr>
        <p:xfrm>
          <a:off x="3779148" y="2183416"/>
          <a:ext cx="1513188" cy="719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…quation" r:id="rId2" imgW="1041400" imgH="495300" progId="Equation.3">
                  <p:embed/>
                </p:oleObj>
              </mc:Choice>
              <mc:Fallback>
                <p:oleObj name="…quation" r:id="rId2" imgW="1041400" imgH="495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79148" y="2183416"/>
                        <a:ext cx="1513188" cy="719687"/>
                      </a:xfrm>
                      <a:prstGeom prst="rect">
                        <a:avLst/>
                      </a:prstGeom>
                      <a:solidFill>
                        <a:srgbClr val="E6E6E6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 8"/>
          <p:cNvGraphicFramePr>
            <a:graphicFrameLocks noChangeAspect="1"/>
          </p:cNvGraphicFramePr>
          <p:nvPr/>
        </p:nvGraphicFramePr>
        <p:xfrm>
          <a:off x="3714750" y="3203090"/>
          <a:ext cx="1643063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…quation" r:id="rId4" imgW="1130300" imgH="520700" progId="Equation.3">
                  <p:embed/>
                </p:oleObj>
              </mc:Choice>
              <mc:Fallback>
                <p:oleObj name="…quation" r:id="rId4" imgW="1130300" imgH="520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14750" y="3203090"/>
                        <a:ext cx="1643063" cy="755650"/>
                      </a:xfrm>
                      <a:prstGeom prst="rect">
                        <a:avLst/>
                      </a:prstGeom>
                      <a:solidFill>
                        <a:srgbClr val="E6E6E6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2419834" y="4594957"/>
          <a:ext cx="1242871" cy="1161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9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rgbClr val="000000"/>
                          </a:solidFill>
                        </a:rPr>
                        <a:t>y</a:t>
                      </a:r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rgbClr val="000000"/>
                          </a:solidFill>
                        </a:rPr>
                        <a:t>x</a:t>
                      </a:r>
                      <a:r>
                        <a:rPr lang="fr-FR" sz="1100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fr-FR" sz="1100" dirty="0">
                          <a:solidFill>
                            <a:srgbClr val="000000"/>
                          </a:solidFill>
                          <a:latin typeface="EuclidSymbol"/>
                        </a:rPr>
                        <a:t>∨ </a:t>
                      </a:r>
                      <a:r>
                        <a:rPr lang="fr-FR" sz="1100" dirty="0">
                          <a:solidFill>
                            <a:srgbClr val="000000"/>
                          </a:solidFill>
                        </a:rPr>
                        <a:t>y</a:t>
                      </a:r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4290874" y="4594957"/>
          <a:ext cx="1242871" cy="1161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9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rgbClr val="000000"/>
                          </a:solidFill>
                        </a:rPr>
                        <a:t>y</a:t>
                      </a:r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rgbClr val="000000"/>
                          </a:solidFill>
                        </a:rPr>
                        <a:t>x</a:t>
                      </a:r>
                      <a:r>
                        <a:rPr lang="fr-FR" sz="1100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fr-FR" sz="1100" dirty="0">
                          <a:solidFill>
                            <a:prstClr val="black"/>
                          </a:solidFill>
                          <a:latin typeface="EuclidSymbol"/>
                        </a:rPr>
                        <a:t>∧</a:t>
                      </a:r>
                      <a:r>
                        <a:rPr lang="fr-FR" sz="1100" dirty="0">
                          <a:solidFill>
                            <a:srgbClr val="000000"/>
                          </a:solidFill>
                          <a:latin typeface="EuclidSymbol"/>
                        </a:rPr>
                        <a:t> </a:t>
                      </a:r>
                      <a:r>
                        <a:rPr lang="fr-FR" sz="1100" dirty="0">
                          <a:solidFill>
                            <a:srgbClr val="000000"/>
                          </a:solidFill>
                        </a:rPr>
                        <a:t>y</a:t>
                      </a:r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6218610" y="4594957"/>
          <a:ext cx="894697" cy="697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rgbClr val="000000"/>
                          </a:solidFill>
                          <a:latin typeface="Euclid Symbol" charset="2"/>
                          <a:cs typeface="Euclid Symbol" charset="2"/>
                        </a:rPr>
                        <a:t>¬ </a:t>
                      </a:r>
                      <a:r>
                        <a:rPr lang="fr-FR" sz="1100" dirty="0">
                          <a:solidFill>
                            <a:srgbClr val="000000"/>
                          </a:solidFill>
                        </a:rPr>
                        <a:t>x</a:t>
                      </a:r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3" name="Connecteur droit 12"/>
          <p:cNvCxnSpPr/>
          <p:nvPr/>
        </p:nvCxnSpPr>
        <p:spPr bwMode="auto">
          <a:xfrm>
            <a:off x="6758951" y="1931314"/>
            <a:ext cx="104953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515202" y="161925"/>
            <a:ext cx="39171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4000" kern="0" dirty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Algèbre de Boole</a:t>
            </a:r>
            <a:endParaRPr lang="fr-FR" sz="44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859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7950" y="1090613"/>
            <a:ext cx="9036050" cy="54640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fr-FR" sz="1800" i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Fonctions booléennes : définition</a:t>
            </a:r>
          </a:p>
          <a:p>
            <a:pPr marL="0" indent="0" algn="just">
              <a:buFontTx/>
              <a:buNone/>
            </a:pPr>
            <a:endParaRPr lang="fr-FR" sz="500" b="0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algn="just"/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On appelle </a:t>
            </a:r>
            <a:r>
              <a:rPr lang="fr-FR" sz="1800" dirty="0">
                <a:solidFill>
                  <a:srgbClr val="333399"/>
                </a:solidFill>
                <a:latin typeface="Times New Roman"/>
                <a:cs typeface="Times New Roman" charset="0"/>
              </a:rPr>
              <a:t>fonction booléenne d’ordre n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, toute fonction </a:t>
            </a:r>
            <a:r>
              <a:rPr lang="fr-FR" sz="1800" b="0" dirty="0">
                <a:solidFill>
                  <a:srgbClr val="000000"/>
                </a:solidFill>
                <a:latin typeface="Monotype Corsiva"/>
                <a:cs typeface="Monotype Corsiva"/>
              </a:rPr>
              <a:t>f</a:t>
            </a:r>
            <a:r>
              <a:rPr lang="fr-FR" sz="1800" b="0" dirty="0">
                <a:solidFill>
                  <a:srgbClr val="000000"/>
                </a:solidFill>
                <a:latin typeface="Lucida Calligraphy"/>
                <a:cs typeface="Lucida Calligraphy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de </a:t>
            </a:r>
            <a:r>
              <a:rPr lang="fr-FR" sz="1800" b="0" dirty="0" err="1">
                <a:solidFill>
                  <a:srgbClr val="000000"/>
                </a:solidFill>
                <a:latin typeface="Euclid Math Two" charset="2"/>
                <a:cs typeface="Euclid Math Two" charset="2"/>
              </a:rPr>
              <a:t>B</a:t>
            </a:r>
            <a:r>
              <a:rPr lang="fr-FR" sz="1800" b="0" baseline="60000" dirty="0" err="1">
                <a:solidFill>
                  <a:srgbClr val="000000"/>
                </a:solidFill>
                <a:latin typeface="Times New Roman"/>
                <a:cs typeface="Apple Chancery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dans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B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qui, à tout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-</a:t>
            </a:r>
            <a:r>
              <a:rPr lang="fr-FR" sz="1800" b="0" dirty="0" err="1">
                <a:solidFill>
                  <a:srgbClr val="000000"/>
                </a:solidFill>
                <a:latin typeface="Times New Roman"/>
                <a:cs typeface="Times New Roman" charset="0"/>
              </a:rPr>
              <a:t>uplet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 de variables booléennes (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b</a:t>
            </a:r>
            <a:r>
              <a:rPr lang="fr-FR" sz="1800" b="0" i="1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1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, …, </a:t>
            </a:r>
            <a:r>
              <a:rPr lang="fr-FR" sz="1800" b="0" i="1" dirty="0" err="1">
                <a:solidFill>
                  <a:srgbClr val="000000"/>
                </a:solidFill>
                <a:latin typeface="Times New Roman"/>
                <a:cs typeface="Times New Roman" charset="0"/>
              </a:rPr>
              <a:t>b</a:t>
            </a:r>
            <a:r>
              <a:rPr lang="fr-FR" sz="1800" b="0" i="1" baseline="-25000" dirty="0" err="1">
                <a:solidFill>
                  <a:srgbClr val="000000"/>
                </a:solidFill>
                <a:latin typeface="Times New Roman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), associe la variable booléenne </a:t>
            </a:r>
            <a:r>
              <a:rPr lang="fr-FR" sz="1800" b="0" dirty="0">
                <a:solidFill>
                  <a:srgbClr val="000000"/>
                </a:solidFill>
                <a:latin typeface="Monotype Corsiva"/>
                <a:cs typeface="Monotype Corsiva"/>
              </a:rPr>
              <a:t>f</a:t>
            </a:r>
            <a:r>
              <a:rPr lang="fr-FR" sz="1800" b="0" dirty="0">
                <a:solidFill>
                  <a:srgbClr val="000000"/>
                </a:solidFill>
                <a:latin typeface="Gabriola"/>
                <a:cs typeface="Gabriola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(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b</a:t>
            </a:r>
            <a:r>
              <a:rPr lang="fr-FR" sz="1800" b="0" i="1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1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, …, </a:t>
            </a:r>
            <a:r>
              <a:rPr lang="fr-FR" sz="1800" b="0" i="1" dirty="0" err="1">
                <a:solidFill>
                  <a:srgbClr val="000000"/>
                </a:solidFill>
                <a:latin typeface="Times New Roman"/>
                <a:cs typeface="Times New Roman" charset="0"/>
              </a:rPr>
              <a:t>b</a:t>
            </a:r>
            <a:r>
              <a:rPr lang="fr-FR" sz="1800" b="0" i="1" baseline="-25000" dirty="0" err="1">
                <a:solidFill>
                  <a:srgbClr val="000000"/>
                </a:solidFill>
                <a:latin typeface="Times New Roman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) :</a:t>
            </a:r>
          </a:p>
          <a:p>
            <a:pPr algn="just"/>
            <a:endParaRPr lang="fr-FR" sz="1800" b="0" dirty="0">
              <a:solidFill>
                <a:srgbClr val="000000"/>
              </a:solidFill>
              <a:latin typeface="Times New Roman"/>
              <a:cs typeface="Times New Roman" charset="0"/>
            </a:endParaRPr>
          </a:p>
          <a:p>
            <a:pPr algn="just"/>
            <a:endParaRPr lang="fr-FR" sz="1800" b="0" dirty="0">
              <a:solidFill>
                <a:srgbClr val="000000"/>
              </a:solidFill>
              <a:latin typeface="Times New Roman"/>
              <a:cs typeface="Times New Roman" charset="0"/>
            </a:endParaRPr>
          </a:p>
          <a:p>
            <a:pPr algn="just"/>
            <a:endParaRPr lang="fr-FR" sz="1800" b="0" dirty="0">
              <a:solidFill>
                <a:srgbClr val="000000"/>
              </a:solidFill>
              <a:latin typeface="Times New Roman"/>
              <a:cs typeface="Times New Roman" charset="0"/>
            </a:endParaRPr>
          </a:p>
          <a:p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On note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l’ensemble des fonctions booléennes d’ordre n et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Euclid Math Two" charset="2"/>
              </a:rPr>
              <a:t> =    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Euclid Math Two" charset="2"/>
              </a:rPr>
              <a:t>l’ensemble des fonctions booléennes.</a:t>
            </a:r>
            <a:endParaRPr lang="fr-FR" sz="20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marL="0" indent="0" algn="just">
              <a:buFontTx/>
              <a:buNone/>
            </a:pPr>
            <a:endParaRPr lang="fr-FR" sz="20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marL="0" indent="0" algn="just">
              <a:buFontTx/>
              <a:buNone/>
            </a:pPr>
            <a:endParaRPr lang="fr-FR" sz="105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891666" y="2256704"/>
            <a:ext cx="3764701" cy="646331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714375" algn="l"/>
              </a:tabLst>
            </a:pPr>
            <a:r>
              <a:rPr lang="fr-FR" b="0" dirty="0">
                <a:solidFill>
                  <a:srgbClr val="000000"/>
                </a:solidFill>
                <a:latin typeface="Monotype Corsiva"/>
                <a:ea typeface="ＭＳ Ｐゴシック" charset="0"/>
                <a:cs typeface="Monotype Corsiva"/>
              </a:rPr>
              <a:t>f </a:t>
            </a:r>
            <a:r>
              <a:rPr lang="fr-FR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b="0" dirty="0" err="1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  <a:r>
              <a:rPr lang="fr-FR" b="0" baseline="60000" dirty="0" err="1">
                <a:solidFill>
                  <a:srgbClr val="000000"/>
                </a:solidFill>
                <a:latin typeface="Times New Roman" charset="0"/>
                <a:ea typeface="ＭＳ Ｐゴシック" charset="0"/>
                <a:cs typeface="Apple Chancery"/>
              </a:rPr>
              <a:t>n</a:t>
            </a:r>
            <a:r>
              <a:rPr lang="fr-FR" b="0" baseline="6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Apple Chancery"/>
              </a:rPr>
              <a:t> </a:t>
            </a:r>
            <a:r>
              <a:rPr lang="fr-FR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714375" algn="l"/>
              </a:tabLst>
            </a:pPr>
            <a:r>
              <a:rPr lang="fr-FR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</a:t>
            </a:r>
            <a:r>
              <a:rPr lang="fr-FR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(</a:t>
            </a:r>
            <a:r>
              <a:rPr lang="fr-FR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b</a:t>
            </a:r>
            <a:r>
              <a:rPr lang="fr-FR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1</a:t>
            </a:r>
            <a:r>
              <a:rPr lang="fr-FR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, …, </a:t>
            </a:r>
            <a:r>
              <a:rPr lang="fr-FR" b="0" i="1" dirty="0" err="1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b</a:t>
            </a:r>
            <a:r>
              <a:rPr lang="fr-FR" b="0" i="1" baseline="-25000" dirty="0" err="1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n</a:t>
            </a:r>
            <a:r>
              <a:rPr lang="fr-FR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) </a:t>
            </a:r>
            <a:r>
              <a:rPr lang="fr-FR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b="0" dirty="0">
                <a:solidFill>
                  <a:srgbClr val="000000"/>
                </a:solidFill>
                <a:latin typeface="Monotype Corsiva"/>
                <a:ea typeface="ＭＳ Ｐゴシック" charset="0"/>
                <a:cs typeface="Monotype Corsiva"/>
              </a:rPr>
              <a:t>f </a:t>
            </a:r>
            <a:r>
              <a:rPr lang="fr-FR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(</a:t>
            </a:r>
            <a:r>
              <a:rPr lang="fr-FR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b</a:t>
            </a:r>
            <a:r>
              <a:rPr lang="fr-FR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1</a:t>
            </a:r>
            <a:r>
              <a:rPr lang="fr-FR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, …, </a:t>
            </a:r>
            <a:r>
              <a:rPr lang="fr-FR" b="0" i="1" dirty="0" err="1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b</a:t>
            </a:r>
            <a:r>
              <a:rPr lang="fr-FR" b="0" i="1" baseline="-25000" dirty="0" err="1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n</a:t>
            </a:r>
            <a:r>
              <a:rPr lang="fr-FR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) </a:t>
            </a:r>
            <a:endParaRPr lang="fr-FR" b="0" dirty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11" name="Objet 10"/>
          <p:cNvGraphicFramePr>
            <a:graphicFrameLocks noChangeAspect="1"/>
          </p:cNvGraphicFramePr>
          <p:nvPr/>
        </p:nvGraphicFramePr>
        <p:xfrm>
          <a:off x="6486385" y="3034050"/>
          <a:ext cx="347875" cy="538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…quation" r:id="rId2" imgW="279400" imgH="431800" progId="Equation.3">
                  <p:embed/>
                </p:oleObj>
              </mc:Choice>
              <mc:Fallback>
                <p:oleObj name="…quation" r:id="rId2" imgW="2794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486385" y="3034050"/>
                        <a:ext cx="347875" cy="5381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515202" y="161925"/>
            <a:ext cx="39171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4000" kern="0" dirty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Algèbre de Boole</a:t>
            </a:r>
            <a:endParaRPr lang="fr-FR" sz="44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994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7950" y="1090613"/>
            <a:ext cx="9036050" cy="54640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fr-FR" sz="1800" i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Fonctions booléennes usuelles</a:t>
            </a:r>
          </a:p>
          <a:p>
            <a:pPr marL="0" indent="0" algn="just">
              <a:buFontTx/>
              <a:buNone/>
            </a:pPr>
            <a:endParaRPr lang="fr-FR" sz="500" b="0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algn="just"/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 charset="0"/>
              </a:rPr>
              <a:t>Fonctions de </a:t>
            </a:r>
            <a:r>
              <a:rPr lang="fr-FR" sz="1800" b="0" dirty="0">
                <a:solidFill>
                  <a:srgbClr val="3333CC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3333CC"/>
                </a:solidFill>
                <a:latin typeface="Times New Roman" charset="0"/>
                <a:cs typeface="Times New Roman" charset="0"/>
              </a:rPr>
              <a:t>0</a:t>
            </a:r>
            <a:endParaRPr lang="fr-FR" sz="1800" b="0" dirty="0">
              <a:solidFill>
                <a:srgbClr val="3333CC"/>
              </a:solidFill>
              <a:latin typeface="Times New Roman"/>
              <a:cs typeface="Times New Roman" charset="0"/>
            </a:endParaRPr>
          </a:p>
          <a:p>
            <a:pPr marL="457200" lvl="1" indent="0" algn="just">
              <a:buFontTx/>
              <a:buNone/>
            </a:pPr>
            <a:r>
              <a:rPr lang="fr-FR" sz="14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Fonctions constantes 1 et 0</a:t>
            </a:r>
          </a:p>
          <a:p>
            <a:pPr algn="just"/>
            <a:endParaRPr lang="fr-FR" sz="1800" b="0" dirty="0">
              <a:solidFill>
                <a:srgbClr val="000000"/>
              </a:solidFill>
              <a:latin typeface="Times New Roman"/>
              <a:cs typeface="Times New Roman" charset="0"/>
            </a:endParaRPr>
          </a:p>
          <a:p>
            <a:pPr marL="0" indent="0" algn="just">
              <a:buFontTx/>
              <a:buNone/>
            </a:pPr>
            <a:endParaRPr lang="fr-FR" sz="1800" b="0" dirty="0">
              <a:solidFill>
                <a:srgbClr val="3333CC"/>
              </a:solidFill>
              <a:latin typeface="Times New Roman"/>
              <a:cs typeface="Times New Roman" charset="0"/>
            </a:endParaRPr>
          </a:p>
          <a:p>
            <a:pPr algn="just"/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 charset="0"/>
              </a:rPr>
              <a:t>Fonctions de </a:t>
            </a:r>
            <a:r>
              <a:rPr lang="fr-FR" sz="1800" b="0" dirty="0">
                <a:solidFill>
                  <a:srgbClr val="3333CC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3333CC"/>
                </a:solidFill>
                <a:latin typeface="Times New Roman" charset="0"/>
                <a:cs typeface="Times New Roman" charset="0"/>
              </a:rPr>
              <a:t>1</a:t>
            </a:r>
            <a:endParaRPr lang="fr-FR" sz="1800" b="0" dirty="0">
              <a:solidFill>
                <a:srgbClr val="3333CC"/>
              </a:solidFill>
              <a:latin typeface="Times New Roman"/>
              <a:cs typeface="Times New Roman" charset="0"/>
            </a:endParaRPr>
          </a:p>
          <a:p>
            <a:pPr marL="457200" lvl="1" indent="0" algn="just">
              <a:buFontTx/>
              <a:buNone/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Deux fonctions constantes 				Fonctions identité et négation</a:t>
            </a:r>
          </a:p>
          <a:p>
            <a:pPr marL="457200" lvl="1" indent="0" algn="just">
              <a:buFontTx/>
              <a:buNone/>
            </a:pPr>
            <a:endParaRPr lang="fr-FR" sz="14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marL="457200" lvl="1" indent="0" algn="just">
              <a:buFontTx/>
              <a:buNone/>
            </a:pPr>
            <a:endParaRPr lang="fr-FR" sz="2400" b="0" dirty="0">
              <a:solidFill>
                <a:srgbClr val="3333CC"/>
              </a:solidFill>
              <a:latin typeface="Times New Roman" charset="0"/>
              <a:cs typeface="Times New Roman" charset="0"/>
            </a:endParaRPr>
          </a:p>
          <a:p>
            <a:pPr marL="0" indent="0" algn="just">
              <a:buFontTx/>
              <a:buNone/>
            </a:pPr>
            <a:endParaRPr lang="fr-FR" sz="3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 charset="0"/>
              </a:rPr>
              <a:t>Fonctions de </a:t>
            </a:r>
            <a:r>
              <a:rPr lang="fr-FR" sz="1800" b="0" dirty="0">
                <a:solidFill>
                  <a:srgbClr val="3333CC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3333CC"/>
                </a:solidFill>
                <a:latin typeface="Times New Roman" charset="0"/>
                <a:cs typeface="Times New Roman" charset="0"/>
              </a:rPr>
              <a:t>2</a:t>
            </a:r>
          </a:p>
          <a:p>
            <a:pPr lvl="1"/>
            <a:r>
              <a:rPr lang="fr-FR" sz="14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Deux fonctions constantes</a:t>
            </a:r>
          </a:p>
          <a:p>
            <a:pPr lvl="1"/>
            <a:r>
              <a:rPr lang="fr-FR" sz="14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Deux fonctions de projections et deux fonctions de négation des projections</a:t>
            </a:r>
          </a:p>
          <a:p>
            <a:pPr lvl="1"/>
            <a:endParaRPr lang="fr-FR" sz="1400" b="0" dirty="0">
              <a:solidFill>
                <a:srgbClr val="3333CC"/>
              </a:solidFill>
              <a:latin typeface="Times New Roman" charset="0"/>
              <a:cs typeface="Times New Roman" charset="0"/>
            </a:endParaRPr>
          </a:p>
          <a:p>
            <a:pPr lvl="1"/>
            <a:endParaRPr lang="fr-FR" sz="1400" b="0" dirty="0">
              <a:solidFill>
                <a:srgbClr val="3333CC"/>
              </a:solidFill>
              <a:latin typeface="Times New Roman" charset="0"/>
              <a:cs typeface="Times New Roman" charset="0"/>
            </a:endParaRPr>
          </a:p>
          <a:p>
            <a:pPr lvl="1"/>
            <a:endParaRPr lang="fr-FR" sz="1400" b="0" dirty="0">
              <a:solidFill>
                <a:srgbClr val="3333CC"/>
              </a:solidFill>
              <a:latin typeface="Times New Roman" charset="0"/>
              <a:cs typeface="Times New Roman" charset="0"/>
            </a:endParaRPr>
          </a:p>
          <a:p>
            <a:pPr lvl="1"/>
            <a:r>
              <a:rPr lang="fr-FR" sz="14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Fonctions « somme » et « produit »</a:t>
            </a:r>
            <a:endParaRPr lang="fr-FR" sz="20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marL="0" indent="0" algn="just">
              <a:buFontTx/>
              <a:buNone/>
            </a:pPr>
            <a:endParaRPr lang="fr-FR" sz="105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26398" y="2152455"/>
            <a:ext cx="1013313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 charset="0"/>
              </a:rPr>
              <a:t> 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351413" y="2152455"/>
            <a:ext cx="1013313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0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0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 charset="0"/>
              </a:rPr>
              <a:t> 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64329" y="3412933"/>
            <a:ext cx="1212353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</a:t>
            </a:r>
            <a:r>
              <a:rPr lang="fr-FR" sz="1400" b="0" i="1" dirty="0">
                <a:solidFill>
                  <a:srgbClr val="000000"/>
                </a:solidFill>
                <a:latin typeface="Times New Roman"/>
                <a:ea typeface="ＭＳ Ｐゴシック" charset="0"/>
                <a:cs typeface="Apple Chancery"/>
              </a:rPr>
              <a:t>x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 charset="0"/>
              </a:rPr>
              <a:t> 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199781" y="3412933"/>
            <a:ext cx="1212353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0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</a:t>
            </a:r>
            <a:r>
              <a:rPr lang="fr-FR" sz="1400" b="0" i="1" dirty="0">
                <a:solidFill>
                  <a:srgbClr val="000000"/>
                </a:solidFill>
                <a:latin typeface="Times New Roman"/>
                <a:ea typeface="ＭＳ Ｐゴシック" charset="0"/>
                <a:cs typeface="Apple Chancery"/>
              </a:rPr>
              <a:t>x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0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578767" y="3412933"/>
            <a:ext cx="1733649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Identité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	</a:t>
            </a:r>
            <a:r>
              <a:rPr lang="fr-FR" sz="1400" b="0" i="1" dirty="0">
                <a:solidFill>
                  <a:srgbClr val="000000"/>
                </a:solidFill>
                <a:latin typeface="Times New Roman"/>
                <a:ea typeface="ＭＳ Ｐゴシック" charset="0"/>
                <a:cs typeface="Apple Chancery"/>
              </a:rPr>
              <a:t>x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b="0" i="1" dirty="0">
                <a:solidFill>
                  <a:srgbClr val="000000"/>
                </a:solidFill>
                <a:latin typeface="Times New Roman"/>
                <a:ea typeface="ＭＳ Ｐゴシック" charset="0"/>
                <a:cs typeface="Apple Chancery"/>
              </a:rPr>
              <a:t>x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 charset="0"/>
              </a:rPr>
              <a:t> 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749252" y="3412933"/>
            <a:ext cx="1733649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Négation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	</a:t>
            </a:r>
            <a:r>
              <a:rPr lang="fr-FR" sz="1400" b="0" i="1" dirty="0">
                <a:solidFill>
                  <a:srgbClr val="000000"/>
                </a:solidFill>
                <a:latin typeface="Times New Roman"/>
                <a:ea typeface="ＭＳ Ｐゴシック" charset="0"/>
                <a:cs typeface="Apple Chancery"/>
              </a:rPr>
              <a:t>x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</a:t>
            </a:r>
            <a:r>
              <a:rPr lang="fr-FR" sz="1400" b="0" i="1" dirty="0">
                <a:solidFill>
                  <a:srgbClr val="000000"/>
                </a:solidFill>
                <a:latin typeface="Times New Roman"/>
                <a:ea typeface="ＭＳ Ｐゴシック" charset="0"/>
                <a:cs typeface="Apple Chancery"/>
              </a:rPr>
              <a:t>x</a:t>
            </a:r>
            <a:endParaRPr lang="fr-FR" sz="1400" b="0" i="1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64329" y="5071457"/>
            <a:ext cx="1468244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446088" algn="l"/>
              </a:tabLst>
            </a:pPr>
            <a:r>
              <a:rPr lang="fr-FR" sz="1400" b="0" i="1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  <a:r>
              <a:rPr lang="fr-FR" sz="1400" b="0" baseline="6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Apple Chancery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(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,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 charset="0"/>
              </a:rPr>
              <a:t> 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2266129" y="5071457"/>
            <a:ext cx="1468244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446088" algn="l"/>
              </a:tabLst>
            </a:pPr>
            <a:r>
              <a:rPr lang="fr-FR" sz="1400" b="0" i="1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  <a:r>
              <a:rPr lang="fr-FR" sz="1400" b="0" baseline="6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Apple Chancery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(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,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 charset="0"/>
              </a:rPr>
              <a:t> 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3886887" y="5071457"/>
            <a:ext cx="2520314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446088" algn="l"/>
                <a:tab pos="1346200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Négation de </a:t>
            </a:r>
            <a:r>
              <a:rPr lang="fr-FR" sz="1400" b="0" i="1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  <a:r>
              <a:rPr lang="fr-FR" sz="1400" b="0" baseline="6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Apple Chancery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446088" algn="l"/>
                <a:tab pos="1346200" algn="l"/>
              </a:tabLst>
            </a:pP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		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(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,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 charset="0"/>
              </a:rPr>
              <a:t> 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6569188" y="5071457"/>
            <a:ext cx="2529794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446088" algn="l"/>
                <a:tab pos="1346200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Négation de </a:t>
            </a:r>
            <a:r>
              <a:rPr lang="fr-FR" sz="1400" b="0" i="1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  <a:r>
              <a:rPr lang="fr-FR" sz="1400" b="0" baseline="6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Apple Chancery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446088" algn="l"/>
                <a:tab pos="1346200" algn="l"/>
              </a:tabLst>
            </a:pP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		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(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,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 charset="0"/>
              </a:rPr>
              <a:t> 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6" name="Grouper 5"/>
          <p:cNvGrpSpPr/>
          <p:nvPr/>
        </p:nvGrpSpPr>
        <p:grpSpPr>
          <a:xfrm>
            <a:off x="663467" y="6065461"/>
            <a:ext cx="3544811" cy="665539"/>
            <a:chOff x="663467" y="6065461"/>
            <a:chExt cx="3544811" cy="665539"/>
          </a:xfrm>
          <a:solidFill>
            <a:srgbClr val="E6E6E6"/>
          </a:solidFill>
        </p:grpSpPr>
        <p:sp>
          <p:nvSpPr>
            <p:cNvPr id="5" name="Rectangle 4"/>
            <p:cNvSpPr/>
            <p:nvPr/>
          </p:nvSpPr>
          <p:spPr bwMode="auto">
            <a:xfrm>
              <a:off x="663467" y="6065461"/>
              <a:ext cx="3544811" cy="653933"/>
            </a:xfrm>
            <a:prstGeom prst="rect">
              <a:avLst/>
            </a:prstGeom>
            <a:grpFill/>
            <a:ln w="952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fr-FR" b="0">
                <a:solidFill>
                  <a:srgbClr val="000000"/>
                </a:solidFill>
                <a:latin typeface="Times New Roman" pitchFamily="18" charset="0"/>
                <a:ea typeface="ＭＳ Ｐゴシック" charset="0"/>
                <a:cs typeface="Times New Roman" pitchFamily="18" charset="0"/>
              </a:endParaRPr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664329" y="6066572"/>
              <a:ext cx="2577182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>
                <a:tabLst>
                  <a:tab pos="446088" algn="l"/>
                </a:tabLst>
              </a:pPr>
              <a:r>
                <a:rPr lang="fr-FR" sz="1400" b="0" dirty="0">
                  <a:solidFill>
                    <a:srgbClr val="000000"/>
                  </a:solidFill>
                  <a:latin typeface="EuclidSymbol"/>
                  <a:ea typeface="ＭＳ Ｐゴシック" charset="0"/>
                  <a:cs typeface="ＭＳ Ｐゴシック" charset="0"/>
                </a:rPr>
                <a:t>∨</a:t>
              </a:r>
              <a:r>
                <a:rPr lang="fr-FR" sz="14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:	</a:t>
              </a:r>
              <a:r>
                <a:rPr lang="fr-FR" sz="1400" b="0" dirty="0">
                  <a:solidFill>
                    <a:srgbClr val="000000"/>
                  </a:solidFill>
                  <a:latin typeface="Euclid Math Two" charset="2"/>
                  <a:ea typeface="ＭＳ Ｐゴシック" charset="0"/>
                  <a:cs typeface="Euclid Math Two" charset="2"/>
                </a:rPr>
                <a:t>B</a:t>
              </a:r>
              <a:r>
                <a:rPr lang="fr-FR" sz="1400" b="0" baseline="60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Apple Chancery"/>
                </a:rPr>
                <a:t>2</a:t>
              </a:r>
              <a:r>
                <a:rPr lang="fr-FR" sz="1400" b="0" dirty="0">
                  <a:solidFill>
                    <a:srgbClr val="000000"/>
                  </a:solidFill>
                  <a:latin typeface="Euclid Math Two" charset="2"/>
                  <a:ea typeface="ＭＳ Ｐゴシック" charset="0"/>
                  <a:cs typeface="Euclid Math Two" charset="2"/>
                </a:rPr>
                <a:t> </a:t>
              </a:r>
              <a:r>
                <a:rPr lang="fr-FR" sz="1400" b="0" dirty="0">
                  <a:solidFill>
                    <a:prstClr val="black"/>
                  </a:solidFill>
                  <a:latin typeface="AppleSymbols"/>
                  <a:ea typeface="ＭＳ Ｐゴシック" charset="0"/>
                  <a:cs typeface="ＭＳ Ｐゴシック" charset="0"/>
                </a:rPr>
                <a:t>⟶ </a:t>
              </a:r>
              <a:r>
                <a:rPr lang="fr-FR" sz="1400" b="0" dirty="0">
                  <a:solidFill>
                    <a:srgbClr val="000000"/>
                  </a:solidFill>
                  <a:latin typeface="Euclid Math Two" charset="2"/>
                  <a:ea typeface="ＭＳ Ｐゴシック" charset="0"/>
                  <a:cs typeface="Euclid Math Two" charset="2"/>
                </a:rPr>
                <a:t>B</a:t>
              </a:r>
            </a:p>
            <a:p>
              <a:pPr algn="l">
                <a:tabLst>
                  <a:tab pos="446088" algn="l"/>
                </a:tabLst>
              </a:pPr>
              <a:r>
                <a:rPr lang="fr-FR" sz="14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	(</a:t>
              </a:r>
              <a:r>
                <a:rPr lang="fr-FR" sz="1400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x</a:t>
              </a:r>
              <a:r>
                <a:rPr lang="fr-FR" sz="1400" b="0" i="1" baseline="-25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1</a:t>
              </a:r>
              <a:r>
                <a:rPr lang="fr-FR" sz="1400" b="0" baseline="-25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,</a:t>
              </a:r>
              <a:r>
                <a:rPr lang="fr-FR" sz="1400" b="0" i="1" baseline="-25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 </a:t>
              </a:r>
              <a:r>
                <a:rPr lang="fr-FR" sz="1400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x</a:t>
              </a:r>
              <a:r>
                <a:rPr lang="fr-FR" sz="1400" b="0" i="1" baseline="-25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2</a:t>
              </a:r>
              <a:r>
                <a:rPr lang="fr-FR" sz="14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) </a:t>
              </a:r>
              <a:r>
                <a:rPr lang="fr-FR" sz="1400" b="0" dirty="0">
                  <a:solidFill>
                    <a:prstClr val="black"/>
                  </a:solidFill>
                  <a:latin typeface="AppleSymbols"/>
                  <a:ea typeface="ＭＳ Ｐゴシック" charset="0"/>
                  <a:cs typeface="ＭＳ Ｐゴシック" charset="0"/>
                </a:rPr>
                <a:t>↦ </a:t>
              </a:r>
              <a:r>
                <a:rPr lang="fr-FR" sz="1400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x</a:t>
              </a:r>
              <a:r>
                <a:rPr lang="fr-FR" sz="1400" b="0" i="1" baseline="-25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1 </a:t>
              </a:r>
              <a:r>
                <a:rPr lang="fr-FR" sz="1400" b="0" dirty="0">
                  <a:solidFill>
                    <a:srgbClr val="000000"/>
                  </a:solidFill>
                  <a:latin typeface="EuclidSymbol"/>
                  <a:ea typeface="ＭＳ Ｐゴシック" charset="0"/>
                  <a:cs typeface="ＭＳ Ｐゴシック" charset="0"/>
                </a:rPr>
                <a:t>∨</a:t>
              </a:r>
              <a:r>
                <a:rPr lang="fr-FR" sz="1400" b="0" dirty="0">
                  <a:solidFill>
                    <a:srgbClr val="000000"/>
                  </a:solidFill>
                  <a:latin typeface="Times New Roman"/>
                  <a:ea typeface="ＭＳ Ｐゴシック" charset="0"/>
                  <a:cs typeface="Times New Roman" charset="0"/>
                </a:rPr>
                <a:t> </a:t>
              </a:r>
              <a:r>
                <a:rPr lang="fr-FR" sz="1400" b="0" i="1" baseline="-25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 </a:t>
              </a:r>
              <a:r>
                <a:rPr lang="fr-FR" sz="1400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x</a:t>
              </a:r>
              <a:r>
                <a:rPr lang="fr-FR" sz="1400" b="0" i="1" baseline="-25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2 </a:t>
              </a:r>
              <a:endPara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ＭＳ Ｐゴシック" charset="0"/>
              </a:endParaRPr>
            </a:p>
          </p:txBody>
        </p:sp>
        <p:graphicFrame>
          <p:nvGraphicFramePr>
            <p:cNvPr id="26" name="Objet 25"/>
            <p:cNvGraphicFramePr>
              <a:graphicFrameLocks noChangeAspect="1"/>
            </p:cNvGraphicFramePr>
            <p:nvPr/>
          </p:nvGraphicFramePr>
          <p:xfrm>
            <a:off x="2497138" y="6148388"/>
            <a:ext cx="1633537" cy="5826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498600" imgH="533400" progId="Equation.3">
                    <p:embed/>
                  </p:oleObj>
                </mc:Choice>
                <mc:Fallback>
                  <p:oleObj name="Equation" r:id="rId2" imgW="1498600" imgH="5334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2497138" y="6148388"/>
                          <a:ext cx="1633537" cy="582612"/>
                        </a:xfrm>
                        <a:prstGeom prst="rect">
                          <a:avLst/>
                        </a:prstGeom>
                        <a:solidFill>
                          <a:srgbClr val="E6E6E6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" name="Grouper 30"/>
          <p:cNvGrpSpPr/>
          <p:nvPr/>
        </p:nvGrpSpPr>
        <p:grpSpPr>
          <a:xfrm>
            <a:off x="4852788" y="6065461"/>
            <a:ext cx="3544811" cy="665539"/>
            <a:chOff x="4852788" y="6065461"/>
            <a:chExt cx="3544811" cy="665539"/>
          </a:xfrm>
          <a:solidFill>
            <a:srgbClr val="E6E6E6"/>
          </a:solidFill>
        </p:grpSpPr>
        <p:sp>
          <p:nvSpPr>
            <p:cNvPr id="27" name="Rectangle 26"/>
            <p:cNvSpPr/>
            <p:nvPr/>
          </p:nvSpPr>
          <p:spPr bwMode="auto">
            <a:xfrm>
              <a:off x="4852788" y="6065461"/>
              <a:ext cx="3544811" cy="653933"/>
            </a:xfrm>
            <a:prstGeom prst="rect">
              <a:avLst/>
            </a:prstGeom>
            <a:grpFill/>
            <a:ln w="952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fr-FR" b="0">
                <a:solidFill>
                  <a:srgbClr val="000000"/>
                </a:solidFill>
                <a:latin typeface="Times New Roman" pitchFamily="18" charset="0"/>
                <a:ea typeface="ＭＳ Ｐゴシック" charset="0"/>
                <a:cs typeface="Times New Roman" pitchFamily="18" charset="0"/>
              </a:endParaRPr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4853650" y="6066572"/>
              <a:ext cx="2577182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>
                <a:tabLst>
                  <a:tab pos="446088" algn="l"/>
                </a:tabLst>
              </a:pPr>
              <a:r>
                <a:rPr lang="fr-FR" sz="1400" b="0" dirty="0">
                  <a:solidFill>
                    <a:prstClr val="black"/>
                  </a:solidFill>
                  <a:latin typeface="EuclidSymbol"/>
                  <a:ea typeface="ＭＳ Ｐゴシック" charset="0"/>
                  <a:cs typeface="ＭＳ Ｐゴシック" charset="0"/>
                </a:rPr>
                <a:t>∧</a:t>
              </a:r>
              <a:r>
                <a:rPr lang="fr-FR" sz="14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:	</a:t>
              </a:r>
              <a:r>
                <a:rPr lang="fr-FR" sz="1400" b="0" dirty="0">
                  <a:solidFill>
                    <a:srgbClr val="000000"/>
                  </a:solidFill>
                  <a:latin typeface="Euclid Math Two" charset="2"/>
                  <a:ea typeface="ＭＳ Ｐゴシック" charset="0"/>
                  <a:cs typeface="Euclid Math Two" charset="2"/>
                </a:rPr>
                <a:t>B</a:t>
              </a:r>
              <a:r>
                <a:rPr lang="fr-FR" sz="1400" b="0" baseline="60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Apple Chancery"/>
                </a:rPr>
                <a:t>2</a:t>
              </a:r>
              <a:r>
                <a:rPr lang="fr-FR" sz="1400" b="0" dirty="0">
                  <a:solidFill>
                    <a:srgbClr val="000000"/>
                  </a:solidFill>
                  <a:latin typeface="Euclid Math Two" charset="2"/>
                  <a:ea typeface="ＭＳ Ｐゴシック" charset="0"/>
                  <a:cs typeface="Euclid Math Two" charset="2"/>
                </a:rPr>
                <a:t> </a:t>
              </a:r>
              <a:r>
                <a:rPr lang="fr-FR" sz="1400" b="0" dirty="0">
                  <a:solidFill>
                    <a:prstClr val="black"/>
                  </a:solidFill>
                  <a:latin typeface="AppleSymbols"/>
                  <a:ea typeface="ＭＳ Ｐゴシック" charset="0"/>
                  <a:cs typeface="ＭＳ Ｐゴシック" charset="0"/>
                </a:rPr>
                <a:t>⟶ </a:t>
              </a:r>
              <a:r>
                <a:rPr lang="fr-FR" sz="1400" b="0" dirty="0">
                  <a:solidFill>
                    <a:srgbClr val="000000"/>
                  </a:solidFill>
                  <a:latin typeface="Euclid Math Two" charset="2"/>
                  <a:ea typeface="ＭＳ Ｐゴシック" charset="0"/>
                  <a:cs typeface="Euclid Math Two" charset="2"/>
                </a:rPr>
                <a:t>B</a:t>
              </a:r>
            </a:p>
            <a:p>
              <a:pPr algn="l">
                <a:tabLst>
                  <a:tab pos="446088" algn="l"/>
                </a:tabLst>
              </a:pPr>
              <a:r>
                <a:rPr lang="fr-FR" sz="14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	(</a:t>
              </a:r>
              <a:r>
                <a:rPr lang="fr-FR" sz="1400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x</a:t>
              </a:r>
              <a:r>
                <a:rPr lang="fr-FR" sz="1400" b="0" i="1" baseline="-25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1</a:t>
              </a:r>
              <a:r>
                <a:rPr lang="fr-FR" sz="1400" b="0" baseline="-25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,</a:t>
              </a:r>
              <a:r>
                <a:rPr lang="fr-FR" sz="1400" b="0" i="1" baseline="-25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 </a:t>
              </a:r>
              <a:r>
                <a:rPr lang="fr-FR" sz="1400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x</a:t>
              </a:r>
              <a:r>
                <a:rPr lang="fr-FR" sz="1400" b="0" i="1" baseline="-25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2</a:t>
              </a:r>
              <a:r>
                <a:rPr lang="fr-FR" sz="14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) </a:t>
              </a:r>
              <a:r>
                <a:rPr lang="fr-FR" sz="1400" b="0" dirty="0">
                  <a:solidFill>
                    <a:prstClr val="black"/>
                  </a:solidFill>
                  <a:latin typeface="AppleSymbols"/>
                  <a:ea typeface="ＭＳ Ｐゴシック" charset="0"/>
                  <a:cs typeface="ＭＳ Ｐゴシック" charset="0"/>
                </a:rPr>
                <a:t>↦ </a:t>
              </a:r>
              <a:r>
                <a:rPr lang="fr-FR" sz="1400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x</a:t>
              </a:r>
              <a:r>
                <a:rPr lang="fr-FR" sz="1400" b="0" i="1" baseline="-25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1 </a:t>
              </a:r>
              <a:r>
                <a:rPr lang="fr-FR" sz="1400" b="0" dirty="0">
                  <a:solidFill>
                    <a:prstClr val="black"/>
                  </a:solidFill>
                  <a:latin typeface="EuclidSymbol"/>
                  <a:ea typeface="ＭＳ Ｐゴシック" charset="0"/>
                  <a:cs typeface="ＭＳ Ｐゴシック" charset="0"/>
                </a:rPr>
                <a:t>∧</a:t>
              </a:r>
              <a:r>
                <a:rPr lang="fr-FR" sz="1400" b="0" dirty="0">
                  <a:solidFill>
                    <a:srgbClr val="000000"/>
                  </a:solidFill>
                  <a:latin typeface="Times New Roman"/>
                  <a:ea typeface="ＭＳ Ｐゴシック" charset="0"/>
                  <a:cs typeface="Times New Roman" charset="0"/>
                </a:rPr>
                <a:t> </a:t>
              </a:r>
              <a:r>
                <a:rPr lang="fr-FR" sz="1400" b="0" i="1" baseline="-25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 </a:t>
              </a:r>
              <a:r>
                <a:rPr lang="fr-FR" sz="1400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x</a:t>
              </a:r>
              <a:r>
                <a:rPr lang="fr-FR" sz="1400" b="0" i="1" baseline="-2500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Monotype Corsiva"/>
                </a:rPr>
                <a:t>2 </a:t>
              </a:r>
              <a:endPara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ＭＳ Ｐゴシック" charset="0"/>
              </a:endParaRPr>
            </a:p>
          </p:txBody>
        </p:sp>
        <p:graphicFrame>
          <p:nvGraphicFramePr>
            <p:cNvPr id="29" name="Objet 28"/>
            <p:cNvGraphicFramePr>
              <a:graphicFrameLocks noChangeAspect="1"/>
            </p:cNvGraphicFramePr>
            <p:nvPr/>
          </p:nvGraphicFramePr>
          <p:xfrm>
            <a:off x="6713538" y="6148388"/>
            <a:ext cx="1579562" cy="5826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…quation" r:id="rId4" imgW="1447800" imgH="533400" progId="Equation.3">
                    <p:embed/>
                  </p:oleObj>
                </mc:Choice>
                <mc:Fallback>
                  <p:oleObj name="…quation" r:id="rId4" imgW="1447800" imgH="5334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6713538" y="6148388"/>
                          <a:ext cx="1579562" cy="582612"/>
                        </a:xfrm>
                        <a:prstGeom prst="rect">
                          <a:avLst/>
                        </a:prstGeom>
                        <a:solidFill>
                          <a:srgbClr val="E6E6E6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2515202" y="161925"/>
            <a:ext cx="39171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4000" kern="0" dirty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Algèbre de Boole</a:t>
            </a:r>
            <a:endParaRPr lang="fr-FR" sz="44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988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7950" y="1090613"/>
            <a:ext cx="9036050" cy="54640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fr-FR" sz="1800" i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Fonctions booléennes usuelles</a:t>
            </a:r>
            <a:endParaRPr lang="fr-FR" sz="2400" b="0" dirty="0">
              <a:solidFill>
                <a:srgbClr val="3333CC"/>
              </a:solidFill>
              <a:latin typeface="Times New Roman" charset="0"/>
              <a:cs typeface="Times New Roman" charset="0"/>
            </a:endParaRPr>
          </a:p>
          <a:p>
            <a:pPr marL="0" indent="0" algn="just">
              <a:buFontTx/>
              <a:buNone/>
            </a:pPr>
            <a:endParaRPr lang="fr-FR" sz="3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 charset="0"/>
              </a:rPr>
              <a:t>Fonctions de </a:t>
            </a:r>
            <a:r>
              <a:rPr lang="fr-FR" sz="1800" b="0" dirty="0">
                <a:solidFill>
                  <a:srgbClr val="3333CC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3333CC"/>
                </a:solidFill>
                <a:latin typeface="Times New Roman" charset="0"/>
                <a:cs typeface="Times New Roman" charset="0"/>
              </a:rPr>
              <a:t>2 </a:t>
            </a:r>
            <a:r>
              <a:rPr lang="fr-FR" sz="1800" b="0" dirty="0">
                <a:solidFill>
                  <a:srgbClr val="3333CC"/>
                </a:solidFill>
                <a:latin typeface="Times New Roman" charset="0"/>
                <a:cs typeface="Times New Roman" charset="0"/>
              </a:rPr>
              <a:t>(suite)</a:t>
            </a:r>
          </a:p>
          <a:p>
            <a:pPr lvl="1"/>
            <a:r>
              <a:rPr lang="fr-FR" sz="14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Fonctions « implique », « est impliqué par », « n’implique pas » et « n’est pas impliqué par »</a:t>
            </a:r>
          </a:p>
          <a:p>
            <a:pPr lvl="1"/>
            <a:endParaRPr lang="fr-FR" sz="14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lvl="1"/>
            <a:endParaRPr lang="fr-FR" sz="14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lvl="1"/>
            <a:endParaRPr lang="fr-FR" sz="14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lvl="1"/>
            <a:r>
              <a:rPr lang="fr-FR" sz="14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Fonctions « équivalent »</a:t>
            </a:r>
          </a:p>
          <a:p>
            <a:pPr lvl="1"/>
            <a:endParaRPr lang="fr-FR" sz="14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lvl="1"/>
            <a:endParaRPr lang="fr-FR" sz="14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lvl="1"/>
            <a:endParaRPr lang="fr-FR" sz="14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lvl="1"/>
            <a:r>
              <a:rPr lang="fr-FR" sz="14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Fonctions « non OU » (NOR), « non ET » (NAND)</a:t>
            </a:r>
          </a:p>
          <a:p>
            <a:pPr lvl="1"/>
            <a:endParaRPr lang="fr-FR" sz="14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lvl="1"/>
            <a:endParaRPr lang="fr-FR" sz="14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lvl="1"/>
            <a:endParaRPr lang="fr-FR" sz="14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lvl="1"/>
            <a:r>
              <a:rPr lang="fr-FR" sz="14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Fonction « OU exclusif » (XOR) notée </a:t>
            </a:r>
            <a:r>
              <a:rPr lang="fr-FR" sz="1400" b="0" dirty="0">
                <a:solidFill>
                  <a:prstClr val="black"/>
                </a:solidFill>
                <a:latin typeface="EuclidSymbol"/>
                <a:cs typeface="Times New Roman"/>
              </a:rPr>
              <a:t>⊕</a:t>
            </a:r>
            <a:endParaRPr lang="fr-FR" sz="14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lvl="1"/>
            <a:endParaRPr lang="fr-FR" sz="1400" b="0" dirty="0">
              <a:solidFill>
                <a:srgbClr val="3333CC"/>
              </a:solidFill>
              <a:latin typeface="Times New Roman" charset="0"/>
              <a:cs typeface="Times New Roman" charset="0"/>
            </a:endParaRPr>
          </a:p>
          <a:p>
            <a:pPr lvl="1"/>
            <a:endParaRPr lang="fr-FR" sz="1400" b="0" dirty="0">
              <a:solidFill>
                <a:srgbClr val="3333CC"/>
              </a:solidFill>
              <a:latin typeface="Times New Roman" charset="0"/>
              <a:cs typeface="Times New Roman" charset="0"/>
            </a:endParaRPr>
          </a:p>
          <a:p>
            <a:pPr marL="457200" lvl="1" indent="0">
              <a:buFontTx/>
              <a:buNone/>
            </a:pPr>
            <a:endParaRPr lang="fr-FR" sz="1400" b="0" dirty="0">
              <a:solidFill>
                <a:srgbClr val="3333CC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607457" y="2180883"/>
            <a:ext cx="2017974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⇒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  <a:r>
              <a:rPr lang="fr-FR" sz="1400" b="0" baseline="6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Apple Chancery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(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,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 charset="0"/>
              </a:rPr>
              <a:t> </a:t>
            </a:r>
            <a:r>
              <a:rPr lang="fr-FR" sz="1400" b="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∨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2815859" y="2180883"/>
            <a:ext cx="2017974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⇐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  <a:r>
              <a:rPr lang="fr-FR" sz="1400" b="0" baseline="6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Apple Chancery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(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,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 charset="0"/>
              </a:rPr>
              <a:t> </a:t>
            </a:r>
            <a:r>
              <a:rPr lang="fr-FR" sz="1400" b="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∨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sz="14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4929476" y="2180883"/>
            <a:ext cx="2017974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prstClr val="black"/>
                </a:solidFill>
                <a:latin typeface="JCfg"/>
                <a:ea typeface="ＭＳ Ｐゴシック" charset="0"/>
                <a:cs typeface="ＭＳ Ｐゴシック" charset="0"/>
              </a:rPr>
              <a:t>⇏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  <a:r>
              <a:rPr lang="fr-FR" sz="1400" b="0" baseline="6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Apple Chancery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(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,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 charset="0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sz="14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7059680" y="2180883"/>
            <a:ext cx="2017974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prstClr val="black"/>
                </a:solidFill>
                <a:latin typeface="JCfg"/>
                <a:ea typeface="ＭＳ Ｐゴシック" charset="0"/>
                <a:cs typeface="ＭＳ Ｐゴシック" charset="0"/>
              </a:rPr>
              <a:t>⇍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  <a:r>
              <a:rPr lang="fr-FR" sz="1400" b="0" baseline="6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Apple Chancery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(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,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 charset="0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607456" y="4227976"/>
            <a:ext cx="2614589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720725" algn="l"/>
              </a:tabLst>
            </a:pPr>
            <a:r>
              <a:rPr lang="fr-FR" sz="1400" b="0" dirty="0">
                <a:solidFill>
                  <a:prstClr val="black"/>
                </a:solidFill>
                <a:latin typeface="Times New Roman"/>
                <a:ea typeface="ＭＳ Ｐゴシック" charset="0"/>
                <a:cs typeface="ＭＳ Ｐゴシック" charset="0"/>
              </a:rPr>
              <a:t>NOR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  <a:r>
              <a:rPr lang="fr-FR" sz="1400" b="0" baseline="6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Apple Chancery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720725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(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,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¬(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 charset="0"/>
              </a:rPr>
              <a:t> </a:t>
            </a:r>
            <a:r>
              <a:rPr lang="fr-FR" sz="1400" b="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∨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)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3447188" y="4227976"/>
            <a:ext cx="2671548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720725" algn="l"/>
              </a:tabLst>
            </a:pPr>
            <a:r>
              <a:rPr lang="fr-FR" sz="1400" b="0" dirty="0">
                <a:solidFill>
                  <a:prstClr val="black"/>
                </a:solidFill>
                <a:latin typeface="Times New Roman"/>
                <a:ea typeface="ＭＳ Ｐゴシック" charset="0"/>
                <a:cs typeface="ＭＳ Ｐゴシック" charset="0"/>
              </a:rPr>
              <a:t>NAND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  <a:r>
              <a:rPr lang="fr-FR" sz="1400" b="0" baseline="6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Apple Chancery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720725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(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,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¬(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 charset="0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)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607457" y="3213908"/>
            <a:ext cx="3748078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720725" algn="l"/>
              </a:tabLst>
            </a:pPr>
            <a:r>
              <a:rPr lang="fr-FR" sz="14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⇔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  <a:r>
              <a:rPr lang="fr-FR" sz="1400" b="0" baseline="6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Apple Chancery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720725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(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,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(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)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400" b="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∨ (</a:t>
            </a:r>
            <a:r>
              <a:rPr lang="fr-FR" sz="14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 charset="0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)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607457" y="5279956"/>
            <a:ext cx="3412230" cy="523220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⊕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:	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  <a:r>
              <a:rPr lang="fr-FR" sz="1400" b="0" baseline="6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Apple Chancery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⟶ </a:t>
            </a:r>
            <a:r>
              <a:rPr lang="fr-FR" sz="1400" b="0" dirty="0">
                <a:solidFill>
                  <a:srgbClr val="000000"/>
                </a:solidFill>
                <a:latin typeface="Euclid Math Two" charset="2"/>
                <a:ea typeface="ＭＳ Ｐゴシック" charset="0"/>
                <a:cs typeface="Euclid Math Two" charset="2"/>
              </a:rPr>
              <a:t>B</a:t>
            </a:r>
          </a:p>
          <a:p>
            <a:pPr algn="l">
              <a:tabLst>
                <a:tab pos="446088" algn="l"/>
              </a:tabLst>
            </a:pP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	(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,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 </a:t>
            </a:r>
            <a:r>
              <a:rPr lang="fr-FR" sz="1400" b="0" dirty="0">
                <a:solidFill>
                  <a:prstClr val="black"/>
                </a:solidFill>
                <a:latin typeface="AppleSymbols"/>
                <a:ea typeface="ＭＳ Ｐゴシック" charset="0"/>
                <a:cs typeface="ＭＳ Ｐゴシック" charset="0"/>
              </a:rPr>
              <a:t>↦ </a:t>
            </a:r>
            <a:r>
              <a:rPr lang="fr-FR" sz="14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(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)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400" b="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∨ ( </a:t>
            </a:r>
            <a:r>
              <a:rPr lang="fr-FR" sz="14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1</a:t>
            </a:r>
            <a:r>
              <a:rPr lang="fr-FR" sz="1400" b="0" dirty="0">
                <a:solidFill>
                  <a:srgbClr val="000000"/>
                </a:solidFill>
                <a:latin typeface="Times New Roman"/>
                <a:ea typeface="ＭＳ Ｐゴシック" charset="0"/>
                <a:cs typeface="Times New Roman" charset="0"/>
              </a:rPr>
              <a:t> </a:t>
            </a:r>
            <a:r>
              <a:rPr lang="fr-FR" sz="14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</a:t>
            </a:r>
            <a:r>
              <a:rPr lang="fr-FR" sz="14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x</a:t>
            </a:r>
            <a:r>
              <a:rPr lang="fr-FR" sz="1400" b="0" i="1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2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Monotype Corsiva"/>
              </a:rPr>
              <a:t> )</a:t>
            </a:r>
            <a:endParaRPr lang="fr-FR" sz="1400" b="0" dirty="0">
              <a:solidFill>
                <a:srgbClr val="000000"/>
              </a:solidFill>
              <a:latin typeface="Times New Roman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515202" y="161925"/>
            <a:ext cx="39171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4000" kern="0" dirty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Algèbre de Boole</a:t>
            </a:r>
            <a:endParaRPr lang="fr-FR" sz="44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814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235852" y="4748470"/>
            <a:ext cx="8552371" cy="579120"/>
          </a:xfrm>
          <a:prstGeom prst="rect">
            <a:avLst/>
          </a:prstGeom>
          <a:solidFill>
            <a:srgbClr val="E6E6E6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fr-FR" b="0">
              <a:solidFill>
                <a:srgbClr val="000000"/>
              </a:solidFill>
              <a:latin typeface="Times New Roman" pitchFamily="18" charset="0"/>
              <a:ea typeface="ＭＳ Ｐゴシック" charset="0"/>
              <a:cs typeface="Times New Roman" pitchFamily="18" charset="0"/>
            </a:endParaRPr>
          </a:p>
        </p:txBody>
      </p:sp>
      <p:sp>
        <p:nvSpPr>
          <p:cNvPr id="34817" name="Rectangle 2"/>
          <p:cNvSpPr>
            <a:spLocks noChangeArrowheads="1"/>
          </p:cNvSpPr>
          <p:nvPr/>
        </p:nvSpPr>
        <p:spPr bwMode="auto">
          <a:xfrm>
            <a:off x="279860" y="1158240"/>
            <a:ext cx="4343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fr-FR" i="1" dirty="0">
                <a:solidFill>
                  <a:srgbClr val="FF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Table de vérité</a:t>
            </a:r>
            <a:endParaRPr lang="fr-FR" i="1" dirty="0">
              <a:solidFill>
                <a:srgbClr val="FF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79860" y="1512289"/>
            <a:ext cx="5741492" cy="2184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/>
            <a:r>
              <a:rPr lang="fr-FR" sz="1800" b="0" dirty="0">
                <a:solidFill>
                  <a:srgbClr val="000000"/>
                </a:solidFill>
              </a:rPr>
              <a:t>La </a:t>
            </a:r>
            <a:r>
              <a:rPr lang="fr-FR" sz="1800" dirty="0">
                <a:solidFill>
                  <a:srgbClr val="000000"/>
                </a:solidFill>
              </a:rPr>
              <a:t>Table de Vérité</a:t>
            </a:r>
            <a:r>
              <a:rPr lang="fr-FR" sz="1800" b="0" dirty="0">
                <a:solidFill>
                  <a:srgbClr val="000000"/>
                </a:solidFill>
              </a:rPr>
              <a:t> d’une fonction booléenne </a:t>
            </a:r>
            <a:r>
              <a:rPr lang="fr-FR" sz="1800" b="0" i="1" dirty="0">
                <a:solidFill>
                  <a:srgbClr val="000000"/>
                </a:solidFill>
              </a:rPr>
              <a:t>f</a:t>
            </a:r>
            <a:r>
              <a:rPr lang="fr-FR" sz="1800" b="0" dirty="0">
                <a:solidFill>
                  <a:srgbClr val="000000"/>
                </a:solidFill>
              </a:rPr>
              <a:t> </a:t>
            </a:r>
            <a:r>
              <a:rPr lang="fr-FR" sz="1800" b="0" dirty="0">
                <a:solidFill>
                  <a:prstClr val="black"/>
                </a:solidFill>
                <a:latin typeface="AppleSymbols"/>
              </a:rPr>
              <a:t>∈</a:t>
            </a:r>
            <a:r>
              <a:rPr lang="fr-FR" sz="1800" b="0" dirty="0">
                <a:solidFill>
                  <a:srgbClr val="000000"/>
                </a:solidFill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000000"/>
                </a:solidFill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cs typeface="Times New Roman" charset="0"/>
              </a:rPr>
              <a:t> </a:t>
            </a:r>
            <a:r>
              <a:rPr lang="fr-FR" sz="1800" b="0" dirty="0">
                <a:solidFill>
                  <a:srgbClr val="000000"/>
                </a:solidFill>
              </a:rPr>
              <a:t>est </a:t>
            </a:r>
            <a:r>
              <a:rPr lang="fr-FR" altLang="ja-JP" sz="1800" b="0" dirty="0">
                <a:solidFill>
                  <a:srgbClr val="000000"/>
                </a:solidFill>
              </a:rPr>
              <a:t>un tableau comportant </a:t>
            </a:r>
            <a:r>
              <a:rPr lang="fr-FR" altLang="ja-JP" sz="1800" b="0" dirty="0">
                <a:solidFill>
                  <a:srgbClr val="FF0000"/>
                </a:solidFill>
              </a:rPr>
              <a:t>n+1 colonnes </a:t>
            </a:r>
            <a:r>
              <a:rPr lang="fr-FR" altLang="ja-JP" sz="1800" b="0" dirty="0">
                <a:solidFill>
                  <a:srgbClr val="000000"/>
                </a:solidFill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fr-FR" altLang="ja-JP" sz="1800" b="0" dirty="0">
                <a:solidFill>
                  <a:srgbClr val="000000"/>
                </a:solidFill>
              </a:rPr>
              <a:t>les n premières colonnes représentent la valeur prise par les arguments </a:t>
            </a:r>
            <a:r>
              <a:rPr lang="fr-FR" sz="1800" b="0" i="1" dirty="0">
                <a:solidFill>
                  <a:srgbClr val="000000"/>
                </a:solidFill>
                <a:cs typeface="Times New Roman" charset="0"/>
              </a:rPr>
              <a:t>x</a:t>
            </a:r>
            <a:r>
              <a:rPr lang="fr-FR" sz="1800" b="0" i="1" baseline="-25000" dirty="0">
                <a:solidFill>
                  <a:srgbClr val="000000"/>
                </a:solidFill>
                <a:cs typeface="Times New Roman" charset="0"/>
              </a:rPr>
              <a:t>1</a:t>
            </a:r>
            <a:r>
              <a:rPr lang="fr-FR" sz="1800" b="0" dirty="0">
                <a:solidFill>
                  <a:srgbClr val="000000"/>
                </a:solidFill>
                <a:cs typeface="Times New Roman" charset="0"/>
              </a:rPr>
              <a:t>, …, </a:t>
            </a:r>
            <a:r>
              <a:rPr lang="fr-FR" sz="1800" b="0" i="1" dirty="0" err="1">
                <a:solidFill>
                  <a:srgbClr val="000000"/>
                </a:solidFill>
                <a:cs typeface="Times New Roman" charset="0"/>
              </a:rPr>
              <a:t>x</a:t>
            </a:r>
            <a:r>
              <a:rPr lang="fr-FR" sz="1800" b="0" i="1" baseline="-25000" dirty="0" err="1">
                <a:solidFill>
                  <a:srgbClr val="000000"/>
                </a:solidFill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cs typeface="Times New Roman" charset="0"/>
              </a:rPr>
              <a:t>  (</a:t>
            </a:r>
            <a:r>
              <a:rPr lang="fr-FR" sz="1800" b="0" dirty="0">
                <a:solidFill>
                  <a:srgbClr val="3333CC"/>
                </a:solidFill>
                <a:cs typeface="Times New Roman" charset="0"/>
              </a:rPr>
              <a:t>entrées</a:t>
            </a:r>
            <a:r>
              <a:rPr lang="fr-FR" sz="1800" b="0" dirty="0">
                <a:solidFill>
                  <a:srgbClr val="000000"/>
                </a:solidFill>
                <a:cs typeface="Times New Roman" charset="0"/>
              </a:rPr>
              <a:t>)</a:t>
            </a:r>
          </a:p>
          <a:p>
            <a:pPr marL="285750" indent="-285750" algn="just">
              <a:buFontTx/>
              <a:buChar char="-"/>
            </a:pPr>
            <a:r>
              <a:rPr lang="fr-FR" sz="1800" b="0" dirty="0">
                <a:solidFill>
                  <a:srgbClr val="000000"/>
                </a:solidFill>
                <a:cs typeface="Times New Roman" charset="0"/>
              </a:rPr>
              <a:t>la dernière colonne représente l’évaluation de la fonction </a:t>
            </a:r>
            <a:r>
              <a:rPr lang="fr-FR" sz="1800" b="0" i="1" dirty="0">
                <a:solidFill>
                  <a:srgbClr val="000000"/>
                </a:solidFill>
                <a:cs typeface="Times New Roman" charset="0"/>
              </a:rPr>
              <a:t>f </a:t>
            </a:r>
            <a:r>
              <a:rPr lang="fr-FR" sz="1800" b="0" dirty="0">
                <a:solidFill>
                  <a:srgbClr val="000000"/>
                </a:solidFill>
                <a:cs typeface="Times New Roman" charset="0"/>
              </a:rPr>
              <a:t>(</a:t>
            </a:r>
            <a:r>
              <a:rPr lang="fr-FR" sz="1800" b="0" i="1" dirty="0">
                <a:solidFill>
                  <a:srgbClr val="000000"/>
                </a:solidFill>
                <a:cs typeface="Times New Roman" charset="0"/>
              </a:rPr>
              <a:t>x</a:t>
            </a:r>
            <a:r>
              <a:rPr lang="fr-FR" sz="1800" b="0" i="1" baseline="-25000" dirty="0">
                <a:solidFill>
                  <a:srgbClr val="000000"/>
                </a:solidFill>
                <a:cs typeface="Times New Roman" charset="0"/>
              </a:rPr>
              <a:t>1</a:t>
            </a:r>
            <a:r>
              <a:rPr lang="fr-FR" sz="1800" b="0" dirty="0">
                <a:solidFill>
                  <a:srgbClr val="000000"/>
                </a:solidFill>
                <a:cs typeface="Times New Roman" charset="0"/>
              </a:rPr>
              <a:t>, …, </a:t>
            </a:r>
            <a:r>
              <a:rPr lang="fr-FR" sz="1800" b="0" i="1" dirty="0" err="1">
                <a:solidFill>
                  <a:srgbClr val="000000"/>
                </a:solidFill>
                <a:cs typeface="Times New Roman" charset="0"/>
              </a:rPr>
              <a:t>x</a:t>
            </a:r>
            <a:r>
              <a:rPr lang="fr-FR" sz="1800" b="0" i="1" baseline="-25000" dirty="0" err="1">
                <a:solidFill>
                  <a:srgbClr val="000000"/>
                </a:solidFill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cs typeface="Times New Roman" charset="0"/>
              </a:rPr>
              <a:t>) (</a:t>
            </a:r>
            <a:r>
              <a:rPr lang="fr-FR" sz="1800" b="0" dirty="0">
                <a:solidFill>
                  <a:srgbClr val="3333CC"/>
                </a:solidFill>
                <a:cs typeface="Times New Roman" charset="0"/>
              </a:rPr>
              <a:t>sortie</a:t>
            </a:r>
            <a:r>
              <a:rPr lang="fr-FR" sz="1800" b="0" dirty="0">
                <a:solidFill>
                  <a:srgbClr val="000000"/>
                </a:solidFill>
                <a:cs typeface="Times New Roman" charset="0"/>
              </a:rPr>
              <a:t>).</a:t>
            </a:r>
          </a:p>
          <a:p>
            <a:pPr algn="just"/>
            <a:r>
              <a:rPr lang="fr-FR" sz="1800" b="0" dirty="0">
                <a:solidFill>
                  <a:srgbClr val="000000"/>
                </a:solidFill>
                <a:cs typeface="Times New Roman" charset="0"/>
              </a:rPr>
              <a:t>Le nombre de ligne du tableau est de </a:t>
            </a:r>
            <a:r>
              <a:rPr lang="fr-FR" altLang="ja-JP" sz="1800" b="0" dirty="0">
                <a:solidFill>
                  <a:srgbClr val="FF0000"/>
                </a:solidFill>
              </a:rPr>
              <a:t>2</a:t>
            </a:r>
            <a:r>
              <a:rPr lang="fr-FR" altLang="ja-JP" sz="1800" b="0" baseline="30000" dirty="0">
                <a:solidFill>
                  <a:srgbClr val="FF0000"/>
                </a:solidFill>
              </a:rPr>
              <a:t>n</a:t>
            </a:r>
            <a:r>
              <a:rPr lang="fr-FR" altLang="ja-JP" sz="1800" b="0" dirty="0">
                <a:solidFill>
                  <a:srgbClr val="FF0000"/>
                </a:solidFill>
              </a:rPr>
              <a:t> lignes</a:t>
            </a:r>
            <a:r>
              <a:rPr lang="fr-FR" altLang="ja-JP" sz="1800" b="0" dirty="0">
                <a:solidFill>
                  <a:srgbClr val="000000"/>
                </a:solidFill>
              </a:rPr>
              <a:t>.</a:t>
            </a:r>
            <a:endParaRPr lang="fr-FR" sz="1800" b="0" dirty="0">
              <a:solidFill>
                <a:srgbClr val="000000"/>
              </a:solidFill>
            </a:endParaRPr>
          </a:p>
        </p:txBody>
      </p:sp>
      <p:graphicFrame>
        <p:nvGraphicFramePr>
          <p:cNvPr id="6" name="Group 451"/>
          <p:cNvGraphicFramePr>
            <a:graphicFrameLocks noGrp="1"/>
          </p:cNvGraphicFramePr>
          <p:nvPr/>
        </p:nvGraphicFramePr>
        <p:xfrm>
          <a:off x="6555232" y="1574267"/>
          <a:ext cx="1745388" cy="1945980"/>
        </p:xfrm>
        <a:graphic>
          <a:graphicData uri="http://schemas.openxmlformats.org/drawingml/2006/table">
            <a:tbl>
              <a:tblPr/>
              <a:tblGrid>
                <a:gridCol w="436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6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63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r>
                        <a:rPr kumimoji="0" lang="fr-FR" sz="9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r>
                        <a:rPr kumimoji="0" lang="fr-FR" sz="9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r>
                        <a:rPr kumimoji="0" lang="fr-FR" sz="9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</a:t>
                      </a:r>
                      <a:endParaRPr kumimoji="0" lang="fr-FR" sz="900" b="1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fr-FR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6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7175" marR="67175" marT="33575" marB="335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6957832" y="1190725"/>
            <a:ext cx="9583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Exemple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55371" y="3664868"/>
            <a:ext cx="8566872" cy="183516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fr-FR" sz="1800" i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Définition</a:t>
            </a:r>
          </a:p>
          <a:p>
            <a:pPr marL="0" indent="0" algn="just">
              <a:buFontTx/>
              <a:buNone/>
            </a:pPr>
            <a:endParaRPr lang="fr-FR" sz="500" b="0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marL="0" indent="0" algn="just">
              <a:buFontTx/>
              <a:buNone/>
            </a:pP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Une fonction booléenne ne peut prendre que deux valeurs 0 ou 1, elle est donc connue dès que l’on connaît les n-</a:t>
            </a:r>
            <a:r>
              <a:rPr lang="fr-FR" sz="1800" b="0" dirty="0" err="1">
                <a:solidFill>
                  <a:srgbClr val="000000"/>
                </a:solidFill>
                <a:latin typeface="Times New Roman"/>
                <a:cs typeface="Times New Roman"/>
              </a:rPr>
              <a:t>uplets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booléens où elle prend la valeur 1.</a:t>
            </a:r>
          </a:p>
          <a:p>
            <a:pPr marL="0" indent="0" algn="just">
              <a:buFontTx/>
              <a:buNone/>
            </a:pP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Le </a:t>
            </a:r>
            <a:r>
              <a:rPr lang="fr-FR" sz="1800" dirty="0">
                <a:solidFill>
                  <a:srgbClr val="3333CC"/>
                </a:solidFill>
                <a:latin typeface="Times New Roman"/>
                <a:cs typeface="Times New Roman"/>
              </a:rPr>
              <a:t>support S</a:t>
            </a:r>
            <a:r>
              <a:rPr lang="fr-FR" sz="1800" baseline="-25000" dirty="0">
                <a:solidFill>
                  <a:srgbClr val="3333CC"/>
                </a:solidFill>
                <a:latin typeface="Times New Roman"/>
                <a:cs typeface="Times New Roman"/>
              </a:rPr>
              <a:t>n</a:t>
            </a:r>
            <a:r>
              <a:rPr lang="fr-FR" sz="1800" dirty="0">
                <a:solidFill>
                  <a:srgbClr val="3333CC"/>
                </a:solidFill>
                <a:latin typeface="Times New Roman"/>
                <a:cs typeface="Times New Roman"/>
              </a:rPr>
              <a:t>(</a:t>
            </a:r>
            <a:r>
              <a:rPr lang="fr-FR" sz="1800" i="1" dirty="0">
                <a:solidFill>
                  <a:srgbClr val="3333CC"/>
                </a:solidFill>
                <a:latin typeface="Times New Roman"/>
                <a:cs typeface="Times New Roman"/>
              </a:rPr>
              <a:t>f</a:t>
            </a:r>
            <a:r>
              <a:rPr lang="fr-FR" sz="1800" dirty="0">
                <a:solidFill>
                  <a:srgbClr val="3333CC"/>
                </a:solidFill>
                <a:latin typeface="Times New Roman"/>
                <a:cs typeface="Times New Roman"/>
              </a:rPr>
              <a:t>)</a:t>
            </a:r>
            <a:r>
              <a:rPr lang="fr-FR" sz="1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d’une fonction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f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prstClr val="black"/>
                </a:solidFill>
                <a:latin typeface="AppleSymbols"/>
                <a:cs typeface="Times New Roman"/>
              </a:rPr>
              <a:t>∈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est l’ensemble des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−</a:t>
            </a:r>
            <a:r>
              <a:rPr lang="fr-FR" sz="1800" b="0" dirty="0" err="1">
                <a:solidFill>
                  <a:srgbClr val="000000"/>
                </a:solidFill>
                <a:latin typeface="Times New Roman"/>
                <a:cs typeface="Times New Roman"/>
              </a:rPr>
              <a:t>uplets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(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x</a:t>
            </a:r>
            <a:r>
              <a:rPr lang="fr-FR" sz="1800" b="0" i="1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1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, …, </a:t>
            </a:r>
            <a:r>
              <a:rPr lang="fr-FR" sz="1800" b="0" i="1" dirty="0" err="1">
                <a:solidFill>
                  <a:srgbClr val="000000"/>
                </a:solidFill>
                <a:latin typeface="Times New Roman"/>
                <a:cs typeface="Times New Roman" charset="0"/>
              </a:rPr>
              <a:t>x</a:t>
            </a:r>
            <a:r>
              <a:rPr lang="fr-FR" sz="1800" b="0" i="1" baseline="-25000" dirty="0" err="1">
                <a:solidFill>
                  <a:srgbClr val="000000"/>
                </a:solidFill>
                <a:latin typeface="Times New Roman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) </a:t>
            </a:r>
            <a:r>
              <a:rPr lang="fr-FR" sz="1800" b="0" dirty="0">
                <a:solidFill>
                  <a:prstClr val="black"/>
                </a:solidFill>
                <a:latin typeface="AppleSymbols"/>
                <a:cs typeface="Times New Roman"/>
              </a:rPr>
              <a:t>∈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 err="1">
                <a:solidFill>
                  <a:srgbClr val="000000"/>
                </a:solidFill>
                <a:latin typeface="Euclid Math Two" charset="2"/>
                <a:cs typeface="Euclid Math Two" charset="2"/>
              </a:rPr>
              <a:t>B</a:t>
            </a:r>
            <a:r>
              <a:rPr lang="fr-FR" sz="1800" b="0" baseline="60000" dirty="0" err="1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, </a:t>
            </a:r>
            <a:r>
              <a:rPr lang="es-ES_tradnl" sz="1800" b="0" dirty="0" err="1">
                <a:solidFill>
                  <a:srgbClr val="000000"/>
                </a:solidFill>
                <a:latin typeface="Times New Roman"/>
                <a:cs typeface="Times New Roman"/>
              </a:rPr>
              <a:t>tels</a:t>
            </a:r>
            <a:r>
              <a:rPr lang="es-ES_tradnl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que </a:t>
            </a:r>
            <a:r>
              <a:rPr lang="es-ES_tradnl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(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 charset="0"/>
              </a:rPr>
              <a:t>x</a:t>
            </a:r>
            <a:r>
              <a:rPr lang="fr-FR" sz="1800" b="0" i="1" baseline="-25000" dirty="0">
                <a:solidFill>
                  <a:srgbClr val="000000"/>
                </a:solidFill>
                <a:latin typeface="Times New Roman"/>
                <a:cs typeface="Times New Roman" charset="0"/>
              </a:rPr>
              <a:t>1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, …, </a:t>
            </a:r>
            <a:r>
              <a:rPr lang="fr-FR" sz="1800" b="0" i="1" dirty="0" err="1">
                <a:solidFill>
                  <a:srgbClr val="000000"/>
                </a:solidFill>
                <a:latin typeface="Times New Roman"/>
                <a:cs typeface="Times New Roman" charset="0"/>
              </a:rPr>
              <a:t>x</a:t>
            </a:r>
            <a:r>
              <a:rPr lang="fr-FR" sz="1800" b="0" i="1" baseline="-25000" dirty="0" err="1">
                <a:solidFill>
                  <a:srgbClr val="000000"/>
                </a:solidFill>
                <a:latin typeface="Times New Roman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) </a:t>
            </a:r>
            <a:r>
              <a:rPr lang="es-ES_tradnl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= 1.</a:t>
            </a:r>
            <a:endParaRPr lang="fr-FR" sz="18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endParaRPr lang="fr-FR" sz="1800" b="0" dirty="0">
              <a:solidFill>
                <a:srgbClr val="000000"/>
              </a:solidFill>
              <a:latin typeface="Times New Roman"/>
              <a:cs typeface="Apple Chancery"/>
            </a:endParaRPr>
          </a:p>
          <a:p>
            <a:pPr marL="0" indent="0" algn="just">
              <a:buFontTx/>
              <a:buNone/>
            </a:pPr>
            <a:endParaRPr lang="fr-FR" sz="1800" b="0" dirty="0">
              <a:solidFill>
                <a:srgbClr val="000000"/>
              </a:solidFill>
              <a:latin typeface="Times New Roman"/>
              <a:cs typeface="Apple Chancery"/>
            </a:endParaRPr>
          </a:p>
          <a:p>
            <a:pPr marL="0" indent="0" algn="just">
              <a:buFontTx/>
              <a:buNone/>
            </a:pPr>
            <a:endParaRPr lang="fr-FR" sz="100" b="0" dirty="0">
              <a:solidFill>
                <a:srgbClr val="000000"/>
              </a:solidFill>
              <a:latin typeface="Euclid Math Two" charset="2"/>
              <a:cs typeface="Euclid Math Two" charset="2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3092031" y="5508850"/>
          <a:ext cx="1242871" cy="1161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9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i="1" dirty="0">
                          <a:solidFill>
                            <a:srgbClr val="000000"/>
                          </a:solidFill>
                        </a:rPr>
                        <a:t>x</a:t>
                      </a:r>
                      <a:r>
                        <a:rPr lang="fr-FR" sz="1100" i="1" baseline="-25000" dirty="0">
                          <a:solidFill>
                            <a:srgbClr val="000000"/>
                          </a:solidFill>
                        </a:rPr>
                        <a:t>1</a:t>
                      </a:r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i="1" dirty="0">
                          <a:solidFill>
                            <a:srgbClr val="000000"/>
                          </a:solidFill>
                        </a:rPr>
                        <a:t>x</a:t>
                      </a:r>
                      <a:r>
                        <a:rPr lang="fr-FR" sz="1100" i="1" baseline="-25000" dirty="0">
                          <a:solidFill>
                            <a:srgbClr val="000000"/>
                          </a:solidFill>
                        </a:rPr>
                        <a:t>2</a:t>
                      </a:r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i="1" dirty="0">
                          <a:solidFill>
                            <a:srgbClr val="000000"/>
                          </a:solidFill>
                        </a:rPr>
                        <a:t>f</a:t>
                      </a:r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0</a:t>
                      </a: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37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1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4521722" y="5885427"/>
            <a:ext cx="30502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On a donc S</a:t>
            </a:r>
            <a:r>
              <a:rPr lang="fr-FR" sz="1600" b="0" baseline="-25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2 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( </a:t>
            </a:r>
            <a:r>
              <a:rPr lang="fr-FR" sz="16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f 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 = {(0, 0), (1, 1)}.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891698" y="5394453"/>
            <a:ext cx="1057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Exemple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2515202" y="161925"/>
            <a:ext cx="39171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4000" kern="0" dirty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Algèbre de Boole</a:t>
            </a:r>
            <a:endParaRPr lang="fr-FR" sz="44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469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7950" y="1090612"/>
            <a:ext cx="9036050" cy="564038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fr-FR" sz="1800" i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Définitions</a:t>
            </a:r>
            <a:endParaRPr lang="fr-FR" sz="8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On appelle </a:t>
            </a:r>
            <a:r>
              <a:rPr lang="fr-FR" sz="1800" dirty="0">
                <a:solidFill>
                  <a:srgbClr val="333399"/>
                </a:solidFill>
                <a:latin typeface="Times New Roman"/>
                <a:cs typeface="Times New Roman" charset="0"/>
              </a:rPr>
              <a:t>monôme conjonctif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de</a:t>
            </a:r>
            <a:r>
              <a:rPr lang="fr-FR" sz="1800" dirty="0">
                <a:solidFill>
                  <a:srgbClr val="000000"/>
                </a:solidFill>
                <a:latin typeface="Times New Roman"/>
                <a:cs typeface="Times New Roman" charset="0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tout </a:t>
            </a:r>
            <a:r>
              <a:rPr lang="fr-FR" sz="1800" b="0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produit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de projections ou de négations de projections, autrement dit tout élément pouvant s’écrire :</a:t>
            </a:r>
          </a:p>
          <a:p>
            <a:pPr algn="just"/>
            <a:endParaRPr lang="fr-FR" sz="18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endParaRPr lang="fr-FR" sz="18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endParaRPr lang="fr-FR" sz="3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On appelle </a:t>
            </a:r>
            <a:r>
              <a:rPr lang="fr-FR" sz="1800" dirty="0">
                <a:solidFill>
                  <a:srgbClr val="333399"/>
                </a:solidFill>
                <a:latin typeface="Times New Roman"/>
                <a:cs typeface="Times New Roman" charset="0"/>
              </a:rPr>
              <a:t>monôme disjonctif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de</a:t>
            </a:r>
            <a:r>
              <a:rPr lang="fr-FR" sz="1800" dirty="0">
                <a:solidFill>
                  <a:srgbClr val="000000"/>
                </a:solidFill>
                <a:latin typeface="Times New Roman"/>
                <a:cs typeface="Times New Roman" charset="0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tout </a:t>
            </a:r>
            <a:r>
              <a:rPr lang="fr-FR" sz="1800" b="0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somme 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de projections ou de négations de projections, autrement dit tout élément pouvant s’écrire :</a:t>
            </a:r>
          </a:p>
          <a:p>
            <a:pPr algn="just"/>
            <a:endParaRPr lang="fr-FR" sz="18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endParaRPr lang="fr-FR" sz="18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endParaRPr lang="fr-FR" sz="9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Un monôme (conjonctif ou disjonctif) est dit </a:t>
            </a:r>
            <a:r>
              <a:rPr lang="fr-FR" sz="1800" dirty="0">
                <a:solidFill>
                  <a:srgbClr val="333399"/>
                </a:solidFill>
                <a:latin typeface="Times New Roman"/>
                <a:cs typeface="Times New Roman" charset="0"/>
              </a:rPr>
              <a:t>canonique</a:t>
            </a:r>
            <a:r>
              <a:rPr lang="fr-FR" sz="1800" b="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pour une fonction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de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fr-FR" sz="1800" b="0">
                <a:solidFill>
                  <a:srgbClr val="000000"/>
                </a:solidFill>
                <a:latin typeface="Times New Roman"/>
                <a:cs typeface="Times New Roman"/>
              </a:rPr>
              <a:t>si chacun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des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arguments de la fonction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f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intervient exactement une fois dans le monôme.</a:t>
            </a:r>
          </a:p>
          <a:p>
            <a:pPr lvl="1"/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Un monôme conjonctif canonique est appelé </a:t>
            </a:r>
            <a:r>
              <a:rPr lang="fr-FR" sz="1600" b="0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MINTERME</a:t>
            </a:r>
          </a:p>
          <a:p>
            <a:pPr lvl="1"/>
            <a:r>
              <a:rPr lang="fr-FR" sz="16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Un monôme disjonctif canonique est appelé </a:t>
            </a:r>
            <a:r>
              <a:rPr lang="fr-FR" sz="1600" b="0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MAXTERME</a:t>
            </a:r>
            <a:endParaRPr lang="fr-FR" sz="16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marL="0" indent="0" algn="just">
              <a:buFontTx/>
              <a:buNone/>
            </a:pPr>
            <a:endParaRPr lang="fr-FR" sz="14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En connaissant le support S</a:t>
            </a:r>
            <a:r>
              <a:rPr lang="fr-FR" sz="1800" b="0" baseline="-250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d’une fonction booléenne </a:t>
            </a:r>
            <a:r>
              <a:rPr lang="fr-FR" sz="1800" b="0" i="1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f</a:t>
            </a:r>
            <a:r>
              <a:rPr lang="fr-FR" sz="1800" b="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, on peut de manière automatique, en déduire une écriture algébrique de cette fonction :</a:t>
            </a:r>
          </a:p>
          <a:p>
            <a:pPr lvl="1" algn="just"/>
            <a:r>
              <a:rPr lang="fr-FR" sz="16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sous la forme d’une « </a:t>
            </a:r>
            <a:r>
              <a:rPr lang="fr-FR" sz="1600" b="0" dirty="0">
                <a:solidFill>
                  <a:srgbClr val="008000"/>
                </a:solidFill>
                <a:latin typeface="Times New Roman"/>
                <a:cs typeface="Times New Roman" charset="0"/>
              </a:rPr>
              <a:t>SOMME DE PRODUITS</a:t>
            </a:r>
            <a:r>
              <a:rPr lang="fr-FR" sz="16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 » (à base de </a:t>
            </a:r>
            <a:r>
              <a:rPr lang="fr-FR" sz="1600" b="0" dirty="0" err="1">
                <a:solidFill>
                  <a:srgbClr val="800080"/>
                </a:solidFill>
                <a:latin typeface="Times New Roman"/>
                <a:cs typeface="Times New Roman" charset="0"/>
              </a:rPr>
              <a:t>MINTERME</a:t>
            </a:r>
            <a:r>
              <a:rPr lang="fr-FR" sz="1600" b="0" dirty="0" err="1">
                <a:solidFill>
                  <a:srgbClr val="000000"/>
                </a:solidFill>
                <a:latin typeface="Times New Roman"/>
                <a:cs typeface="Times New Roman" charset="0"/>
              </a:rPr>
              <a:t>s</a:t>
            </a:r>
            <a:r>
              <a:rPr lang="fr-FR" sz="16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),</a:t>
            </a:r>
          </a:p>
          <a:p>
            <a:pPr lvl="1" algn="just"/>
            <a:r>
              <a:rPr lang="fr-FR" sz="16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sous la forme d’un « </a:t>
            </a:r>
            <a:r>
              <a:rPr lang="fr-FR" sz="1600" b="0" dirty="0">
                <a:solidFill>
                  <a:srgbClr val="008000"/>
                </a:solidFill>
                <a:latin typeface="Times New Roman"/>
                <a:cs typeface="Times New Roman" charset="0"/>
              </a:rPr>
              <a:t>PRODUIT DE SOMMES</a:t>
            </a:r>
            <a:r>
              <a:rPr lang="fr-FR" sz="16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 » (à base de </a:t>
            </a:r>
            <a:r>
              <a:rPr lang="fr-FR" sz="1600" b="0" dirty="0" err="1">
                <a:solidFill>
                  <a:srgbClr val="800080"/>
                </a:solidFill>
                <a:latin typeface="Times New Roman"/>
                <a:cs typeface="Times New Roman" charset="0"/>
              </a:rPr>
              <a:t>MAXTERME</a:t>
            </a:r>
            <a:r>
              <a:rPr lang="fr-FR" sz="1600" b="0" dirty="0" err="1">
                <a:solidFill>
                  <a:srgbClr val="000000"/>
                </a:solidFill>
                <a:latin typeface="Times New Roman"/>
                <a:cs typeface="Times New Roman" charset="0"/>
              </a:rPr>
              <a:t>s</a:t>
            </a:r>
            <a:r>
              <a:rPr lang="fr-FR" sz="1600" b="0" dirty="0">
                <a:solidFill>
                  <a:srgbClr val="000000"/>
                </a:solidFill>
                <a:latin typeface="Times New Roman"/>
                <a:cs typeface="Times New Roman" charset="0"/>
              </a:rPr>
              <a:t>).</a:t>
            </a:r>
            <a:endParaRPr lang="fr-FR" sz="16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just"/>
            <a:endParaRPr lang="fr-FR" sz="1800" b="0" dirty="0">
              <a:solidFill>
                <a:srgbClr val="000000"/>
              </a:solidFill>
              <a:latin typeface="Times New Roman"/>
              <a:cs typeface="Apple Chancery"/>
            </a:endParaRPr>
          </a:p>
          <a:p>
            <a:pPr marL="0" indent="0" algn="just">
              <a:buFontTx/>
              <a:buNone/>
            </a:pPr>
            <a:endParaRPr lang="fr-FR" sz="1800" b="0" dirty="0">
              <a:solidFill>
                <a:srgbClr val="000000"/>
              </a:solidFill>
              <a:latin typeface="Times New Roman"/>
              <a:cs typeface="Apple Chancery"/>
            </a:endParaRPr>
          </a:p>
          <a:p>
            <a:pPr marL="0" indent="0" algn="just">
              <a:buFontTx/>
              <a:buNone/>
            </a:pPr>
            <a:endParaRPr lang="fr-FR" sz="100" b="0" dirty="0">
              <a:solidFill>
                <a:srgbClr val="000000"/>
              </a:solidFill>
              <a:latin typeface="Euclid Math Two" charset="2"/>
              <a:cs typeface="Euclid Math Two" charset="2"/>
            </a:endParaRPr>
          </a:p>
        </p:txBody>
      </p:sp>
      <p:graphicFrame>
        <p:nvGraphicFramePr>
          <p:cNvPr id="12" name="Objet 11"/>
          <p:cNvGraphicFramePr>
            <a:graphicFrameLocks noChangeAspect="1"/>
          </p:cNvGraphicFramePr>
          <p:nvPr/>
        </p:nvGraphicFramePr>
        <p:xfrm>
          <a:off x="1792288" y="2100263"/>
          <a:ext cx="3784600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603500" imgH="393700" progId="Equation.3">
                  <p:embed/>
                </p:oleObj>
              </mc:Choice>
              <mc:Fallback>
                <p:oleObj name="Equation" r:id="rId3" imgW="26035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2288" y="2100263"/>
                        <a:ext cx="3784600" cy="573087"/>
                      </a:xfrm>
                      <a:prstGeom prst="rect">
                        <a:avLst/>
                      </a:prstGeom>
                      <a:solidFill>
                        <a:srgbClr val="E6E6E6"/>
                      </a:soli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Grouper 18"/>
          <p:cNvGrpSpPr/>
          <p:nvPr/>
        </p:nvGrpSpPr>
        <p:grpSpPr>
          <a:xfrm>
            <a:off x="6190373" y="2022708"/>
            <a:ext cx="1429630" cy="693615"/>
            <a:chOff x="6307601" y="4630616"/>
            <a:chExt cx="1429630" cy="693615"/>
          </a:xfrm>
        </p:grpSpPr>
        <p:sp>
          <p:nvSpPr>
            <p:cNvPr id="18" name="Rectangle à coins arrondis 17"/>
            <p:cNvSpPr/>
            <p:nvPr/>
          </p:nvSpPr>
          <p:spPr bwMode="auto">
            <a:xfrm>
              <a:off x="6340231" y="4650154"/>
              <a:ext cx="1397000" cy="674077"/>
            </a:xfrm>
            <a:prstGeom prst="roundRect">
              <a:avLst/>
            </a:prstGeom>
            <a:solidFill>
              <a:srgbClr val="FFFFCC"/>
            </a:solidFill>
            <a:ln w="952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fr-FR" b="0">
                <a:solidFill>
                  <a:srgbClr val="000000"/>
                </a:solidFill>
                <a:latin typeface="Times New Roman" pitchFamily="18" charset="0"/>
                <a:ea typeface="ＭＳ Ｐゴシック" charset="0"/>
                <a:cs typeface="Times New Roman" pitchFamily="18" charset="0"/>
              </a:endParaRPr>
            </a:p>
          </p:txBody>
        </p:sp>
        <p:grpSp>
          <p:nvGrpSpPr>
            <p:cNvPr id="15" name="Grouper 14"/>
            <p:cNvGrpSpPr/>
            <p:nvPr/>
          </p:nvGrpSpPr>
          <p:grpSpPr>
            <a:xfrm>
              <a:off x="6346677" y="4902200"/>
              <a:ext cx="1379254" cy="369332"/>
              <a:chOff x="6209907" y="4775200"/>
              <a:chExt cx="1379254" cy="369332"/>
            </a:xfrm>
          </p:grpSpPr>
          <p:sp>
            <p:nvSpPr>
              <p:cNvPr id="11" name="ZoneTexte 10"/>
              <p:cNvSpPr txBox="1"/>
              <p:nvPr/>
            </p:nvSpPr>
            <p:spPr>
              <a:xfrm>
                <a:off x="6209907" y="4775200"/>
                <a:ext cx="13792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rPr>
                  <a:t>m = x</a:t>
                </a:r>
                <a:r>
                  <a:rPr lang="fr-FR" b="0" baseline="-25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rPr>
                  <a:t>1</a:t>
                </a:r>
                <a:r>
                  <a:rPr lang="fr-FR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rPr>
                  <a:t>x</a:t>
                </a:r>
                <a:r>
                  <a:rPr lang="fr-FR" b="0" baseline="-25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rPr>
                  <a:t>2</a:t>
                </a:r>
                <a:r>
                  <a:rPr lang="fr-FR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rPr>
                  <a:t>x</a:t>
                </a:r>
                <a:r>
                  <a:rPr lang="fr-FR" b="0" baseline="-25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rPr>
                  <a:t>3</a:t>
                </a:r>
                <a:r>
                  <a:rPr lang="fr-FR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rPr>
                  <a:t>x</a:t>
                </a:r>
                <a:r>
                  <a:rPr lang="fr-FR" b="0" baseline="-25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rPr>
                  <a:t>4</a:t>
                </a:r>
              </a:p>
            </p:txBody>
          </p:sp>
          <p:cxnSp>
            <p:nvCxnSpPr>
              <p:cNvPr id="14" name="Connecteur droit 13"/>
              <p:cNvCxnSpPr/>
              <p:nvPr/>
            </p:nvCxnSpPr>
            <p:spPr bwMode="auto">
              <a:xfrm>
                <a:off x="6718715" y="4899701"/>
                <a:ext cx="16256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" name="Connecteur droit 15"/>
              <p:cNvCxnSpPr/>
              <p:nvPr/>
            </p:nvCxnSpPr>
            <p:spPr bwMode="auto">
              <a:xfrm>
                <a:off x="7280579" y="4899701"/>
                <a:ext cx="16256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7" name="ZoneTexte 16"/>
            <p:cNvSpPr txBox="1"/>
            <p:nvPr/>
          </p:nvSpPr>
          <p:spPr>
            <a:xfrm>
              <a:off x="6307601" y="4630616"/>
              <a:ext cx="10578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Exemple</a:t>
              </a:r>
            </a:p>
          </p:txBody>
        </p:sp>
      </p:grpSp>
      <p:graphicFrame>
        <p:nvGraphicFramePr>
          <p:cNvPr id="21" name="Objet 20"/>
          <p:cNvGraphicFramePr>
            <a:graphicFrameLocks noChangeAspect="1"/>
          </p:cNvGraphicFramePr>
          <p:nvPr/>
        </p:nvGraphicFramePr>
        <p:xfrm>
          <a:off x="1671638" y="3465513"/>
          <a:ext cx="3914775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692400" imgH="393700" progId="Equation.3">
                  <p:embed/>
                </p:oleObj>
              </mc:Choice>
              <mc:Fallback>
                <p:oleObj name="Equation" r:id="rId5" imgW="26924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71638" y="3465513"/>
                        <a:ext cx="3914775" cy="573087"/>
                      </a:xfrm>
                      <a:prstGeom prst="rect">
                        <a:avLst/>
                      </a:prstGeom>
                      <a:solidFill>
                        <a:srgbClr val="E6E6E6"/>
                      </a:soli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" name="Grouper 21"/>
          <p:cNvGrpSpPr/>
          <p:nvPr/>
        </p:nvGrpSpPr>
        <p:grpSpPr>
          <a:xfrm>
            <a:off x="6190373" y="3386571"/>
            <a:ext cx="2031709" cy="693615"/>
            <a:chOff x="6014531" y="4630616"/>
            <a:chExt cx="2031709" cy="693615"/>
          </a:xfrm>
        </p:grpSpPr>
        <p:sp>
          <p:nvSpPr>
            <p:cNvPr id="23" name="Rectangle à coins arrondis 22"/>
            <p:cNvSpPr/>
            <p:nvPr/>
          </p:nvSpPr>
          <p:spPr bwMode="auto">
            <a:xfrm>
              <a:off x="6047139" y="4650154"/>
              <a:ext cx="1983154" cy="674077"/>
            </a:xfrm>
            <a:prstGeom prst="roundRect">
              <a:avLst/>
            </a:prstGeom>
            <a:solidFill>
              <a:srgbClr val="FFFFCC"/>
            </a:solidFill>
            <a:ln w="952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fr-FR" b="0">
                <a:solidFill>
                  <a:srgbClr val="000000"/>
                </a:solidFill>
                <a:latin typeface="Times New Roman" pitchFamily="18" charset="0"/>
                <a:ea typeface="ＭＳ Ｐゴシック" charset="0"/>
                <a:cs typeface="Times New Roman" pitchFamily="18" charset="0"/>
              </a:endParaRPr>
            </a:p>
          </p:txBody>
        </p:sp>
        <p:grpSp>
          <p:nvGrpSpPr>
            <p:cNvPr id="24" name="Grouper 23"/>
            <p:cNvGrpSpPr/>
            <p:nvPr/>
          </p:nvGrpSpPr>
          <p:grpSpPr>
            <a:xfrm>
              <a:off x="6026374" y="4902200"/>
              <a:ext cx="2019866" cy="369332"/>
              <a:chOff x="5889604" y="4775200"/>
              <a:chExt cx="2019866" cy="369332"/>
            </a:xfrm>
          </p:grpSpPr>
          <p:sp>
            <p:nvSpPr>
              <p:cNvPr id="26" name="ZoneTexte 25"/>
              <p:cNvSpPr txBox="1"/>
              <p:nvPr/>
            </p:nvSpPr>
            <p:spPr>
              <a:xfrm>
                <a:off x="5889604" y="4775200"/>
                <a:ext cx="20198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rPr>
                  <a:t>m = x</a:t>
                </a:r>
                <a:r>
                  <a:rPr lang="fr-FR" b="0" baseline="-25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rPr>
                  <a:t>1</a:t>
                </a:r>
                <a:r>
                  <a:rPr lang="fr-FR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rPr>
                  <a:t>+ x</a:t>
                </a:r>
                <a:r>
                  <a:rPr lang="fr-FR" b="0" baseline="-25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rPr>
                  <a:t>2 </a:t>
                </a:r>
                <a:r>
                  <a:rPr lang="fr-FR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rPr>
                  <a:t>+ x</a:t>
                </a:r>
                <a:r>
                  <a:rPr lang="fr-FR" b="0" baseline="-25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rPr>
                  <a:t>3 </a:t>
                </a:r>
                <a:r>
                  <a:rPr lang="fr-FR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rPr>
                  <a:t>+ x</a:t>
                </a:r>
                <a:r>
                  <a:rPr lang="fr-FR" b="0" baseline="-25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rPr>
                  <a:t>4</a:t>
                </a:r>
              </a:p>
            </p:txBody>
          </p:sp>
          <p:cxnSp>
            <p:nvCxnSpPr>
              <p:cNvPr id="27" name="Connecteur droit 26"/>
              <p:cNvCxnSpPr/>
              <p:nvPr/>
            </p:nvCxnSpPr>
            <p:spPr bwMode="auto">
              <a:xfrm>
                <a:off x="6777329" y="4899701"/>
                <a:ext cx="16256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Connecteur droit 27"/>
              <p:cNvCxnSpPr/>
              <p:nvPr/>
            </p:nvCxnSpPr>
            <p:spPr bwMode="auto">
              <a:xfrm>
                <a:off x="7612725" y="4899701"/>
                <a:ext cx="16256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5" name="ZoneTexte 24"/>
            <p:cNvSpPr txBox="1"/>
            <p:nvPr/>
          </p:nvSpPr>
          <p:spPr>
            <a:xfrm>
              <a:off x="6014531" y="4630616"/>
              <a:ext cx="10578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0" i="1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rPr>
                <a:t>Exemple</a:t>
              </a:r>
            </a:p>
          </p:txBody>
        </p:sp>
      </p:grpSp>
      <p:graphicFrame>
        <p:nvGraphicFramePr>
          <p:cNvPr id="2" name="Objet 1"/>
          <p:cNvGraphicFramePr>
            <a:graphicFrameLocks noChangeAspect="1"/>
          </p:cNvGraphicFramePr>
          <p:nvPr/>
        </p:nvGraphicFramePr>
        <p:xfrm>
          <a:off x="4514850" y="334645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…quation" r:id="rId7" imgW="114300" imgH="165100" progId="Equation.3">
                  <p:embed/>
                </p:oleObj>
              </mc:Choice>
              <mc:Fallback>
                <p:oleObj name="…quation" r:id="rId7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14850" y="334645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2515202" y="161925"/>
            <a:ext cx="39171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4000" kern="0" dirty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Algèbre de Boole</a:t>
            </a:r>
            <a:endParaRPr lang="fr-FR" sz="44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713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4"/>
          <p:cNvSpPr txBox="1">
            <a:spLocks noChangeArrowheads="1"/>
          </p:cNvSpPr>
          <p:nvPr/>
        </p:nvSpPr>
        <p:spPr bwMode="auto">
          <a:xfrm>
            <a:off x="381000" y="3286823"/>
            <a:ext cx="5099242" cy="3509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/>
            <a:r>
              <a:rPr lang="fr-FR" sz="1400" b="0" dirty="0">
                <a:solidFill>
                  <a:srgbClr val="000000"/>
                </a:solidFill>
              </a:rPr>
              <a:t>Le </a:t>
            </a:r>
            <a:r>
              <a:rPr lang="fr-FR" sz="1400" dirty="0">
                <a:solidFill>
                  <a:srgbClr val="800080"/>
                </a:solidFill>
              </a:rPr>
              <a:t>MINTERME</a:t>
            </a:r>
            <a:r>
              <a:rPr lang="fr-FR" sz="1400" b="0" dirty="0">
                <a:solidFill>
                  <a:srgbClr val="000000"/>
                </a:solidFill>
              </a:rPr>
              <a:t> est le </a:t>
            </a:r>
            <a:r>
              <a:rPr lang="fr-FR" sz="1400" dirty="0">
                <a:solidFill>
                  <a:srgbClr val="008000"/>
                </a:solidFill>
              </a:rPr>
              <a:t>PRODUIT LOGIQUE</a:t>
            </a:r>
            <a:r>
              <a:rPr lang="fr-FR" sz="1400" b="0" dirty="0">
                <a:solidFill>
                  <a:srgbClr val="000000"/>
                </a:solidFill>
              </a:rPr>
              <a:t> (ET) de tous les états logiques des variables indépendantes. Pour une fonction logique donnée, il existe autant de </a:t>
            </a:r>
            <a:r>
              <a:rPr lang="fr-FR" sz="1400" b="0" dirty="0" err="1">
                <a:solidFill>
                  <a:srgbClr val="000000"/>
                </a:solidFill>
              </a:rPr>
              <a:t>MINTERMEs</a:t>
            </a:r>
            <a:r>
              <a:rPr lang="fr-FR" sz="1400" b="0" dirty="0">
                <a:solidFill>
                  <a:srgbClr val="000000"/>
                </a:solidFill>
              </a:rPr>
              <a:t> que de combinaisons possibles de variables indépendantes. Lorsqu’</a:t>
            </a:r>
            <a:r>
              <a:rPr lang="fr-FR" altLang="ja-JP" sz="1400" b="0" dirty="0">
                <a:solidFill>
                  <a:srgbClr val="000000"/>
                </a:solidFill>
              </a:rPr>
              <a:t>une variable est à l</a:t>
            </a:r>
            <a:r>
              <a:rPr lang="ja-JP" altLang="fr-FR" sz="1400" b="0" dirty="0">
                <a:solidFill>
                  <a:srgbClr val="000000"/>
                </a:solidFill>
              </a:rPr>
              <a:t>’</a:t>
            </a:r>
            <a:r>
              <a:rPr lang="fr-FR" altLang="ja-JP" sz="1400" b="0" dirty="0">
                <a:solidFill>
                  <a:srgbClr val="000000"/>
                </a:solidFill>
              </a:rPr>
              <a:t>état logique </a:t>
            </a:r>
            <a:r>
              <a:rPr lang="fr-FR" altLang="ja-JP" sz="1400" dirty="0">
                <a:solidFill>
                  <a:srgbClr val="3333CC"/>
                </a:solidFill>
              </a:rPr>
              <a:t>1</a:t>
            </a:r>
            <a:r>
              <a:rPr lang="fr-FR" altLang="ja-JP" sz="1400" b="0" dirty="0">
                <a:solidFill>
                  <a:srgbClr val="000000"/>
                </a:solidFill>
              </a:rPr>
              <a:t> dans une de ces combinaisons, elle est remplacée par </a:t>
            </a:r>
            <a:r>
              <a:rPr lang="fr-FR" altLang="ja-JP" sz="1400" dirty="0">
                <a:solidFill>
                  <a:srgbClr val="3333CC"/>
                </a:solidFill>
              </a:rPr>
              <a:t>son</a:t>
            </a:r>
            <a:r>
              <a:rPr lang="fr-FR" altLang="ja-JP" sz="1400" b="0" dirty="0">
                <a:solidFill>
                  <a:srgbClr val="3333CC"/>
                </a:solidFill>
              </a:rPr>
              <a:t> </a:t>
            </a:r>
            <a:r>
              <a:rPr lang="fr-FR" altLang="ja-JP" sz="1400" dirty="0">
                <a:solidFill>
                  <a:srgbClr val="3333CC"/>
                </a:solidFill>
              </a:rPr>
              <a:t>nom</a:t>
            </a:r>
            <a:r>
              <a:rPr lang="fr-FR" altLang="ja-JP" sz="1400" b="0" dirty="0">
                <a:solidFill>
                  <a:srgbClr val="000000"/>
                </a:solidFill>
              </a:rPr>
              <a:t>, et, quand elle est à l</a:t>
            </a:r>
            <a:r>
              <a:rPr lang="ja-JP" altLang="fr-FR" sz="1400" b="0" dirty="0">
                <a:solidFill>
                  <a:srgbClr val="000000"/>
                </a:solidFill>
              </a:rPr>
              <a:t>’</a:t>
            </a:r>
            <a:r>
              <a:rPr lang="fr-FR" altLang="ja-JP" sz="1400" b="0" dirty="0">
                <a:solidFill>
                  <a:srgbClr val="000000"/>
                </a:solidFill>
              </a:rPr>
              <a:t>état logique </a:t>
            </a:r>
            <a:r>
              <a:rPr lang="fr-FR" altLang="ja-JP" sz="1400" dirty="0">
                <a:solidFill>
                  <a:srgbClr val="3333CC"/>
                </a:solidFill>
              </a:rPr>
              <a:t>0</a:t>
            </a:r>
            <a:r>
              <a:rPr lang="fr-FR" altLang="ja-JP" sz="1400" b="0" dirty="0">
                <a:solidFill>
                  <a:srgbClr val="000000"/>
                </a:solidFill>
              </a:rPr>
              <a:t>, elle est remplacée par la </a:t>
            </a:r>
            <a:r>
              <a:rPr lang="fr-FR" altLang="ja-JP" sz="1400" dirty="0">
                <a:solidFill>
                  <a:srgbClr val="3333CC"/>
                </a:solidFill>
              </a:rPr>
              <a:t>négation de son nom</a:t>
            </a:r>
            <a:r>
              <a:rPr lang="fr-FR" altLang="ja-JP" sz="1400" b="0" dirty="0">
                <a:solidFill>
                  <a:srgbClr val="3333CC"/>
                </a:solidFill>
              </a:rPr>
              <a:t>.</a:t>
            </a:r>
            <a:endParaRPr lang="fr-FR" sz="1400" b="0" dirty="0">
              <a:solidFill>
                <a:srgbClr val="3333CC"/>
              </a:solidFill>
            </a:endParaRPr>
          </a:p>
        </p:txBody>
      </p:sp>
      <p:sp>
        <p:nvSpPr>
          <p:cNvPr id="17590" name="Rectangle 182"/>
          <p:cNvSpPr>
            <a:spLocks noChangeArrowheads="1"/>
          </p:cNvSpPr>
          <p:nvPr/>
        </p:nvSpPr>
        <p:spPr bwMode="auto">
          <a:xfrm>
            <a:off x="381000" y="4958601"/>
            <a:ext cx="502639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L’expression logique de la fonction est alors la </a:t>
            </a:r>
            <a:r>
              <a:rPr lang="fr-FR" altLang="ja-JP" sz="1400" b="0" dirty="0">
                <a:solidFill>
                  <a:srgbClr val="FF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SOMME LOGIQUE</a:t>
            </a:r>
            <a:r>
              <a:rPr lang="fr-FR" altLang="ja-JP" sz="1400" b="0" dirty="0">
                <a:solidFill>
                  <a:srgbClr val="008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(OU) de tous les </a:t>
            </a:r>
            <a:r>
              <a:rPr lang="fr-FR" altLang="ja-JP" sz="1400" b="0" dirty="0" err="1">
                <a:solidFill>
                  <a:srgbClr val="800080"/>
                </a:solidFill>
                <a:latin typeface="Times New Roman" charset="0"/>
                <a:ea typeface="ＭＳ Ｐゴシック" charset="0"/>
                <a:cs typeface="Times New Roman" charset="0"/>
              </a:rPr>
              <a:t>MINTERM</a:t>
            </a:r>
            <a:r>
              <a:rPr lang="fr-FR" altLang="ja-JP" sz="1400" b="0" dirty="0" err="1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s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pour lesquels le résultat de la fonction est </a:t>
            </a:r>
            <a:r>
              <a:rPr lang="fr-FR" altLang="ja-JP" sz="1400" u="sng" dirty="0">
                <a:solidFill>
                  <a:srgbClr val="3333CC"/>
                </a:solidFill>
                <a:latin typeface="Times New Roman" charset="0"/>
                <a:ea typeface="ＭＳ Ｐゴシック" charset="0"/>
                <a:cs typeface="Times New Roman" charset="0"/>
              </a:rPr>
              <a:t>égal à 1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.</a:t>
            </a:r>
          </a:p>
          <a:p>
            <a:pPr algn="just"/>
            <a:endParaRPr lang="fr-FR" sz="1400" b="0" dirty="0">
              <a:solidFill>
                <a:srgbClr val="000000"/>
              </a:solidFill>
              <a:latin typeface="Times New Roman" charset="0"/>
              <a:ea typeface="ＭＳ Ｐゴシック" charset="0"/>
              <a:cs typeface="Times New Roman" charset="0"/>
            </a:endParaRPr>
          </a:p>
          <a:p>
            <a:pPr algn="just"/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Dans l</a:t>
            </a:r>
            <a:r>
              <a:rPr lang="ja-JP" alt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’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exemple, cela donne : </a:t>
            </a:r>
          </a:p>
          <a:p>
            <a:pPr algn="just"/>
            <a:endParaRPr lang="fr-FR" sz="1400" b="0" dirty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591" name="Rectangle 183"/>
          <p:cNvSpPr>
            <a:spLocks noChangeArrowheads="1"/>
          </p:cNvSpPr>
          <p:nvPr/>
        </p:nvSpPr>
        <p:spPr bwMode="auto">
          <a:xfrm>
            <a:off x="381000" y="6055261"/>
            <a:ext cx="7648863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tabLst>
                <a:tab pos="177800" algn="l"/>
                <a:tab pos="361950" algn="l"/>
              </a:tabLst>
            </a:pPr>
            <a:r>
              <a:rPr lang="fr-FR" sz="16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f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	=	m</a:t>
            </a:r>
            <a:r>
              <a:rPr lang="fr-FR" sz="1600" b="0" baseline="-3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3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+ m</a:t>
            </a:r>
            <a:r>
              <a:rPr lang="fr-FR" sz="1600" b="0" baseline="-3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5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+ m</a:t>
            </a:r>
            <a:r>
              <a:rPr lang="fr-FR" sz="1600" b="0" baseline="-3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6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+ m</a:t>
            </a:r>
            <a:r>
              <a:rPr lang="fr-FR" sz="1600" b="0" baseline="-3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7</a:t>
            </a:r>
            <a:endParaRPr lang="fr-FR" sz="1600" b="0" dirty="0">
              <a:solidFill>
                <a:srgbClr val="000000"/>
              </a:solidFill>
              <a:latin typeface="Times New Roman" charset="0"/>
              <a:ea typeface="ＭＳ Ｐゴシック" charset="0"/>
              <a:cs typeface="Times New Roman" charset="0"/>
            </a:endParaRPr>
          </a:p>
          <a:p>
            <a:pPr algn="just">
              <a:tabLst>
                <a:tab pos="177800" algn="l"/>
                <a:tab pos="361950" algn="l"/>
              </a:tabLst>
            </a:pP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	=	(</a:t>
            </a:r>
            <a:r>
              <a:rPr lang="fr-FR" sz="16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a 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 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b 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 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c) </a:t>
            </a:r>
            <a:r>
              <a:rPr lang="fr-FR" sz="1600" b="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∨ 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(a 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 </a:t>
            </a:r>
            <a:r>
              <a:rPr lang="fr-FR" sz="16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b 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 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c) </a:t>
            </a:r>
            <a:r>
              <a:rPr lang="fr-FR" sz="1600" b="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∨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(a 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 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b 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 </a:t>
            </a:r>
            <a:r>
              <a:rPr lang="fr-FR" sz="16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c) </a:t>
            </a:r>
            <a:r>
              <a:rPr lang="fr-FR" sz="1600" b="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∨ 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(a 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 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b 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 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c)</a:t>
            </a:r>
            <a:endParaRPr lang="fr-FR" sz="1600" b="0" dirty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5" name="Rectangle 3"/>
          <p:cNvSpPr txBox="1">
            <a:spLocks noChangeArrowheads="1"/>
          </p:cNvSpPr>
          <p:nvPr/>
        </p:nvSpPr>
        <p:spPr>
          <a:xfrm>
            <a:off x="107950" y="1090612"/>
            <a:ext cx="9036050" cy="564038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fr-FR" sz="1800" i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Première forme normale de Lagrange (ou forme canonique disjonctive)</a:t>
            </a:r>
          </a:p>
          <a:p>
            <a:pPr marL="0" indent="0" algn="just">
              <a:buFontTx/>
              <a:buNone/>
            </a:pPr>
            <a:endParaRPr lang="fr-FR" sz="500" b="0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algn="just"/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Toute fonction booléenne de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de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peut s’écrire comme une </a:t>
            </a:r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/>
              </a:rPr>
              <a:t>somme de monômes conjonctifs canoniques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de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. Cette écriture, appelée première forme normale de Lagrange est déterminée à partir du support de la fonction :</a:t>
            </a:r>
            <a:endParaRPr lang="fr-FR" sz="18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</p:txBody>
      </p:sp>
      <p:graphicFrame>
        <p:nvGraphicFramePr>
          <p:cNvPr id="187" name="Objet 186"/>
          <p:cNvGraphicFramePr>
            <a:graphicFrameLocks noChangeAspect="1"/>
          </p:cNvGraphicFramePr>
          <p:nvPr/>
        </p:nvGraphicFramePr>
        <p:xfrm>
          <a:off x="2916238" y="2506663"/>
          <a:ext cx="3635375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…quation" r:id="rId3" imgW="2501900" imgH="419100" progId="Equation.3">
                  <p:embed/>
                </p:oleObj>
              </mc:Choice>
              <mc:Fallback>
                <p:oleObj name="…quation" r:id="rId3" imgW="2501900" imgH="419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16238" y="2506663"/>
                        <a:ext cx="3635375" cy="608012"/>
                      </a:xfrm>
                      <a:prstGeom prst="rect">
                        <a:avLst/>
                      </a:prstGeom>
                      <a:solidFill>
                        <a:srgbClr val="E6E6E6"/>
                      </a:soli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er 3"/>
          <p:cNvGrpSpPr/>
          <p:nvPr/>
        </p:nvGrpSpPr>
        <p:grpSpPr>
          <a:xfrm>
            <a:off x="5634591" y="3334259"/>
            <a:ext cx="3404613" cy="2900423"/>
            <a:chOff x="5634591" y="3510629"/>
            <a:chExt cx="3404613" cy="2900423"/>
          </a:xfrm>
        </p:grpSpPr>
        <p:grpSp>
          <p:nvGrpSpPr>
            <p:cNvPr id="365" name="Group 64"/>
            <p:cNvGrpSpPr>
              <a:grpSpLocks/>
            </p:cNvGrpSpPr>
            <p:nvPr/>
          </p:nvGrpSpPr>
          <p:grpSpPr bwMode="auto">
            <a:xfrm>
              <a:off x="5639039" y="3510629"/>
              <a:ext cx="376477" cy="321135"/>
              <a:chOff x="0" y="0"/>
              <a:chExt cx="254" cy="346"/>
            </a:xfrm>
          </p:grpSpPr>
          <p:sp>
            <p:nvSpPr>
              <p:cNvPr id="534" name="Rectangle 6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54" cy="346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535" name="Group 62"/>
              <p:cNvGrpSpPr>
                <a:grpSpLocks/>
              </p:cNvGrpSpPr>
              <p:nvPr/>
            </p:nvGrpSpPr>
            <p:grpSpPr bwMode="auto">
              <a:xfrm>
                <a:off x="0" y="0"/>
                <a:ext cx="254" cy="346"/>
                <a:chOff x="0" y="0"/>
                <a:chExt cx="254" cy="346"/>
              </a:xfrm>
            </p:grpSpPr>
            <p:sp>
              <p:nvSpPr>
                <p:cNvPr id="536" name="Rectangle 7"/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198" cy="346"/>
                </a:xfrm>
                <a:prstGeom prst="rect">
                  <a:avLst/>
                </a:prstGeom>
                <a:solidFill>
                  <a:srgbClr val="FFFF9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r>
                    <a:rPr lang="en-GB" sz="1200" b="0">
                      <a:solidFill>
                        <a:srgbClr val="000000"/>
                      </a:solidFill>
                      <a:latin typeface="Times New Roman" charset="0"/>
                      <a:ea typeface="ＭＳ Ｐゴシック" charset="0"/>
                      <a:cs typeface="Times New Roman" charset="0"/>
                    </a:rPr>
                    <a:t>a</a:t>
                  </a:r>
                  <a:endPara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37" name="Rectangle 6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54" cy="34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366" name="Group 68"/>
            <p:cNvGrpSpPr>
              <a:grpSpLocks/>
            </p:cNvGrpSpPr>
            <p:nvPr/>
          </p:nvGrpSpPr>
          <p:grpSpPr bwMode="auto">
            <a:xfrm>
              <a:off x="6015516" y="3510629"/>
              <a:ext cx="400193" cy="321135"/>
              <a:chOff x="254" y="0"/>
              <a:chExt cx="270" cy="346"/>
            </a:xfrm>
          </p:grpSpPr>
          <p:sp>
            <p:nvSpPr>
              <p:cNvPr id="530" name="Rectangle 67"/>
              <p:cNvSpPr>
                <a:spLocks noChangeArrowheads="1"/>
              </p:cNvSpPr>
              <p:nvPr/>
            </p:nvSpPr>
            <p:spPr bwMode="auto">
              <a:xfrm>
                <a:off x="254" y="0"/>
                <a:ext cx="270" cy="346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531" name="Group 66"/>
              <p:cNvGrpSpPr>
                <a:grpSpLocks/>
              </p:cNvGrpSpPr>
              <p:nvPr/>
            </p:nvGrpSpPr>
            <p:grpSpPr bwMode="auto">
              <a:xfrm>
                <a:off x="254" y="0"/>
                <a:ext cx="270" cy="346"/>
                <a:chOff x="254" y="0"/>
                <a:chExt cx="270" cy="346"/>
              </a:xfrm>
            </p:grpSpPr>
            <p:sp>
              <p:nvSpPr>
                <p:cNvPr id="532" name="Rectangle 8"/>
                <p:cNvSpPr>
                  <a:spLocks noChangeArrowheads="1"/>
                </p:cNvSpPr>
                <p:nvPr/>
              </p:nvSpPr>
              <p:spPr bwMode="auto">
                <a:xfrm>
                  <a:off x="282" y="0"/>
                  <a:ext cx="214" cy="346"/>
                </a:xfrm>
                <a:prstGeom prst="rect">
                  <a:avLst/>
                </a:prstGeom>
                <a:solidFill>
                  <a:srgbClr val="FFFF9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r>
                    <a:rPr lang="en-GB" sz="1200" b="0">
                      <a:solidFill>
                        <a:srgbClr val="000000"/>
                      </a:solidFill>
                      <a:latin typeface="Times New Roman" charset="0"/>
                      <a:ea typeface="ＭＳ Ｐゴシック" charset="0"/>
                      <a:cs typeface="Times New Roman" charset="0"/>
                    </a:rPr>
                    <a:t>b</a:t>
                  </a:r>
                  <a:endPara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33" name="Rectangle 65"/>
                <p:cNvSpPr>
                  <a:spLocks noChangeArrowheads="1"/>
                </p:cNvSpPr>
                <p:nvPr/>
              </p:nvSpPr>
              <p:spPr bwMode="auto">
                <a:xfrm>
                  <a:off x="254" y="0"/>
                  <a:ext cx="270" cy="34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367" name="Group 72"/>
            <p:cNvGrpSpPr>
              <a:grpSpLocks/>
            </p:cNvGrpSpPr>
            <p:nvPr/>
          </p:nvGrpSpPr>
          <p:grpSpPr bwMode="auto">
            <a:xfrm>
              <a:off x="6415709" y="3510629"/>
              <a:ext cx="400193" cy="321135"/>
              <a:chOff x="524" y="0"/>
              <a:chExt cx="270" cy="346"/>
            </a:xfrm>
          </p:grpSpPr>
          <p:sp>
            <p:nvSpPr>
              <p:cNvPr id="526" name="Rectangle 71"/>
              <p:cNvSpPr>
                <a:spLocks noChangeArrowheads="1"/>
              </p:cNvSpPr>
              <p:nvPr/>
            </p:nvSpPr>
            <p:spPr bwMode="auto">
              <a:xfrm>
                <a:off x="524" y="0"/>
                <a:ext cx="270" cy="346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527" name="Group 70"/>
              <p:cNvGrpSpPr>
                <a:grpSpLocks/>
              </p:cNvGrpSpPr>
              <p:nvPr/>
            </p:nvGrpSpPr>
            <p:grpSpPr bwMode="auto">
              <a:xfrm>
                <a:off x="524" y="0"/>
                <a:ext cx="270" cy="346"/>
                <a:chOff x="524" y="0"/>
                <a:chExt cx="270" cy="346"/>
              </a:xfrm>
            </p:grpSpPr>
            <p:sp>
              <p:nvSpPr>
                <p:cNvPr id="528" name="Rectangle 9"/>
                <p:cNvSpPr>
                  <a:spLocks noChangeArrowheads="1"/>
                </p:cNvSpPr>
                <p:nvPr/>
              </p:nvSpPr>
              <p:spPr bwMode="auto">
                <a:xfrm>
                  <a:off x="552" y="0"/>
                  <a:ext cx="214" cy="346"/>
                </a:xfrm>
                <a:prstGeom prst="rect">
                  <a:avLst/>
                </a:prstGeom>
                <a:solidFill>
                  <a:srgbClr val="FFFF9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r>
                    <a:rPr lang="en-GB" sz="1200" b="0">
                      <a:solidFill>
                        <a:srgbClr val="000000"/>
                      </a:solidFill>
                      <a:latin typeface="Times New Roman" charset="0"/>
                      <a:ea typeface="ＭＳ Ｐゴシック" charset="0"/>
                      <a:cs typeface="Times New Roman" charset="0"/>
                    </a:rPr>
                    <a:t>c</a:t>
                  </a:r>
                  <a:endPara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29" name="Rectangle 69"/>
                <p:cNvSpPr>
                  <a:spLocks noChangeArrowheads="1"/>
                </p:cNvSpPr>
                <p:nvPr/>
              </p:nvSpPr>
              <p:spPr bwMode="auto">
                <a:xfrm>
                  <a:off x="524" y="0"/>
                  <a:ext cx="270" cy="34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368" name="Group 76"/>
            <p:cNvGrpSpPr>
              <a:grpSpLocks/>
            </p:cNvGrpSpPr>
            <p:nvPr/>
          </p:nvGrpSpPr>
          <p:grpSpPr bwMode="auto">
            <a:xfrm>
              <a:off x="6815902" y="3510629"/>
              <a:ext cx="400193" cy="321135"/>
              <a:chOff x="794" y="0"/>
              <a:chExt cx="270" cy="346"/>
            </a:xfrm>
          </p:grpSpPr>
          <p:sp>
            <p:nvSpPr>
              <p:cNvPr id="522" name="Rectangle 75"/>
              <p:cNvSpPr>
                <a:spLocks noChangeArrowheads="1"/>
              </p:cNvSpPr>
              <p:nvPr/>
            </p:nvSpPr>
            <p:spPr bwMode="auto">
              <a:xfrm>
                <a:off x="794" y="0"/>
                <a:ext cx="270" cy="346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523" name="Group 74"/>
              <p:cNvGrpSpPr>
                <a:grpSpLocks/>
              </p:cNvGrpSpPr>
              <p:nvPr/>
            </p:nvGrpSpPr>
            <p:grpSpPr bwMode="auto">
              <a:xfrm>
                <a:off x="794" y="0"/>
                <a:ext cx="270" cy="346"/>
                <a:chOff x="794" y="0"/>
                <a:chExt cx="270" cy="346"/>
              </a:xfrm>
            </p:grpSpPr>
            <p:sp>
              <p:nvSpPr>
                <p:cNvPr id="524" name="Rectangle 10"/>
                <p:cNvSpPr>
                  <a:spLocks noChangeArrowheads="1"/>
                </p:cNvSpPr>
                <p:nvPr/>
              </p:nvSpPr>
              <p:spPr bwMode="auto">
                <a:xfrm>
                  <a:off x="822" y="0"/>
                  <a:ext cx="214" cy="346"/>
                </a:xfrm>
                <a:prstGeom prst="rect">
                  <a:avLst/>
                </a:prstGeom>
                <a:solidFill>
                  <a:srgbClr val="FFFF9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r>
                    <a:rPr lang="en-GB" sz="1200" b="0" i="1" dirty="0">
                      <a:solidFill>
                        <a:srgbClr val="000000"/>
                      </a:solidFill>
                      <a:latin typeface="Times New Roman" charset="0"/>
                      <a:ea typeface="ＭＳ Ｐゴシック" charset="0"/>
                      <a:cs typeface="Times New Roman" charset="0"/>
                    </a:rPr>
                    <a:t>f</a:t>
                  </a:r>
                  <a:endParaRPr lang="fr-FR" sz="1200" b="0" i="1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25" name="Rectangle 73"/>
                <p:cNvSpPr>
                  <a:spLocks noChangeArrowheads="1"/>
                </p:cNvSpPr>
                <p:nvPr/>
              </p:nvSpPr>
              <p:spPr bwMode="auto">
                <a:xfrm>
                  <a:off x="794" y="0"/>
                  <a:ext cx="270" cy="34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369" name="Group 78"/>
            <p:cNvGrpSpPr>
              <a:grpSpLocks/>
            </p:cNvGrpSpPr>
            <p:nvPr/>
          </p:nvGrpSpPr>
          <p:grpSpPr bwMode="auto">
            <a:xfrm>
              <a:off x="7216094" y="3510629"/>
              <a:ext cx="205241" cy="321135"/>
              <a:chOff x="1064" y="0"/>
              <a:chExt cx="206" cy="346"/>
            </a:xfrm>
          </p:grpSpPr>
          <p:sp>
            <p:nvSpPr>
              <p:cNvPr id="520" name="Rectangle 11"/>
              <p:cNvSpPr>
                <a:spLocks noChangeArrowheads="1"/>
              </p:cNvSpPr>
              <p:nvPr/>
            </p:nvSpPr>
            <p:spPr bwMode="auto">
              <a:xfrm>
                <a:off x="1092" y="0"/>
                <a:ext cx="15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21" name="Rectangle 77"/>
              <p:cNvSpPr>
                <a:spLocks noChangeArrowheads="1"/>
              </p:cNvSpPr>
              <p:nvPr/>
            </p:nvSpPr>
            <p:spPr bwMode="auto">
              <a:xfrm>
                <a:off x="1064" y="0"/>
                <a:ext cx="206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70" name="Group 82"/>
            <p:cNvGrpSpPr>
              <a:grpSpLocks/>
            </p:cNvGrpSpPr>
            <p:nvPr/>
          </p:nvGrpSpPr>
          <p:grpSpPr bwMode="auto">
            <a:xfrm>
              <a:off x="7425526" y="3510629"/>
              <a:ext cx="1613678" cy="321135"/>
              <a:chOff x="1270" y="0"/>
              <a:chExt cx="729" cy="346"/>
            </a:xfrm>
          </p:grpSpPr>
          <p:sp>
            <p:nvSpPr>
              <p:cNvPr id="516" name="Rectangle 81"/>
              <p:cNvSpPr>
                <a:spLocks noChangeArrowheads="1"/>
              </p:cNvSpPr>
              <p:nvPr/>
            </p:nvSpPr>
            <p:spPr bwMode="auto">
              <a:xfrm>
                <a:off x="1270" y="0"/>
                <a:ext cx="729" cy="346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517" name="Group 80"/>
              <p:cNvGrpSpPr>
                <a:grpSpLocks/>
              </p:cNvGrpSpPr>
              <p:nvPr/>
            </p:nvGrpSpPr>
            <p:grpSpPr bwMode="auto">
              <a:xfrm>
                <a:off x="1270" y="0"/>
                <a:ext cx="729" cy="346"/>
                <a:chOff x="1270" y="0"/>
                <a:chExt cx="729" cy="346"/>
              </a:xfrm>
            </p:grpSpPr>
            <p:sp>
              <p:nvSpPr>
                <p:cNvPr id="518" name="Rectangle 12"/>
                <p:cNvSpPr>
                  <a:spLocks noChangeArrowheads="1"/>
                </p:cNvSpPr>
                <p:nvPr/>
              </p:nvSpPr>
              <p:spPr bwMode="auto">
                <a:xfrm>
                  <a:off x="1298" y="0"/>
                  <a:ext cx="673" cy="346"/>
                </a:xfrm>
                <a:prstGeom prst="rect">
                  <a:avLst/>
                </a:prstGeom>
                <a:solidFill>
                  <a:srgbClr val="FFFF9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bIns="0" anchor="ctr"/>
                <a:lstStyle/>
                <a:p>
                  <a:r>
                    <a:rPr lang="en-GB" sz="1200" b="0">
                      <a:solidFill>
                        <a:srgbClr val="800080"/>
                      </a:solidFill>
                      <a:latin typeface="Times New Roman" charset="0"/>
                      <a:ea typeface="ＭＳ Ｐゴシック" charset="0"/>
                      <a:cs typeface="Times New Roman" charset="0"/>
                    </a:rPr>
                    <a:t>Minterms</a:t>
                  </a:r>
                  <a:endPara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19" name="Rectangle 79"/>
                <p:cNvSpPr>
                  <a:spLocks noChangeArrowheads="1"/>
                </p:cNvSpPr>
                <p:nvPr/>
              </p:nvSpPr>
              <p:spPr bwMode="auto">
                <a:xfrm>
                  <a:off x="1270" y="0"/>
                  <a:ext cx="729" cy="34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371" name="Group 84"/>
            <p:cNvGrpSpPr>
              <a:grpSpLocks/>
            </p:cNvGrpSpPr>
            <p:nvPr/>
          </p:nvGrpSpPr>
          <p:grpSpPr bwMode="auto">
            <a:xfrm>
              <a:off x="5639039" y="3835827"/>
              <a:ext cx="376477" cy="324494"/>
              <a:chOff x="0" y="346"/>
              <a:chExt cx="254" cy="510"/>
            </a:xfrm>
          </p:grpSpPr>
          <p:sp>
            <p:nvSpPr>
              <p:cNvPr id="514" name="Rectangle 13"/>
              <p:cNvSpPr>
                <a:spLocks noChangeArrowheads="1"/>
              </p:cNvSpPr>
              <p:nvPr/>
            </p:nvSpPr>
            <p:spPr bwMode="auto">
              <a:xfrm>
                <a:off x="28" y="346"/>
                <a:ext cx="198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 dirty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15" name="Rectangle 83"/>
              <p:cNvSpPr>
                <a:spLocks noChangeArrowheads="1"/>
              </p:cNvSpPr>
              <p:nvPr/>
            </p:nvSpPr>
            <p:spPr bwMode="auto">
              <a:xfrm>
                <a:off x="0" y="346"/>
                <a:ext cx="254" cy="510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72" name="Group 86"/>
            <p:cNvGrpSpPr>
              <a:grpSpLocks/>
            </p:cNvGrpSpPr>
            <p:nvPr/>
          </p:nvGrpSpPr>
          <p:grpSpPr bwMode="auto">
            <a:xfrm>
              <a:off x="6015516" y="3835827"/>
              <a:ext cx="400193" cy="324494"/>
              <a:chOff x="254" y="346"/>
              <a:chExt cx="270" cy="510"/>
            </a:xfrm>
          </p:grpSpPr>
          <p:sp>
            <p:nvSpPr>
              <p:cNvPr id="512" name="Rectangle 14"/>
              <p:cNvSpPr>
                <a:spLocks noChangeArrowheads="1"/>
              </p:cNvSpPr>
              <p:nvPr/>
            </p:nvSpPr>
            <p:spPr bwMode="auto">
              <a:xfrm>
                <a:off x="282" y="346"/>
                <a:ext cx="214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 dirty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13" name="Rectangle 85"/>
              <p:cNvSpPr>
                <a:spLocks noChangeArrowheads="1"/>
              </p:cNvSpPr>
              <p:nvPr/>
            </p:nvSpPr>
            <p:spPr bwMode="auto">
              <a:xfrm>
                <a:off x="254" y="346"/>
                <a:ext cx="270" cy="510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73" name="Group 88"/>
            <p:cNvGrpSpPr>
              <a:grpSpLocks/>
            </p:cNvGrpSpPr>
            <p:nvPr/>
          </p:nvGrpSpPr>
          <p:grpSpPr bwMode="auto">
            <a:xfrm>
              <a:off x="6415709" y="3835827"/>
              <a:ext cx="400193" cy="324494"/>
              <a:chOff x="524" y="346"/>
              <a:chExt cx="270" cy="510"/>
            </a:xfrm>
          </p:grpSpPr>
          <p:sp>
            <p:nvSpPr>
              <p:cNvPr id="510" name="Rectangle 15"/>
              <p:cNvSpPr>
                <a:spLocks noChangeArrowheads="1"/>
              </p:cNvSpPr>
              <p:nvPr/>
            </p:nvSpPr>
            <p:spPr bwMode="auto">
              <a:xfrm>
                <a:off x="552" y="346"/>
                <a:ext cx="214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11" name="Rectangle 87"/>
              <p:cNvSpPr>
                <a:spLocks noChangeArrowheads="1"/>
              </p:cNvSpPr>
              <p:nvPr/>
            </p:nvSpPr>
            <p:spPr bwMode="auto">
              <a:xfrm>
                <a:off x="524" y="346"/>
                <a:ext cx="270" cy="510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74" name="Group 90"/>
            <p:cNvGrpSpPr>
              <a:grpSpLocks/>
            </p:cNvGrpSpPr>
            <p:nvPr/>
          </p:nvGrpSpPr>
          <p:grpSpPr bwMode="auto">
            <a:xfrm>
              <a:off x="6815902" y="3835827"/>
              <a:ext cx="400193" cy="324494"/>
              <a:chOff x="794" y="346"/>
              <a:chExt cx="270" cy="510"/>
            </a:xfrm>
          </p:grpSpPr>
          <p:sp>
            <p:nvSpPr>
              <p:cNvPr id="508" name="Rectangle 16"/>
              <p:cNvSpPr>
                <a:spLocks noChangeArrowheads="1"/>
              </p:cNvSpPr>
              <p:nvPr/>
            </p:nvSpPr>
            <p:spPr bwMode="auto">
              <a:xfrm>
                <a:off x="822" y="346"/>
                <a:ext cx="214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09" name="Rectangle 89"/>
              <p:cNvSpPr>
                <a:spLocks noChangeArrowheads="1"/>
              </p:cNvSpPr>
              <p:nvPr/>
            </p:nvSpPr>
            <p:spPr bwMode="auto">
              <a:xfrm>
                <a:off x="794" y="346"/>
                <a:ext cx="270" cy="510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75" name="Group 92"/>
            <p:cNvGrpSpPr>
              <a:grpSpLocks/>
            </p:cNvGrpSpPr>
            <p:nvPr/>
          </p:nvGrpSpPr>
          <p:grpSpPr bwMode="auto">
            <a:xfrm>
              <a:off x="7216094" y="3835827"/>
              <a:ext cx="205241" cy="324494"/>
              <a:chOff x="1064" y="346"/>
              <a:chExt cx="206" cy="510"/>
            </a:xfrm>
          </p:grpSpPr>
          <p:sp>
            <p:nvSpPr>
              <p:cNvPr id="506" name="Rectangle 17"/>
              <p:cNvSpPr>
                <a:spLocks noChangeArrowheads="1"/>
              </p:cNvSpPr>
              <p:nvPr/>
            </p:nvSpPr>
            <p:spPr bwMode="auto">
              <a:xfrm>
                <a:off x="1092" y="346"/>
                <a:ext cx="150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07" name="Rectangle 91"/>
              <p:cNvSpPr>
                <a:spLocks noChangeArrowheads="1"/>
              </p:cNvSpPr>
              <p:nvPr/>
            </p:nvSpPr>
            <p:spPr bwMode="auto">
              <a:xfrm>
                <a:off x="1064" y="346"/>
                <a:ext cx="206" cy="510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76" name="Group 94"/>
            <p:cNvGrpSpPr>
              <a:grpSpLocks/>
            </p:cNvGrpSpPr>
            <p:nvPr/>
          </p:nvGrpSpPr>
          <p:grpSpPr bwMode="auto">
            <a:xfrm>
              <a:off x="7425526" y="3835827"/>
              <a:ext cx="1613678" cy="324494"/>
              <a:chOff x="1270" y="346"/>
              <a:chExt cx="729" cy="510"/>
            </a:xfrm>
          </p:grpSpPr>
          <p:sp>
            <p:nvSpPr>
              <p:cNvPr id="504" name="Rectangle 18"/>
              <p:cNvSpPr>
                <a:spLocks noChangeArrowheads="1"/>
              </p:cNvSpPr>
              <p:nvPr/>
            </p:nvSpPr>
            <p:spPr bwMode="auto">
              <a:xfrm>
                <a:off x="1298" y="346"/>
                <a:ext cx="673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bIns="0" anchor="ctr"/>
              <a:lstStyle/>
              <a:p>
                <a:pPr algn="l"/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m</a:t>
                </a:r>
                <a:r>
                  <a:rPr lang="en-GB" sz="1200" b="0" baseline="-30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=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a 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∧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b 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∧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c</a:t>
                </a:r>
                <a:endParaRPr lang="en-GB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05" name="Rectangle 93"/>
              <p:cNvSpPr>
                <a:spLocks noChangeArrowheads="1"/>
              </p:cNvSpPr>
              <p:nvPr/>
            </p:nvSpPr>
            <p:spPr bwMode="auto">
              <a:xfrm>
                <a:off x="1270" y="346"/>
                <a:ext cx="729" cy="510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l"/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77" name="Group 96"/>
            <p:cNvGrpSpPr>
              <a:grpSpLocks/>
            </p:cNvGrpSpPr>
            <p:nvPr/>
          </p:nvGrpSpPr>
          <p:grpSpPr bwMode="auto">
            <a:xfrm>
              <a:off x="5639039" y="4160322"/>
              <a:ext cx="376477" cy="321135"/>
              <a:chOff x="0" y="856"/>
              <a:chExt cx="254" cy="346"/>
            </a:xfrm>
          </p:grpSpPr>
          <p:sp>
            <p:nvSpPr>
              <p:cNvPr id="502" name="Rectangle 19"/>
              <p:cNvSpPr>
                <a:spLocks noChangeArrowheads="1"/>
              </p:cNvSpPr>
              <p:nvPr/>
            </p:nvSpPr>
            <p:spPr bwMode="auto">
              <a:xfrm>
                <a:off x="28" y="856"/>
                <a:ext cx="198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03" name="Rectangle 95"/>
              <p:cNvSpPr>
                <a:spLocks noChangeArrowheads="1"/>
              </p:cNvSpPr>
              <p:nvPr/>
            </p:nvSpPr>
            <p:spPr bwMode="auto">
              <a:xfrm>
                <a:off x="0" y="856"/>
                <a:ext cx="254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78" name="Group 98"/>
            <p:cNvGrpSpPr>
              <a:grpSpLocks/>
            </p:cNvGrpSpPr>
            <p:nvPr/>
          </p:nvGrpSpPr>
          <p:grpSpPr bwMode="auto">
            <a:xfrm>
              <a:off x="6015516" y="4160322"/>
              <a:ext cx="400193" cy="321135"/>
              <a:chOff x="254" y="856"/>
              <a:chExt cx="270" cy="346"/>
            </a:xfrm>
          </p:grpSpPr>
          <p:sp>
            <p:nvSpPr>
              <p:cNvPr id="500" name="Rectangle 20"/>
              <p:cNvSpPr>
                <a:spLocks noChangeArrowheads="1"/>
              </p:cNvSpPr>
              <p:nvPr/>
            </p:nvSpPr>
            <p:spPr bwMode="auto">
              <a:xfrm>
                <a:off x="282" y="856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01" name="Rectangle 97"/>
              <p:cNvSpPr>
                <a:spLocks noChangeArrowheads="1"/>
              </p:cNvSpPr>
              <p:nvPr/>
            </p:nvSpPr>
            <p:spPr bwMode="auto">
              <a:xfrm>
                <a:off x="254" y="856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79" name="Group 100"/>
            <p:cNvGrpSpPr>
              <a:grpSpLocks/>
            </p:cNvGrpSpPr>
            <p:nvPr/>
          </p:nvGrpSpPr>
          <p:grpSpPr bwMode="auto">
            <a:xfrm>
              <a:off x="6415709" y="4160322"/>
              <a:ext cx="400193" cy="321135"/>
              <a:chOff x="524" y="856"/>
              <a:chExt cx="270" cy="346"/>
            </a:xfrm>
          </p:grpSpPr>
          <p:sp>
            <p:nvSpPr>
              <p:cNvPr id="498" name="Rectangle 21"/>
              <p:cNvSpPr>
                <a:spLocks noChangeArrowheads="1"/>
              </p:cNvSpPr>
              <p:nvPr/>
            </p:nvSpPr>
            <p:spPr bwMode="auto">
              <a:xfrm>
                <a:off x="552" y="856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99" name="Rectangle 99"/>
              <p:cNvSpPr>
                <a:spLocks noChangeArrowheads="1"/>
              </p:cNvSpPr>
              <p:nvPr/>
            </p:nvSpPr>
            <p:spPr bwMode="auto">
              <a:xfrm>
                <a:off x="524" y="856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80" name="Group 102"/>
            <p:cNvGrpSpPr>
              <a:grpSpLocks/>
            </p:cNvGrpSpPr>
            <p:nvPr/>
          </p:nvGrpSpPr>
          <p:grpSpPr bwMode="auto">
            <a:xfrm>
              <a:off x="6815902" y="4160322"/>
              <a:ext cx="400193" cy="321135"/>
              <a:chOff x="794" y="856"/>
              <a:chExt cx="270" cy="346"/>
            </a:xfrm>
          </p:grpSpPr>
          <p:sp>
            <p:nvSpPr>
              <p:cNvPr id="496" name="Rectangle 22"/>
              <p:cNvSpPr>
                <a:spLocks noChangeArrowheads="1"/>
              </p:cNvSpPr>
              <p:nvPr/>
            </p:nvSpPr>
            <p:spPr bwMode="auto">
              <a:xfrm>
                <a:off x="822" y="856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97" name="Rectangle 101"/>
              <p:cNvSpPr>
                <a:spLocks noChangeArrowheads="1"/>
              </p:cNvSpPr>
              <p:nvPr/>
            </p:nvSpPr>
            <p:spPr bwMode="auto">
              <a:xfrm>
                <a:off x="794" y="856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81" name="Group 104"/>
            <p:cNvGrpSpPr>
              <a:grpSpLocks/>
            </p:cNvGrpSpPr>
            <p:nvPr/>
          </p:nvGrpSpPr>
          <p:grpSpPr bwMode="auto">
            <a:xfrm>
              <a:off x="7216094" y="4160322"/>
              <a:ext cx="205241" cy="321135"/>
              <a:chOff x="1064" y="856"/>
              <a:chExt cx="206" cy="346"/>
            </a:xfrm>
          </p:grpSpPr>
          <p:sp>
            <p:nvSpPr>
              <p:cNvPr id="494" name="Rectangle 23"/>
              <p:cNvSpPr>
                <a:spLocks noChangeArrowheads="1"/>
              </p:cNvSpPr>
              <p:nvPr/>
            </p:nvSpPr>
            <p:spPr bwMode="auto">
              <a:xfrm>
                <a:off x="1092" y="856"/>
                <a:ext cx="15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</a:p>
              <a:p>
                <a:pPr eaLnBrk="0" hangingPunct="0"/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95" name="Rectangle 103"/>
              <p:cNvSpPr>
                <a:spLocks noChangeArrowheads="1"/>
              </p:cNvSpPr>
              <p:nvPr/>
            </p:nvSpPr>
            <p:spPr bwMode="auto">
              <a:xfrm>
                <a:off x="1064" y="856"/>
                <a:ext cx="206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82" name="Group 106"/>
            <p:cNvGrpSpPr>
              <a:grpSpLocks/>
            </p:cNvGrpSpPr>
            <p:nvPr/>
          </p:nvGrpSpPr>
          <p:grpSpPr bwMode="auto">
            <a:xfrm>
              <a:off x="7425526" y="4160322"/>
              <a:ext cx="1613678" cy="321135"/>
              <a:chOff x="1270" y="856"/>
              <a:chExt cx="729" cy="346"/>
            </a:xfrm>
          </p:grpSpPr>
          <p:sp>
            <p:nvSpPr>
              <p:cNvPr id="492" name="Rectangle 24"/>
              <p:cNvSpPr>
                <a:spLocks noChangeArrowheads="1"/>
              </p:cNvSpPr>
              <p:nvPr/>
            </p:nvSpPr>
            <p:spPr bwMode="auto">
              <a:xfrm>
                <a:off x="1298" y="856"/>
                <a:ext cx="673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l"/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m</a:t>
                </a:r>
                <a:r>
                  <a:rPr lang="en-GB" sz="1200" b="0" baseline="-30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=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a  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∧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b 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∧ 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c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93" name="Rectangle 105"/>
              <p:cNvSpPr>
                <a:spLocks noChangeArrowheads="1"/>
              </p:cNvSpPr>
              <p:nvPr/>
            </p:nvSpPr>
            <p:spPr bwMode="auto">
              <a:xfrm>
                <a:off x="1270" y="856"/>
                <a:ext cx="729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l"/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83" name="Group 108"/>
            <p:cNvGrpSpPr>
              <a:grpSpLocks/>
            </p:cNvGrpSpPr>
            <p:nvPr/>
          </p:nvGrpSpPr>
          <p:grpSpPr bwMode="auto">
            <a:xfrm>
              <a:off x="5639039" y="4481457"/>
              <a:ext cx="376477" cy="321135"/>
              <a:chOff x="0" y="1202"/>
              <a:chExt cx="254" cy="346"/>
            </a:xfrm>
          </p:grpSpPr>
          <p:sp>
            <p:nvSpPr>
              <p:cNvPr id="490" name="Rectangle 25"/>
              <p:cNvSpPr>
                <a:spLocks noChangeArrowheads="1"/>
              </p:cNvSpPr>
              <p:nvPr/>
            </p:nvSpPr>
            <p:spPr bwMode="auto">
              <a:xfrm>
                <a:off x="28" y="1202"/>
                <a:ext cx="198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91" name="Rectangle 107"/>
              <p:cNvSpPr>
                <a:spLocks noChangeArrowheads="1"/>
              </p:cNvSpPr>
              <p:nvPr/>
            </p:nvSpPr>
            <p:spPr bwMode="auto">
              <a:xfrm>
                <a:off x="0" y="1202"/>
                <a:ext cx="254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84" name="Group 110"/>
            <p:cNvGrpSpPr>
              <a:grpSpLocks/>
            </p:cNvGrpSpPr>
            <p:nvPr/>
          </p:nvGrpSpPr>
          <p:grpSpPr bwMode="auto">
            <a:xfrm>
              <a:off x="6015516" y="4481457"/>
              <a:ext cx="400193" cy="321135"/>
              <a:chOff x="254" y="1202"/>
              <a:chExt cx="270" cy="346"/>
            </a:xfrm>
          </p:grpSpPr>
          <p:sp>
            <p:nvSpPr>
              <p:cNvPr id="488" name="Rectangle 26"/>
              <p:cNvSpPr>
                <a:spLocks noChangeArrowheads="1"/>
              </p:cNvSpPr>
              <p:nvPr/>
            </p:nvSpPr>
            <p:spPr bwMode="auto">
              <a:xfrm>
                <a:off x="282" y="1202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89" name="Rectangle 109"/>
              <p:cNvSpPr>
                <a:spLocks noChangeArrowheads="1"/>
              </p:cNvSpPr>
              <p:nvPr/>
            </p:nvSpPr>
            <p:spPr bwMode="auto">
              <a:xfrm>
                <a:off x="254" y="1202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85" name="Group 112"/>
            <p:cNvGrpSpPr>
              <a:grpSpLocks/>
            </p:cNvGrpSpPr>
            <p:nvPr/>
          </p:nvGrpSpPr>
          <p:grpSpPr bwMode="auto">
            <a:xfrm>
              <a:off x="6415709" y="4481457"/>
              <a:ext cx="400193" cy="321135"/>
              <a:chOff x="524" y="1202"/>
              <a:chExt cx="270" cy="346"/>
            </a:xfrm>
          </p:grpSpPr>
          <p:sp>
            <p:nvSpPr>
              <p:cNvPr id="486" name="Rectangle 27"/>
              <p:cNvSpPr>
                <a:spLocks noChangeArrowheads="1"/>
              </p:cNvSpPr>
              <p:nvPr/>
            </p:nvSpPr>
            <p:spPr bwMode="auto">
              <a:xfrm>
                <a:off x="552" y="1202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87" name="Rectangle 111"/>
              <p:cNvSpPr>
                <a:spLocks noChangeArrowheads="1"/>
              </p:cNvSpPr>
              <p:nvPr/>
            </p:nvSpPr>
            <p:spPr bwMode="auto">
              <a:xfrm>
                <a:off x="524" y="1202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86" name="Group 114"/>
            <p:cNvGrpSpPr>
              <a:grpSpLocks/>
            </p:cNvGrpSpPr>
            <p:nvPr/>
          </p:nvGrpSpPr>
          <p:grpSpPr bwMode="auto">
            <a:xfrm>
              <a:off x="6815902" y="4481457"/>
              <a:ext cx="400193" cy="321135"/>
              <a:chOff x="794" y="1202"/>
              <a:chExt cx="270" cy="346"/>
            </a:xfrm>
          </p:grpSpPr>
          <p:sp>
            <p:nvSpPr>
              <p:cNvPr id="484" name="Rectangle 28"/>
              <p:cNvSpPr>
                <a:spLocks noChangeArrowheads="1"/>
              </p:cNvSpPr>
              <p:nvPr/>
            </p:nvSpPr>
            <p:spPr bwMode="auto">
              <a:xfrm>
                <a:off x="822" y="1202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85" name="Rectangle 113"/>
              <p:cNvSpPr>
                <a:spLocks noChangeArrowheads="1"/>
              </p:cNvSpPr>
              <p:nvPr/>
            </p:nvSpPr>
            <p:spPr bwMode="auto">
              <a:xfrm>
                <a:off x="794" y="1202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87" name="Group 116"/>
            <p:cNvGrpSpPr>
              <a:grpSpLocks/>
            </p:cNvGrpSpPr>
            <p:nvPr/>
          </p:nvGrpSpPr>
          <p:grpSpPr bwMode="auto">
            <a:xfrm>
              <a:off x="7216094" y="4481457"/>
              <a:ext cx="205241" cy="321135"/>
              <a:chOff x="1064" y="1202"/>
              <a:chExt cx="206" cy="346"/>
            </a:xfrm>
          </p:grpSpPr>
          <p:sp>
            <p:nvSpPr>
              <p:cNvPr id="482" name="Rectangle 29"/>
              <p:cNvSpPr>
                <a:spLocks noChangeArrowheads="1"/>
              </p:cNvSpPr>
              <p:nvPr/>
            </p:nvSpPr>
            <p:spPr bwMode="auto">
              <a:xfrm>
                <a:off x="1092" y="1202"/>
                <a:ext cx="15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83" name="Rectangle 115"/>
              <p:cNvSpPr>
                <a:spLocks noChangeArrowheads="1"/>
              </p:cNvSpPr>
              <p:nvPr/>
            </p:nvSpPr>
            <p:spPr bwMode="auto">
              <a:xfrm>
                <a:off x="1064" y="1202"/>
                <a:ext cx="206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88" name="Group 118"/>
            <p:cNvGrpSpPr>
              <a:grpSpLocks/>
            </p:cNvGrpSpPr>
            <p:nvPr/>
          </p:nvGrpSpPr>
          <p:grpSpPr bwMode="auto">
            <a:xfrm>
              <a:off x="7425526" y="4481457"/>
              <a:ext cx="1613678" cy="321135"/>
              <a:chOff x="1270" y="1202"/>
              <a:chExt cx="729" cy="346"/>
            </a:xfrm>
          </p:grpSpPr>
          <p:sp>
            <p:nvSpPr>
              <p:cNvPr id="480" name="Rectangle 30"/>
              <p:cNvSpPr>
                <a:spLocks noChangeArrowheads="1"/>
              </p:cNvSpPr>
              <p:nvPr/>
            </p:nvSpPr>
            <p:spPr bwMode="auto">
              <a:xfrm>
                <a:off x="1298" y="1202"/>
                <a:ext cx="673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l"/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m</a:t>
                </a:r>
                <a:r>
                  <a:rPr lang="en-GB" sz="1200" b="0" baseline="-30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2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=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a 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∧ 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b 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∧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c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81" name="Rectangle 117"/>
              <p:cNvSpPr>
                <a:spLocks noChangeArrowheads="1"/>
              </p:cNvSpPr>
              <p:nvPr/>
            </p:nvSpPr>
            <p:spPr bwMode="auto">
              <a:xfrm>
                <a:off x="1270" y="1202"/>
                <a:ext cx="729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l"/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89" name="Group 120"/>
            <p:cNvGrpSpPr>
              <a:grpSpLocks/>
            </p:cNvGrpSpPr>
            <p:nvPr/>
          </p:nvGrpSpPr>
          <p:grpSpPr bwMode="auto">
            <a:xfrm>
              <a:off x="5639039" y="4802592"/>
              <a:ext cx="376477" cy="321135"/>
              <a:chOff x="0" y="1548"/>
              <a:chExt cx="254" cy="346"/>
            </a:xfrm>
          </p:grpSpPr>
          <p:sp>
            <p:nvSpPr>
              <p:cNvPr id="478" name="Rectangle 31"/>
              <p:cNvSpPr>
                <a:spLocks noChangeArrowheads="1"/>
              </p:cNvSpPr>
              <p:nvPr/>
            </p:nvSpPr>
            <p:spPr bwMode="auto">
              <a:xfrm>
                <a:off x="28" y="1548"/>
                <a:ext cx="198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79" name="Rectangle 119"/>
              <p:cNvSpPr>
                <a:spLocks noChangeArrowheads="1"/>
              </p:cNvSpPr>
              <p:nvPr/>
            </p:nvSpPr>
            <p:spPr bwMode="auto">
              <a:xfrm>
                <a:off x="0" y="1548"/>
                <a:ext cx="254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90" name="Group 122"/>
            <p:cNvGrpSpPr>
              <a:grpSpLocks/>
            </p:cNvGrpSpPr>
            <p:nvPr/>
          </p:nvGrpSpPr>
          <p:grpSpPr bwMode="auto">
            <a:xfrm>
              <a:off x="6015516" y="4802592"/>
              <a:ext cx="400193" cy="321135"/>
              <a:chOff x="254" y="1548"/>
              <a:chExt cx="270" cy="346"/>
            </a:xfrm>
          </p:grpSpPr>
          <p:sp>
            <p:nvSpPr>
              <p:cNvPr id="476" name="Rectangle 32"/>
              <p:cNvSpPr>
                <a:spLocks noChangeArrowheads="1"/>
              </p:cNvSpPr>
              <p:nvPr/>
            </p:nvSpPr>
            <p:spPr bwMode="auto">
              <a:xfrm>
                <a:off x="282" y="1548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77" name="Rectangle 121"/>
              <p:cNvSpPr>
                <a:spLocks noChangeArrowheads="1"/>
              </p:cNvSpPr>
              <p:nvPr/>
            </p:nvSpPr>
            <p:spPr bwMode="auto">
              <a:xfrm>
                <a:off x="254" y="1548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91" name="Group 124"/>
            <p:cNvGrpSpPr>
              <a:grpSpLocks/>
            </p:cNvGrpSpPr>
            <p:nvPr/>
          </p:nvGrpSpPr>
          <p:grpSpPr bwMode="auto">
            <a:xfrm>
              <a:off x="6415709" y="4802592"/>
              <a:ext cx="400193" cy="321135"/>
              <a:chOff x="524" y="1548"/>
              <a:chExt cx="270" cy="346"/>
            </a:xfrm>
          </p:grpSpPr>
          <p:sp>
            <p:nvSpPr>
              <p:cNvPr id="474" name="Rectangle 33"/>
              <p:cNvSpPr>
                <a:spLocks noChangeArrowheads="1"/>
              </p:cNvSpPr>
              <p:nvPr/>
            </p:nvSpPr>
            <p:spPr bwMode="auto">
              <a:xfrm>
                <a:off x="552" y="1548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75" name="Rectangle 123"/>
              <p:cNvSpPr>
                <a:spLocks noChangeArrowheads="1"/>
              </p:cNvSpPr>
              <p:nvPr/>
            </p:nvSpPr>
            <p:spPr bwMode="auto">
              <a:xfrm>
                <a:off x="524" y="1548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92" name="Group 126"/>
            <p:cNvGrpSpPr>
              <a:grpSpLocks/>
            </p:cNvGrpSpPr>
            <p:nvPr/>
          </p:nvGrpSpPr>
          <p:grpSpPr bwMode="auto">
            <a:xfrm>
              <a:off x="6815902" y="4802592"/>
              <a:ext cx="400193" cy="321135"/>
              <a:chOff x="794" y="1548"/>
              <a:chExt cx="270" cy="346"/>
            </a:xfrm>
          </p:grpSpPr>
          <p:sp>
            <p:nvSpPr>
              <p:cNvPr id="472" name="Rectangle 34"/>
              <p:cNvSpPr>
                <a:spLocks noChangeArrowheads="1"/>
              </p:cNvSpPr>
              <p:nvPr/>
            </p:nvSpPr>
            <p:spPr bwMode="auto">
              <a:xfrm>
                <a:off x="822" y="1548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73" name="Rectangle 125"/>
              <p:cNvSpPr>
                <a:spLocks noChangeArrowheads="1"/>
              </p:cNvSpPr>
              <p:nvPr/>
            </p:nvSpPr>
            <p:spPr bwMode="auto">
              <a:xfrm>
                <a:off x="794" y="1548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93" name="Group 128"/>
            <p:cNvGrpSpPr>
              <a:grpSpLocks/>
            </p:cNvGrpSpPr>
            <p:nvPr/>
          </p:nvGrpSpPr>
          <p:grpSpPr bwMode="auto">
            <a:xfrm>
              <a:off x="7216094" y="4802592"/>
              <a:ext cx="205241" cy="321135"/>
              <a:chOff x="1064" y="1548"/>
              <a:chExt cx="206" cy="346"/>
            </a:xfrm>
          </p:grpSpPr>
          <p:sp>
            <p:nvSpPr>
              <p:cNvPr id="470" name="Rectangle 35"/>
              <p:cNvSpPr>
                <a:spLocks noChangeArrowheads="1"/>
              </p:cNvSpPr>
              <p:nvPr/>
            </p:nvSpPr>
            <p:spPr bwMode="auto">
              <a:xfrm>
                <a:off x="1092" y="1548"/>
                <a:ext cx="15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</a:p>
              <a:p>
                <a:pPr eaLnBrk="0" hangingPunct="0"/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71" name="Rectangle 127"/>
              <p:cNvSpPr>
                <a:spLocks noChangeArrowheads="1"/>
              </p:cNvSpPr>
              <p:nvPr/>
            </p:nvSpPr>
            <p:spPr bwMode="auto">
              <a:xfrm>
                <a:off x="1064" y="1548"/>
                <a:ext cx="206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94" name="Group 130"/>
            <p:cNvGrpSpPr>
              <a:grpSpLocks/>
            </p:cNvGrpSpPr>
            <p:nvPr/>
          </p:nvGrpSpPr>
          <p:grpSpPr bwMode="auto">
            <a:xfrm>
              <a:off x="7425526" y="4802592"/>
              <a:ext cx="1613678" cy="321135"/>
              <a:chOff x="1270" y="1548"/>
              <a:chExt cx="729" cy="346"/>
            </a:xfrm>
          </p:grpSpPr>
          <p:sp>
            <p:nvSpPr>
              <p:cNvPr id="468" name="Rectangle 36"/>
              <p:cNvSpPr>
                <a:spLocks noChangeArrowheads="1"/>
              </p:cNvSpPr>
              <p:nvPr/>
            </p:nvSpPr>
            <p:spPr bwMode="auto">
              <a:xfrm>
                <a:off x="1298" y="1548"/>
                <a:ext cx="673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l"/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m</a:t>
                </a:r>
                <a:r>
                  <a:rPr lang="en-GB" sz="1200" b="0" baseline="-30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3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=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a 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∧ 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b 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∧ 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c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69" name="Rectangle 129"/>
              <p:cNvSpPr>
                <a:spLocks noChangeArrowheads="1"/>
              </p:cNvSpPr>
              <p:nvPr/>
            </p:nvSpPr>
            <p:spPr bwMode="auto">
              <a:xfrm>
                <a:off x="1270" y="1548"/>
                <a:ext cx="729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l"/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95" name="Group 132"/>
            <p:cNvGrpSpPr>
              <a:grpSpLocks/>
            </p:cNvGrpSpPr>
            <p:nvPr/>
          </p:nvGrpSpPr>
          <p:grpSpPr bwMode="auto">
            <a:xfrm>
              <a:off x="5639039" y="5123727"/>
              <a:ext cx="376477" cy="321135"/>
              <a:chOff x="0" y="1894"/>
              <a:chExt cx="254" cy="346"/>
            </a:xfrm>
          </p:grpSpPr>
          <p:sp>
            <p:nvSpPr>
              <p:cNvPr id="466" name="Rectangle 37"/>
              <p:cNvSpPr>
                <a:spLocks noChangeArrowheads="1"/>
              </p:cNvSpPr>
              <p:nvPr/>
            </p:nvSpPr>
            <p:spPr bwMode="auto">
              <a:xfrm>
                <a:off x="28" y="1894"/>
                <a:ext cx="198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67" name="Rectangle 131"/>
              <p:cNvSpPr>
                <a:spLocks noChangeArrowheads="1"/>
              </p:cNvSpPr>
              <p:nvPr/>
            </p:nvSpPr>
            <p:spPr bwMode="auto">
              <a:xfrm>
                <a:off x="0" y="1894"/>
                <a:ext cx="254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96" name="Group 134"/>
            <p:cNvGrpSpPr>
              <a:grpSpLocks/>
            </p:cNvGrpSpPr>
            <p:nvPr/>
          </p:nvGrpSpPr>
          <p:grpSpPr bwMode="auto">
            <a:xfrm>
              <a:off x="6015516" y="5123727"/>
              <a:ext cx="400193" cy="321135"/>
              <a:chOff x="254" y="1894"/>
              <a:chExt cx="270" cy="346"/>
            </a:xfrm>
          </p:grpSpPr>
          <p:sp>
            <p:nvSpPr>
              <p:cNvPr id="464" name="Rectangle 38"/>
              <p:cNvSpPr>
                <a:spLocks noChangeArrowheads="1"/>
              </p:cNvSpPr>
              <p:nvPr/>
            </p:nvSpPr>
            <p:spPr bwMode="auto">
              <a:xfrm>
                <a:off x="282" y="1894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65" name="Rectangle 133"/>
              <p:cNvSpPr>
                <a:spLocks noChangeArrowheads="1"/>
              </p:cNvSpPr>
              <p:nvPr/>
            </p:nvSpPr>
            <p:spPr bwMode="auto">
              <a:xfrm>
                <a:off x="254" y="1894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97" name="Group 136"/>
            <p:cNvGrpSpPr>
              <a:grpSpLocks/>
            </p:cNvGrpSpPr>
            <p:nvPr/>
          </p:nvGrpSpPr>
          <p:grpSpPr bwMode="auto">
            <a:xfrm>
              <a:off x="6415709" y="5123727"/>
              <a:ext cx="400193" cy="321135"/>
              <a:chOff x="524" y="1894"/>
              <a:chExt cx="270" cy="346"/>
            </a:xfrm>
          </p:grpSpPr>
          <p:sp>
            <p:nvSpPr>
              <p:cNvPr id="462" name="Rectangle 39"/>
              <p:cNvSpPr>
                <a:spLocks noChangeArrowheads="1"/>
              </p:cNvSpPr>
              <p:nvPr/>
            </p:nvSpPr>
            <p:spPr bwMode="auto">
              <a:xfrm>
                <a:off x="552" y="1894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63" name="Rectangle 135"/>
              <p:cNvSpPr>
                <a:spLocks noChangeArrowheads="1"/>
              </p:cNvSpPr>
              <p:nvPr/>
            </p:nvSpPr>
            <p:spPr bwMode="auto">
              <a:xfrm>
                <a:off x="524" y="1894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98" name="Group 138"/>
            <p:cNvGrpSpPr>
              <a:grpSpLocks/>
            </p:cNvGrpSpPr>
            <p:nvPr/>
          </p:nvGrpSpPr>
          <p:grpSpPr bwMode="auto">
            <a:xfrm>
              <a:off x="6815902" y="5123727"/>
              <a:ext cx="400193" cy="321135"/>
              <a:chOff x="794" y="1894"/>
              <a:chExt cx="270" cy="346"/>
            </a:xfrm>
          </p:grpSpPr>
          <p:sp>
            <p:nvSpPr>
              <p:cNvPr id="460" name="Rectangle 40"/>
              <p:cNvSpPr>
                <a:spLocks noChangeArrowheads="1"/>
              </p:cNvSpPr>
              <p:nvPr/>
            </p:nvSpPr>
            <p:spPr bwMode="auto">
              <a:xfrm>
                <a:off x="822" y="1894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61" name="Rectangle 137"/>
              <p:cNvSpPr>
                <a:spLocks noChangeArrowheads="1"/>
              </p:cNvSpPr>
              <p:nvPr/>
            </p:nvSpPr>
            <p:spPr bwMode="auto">
              <a:xfrm>
                <a:off x="794" y="1894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399" name="Group 140"/>
            <p:cNvGrpSpPr>
              <a:grpSpLocks/>
            </p:cNvGrpSpPr>
            <p:nvPr/>
          </p:nvGrpSpPr>
          <p:grpSpPr bwMode="auto">
            <a:xfrm>
              <a:off x="7216094" y="5123727"/>
              <a:ext cx="205241" cy="321135"/>
              <a:chOff x="1064" y="1894"/>
              <a:chExt cx="206" cy="346"/>
            </a:xfrm>
          </p:grpSpPr>
          <p:sp>
            <p:nvSpPr>
              <p:cNvPr id="458" name="Rectangle 41"/>
              <p:cNvSpPr>
                <a:spLocks noChangeArrowheads="1"/>
              </p:cNvSpPr>
              <p:nvPr/>
            </p:nvSpPr>
            <p:spPr bwMode="auto">
              <a:xfrm>
                <a:off x="1092" y="1894"/>
                <a:ext cx="15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</a:p>
              <a:p>
                <a:pPr eaLnBrk="0" hangingPunct="0"/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59" name="Rectangle 139"/>
              <p:cNvSpPr>
                <a:spLocks noChangeArrowheads="1"/>
              </p:cNvSpPr>
              <p:nvPr/>
            </p:nvSpPr>
            <p:spPr bwMode="auto">
              <a:xfrm>
                <a:off x="1064" y="1894"/>
                <a:ext cx="206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00" name="Group 142"/>
            <p:cNvGrpSpPr>
              <a:grpSpLocks/>
            </p:cNvGrpSpPr>
            <p:nvPr/>
          </p:nvGrpSpPr>
          <p:grpSpPr bwMode="auto">
            <a:xfrm>
              <a:off x="7425526" y="5123727"/>
              <a:ext cx="1613678" cy="321135"/>
              <a:chOff x="1270" y="1894"/>
              <a:chExt cx="729" cy="346"/>
            </a:xfrm>
          </p:grpSpPr>
          <p:sp>
            <p:nvSpPr>
              <p:cNvPr id="456" name="Rectangle 42"/>
              <p:cNvSpPr>
                <a:spLocks noChangeArrowheads="1"/>
              </p:cNvSpPr>
              <p:nvPr/>
            </p:nvSpPr>
            <p:spPr bwMode="auto">
              <a:xfrm>
                <a:off x="1298" y="1894"/>
                <a:ext cx="673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l"/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m</a:t>
                </a:r>
                <a:r>
                  <a:rPr lang="en-GB" sz="1200" b="0" baseline="-30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4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= a 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∧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b 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∧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c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57" name="Rectangle 141"/>
              <p:cNvSpPr>
                <a:spLocks noChangeArrowheads="1"/>
              </p:cNvSpPr>
              <p:nvPr/>
            </p:nvSpPr>
            <p:spPr bwMode="auto">
              <a:xfrm>
                <a:off x="1270" y="1894"/>
                <a:ext cx="729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l"/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01" name="Group 144"/>
            <p:cNvGrpSpPr>
              <a:grpSpLocks/>
            </p:cNvGrpSpPr>
            <p:nvPr/>
          </p:nvGrpSpPr>
          <p:grpSpPr bwMode="auto">
            <a:xfrm>
              <a:off x="5639039" y="5444862"/>
              <a:ext cx="376477" cy="321135"/>
              <a:chOff x="0" y="2240"/>
              <a:chExt cx="254" cy="346"/>
            </a:xfrm>
          </p:grpSpPr>
          <p:sp>
            <p:nvSpPr>
              <p:cNvPr id="454" name="Rectangle 43"/>
              <p:cNvSpPr>
                <a:spLocks noChangeArrowheads="1"/>
              </p:cNvSpPr>
              <p:nvPr/>
            </p:nvSpPr>
            <p:spPr bwMode="auto">
              <a:xfrm>
                <a:off x="28" y="2240"/>
                <a:ext cx="198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55" name="Rectangle 143"/>
              <p:cNvSpPr>
                <a:spLocks noChangeArrowheads="1"/>
              </p:cNvSpPr>
              <p:nvPr/>
            </p:nvSpPr>
            <p:spPr bwMode="auto">
              <a:xfrm>
                <a:off x="0" y="2240"/>
                <a:ext cx="254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02" name="Group 146"/>
            <p:cNvGrpSpPr>
              <a:grpSpLocks/>
            </p:cNvGrpSpPr>
            <p:nvPr/>
          </p:nvGrpSpPr>
          <p:grpSpPr bwMode="auto">
            <a:xfrm>
              <a:off x="6015516" y="5444862"/>
              <a:ext cx="400193" cy="321135"/>
              <a:chOff x="254" y="2240"/>
              <a:chExt cx="270" cy="346"/>
            </a:xfrm>
          </p:grpSpPr>
          <p:sp>
            <p:nvSpPr>
              <p:cNvPr id="452" name="Rectangle 44"/>
              <p:cNvSpPr>
                <a:spLocks noChangeArrowheads="1"/>
              </p:cNvSpPr>
              <p:nvPr/>
            </p:nvSpPr>
            <p:spPr bwMode="auto">
              <a:xfrm>
                <a:off x="282" y="2240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53" name="Rectangle 145"/>
              <p:cNvSpPr>
                <a:spLocks noChangeArrowheads="1"/>
              </p:cNvSpPr>
              <p:nvPr/>
            </p:nvSpPr>
            <p:spPr bwMode="auto">
              <a:xfrm>
                <a:off x="254" y="2240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03" name="Group 148"/>
            <p:cNvGrpSpPr>
              <a:grpSpLocks/>
            </p:cNvGrpSpPr>
            <p:nvPr/>
          </p:nvGrpSpPr>
          <p:grpSpPr bwMode="auto">
            <a:xfrm>
              <a:off x="6415709" y="5444862"/>
              <a:ext cx="400193" cy="321135"/>
              <a:chOff x="524" y="2240"/>
              <a:chExt cx="270" cy="346"/>
            </a:xfrm>
          </p:grpSpPr>
          <p:sp>
            <p:nvSpPr>
              <p:cNvPr id="450" name="Rectangle 45"/>
              <p:cNvSpPr>
                <a:spLocks noChangeArrowheads="1"/>
              </p:cNvSpPr>
              <p:nvPr/>
            </p:nvSpPr>
            <p:spPr bwMode="auto">
              <a:xfrm>
                <a:off x="552" y="2240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51" name="Rectangle 147"/>
              <p:cNvSpPr>
                <a:spLocks noChangeArrowheads="1"/>
              </p:cNvSpPr>
              <p:nvPr/>
            </p:nvSpPr>
            <p:spPr bwMode="auto">
              <a:xfrm>
                <a:off x="524" y="2240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04" name="Group 150"/>
            <p:cNvGrpSpPr>
              <a:grpSpLocks/>
            </p:cNvGrpSpPr>
            <p:nvPr/>
          </p:nvGrpSpPr>
          <p:grpSpPr bwMode="auto">
            <a:xfrm>
              <a:off x="6815902" y="5444862"/>
              <a:ext cx="400193" cy="321135"/>
              <a:chOff x="794" y="2240"/>
              <a:chExt cx="270" cy="346"/>
            </a:xfrm>
          </p:grpSpPr>
          <p:sp>
            <p:nvSpPr>
              <p:cNvPr id="448" name="Rectangle 46"/>
              <p:cNvSpPr>
                <a:spLocks noChangeArrowheads="1"/>
              </p:cNvSpPr>
              <p:nvPr/>
            </p:nvSpPr>
            <p:spPr bwMode="auto">
              <a:xfrm>
                <a:off x="822" y="2240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 dirty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Times New Roman" charset="0"/>
                </a:endParaRPr>
              </a:p>
            </p:txBody>
          </p:sp>
          <p:sp>
            <p:nvSpPr>
              <p:cNvPr id="449" name="Rectangle 149"/>
              <p:cNvSpPr>
                <a:spLocks noChangeArrowheads="1"/>
              </p:cNvSpPr>
              <p:nvPr/>
            </p:nvSpPr>
            <p:spPr bwMode="auto">
              <a:xfrm>
                <a:off x="794" y="2240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05" name="Group 152"/>
            <p:cNvGrpSpPr>
              <a:grpSpLocks/>
            </p:cNvGrpSpPr>
            <p:nvPr/>
          </p:nvGrpSpPr>
          <p:grpSpPr bwMode="auto">
            <a:xfrm>
              <a:off x="7216094" y="5444862"/>
              <a:ext cx="205241" cy="321135"/>
              <a:chOff x="1064" y="2240"/>
              <a:chExt cx="206" cy="346"/>
            </a:xfrm>
          </p:grpSpPr>
          <p:sp>
            <p:nvSpPr>
              <p:cNvPr id="446" name="Rectangle 47"/>
              <p:cNvSpPr>
                <a:spLocks noChangeArrowheads="1"/>
              </p:cNvSpPr>
              <p:nvPr/>
            </p:nvSpPr>
            <p:spPr bwMode="auto">
              <a:xfrm>
                <a:off x="1092" y="2240"/>
                <a:ext cx="15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47" name="Rectangle 151"/>
              <p:cNvSpPr>
                <a:spLocks noChangeArrowheads="1"/>
              </p:cNvSpPr>
              <p:nvPr/>
            </p:nvSpPr>
            <p:spPr bwMode="auto">
              <a:xfrm>
                <a:off x="1064" y="2240"/>
                <a:ext cx="206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06" name="Group 154"/>
            <p:cNvGrpSpPr>
              <a:grpSpLocks/>
            </p:cNvGrpSpPr>
            <p:nvPr/>
          </p:nvGrpSpPr>
          <p:grpSpPr bwMode="auto">
            <a:xfrm>
              <a:off x="7425526" y="5444862"/>
              <a:ext cx="1613678" cy="321135"/>
              <a:chOff x="1270" y="2240"/>
              <a:chExt cx="729" cy="346"/>
            </a:xfrm>
          </p:grpSpPr>
          <p:sp>
            <p:nvSpPr>
              <p:cNvPr id="444" name="Rectangle 48"/>
              <p:cNvSpPr>
                <a:spLocks noChangeArrowheads="1"/>
              </p:cNvSpPr>
              <p:nvPr/>
            </p:nvSpPr>
            <p:spPr bwMode="auto">
              <a:xfrm>
                <a:off x="1298" y="2240"/>
                <a:ext cx="673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l"/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m</a:t>
                </a:r>
                <a:r>
                  <a:rPr lang="en-GB" sz="1200" b="0" baseline="-30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5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= a 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∧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b 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∧ 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c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45" name="Rectangle 153"/>
              <p:cNvSpPr>
                <a:spLocks noChangeArrowheads="1"/>
              </p:cNvSpPr>
              <p:nvPr/>
            </p:nvSpPr>
            <p:spPr bwMode="auto">
              <a:xfrm>
                <a:off x="1270" y="2240"/>
                <a:ext cx="729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l"/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07" name="Group 156"/>
            <p:cNvGrpSpPr>
              <a:grpSpLocks/>
            </p:cNvGrpSpPr>
            <p:nvPr/>
          </p:nvGrpSpPr>
          <p:grpSpPr bwMode="auto">
            <a:xfrm>
              <a:off x="5639039" y="5765998"/>
              <a:ext cx="376477" cy="321135"/>
              <a:chOff x="0" y="2586"/>
              <a:chExt cx="254" cy="346"/>
            </a:xfrm>
          </p:grpSpPr>
          <p:sp>
            <p:nvSpPr>
              <p:cNvPr id="442" name="Rectangle 49"/>
              <p:cNvSpPr>
                <a:spLocks noChangeArrowheads="1"/>
              </p:cNvSpPr>
              <p:nvPr/>
            </p:nvSpPr>
            <p:spPr bwMode="auto">
              <a:xfrm>
                <a:off x="28" y="2586"/>
                <a:ext cx="198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43" name="Rectangle 155"/>
              <p:cNvSpPr>
                <a:spLocks noChangeArrowheads="1"/>
              </p:cNvSpPr>
              <p:nvPr/>
            </p:nvSpPr>
            <p:spPr bwMode="auto">
              <a:xfrm>
                <a:off x="0" y="2586"/>
                <a:ext cx="254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08" name="Group 158"/>
            <p:cNvGrpSpPr>
              <a:grpSpLocks/>
            </p:cNvGrpSpPr>
            <p:nvPr/>
          </p:nvGrpSpPr>
          <p:grpSpPr bwMode="auto">
            <a:xfrm>
              <a:off x="6015516" y="5765998"/>
              <a:ext cx="400193" cy="321135"/>
              <a:chOff x="254" y="2586"/>
              <a:chExt cx="270" cy="346"/>
            </a:xfrm>
          </p:grpSpPr>
          <p:sp>
            <p:nvSpPr>
              <p:cNvPr id="440" name="Rectangle 50"/>
              <p:cNvSpPr>
                <a:spLocks noChangeArrowheads="1"/>
              </p:cNvSpPr>
              <p:nvPr/>
            </p:nvSpPr>
            <p:spPr bwMode="auto">
              <a:xfrm>
                <a:off x="282" y="2586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41" name="Rectangle 157"/>
              <p:cNvSpPr>
                <a:spLocks noChangeArrowheads="1"/>
              </p:cNvSpPr>
              <p:nvPr/>
            </p:nvSpPr>
            <p:spPr bwMode="auto">
              <a:xfrm>
                <a:off x="254" y="2586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09" name="Group 160"/>
            <p:cNvGrpSpPr>
              <a:grpSpLocks/>
            </p:cNvGrpSpPr>
            <p:nvPr/>
          </p:nvGrpSpPr>
          <p:grpSpPr bwMode="auto">
            <a:xfrm>
              <a:off x="6415709" y="5765998"/>
              <a:ext cx="400193" cy="321135"/>
              <a:chOff x="524" y="2586"/>
              <a:chExt cx="270" cy="346"/>
            </a:xfrm>
          </p:grpSpPr>
          <p:sp>
            <p:nvSpPr>
              <p:cNvPr id="438" name="Rectangle 51"/>
              <p:cNvSpPr>
                <a:spLocks noChangeArrowheads="1"/>
              </p:cNvSpPr>
              <p:nvPr/>
            </p:nvSpPr>
            <p:spPr bwMode="auto">
              <a:xfrm>
                <a:off x="552" y="2586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39" name="Rectangle 159"/>
              <p:cNvSpPr>
                <a:spLocks noChangeArrowheads="1"/>
              </p:cNvSpPr>
              <p:nvPr/>
            </p:nvSpPr>
            <p:spPr bwMode="auto">
              <a:xfrm>
                <a:off x="524" y="2586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10" name="Group 162"/>
            <p:cNvGrpSpPr>
              <a:grpSpLocks/>
            </p:cNvGrpSpPr>
            <p:nvPr/>
          </p:nvGrpSpPr>
          <p:grpSpPr bwMode="auto">
            <a:xfrm>
              <a:off x="6815902" y="5765998"/>
              <a:ext cx="400193" cy="321135"/>
              <a:chOff x="794" y="2586"/>
              <a:chExt cx="270" cy="346"/>
            </a:xfrm>
          </p:grpSpPr>
          <p:sp>
            <p:nvSpPr>
              <p:cNvPr id="436" name="Rectangle 52"/>
              <p:cNvSpPr>
                <a:spLocks noChangeArrowheads="1"/>
              </p:cNvSpPr>
              <p:nvPr/>
            </p:nvSpPr>
            <p:spPr bwMode="auto">
              <a:xfrm>
                <a:off x="822" y="2586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37" name="Rectangle 161"/>
              <p:cNvSpPr>
                <a:spLocks noChangeArrowheads="1"/>
              </p:cNvSpPr>
              <p:nvPr/>
            </p:nvSpPr>
            <p:spPr bwMode="auto">
              <a:xfrm>
                <a:off x="794" y="2586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11" name="Group 164"/>
            <p:cNvGrpSpPr>
              <a:grpSpLocks/>
            </p:cNvGrpSpPr>
            <p:nvPr/>
          </p:nvGrpSpPr>
          <p:grpSpPr bwMode="auto">
            <a:xfrm>
              <a:off x="7216094" y="5765998"/>
              <a:ext cx="205241" cy="321135"/>
              <a:chOff x="1064" y="2586"/>
              <a:chExt cx="206" cy="346"/>
            </a:xfrm>
          </p:grpSpPr>
          <p:sp>
            <p:nvSpPr>
              <p:cNvPr id="434" name="Rectangle 53"/>
              <p:cNvSpPr>
                <a:spLocks noChangeArrowheads="1"/>
              </p:cNvSpPr>
              <p:nvPr/>
            </p:nvSpPr>
            <p:spPr bwMode="auto">
              <a:xfrm>
                <a:off x="1092" y="2586"/>
                <a:ext cx="15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35" name="Rectangle 163"/>
              <p:cNvSpPr>
                <a:spLocks noChangeArrowheads="1"/>
              </p:cNvSpPr>
              <p:nvPr/>
            </p:nvSpPr>
            <p:spPr bwMode="auto">
              <a:xfrm>
                <a:off x="1064" y="2586"/>
                <a:ext cx="206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12" name="Group 166"/>
            <p:cNvGrpSpPr>
              <a:grpSpLocks/>
            </p:cNvGrpSpPr>
            <p:nvPr/>
          </p:nvGrpSpPr>
          <p:grpSpPr bwMode="auto">
            <a:xfrm>
              <a:off x="7425526" y="5765998"/>
              <a:ext cx="1613678" cy="321135"/>
              <a:chOff x="1270" y="2586"/>
              <a:chExt cx="729" cy="346"/>
            </a:xfrm>
          </p:grpSpPr>
          <p:sp>
            <p:nvSpPr>
              <p:cNvPr id="432" name="Rectangle 54"/>
              <p:cNvSpPr>
                <a:spLocks noChangeArrowheads="1"/>
              </p:cNvSpPr>
              <p:nvPr/>
            </p:nvSpPr>
            <p:spPr bwMode="auto">
              <a:xfrm>
                <a:off x="1298" y="2586"/>
                <a:ext cx="673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l"/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m</a:t>
                </a:r>
                <a:r>
                  <a:rPr lang="en-GB" sz="1200" b="0" baseline="-30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6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= a 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∧ 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b 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∧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c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33" name="Rectangle 165"/>
              <p:cNvSpPr>
                <a:spLocks noChangeArrowheads="1"/>
              </p:cNvSpPr>
              <p:nvPr/>
            </p:nvSpPr>
            <p:spPr bwMode="auto">
              <a:xfrm>
                <a:off x="1270" y="2586"/>
                <a:ext cx="729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l"/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13" name="Group 168"/>
            <p:cNvGrpSpPr>
              <a:grpSpLocks/>
            </p:cNvGrpSpPr>
            <p:nvPr/>
          </p:nvGrpSpPr>
          <p:grpSpPr bwMode="auto">
            <a:xfrm>
              <a:off x="5639039" y="6087133"/>
              <a:ext cx="376477" cy="321135"/>
              <a:chOff x="0" y="2932"/>
              <a:chExt cx="254" cy="346"/>
            </a:xfrm>
          </p:grpSpPr>
          <p:sp>
            <p:nvSpPr>
              <p:cNvPr id="430" name="Rectangle 55"/>
              <p:cNvSpPr>
                <a:spLocks noChangeArrowheads="1"/>
              </p:cNvSpPr>
              <p:nvPr/>
            </p:nvSpPr>
            <p:spPr bwMode="auto">
              <a:xfrm>
                <a:off x="28" y="2932"/>
                <a:ext cx="198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31" name="Rectangle 167"/>
              <p:cNvSpPr>
                <a:spLocks noChangeArrowheads="1"/>
              </p:cNvSpPr>
              <p:nvPr/>
            </p:nvSpPr>
            <p:spPr bwMode="auto">
              <a:xfrm>
                <a:off x="0" y="2932"/>
                <a:ext cx="254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14" name="Group 170"/>
            <p:cNvGrpSpPr>
              <a:grpSpLocks/>
            </p:cNvGrpSpPr>
            <p:nvPr/>
          </p:nvGrpSpPr>
          <p:grpSpPr bwMode="auto">
            <a:xfrm>
              <a:off x="6015516" y="6087133"/>
              <a:ext cx="400193" cy="321135"/>
              <a:chOff x="254" y="2932"/>
              <a:chExt cx="270" cy="346"/>
            </a:xfrm>
          </p:grpSpPr>
          <p:sp>
            <p:nvSpPr>
              <p:cNvPr id="428" name="Rectangle 56"/>
              <p:cNvSpPr>
                <a:spLocks noChangeArrowheads="1"/>
              </p:cNvSpPr>
              <p:nvPr/>
            </p:nvSpPr>
            <p:spPr bwMode="auto">
              <a:xfrm>
                <a:off x="282" y="2932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29" name="Rectangle 169"/>
              <p:cNvSpPr>
                <a:spLocks noChangeArrowheads="1"/>
              </p:cNvSpPr>
              <p:nvPr/>
            </p:nvSpPr>
            <p:spPr bwMode="auto">
              <a:xfrm>
                <a:off x="254" y="2932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15" name="Group 172"/>
            <p:cNvGrpSpPr>
              <a:grpSpLocks/>
            </p:cNvGrpSpPr>
            <p:nvPr/>
          </p:nvGrpSpPr>
          <p:grpSpPr bwMode="auto">
            <a:xfrm>
              <a:off x="6415709" y="6087133"/>
              <a:ext cx="400193" cy="321135"/>
              <a:chOff x="524" y="2932"/>
              <a:chExt cx="270" cy="346"/>
            </a:xfrm>
          </p:grpSpPr>
          <p:sp>
            <p:nvSpPr>
              <p:cNvPr id="426" name="Rectangle 57"/>
              <p:cNvSpPr>
                <a:spLocks noChangeArrowheads="1"/>
              </p:cNvSpPr>
              <p:nvPr/>
            </p:nvSpPr>
            <p:spPr bwMode="auto">
              <a:xfrm>
                <a:off x="552" y="2932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27" name="Rectangle 171"/>
              <p:cNvSpPr>
                <a:spLocks noChangeArrowheads="1"/>
              </p:cNvSpPr>
              <p:nvPr/>
            </p:nvSpPr>
            <p:spPr bwMode="auto">
              <a:xfrm>
                <a:off x="524" y="2932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16" name="Group 174"/>
            <p:cNvGrpSpPr>
              <a:grpSpLocks/>
            </p:cNvGrpSpPr>
            <p:nvPr/>
          </p:nvGrpSpPr>
          <p:grpSpPr bwMode="auto">
            <a:xfrm>
              <a:off x="6815902" y="6087133"/>
              <a:ext cx="400193" cy="321135"/>
              <a:chOff x="794" y="2932"/>
              <a:chExt cx="270" cy="346"/>
            </a:xfrm>
          </p:grpSpPr>
          <p:sp>
            <p:nvSpPr>
              <p:cNvPr id="424" name="Rectangle 58"/>
              <p:cNvSpPr>
                <a:spLocks noChangeArrowheads="1"/>
              </p:cNvSpPr>
              <p:nvPr/>
            </p:nvSpPr>
            <p:spPr bwMode="auto">
              <a:xfrm>
                <a:off x="822" y="2932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25" name="Rectangle 173"/>
              <p:cNvSpPr>
                <a:spLocks noChangeArrowheads="1"/>
              </p:cNvSpPr>
              <p:nvPr/>
            </p:nvSpPr>
            <p:spPr bwMode="auto">
              <a:xfrm>
                <a:off x="794" y="2932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17" name="Group 176"/>
            <p:cNvGrpSpPr>
              <a:grpSpLocks/>
            </p:cNvGrpSpPr>
            <p:nvPr/>
          </p:nvGrpSpPr>
          <p:grpSpPr bwMode="auto">
            <a:xfrm>
              <a:off x="7216094" y="6087133"/>
              <a:ext cx="205241" cy="321135"/>
              <a:chOff x="1064" y="2932"/>
              <a:chExt cx="206" cy="346"/>
            </a:xfrm>
          </p:grpSpPr>
          <p:sp>
            <p:nvSpPr>
              <p:cNvPr id="422" name="Rectangle 59"/>
              <p:cNvSpPr>
                <a:spLocks noChangeArrowheads="1"/>
              </p:cNvSpPr>
              <p:nvPr/>
            </p:nvSpPr>
            <p:spPr bwMode="auto">
              <a:xfrm>
                <a:off x="1092" y="2932"/>
                <a:ext cx="15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23" name="Rectangle 175"/>
              <p:cNvSpPr>
                <a:spLocks noChangeArrowheads="1"/>
              </p:cNvSpPr>
              <p:nvPr/>
            </p:nvSpPr>
            <p:spPr bwMode="auto">
              <a:xfrm>
                <a:off x="1064" y="2932"/>
                <a:ext cx="206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18" name="Group 178"/>
            <p:cNvGrpSpPr>
              <a:grpSpLocks/>
            </p:cNvGrpSpPr>
            <p:nvPr/>
          </p:nvGrpSpPr>
          <p:grpSpPr bwMode="auto">
            <a:xfrm>
              <a:off x="7425526" y="6087133"/>
              <a:ext cx="1613678" cy="321135"/>
              <a:chOff x="1270" y="2932"/>
              <a:chExt cx="729" cy="346"/>
            </a:xfrm>
          </p:grpSpPr>
          <p:sp>
            <p:nvSpPr>
              <p:cNvPr id="420" name="Rectangle 60"/>
              <p:cNvSpPr>
                <a:spLocks noChangeArrowheads="1"/>
              </p:cNvSpPr>
              <p:nvPr/>
            </p:nvSpPr>
            <p:spPr bwMode="auto">
              <a:xfrm>
                <a:off x="1298" y="2932"/>
                <a:ext cx="673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l"/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m</a:t>
                </a:r>
                <a:r>
                  <a:rPr lang="en-GB" sz="1200" b="0" baseline="-30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7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= a 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∧ 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b 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∧ 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c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21" name="Rectangle 177"/>
              <p:cNvSpPr>
                <a:spLocks noChangeArrowheads="1"/>
              </p:cNvSpPr>
              <p:nvPr/>
            </p:nvSpPr>
            <p:spPr bwMode="auto">
              <a:xfrm>
                <a:off x="1270" y="2932"/>
                <a:ext cx="729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l"/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419" name="Rectangle 180"/>
            <p:cNvSpPr>
              <a:spLocks noChangeArrowheads="1"/>
            </p:cNvSpPr>
            <p:nvPr/>
          </p:nvSpPr>
          <p:spPr bwMode="auto">
            <a:xfrm>
              <a:off x="5634591" y="3513581"/>
              <a:ext cx="3403099" cy="2897471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 b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182" name="Text Box 4"/>
          <p:cNvSpPr txBox="1">
            <a:spLocks noChangeArrowheads="1"/>
          </p:cNvSpPr>
          <p:nvPr/>
        </p:nvSpPr>
        <p:spPr bwMode="auto">
          <a:xfrm>
            <a:off x="2515202" y="161925"/>
            <a:ext cx="39171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4000" kern="0" dirty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Algèbre de Boole</a:t>
            </a:r>
            <a:endParaRPr lang="fr-FR" sz="44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668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Rectangle 3"/>
          <p:cNvSpPr txBox="1">
            <a:spLocks noChangeArrowheads="1"/>
          </p:cNvSpPr>
          <p:nvPr/>
        </p:nvSpPr>
        <p:spPr>
          <a:xfrm>
            <a:off x="107950" y="1090612"/>
            <a:ext cx="9036050" cy="564038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fr-FR" sz="1800" i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Deuxième forme normale de Lagrange (ou forme canonique conjonctive)</a:t>
            </a:r>
          </a:p>
          <a:p>
            <a:pPr marL="0" indent="0" algn="just">
              <a:buFontTx/>
              <a:buNone/>
            </a:pPr>
            <a:endParaRPr lang="fr-FR" sz="500" b="0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algn="just"/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Toute fonction booléenne de </a:t>
            </a:r>
            <a:r>
              <a:rPr lang="fr-FR" sz="1800" b="0" i="1" dirty="0">
                <a:solidFill>
                  <a:srgbClr val="000000"/>
                </a:solidFill>
                <a:latin typeface="Times New Roman"/>
                <a:cs typeface="Times New Roman"/>
              </a:rPr>
              <a:t>f 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de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peut s’écrire comme un </a:t>
            </a:r>
            <a:r>
              <a:rPr lang="fr-FR" sz="1800" b="0" dirty="0">
                <a:solidFill>
                  <a:srgbClr val="3333CC"/>
                </a:solidFill>
                <a:latin typeface="Times New Roman"/>
                <a:cs typeface="Times New Roman"/>
              </a:rPr>
              <a:t>produits de monômes disjonctifs canoniques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de </a:t>
            </a:r>
            <a:r>
              <a:rPr lang="fr-FR" sz="1800" b="0" dirty="0">
                <a:solidFill>
                  <a:srgbClr val="000000"/>
                </a:solidFill>
                <a:latin typeface="Euclid Math Two" charset="2"/>
                <a:cs typeface="Euclid Math Two" charset="2"/>
              </a:rPr>
              <a:t>F</a:t>
            </a:r>
            <a:r>
              <a:rPr lang="fr-FR" sz="1800" b="0" baseline="-250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</a:t>
            </a:r>
            <a:r>
              <a:rPr lang="fr-FR"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. Cette écriture, appelée première forme normale de Lagrange est déterminée à partir du support de la fonction :</a:t>
            </a:r>
            <a:endParaRPr lang="fr-FR" sz="1800" b="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</p:txBody>
      </p:sp>
      <p:graphicFrame>
        <p:nvGraphicFramePr>
          <p:cNvPr id="178" name="Objet 177"/>
          <p:cNvGraphicFramePr>
            <a:graphicFrameLocks noChangeAspect="1"/>
          </p:cNvGraphicFramePr>
          <p:nvPr/>
        </p:nvGraphicFramePr>
        <p:xfrm>
          <a:off x="2584450" y="2465388"/>
          <a:ext cx="42989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…quation" r:id="rId3" imgW="2959100" imgH="444500" progId="Equation.3">
                  <p:embed/>
                </p:oleObj>
              </mc:Choice>
              <mc:Fallback>
                <p:oleObj name="…quation" r:id="rId3" imgW="29591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84450" y="2465388"/>
                        <a:ext cx="4298950" cy="644525"/>
                      </a:xfrm>
                      <a:prstGeom prst="rect">
                        <a:avLst/>
                      </a:prstGeom>
                      <a:solidFill>
                        <a:srgbClr val="E6E6E6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9" name="Rectangle 6"/>
          <p:cNvSpPr>
            <a:spLocks noChangeArrowheads="1"/>
          </p:cNvSpPr>
          <p:nvPr/>
        </p:nvSpPr>
        <p:spPr bwMode="auto">
          <a:xfrm>
            <a:off x="381000" y="3186281"/>
            <a:ext cx="48768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Le </a:t>
            </a:r>
            <a:r>
              <a:rPr lang="fr-FR" sz="1400" dirty="0">
                <a:solidFill>
                  <a:srgbClr val="80008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MAXTERME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est une </a:t>
            </a:r>
            <a:r>
              <a:rPr lang="fr-FR" sz="1400" dirty="0">
                <a:solidFill>
                  <a:srgbClr val="008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ADDITION</a:t>
            </a:r>
            <a:r>
              <a:rPr lang="fr-FR" sz="1400" b="0" dirty="0">
                <a:solidFill>
                  <a:srgbClr val="FF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sz="1400" dirty="0">
                <a:solidFill>
                  <a:srgbClr val="008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LOGIQUE</a:t>
            </a:r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(OU) de toutes les variables indépendantes d’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une fonction logique. Pour une fonction logique donnée, il existe autant de </a:t>
            </a:r>
            <a:r>
              <a:rPr lang="fr-FR" altLang="ja-JP" sz="1400" b="0" dirty="0" err="1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MAXTERMs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que de combinaisons possibles de ces variables dans la table de vérité de la fonction. Lorsque la variable est à l</a:t>
            </a:r>
            <a:r>
              <a:rPr lang="ja-JP" alt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’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état logique </a:t>
            </a:r>
            <a:r>
              <a:rPr lang="fr-FR" altLang="ja-JP" sz="1400" dirty="0">
                <a:solidFill>
                  <a:srgbClr val="3333CC"/>
                </a:solidFill>
                <a:latin typeface="Times New Roman" charset="0"/>
                <a:ea typeface="ＭＳ Ｐゴシック" charset="0"/>
                <a:cs typeface="Times New Roman" charset="0"/>
              </a:rPr>
              <a:t>0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, elle est remplacée par </a:t>
            </a:r>
            <a:r>
              <a:rPr lang="fr-FR" altLang="ja-JP" sz="1400" dirty="0">
                <a:solidFill>
                  <a:srgbClr val="3333CC"/>
                </a:solidFill>
                <a:latin typeface="Times New Roman" charset="0"/>
                <a:ea typeface="ＭＳ Ｐゴシック" charset="0"/>
                <a:cs typeface="Times New Roman" charset="0"/>
              </a:rPr>
              <a:t>son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altLang="ja-JP" sz="1400" dirty="0">
                <a:solidFill>
                  <a:srgbClr val="3333CC"/>
                </a:solidFill>
                <a:latin typeface="Times New Roman" charset="0"/>
                <a:ea typeface="ＭＳ Ｐゴシック" charset="0"/>
                <a:cs typeface="Times New Roman" charset="0"/>
              </a:rPr>
              <a:t>nom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, et, quand elle est à l</a:t>
            </a:r>
            <a:r>
              <a:rPr lang="ja-JP" alt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’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état logique </a:t>
            </a:r>
            <a:r>
              <a:rPr lang="fr-FR" altLang="ja-JP" sz="1400" dirty="0">
                <a:solidFill>
                  <a:srgbClr val="3333CC"/>
                </a:solidFill>
                <a:latin typeface="Times New Roman" charset="0"/>
                <a:ea typeface="ＭＳ Ｐゴシック" charset="0"/>
                <a:cs typeface="Times New Roman" charset="0"/>
              </a:rPr>
              <a:t>1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, elle est remplacée par la </a:t>
            </a:r>
            <a:r>
              <a:rPr lang="fr-FR" altLang="ja-JP" sz="1400" dirty="0">
                <a:solidFill>
                  <a:srgbClr val="3333CC"/>
                </a:solidFill>
                <a:latin typeface="Times New Roman" charset="0"/>
                <a:ea typeface="ＭＳ Ｐゴシック" charset="0"/>
                <a:cs typeface="Times New Roman" charset="0"/>
              </a:rPr>
              <a:t>négation</a:t>
            </a:r>
            <a:r>
              <a:rPr lang="fr-FR" altLang="ja-JP" sz="1400" b="0" dirty="0">
                <a:solidFill>
                  <a:srgbClr val="3333CC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altLang="ja-JP" sz="1400" dirty="0">
                <a:solidFill>
                  <a:srgbClr val="3333CC"/>
                </a:solidFill>
                <a:latin typeface="Times New Roman" charset="0"/>
                <a:ea typeface="ＭＳ Ｐゴシック" charset="0"/>
                <a:cs typeface="Times New Roman" charset="0"/>
              </a:rPr>
              <a:t>de son nom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. </a:t>
            </a:r>
          </a:p>
          <a:p>
            <a:pPr algn="just"/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En fait, le MAXTERME est l</a:t>
            </a:r>
            <a:r>
              <a:rPr lang="ja-JP" alt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’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inverse du MINTERME correspondant à la même combinaison de variables.</a:t>
            </a:r>
            <a:endParaRPr lang="fr-FR" sz="1400" b="0" dirty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algn="just"/>
            <a:endParaRPr lang="fr-FR" altLang="ja-JP" sz="1400" b="0" dirty="0">
              <a:solidFill>
                <a:srgbClr val="000000"/>
              </a:solidFill>
              <a:latin typeface="Times New Roman" charset="0"/>
              <a:ea typeface="ＭＳ Ｐゴシック" charset="0"/>
              <a:cs typeface="Times New Roman" charset="0"/>
            </a:endParaRPr>
          </a:p>
          <a:p>
            <a:pPr algn="just" eaLnBrk="0" hangingPunct="0"/>
            <a:endParaRPr lang="fr-FR" sz="1400" b="0" dirty="0">
              <a:solidFill>
                <a:srgbClr val="000000"/>
              </a:solidFill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80" name="Rectangle 182"/>
          <p:cNvSpPr>
            <a:spLocks noChangeArrowheads="1"/>
          </p:cNvSpPr>
          <p:nvPr/>
        </p:nvSpPr>
        <p:spPr bwMode="auto">
          <a:xfrm>
            <a:off x="392758" y="5192426"/>
            <a:ext cx="48768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L’expression logique de la fonction est alors le </a:t>
            </a:r>
            <a:r>
              <a:rPr lang="fr-FR" altLang="ja-JP" sz="1400" b="0" dirty="0">
                <a:solidFill>
                  <a:srgbClr val="FF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PRODUIT</a:t>
            </a:r>
            <a:r>
              <a:rPr lang="fr-FR" altLang="ja-JP" sz="1400" b="0" dirty="0">
                <a:solidFill>
                  <a:srgbClr val="008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altLang="ja-JP" sz="1400" b="0" dirty="0">
                <a:solidFill>
                  <a:srgbClr val="FF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LOGIQUE</a:t>
            </a:r>
            <a:r>
              <a:rPr lang="fr-FR" altLang="ja-JP" sz="1400" b="0" dirty="0">
                <a:solidFill>
                  <a:srgbClr val="008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(ET) de tous les </a:t>
            </a:r>
            <a:r>
              <a:rPr lang="fr-FR" altLang="ja-JP" sz="1400" b="0" dirty="0" err="1">
                <a:solidFill>
                  <a:srgbClr val="800080"/>
                </a:solidFill>
                <a:latin typeface="Times New Roman" charset="0"/>
                <a:ea typeface="ＭＳ Ｐゴシック" charset="0"/>
                <a:cs typeface="Times New Roman" charset="0"/>
              </a:rPr>
              <a:t>MAXTERME</a:t>
            </a:r>
            <a:r>
              <a:rPr lang="fr-FR" altLang="ja-JP" sz="1400" b="0" dirty="0" err="1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s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pour lesquels le résultat de la fonction est </a:t>
            </a:r>
            <a:r>
              <a:rPr lang="fr-FR" altLang="ja-JP" sz="1400" u="sng" dirty="0">
                <a:solidFill>
                  <a:srgbClr val="3333CC"/>
                </a:solidFill>
                <a:latin typeface="Times New Roman" charset="0"/>
                <a:ea typeface="ＭＳ Ｐゴシック" charset="0"/>
                <a:cs typeface="Times New Roman" charset="0"/>
              </a:rPr>
              <a:t>égal à 0</a:t>
            </a:r>
            <a:r>
              <a:rPr lang="fr-FR" altLang="ja-JP" sz="1400" dirty="0">
                <a:solidFill>
                  <a:srgbClr val="3333CC"/>
                </a:solidFill>
                <a:latin typeface="Times New Roman" charset="0"/>
                <a:ea typeface="ＭＳ Ｐゴシック" charset="0"/>
                <a:cs typeface="Times New Roman" charset="0"/>
              </a:rPr>
              <a:t>.</a:t>
            </a:r>
            <a:endParaRPr lang="fr-FR" sz="1400" dirty="0">
              <a:solidFill>
                <a:srgbClr val="3333CC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1" name="Rectangle 183"/>
          <p:cNvSpPr>
            <a:spLocks noChangeArrowheads="1"/>
          </p:cNvSpPr>
          <p:nvPr/>
        </p:nvSpPr>
        <p:spPr bwMode="auto">
          <a:xfrm>
            <a:off x="381000" y="5933440"/>
            <a:ext cx="7924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Dans l</a:t>
            </a:r>
            <a:r>
              <a:rPr lang="ja-JP" altLang="fr-FR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’</a:t>
            </a:r>
            <a:r>
              <a:rPr lang="fr-FR" altLang="ja-JP" sz="14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exemple, cela donne :  </a:t>
            </a:r>
            <a:endParaRPr lang="fr-FR" altLang="ja-JP" sz="1600" b="0" dirty="0">
              <a:solidFill>
                <a:srgbClr val="000000"/>
              </a:solidFill>
              <a:latin typeface="Times New Roman" charset="0"/>
              <a:ea typeface="ＭＳ Ｐゴシック" charset="0"/>
              <a:cs typeface="Times New Roman" charset="0"/>
            </a:endParaRPr>
          </a:p>
          <a:p>
            <a:pPr algn="just"/>
            <a:r>
              <a:rPr lang="en-GB" sz="1600" b="0" i="1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f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= M</a:t>
            </a:r>
            <a:r>
              <a:rPr lang="en-GB" sz="1600" b="0" baseline="-3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0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.M</a:t>
            </a:r>
            <a:r>
              <a:rPr lang="en-GB" sz="1600" b="0" baseline="-3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1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.M</a:t>
            </a:r>
            <a:r>
              <a:rPr lang="en-GB" sz="1600" b="0" baseline="-3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2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.M</a:t>
            </a:r>
            <a:r>
              <a:rPr lang="en-GB" sz="1600" b="0" baseline="-3000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4</a:t>
            </a:r>
            <a:endParaRPr lang="en-GB" sz="1600" b="0" dirty="0">
              <a:solidFill>
                <a:srgbClr val="000000"/>
              </a:solidFill>
              <a:latin typeface="Times New Roman" charset="0"/>
              <a:ea typeface="ＭＳ Ｐゴシック" charset="0"/>
              <a:cs typeface="Times New Roman" charset="0"/>
            </a:endParaRPr>
          </a:p>
          <a:p>
            <a:pPr algn="just"/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= (a </a:t>
            </a:r>
            <a:r>
              <a:rPr lang="fr-FR" sz="1600" b="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∨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b </a:t>
            </a:r>
            <a:r>
              <a:rPr lang="fr-FR" sz="1600" b="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∨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 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c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(a  </a:t>
            </a:r>
            <a:r>
              <a:rPr lang="fr-FR" sz="1600" b="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∨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 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b </a:t>
            </a:r>
            <a:r>
              <a:rPr lang="fr-FR" sz="1600" b="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∨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 </a:t>
            </a:r>
            <a:r>
              <a:rPr lang="fr-FR" sz="16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c</a:t>
            </a:r>
            <a:r>
              <a:rPr lang="fr-FR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)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 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 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(a </a:t>
            </a:r>
            <a:r>
              <a:rPr lang="fr-FR" sz="1600" b="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∨ </a:t>
            </a:r>
            <a:r>
              <a:rPr lang="fr-FR" sz="16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¬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b </a:t>
            </a:r>
            <a:r>
              <a:rPr lang="fr-FR" sz="1600" b="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∨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 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c)</a:t>
            </a:r>
            <a:r>
              <a:rPr lang="fr-FR" sz="16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 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∧ </a:t>
            </a:r>
            <a:r>
              <a:rPr lang="fr-FR" sz="160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(¬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a </a:t>
            </a:r>
            <a:r>
              <a:rPr lang="fr-FR" sz="1600" b="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∨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 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b </a:t>
            </a:r>
            <a:r>
              <a:rPr lang="fr-FR" sz="1600" b="0" dirty="0">
                <a:solidFill>
                  <a:srgbClr val="000000"/>
                </a:solidFill>
                <a:latin typeface="EuclidSymbol"/>
                <a:ea typeface="ＭＳ Ｐゴシック" charset="0"/>
                <a:cs typeface="ＭＳ Ｐゴシック" charset="0"/>
              </a:rPr>
              <a:t>∨</a:t>
            </a:r>
            <a:r>
              <a:rPr lang="fr-FR" sz="1600" b="0" dirty="0">
                <a:solidFill>
                  <a:prstClr val="black"/>
                </a:solidFill>
                <a:latin typeface="EuclidSymbol"/>
                <a:ea typeface="ＭＳ Ｐゴシック" charset="0"/>
                <a:cs typeface="ＭＳ Ｐゴシック" charset="0"/>
              </a:rPr>
              <a:t> </a:t>
            </a:r>
            <a:r>
              <a:rPr lang="en-GB" sz="1600" b="0" dirty="0">
                <a:solidFill>
                  <a:srgbClr val="000000"/>
                </a:solidFill>
                <a:latin typeface="Times New Roman" charset="0"/>
                <a:ea typeface="ＭＳ Ｐゴシック" charset="0"/>
                <a:cs typeface="Times New Roman" charset="0"/>
              </a:rPr>
              <a:t>c)</a:t>
            </a:r>
            <a:endParaRPr lang="fr-FR" sz="1600" b="0" dirty="0">
              <a:solidFill>
                <a:srgbClr val="00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182" name="Grouper 181"/>
          <p:cNvGrpSpPr/>
          <p:nvPr/>
        </p:nvGrpSpPr>
        <p:grpSpPr>
          <a:xfrm>
            <a:off x="5467371" y="3265477"/>
            <a:ext cx="3404613" cy="2900423"/>
            <a:chOff x="4432590" y="1548771"/>
            <a:chExt cx="3404613" cy="2900423"/>
          </a:xfrm>
        </p:grpSpPr>
        <p:grpSp>
          <p:nvGrpSpPr>
            <p:cNvPr id="183" name="Group 64"/>
            <p:cNvGrpSpPr>
              <a:grpSpLocks/>
            </p:cNvGrpSpPr>
            <p:nvPr/>
          </p:nvGrpSpPr>
          <p:grpSpPr bwMode="auto">
            <a:xfrm>
              <a:off x="4437038" y="1548771"/>
              <a:ext cx="376477" cy="321135"/>
              <a:chOff x="0" y="0"/>
              <a:chExt cx="254" cy="346"/>
            </a:xfrm>
          </p:grpSpPr>
          <p:sp>
            <p:nvSpPr>
              <p:cNvPr id="352" name="Rectangle 6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54" cy="346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353" name="Group 62"/>
              <p:cNvGrpSpPr>
                <a:grpSpLocks/>
              </p:cNvGrpSpPr>
              <p:nvPr/>
            </p:nvGrpSpPr>
            <p:grpSpPr bwMode="auto">
              <a:xfrm>
                <a:off x="0" y="0"/>
                <a:ext cx="254" cy="346"/>
                <a:chOff x="0" y="0"/>
                <a:chExt cx="254" cy="346"/>
              </a:xfrm>
            </p:grpSpPr>
            <p:sp>
              <p:nvSpPr>
                <p:cNvPr id="354" name="Rectangle 7"/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198" cy="346"/>
                </a:xfrm>
                <a:prstGeom prst="rect">
                  <a:avLst/>
                </a:prstGeom>
                <a:solidFill>
                  <a:srgbClr val="FFFF9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r>
                    <a:rPr lang="en-GB" sz="1200" b="0">
                      <a:solidFill>
                        <a:srgbClr val="000000"/>
                      </a:solidFill>
                      <a:latin typeface="Times New Roman" charset="0"/>
                      <a:ea typeface="ＭＳ Ｐゴシック" charset="0"/>
                      <a:cs typeface="Times New Roman" charset="0"/>
                    </a:rPr>
                    <a:t>a</a:t>
                  </a:r>
                  <a:endPara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355" name="Rectangle 6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54" cy="34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184" name="Group 68"/>
            <p:cNvGrpSpPr>
              <a:grpSpLocks/>
            </p:cNvGrpSpPr>
            <p:nvPr/>
          </p:nvGrpSpPr>
          <p:grpSpPr bwMode="auto">
            <a:xfrm>
              <a:off x="4813515" y="1548771"/>
              <a:ext cx="400193" cy="321135"/>
              <a:chOff x="254" y="0"/>
              <a:chExt cx="270" cy="346"/>
            </a:xfrm>
          </p:grpSpPr>
          <p:sp>
            <p:nvSpPr>
              <p:cNvPr id="348" name="Rectangle 67"/>
              <p:cNvSpPr>
                <a:spLocks noChangeArrowheads="1"/>
              </p:cNvSpPr>
              <p:nvPr/>
            </p:nvSpPr>
            <p:spPr bwMode="auto">
              <a:xfrm>
                <a:off x="254" y="0"/>
                <a:ext cx="270" cy="346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349" name="Group 66"/>
              <p:cNvGrpSpPr>
                <a:grpSpLocks/>
              </p:cNvGrpSpPr>
              <p:nvPr/>
            </p:nvGrpSpPr>
            <p:grpSpPr bwMode="auto">
              <a:xfrm>
                <a:off x="254" y="0"/>
                <a:ext cx="270" cy="346"/>
                <a:chOff x="254" y="0"/>
                <a:chExt cx="270" cy="346"/>
              </a:xfrm>
            </p:grpSpPr>
            <p:sp>
              <p:nvSpPr>
                <p:cNvPr id="350" name="Rectangle 8"/>
                <p:cNvSpPr>
                  <a:spLocks noChangeArrowheads="1"/>
                </p:cNvSpPr>
                <p:nvPr/>
              </p:nvSpPr>
              <p:spPr bwMode="auto">
                <a:xfrm>
                  <a:off x="282" y="0"/>
                  <a:ext cx="214" cy="346"/>
                </a:xfrm>
                <a:prstGeom prst="rect">
                  <a:avLst/>
                </a:prstGeom>
                <a:solidFill>
                  <a:srgbClr val="FFFF9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r>
                    <a:rPr lang="en-GB" sz="1200" b="0">
                      <a:solidFill>
                        <a:srgbClr val="000000"/>
                      </a:solidFill>
                      <a:latin typeface="Times New Roman" charset="0"/>
                      <a:ea typeface="ＭＳ Ｐゴシック" charset="0"/>
                      <a:cs typeface="Times New Roman" charset="0"/>
                    </a:rPr>
                    <a:t>b</a:t>
                  </a:r>
                  <a:endPara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351" name="Rectangle 65"/>
                <p:cNvSpPr>
                  <a:spLocks noChangeArrowheads="1"/>
                </p:cNvSpPr>
                <p:nvPr/>
              </p:nvSpPr>
              <p:spPr bwMode="auto">
                <a:xfrm>
                  <a:off x="254" y="0"/>
                  <a:ext cx="270" cy="34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185" name="Group 72"/>
            <p:cNvGrpSpPr>
              <a:grpSpLocks/>
            </p:cNvGrpSpPr>
            <p:nvPr/>
          </p:nvGrpSpPr>
          <p:grpSpPr bwMode="auto">
            <a:xfrm>
              <a:off x="5213708" y="1548771"/>
              <a:ext cx="400193" cy="321135"/>
              <a:chOff x="524" y="0"/>
              <a:chExt cx="270" cy="346"/>
            </a:xfrm>
          </p:grpSpPr>
          <p:sp>
            <p:nvSpPr>
              <p:cNvPr id="344" name="Rectangle 71"/>
              <p:cNvSpPr>
                <a:spLocks noChangeArrowheads="1"/>
              </p:cNvSpPr>
              <p:nvPr/>
            </p:nvSpPr>
            <p:spPr bwMode="auto">
              <a:xfrm>
                <a:off x="524" y="0"/>
                <a:ext cx="270" cy="346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345" name="Group 70"/>
              <p:cNvGrpSpPr>
                <a:grpSpLocks/>
              </p:cNvGrpSpPr>
              <p:nvPr/>
            </p:nvGrpSpPr>
            <p:grpSpPr bwMode="auto">
              <a:xfrm>
                <a:off x="524" y="0"/>
                <a:ext cx="270" cy="346"/>
                <a:chOff x="524" y="0"/>
                <a:chExt cx="270" cy="346"/>
              </a:xfrm>
            </p:grpSpPr>
            <p:sp>
              <p:nvSpPr>
                <p:cNvPr id="346" name="Rectangle 9"/>
                <p:cNvSpPr>
                  <a:spLocks noChangeArrowheads="1"/>
                </p:cNvSpPr>
                <p:nvPr/>
              </p:nvSpPr>
              <p:spPr bwMode="auto">
                <a:xfrm>
                  <a:off x="552" y="0"/>
                  <a:ext cx="214" cy="346"/>
                </a:xfrm>
                <a:prstGeom prst="rect">
                  <a:avLst/>
                </a:prstGeom>
                <a:solidFill>
                  <a:srgbClr val="FFFF9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r>
                    <a:rPr lang="en-GB" sz="1200" b="0">
                      <a:solidFill>
                        <a:srgbClr val="000000"/>
                      </a:solidFill>
                      <a:latin typeface="Times New Roman" charset="0"/>
                      <a:ea typeface="ＭＳ Ｐゴシック" charset="0"/>
                      <a:cs typeface="Times New Roman" charset="0"/>
                    </a:rPr>
                    <a:t>c</a:t>
                  </a:r>
                  <a:endPara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347" name="Rectangle 69"/>
                <p:cNvSpPr>
                  <a:spLocks noChangeArrowheads="1"/>
                </p:cNvSpPr>
                <p:nvPr/>
              </p:nvSpPr>
              <p:spPr bwMode="auto">
                <a:xfrm>
                  <a:off x="524" y="0"/>
                  <a:ext cx="270" cy="34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186" name="Group 76"/>
            <p:cNvGrpSpPr>
              <a:grpSpLocks/>
            </p:cNvGrpSpPr>
            <p:nvPr/>
          </p:nvGrpSpPr>
          <p:grpSpPr bwMode="auto">
            <a:xfrm>
              <a:off x="5613901" y="1548771"/>
              <a:ext cx="400193" cy="321135"/>
              <a:chOff x="794" y="0"/>
              <a:chExt cx="270" cy="346"/>
            </a:xfrm>
          </p:grpSpPr>
          <p:sp>
            <p:nvSpPr>
              <p:cNvPr id="340" name="Rectangle 75"/>
              <p:cNvSpPr>
                <a:spLocks noChangeArrowheads="1"/>
              </p:cNvSpPr>
              <p:nvPr/>
            </p:nvSpPr>
            <p:spPr bwMode="auto">
              <a:xfrm>
                <a:off x="794" y="0"/>
                <a:ext cx="270" cy="346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341" name="Group 74"/>
              <p:cNvGrpSpPr>
                <a:grpSpLocks/>
              </p:cNvGrpSpPr>
              <p:nvPr/>
            </p:nvGrpSpPr>
            <p:grpSpPr bwMode="auto">
              <a:xfrm>
                <a:off x="794" y="0"/>
                <a:ext cx="270" cy="346"/>
                <a:chOff x="794" y="0"/>
                <a:chExt cx="270" cy="346"/>
              </a:xfrm>
            </p:grpSpPr>
            <p:sp>
              <p:nvSpPr>
                <p:cNvPr id="342" name="Rectangle 10"/>
                <p:cNvSpPr>
                  <a:spLocks noChangeArrowheads="1"/>
                </p:cNvSpPr>
                <p:nvPr/>
              </p:nvSpPr>
              <p:spPr bwMode="auto">
                <a:xfrm>
                  <a:off x="822" y="0"/>
                  <a:ext cx="214" cy="346"/>
                </a:xfrm>
                <a:prstGeom prst="rect">
                  <a:avLst/>
                </a:prstGeom>
                <a:solidFill>
                  <a:srgbClr val="FFFF9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r>
                    <a:rPr lang="en-GB" sz="1200" b="0" i="1" dirty="0">
                      <a:solidFill>
                        <a:srgbClr val="000000"/>
                      </a:solidFill>
                      <a:latin typeface="Times New Roman" charset="0"/>
                      <a:ea typeface="ＭＳ Ｐゴシック" charset="0"/>
                      <a:cs typeface="Times New Roman" charset="0"/>
                    </a:rPr>
                    <a:t>f</a:t>
                  </a:r>
                  <a:endParaRPr lang="fr-FR" sz="1200" b="0" i="1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343" name="Rectangle 73"/>
                <p:cNvSpPr>
                  <a:spLocks noChangeArrowheads="1"/>
                </p:cNvSpPr>
                <p:nvPr/>
              </p:nvSpPr>
              <p:spPr bwMode="auto">
                <a:xfrm>
                  <a:off x="794" y="0"/>
                  <a:ext cx="270" cy="34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187" name="Group 78"/>
            <p:cNvGrpSpPr>
              <a:grpSpLocks/>
            </p:cNvGrpSpPr>
            <p:nvPr/>
          </p:nvGrpSpPr>
          <p:grpSpPr bwMode="auto">
            <a:xfrm>
              <a:off x="6014093" y="1548771"/>
              <a:ext cx="205241" cy="321135"/>
              <a:chOff x="1064" y="0"/>
              <a:chExt cx="206" cy="346"/>
            </a:xfrm>
          </p:grpSpPr>
          <p:sp>
            <p:nvSpPr>
              <p:cNvPr id="338" name="Rectangle 11"/>
              <p:cNvSpPr>
                <a:spLocks noChangeArrowheads="1"/>
              </p:cNvSpPr>
              <p:nvPr/>
            </p:nvSpPr>
            <p:spPr bwMode="auto">
              <a:xfrm>
                <a:off x="1092" y="0"/>
                <a:ext cx="15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39" name="Rectangle 77"/>
              <p:cNvSpPr>
                <a:spLocks noChangeArrowheads="1"/>
              </p:cNvSpPr>
              <p:nvPr/>
            </p:nvSpPr>
            <p:spPr bwMode="auto">
              <a:xfrm>
                <a:off x="1064" y="0"/>
                <a:ext cx="206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188" name="Group 82"/>
            <p:cNvGrpSpPr>
              <a:grpSpLocks/>
            </p:cNvGrpSpPr>
            <p:nvPr/>
          </p:nvGrpSpPr>
          <p:grpSpPr bwMode="auto">
            <a:xfrm>
              <a:off x="6223525" y="1548771"/>
              <a:ext cx="1613678" cy="321135"/>
              <a:chOff x="1270" y="0"/>
              <a:chExt cx="729" cy="346"/>
            </a:xfrm>
          </p:grpSpPr>
          <p:sp>
            <p:nvSpPr>
              <p:cNvPr id="334" name="Rectangle 81"/>
              <p:cNvSpPr>
                <a:spLocks noChangeArrowheads="1"/>
              </p:cNvSpPr>
              <p:nvPr/>
            </p:nvSpPr>
            <p:spPr bwMode="auto">
              <a:xfrm>
                <a:off x="1270" y="0"/>
                <a:ext cx="729" cy="346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335" name="Group 80"/>
              <p:cNvGrpSpPr>
                <a:grpSpLocks/>
              </p:cNvGrpSpPr>
              <p:nvPr/>
            </p:nvGrpSpPr>
            <p:grpSpPr bwMode="auto">
              <a:xfrm>
                <a:off x="1270" y="0"/>
                <a:ext cx="729" cy="346"/>
                <a:chOff x="1270" y="0"/>
                <a:chExt cx="729" cy="346"/>
              </a:xfrm>
            </p:grpSpPr>
            <p:sp>
              <p:nvSpPr>
                <p:cNvPr id="336" name="Rectangle 12"/>
                <p:cNvSpPr>
                  <a:spLocks noChangeArrowheads="1"/>
                </p:cNvSpPr>
                <p:nvPr/>
              </p:nvSpPr>
              <p:spPr bwMode="auto">
                <a:xfrm>
                  <a:off x="1298" y="0"/>
                  <a:ext cx="673" cy="346"/>
                </a:xfrm>
                <a:prstGeom prst="rect">
                  <a:avLst/>
                </a:prstGeom>
                <a:solidFill>
                  <a:srgbClr val="FFFF9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bIns="0" anchor="ctr"/>
                <a:lstStyle/>
                <a:p>
                  <a:r>
                    <a:rPr lang="en-GB" sz="1200" b="0" dirty="0" err="1">
                      <a:solidFill>
                        <a:srgbClr val="800080"/>
                      </a:solidFill>
                      <a:latin typeface="Times New Roman" charset="0"/>
                      <a:ea typeface="ＭＳ Ｐゴシック" charset="0"/>
                      <a:cs typeface="Times New Roman" charset="0"/>
                    </a:rPr>
                    <a:t>Maxterms</a:t>
                  </a:r>
                  <a:endParaRPr lang="fr-FR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337" name="Rectangle 79"/>
                <p:cNvSpPr>
                  <a:spLocks noChangeArrowheads="1"/>
                </p:cNvSpPr>
                <p:nvPr/>
              </p:nvSpPr>
              <p:spPr bwMode="auto">
                <a:xfrm>
                  <a:off x="1270" y="0"/>
                  <a:ext cx="729" cy="34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fr-FR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189" name="Group 84"/>
            <p:cNvGrpSpPr>
              <a:grpSpLocks/>
            </p:cNvGrpSpPr>
            <p:nvPr/>
          </p:nvGrpSpPr>
          <p:grpSpPr bwMode="auto">
            <a:xfrm>
              <a:off x="4437038" y="1873969"/>
              <a:ext cx="376477" cy="324494"/>
              <a:chOff x="0" y="346"/>
              <a:chExt cx="254" cy="510"/>
            </a:xfrm>
          </p:grpSpPr>
          <p:sp>
            <p:nvSpPr>
              <p:cNvPr id="332" name="Rectangle 13"/>
              <p:cNvSpPr>
                <a:spLocks noChangeArrowheads="1"/>
              </p:cNvSpPr>
              <p:nvPr/>
            </p:nvSpPr>
            <p:spPr bwMode="auto">
              <a:xfrm>
                <a:off x="28" y="346"/>
                <a:ext cx="198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 dirty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33" name="Rectangle 83"/>
              <p:cNvSpPr>
                <a:spLocks noChangeArrowheads="1"/>
              </p:cNvSpPr>
              <p:nvPr/>
            </p:nvSpPr>
            <p:spPr bwMode="auto">
              <a:xfrm>
                <a:off x="0" y="346"/>
                <a:ext cx="254" cy="510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190" name="Group 86"/>
            <p:cNvGrpSpPr>
              <a:grpSpLocks/>
            </p:cNvGrpSpPr>
            <p:nvPr/>
          </p:nvGrpSpPr>
          <p:grpSpPr bwMode="auto">
            <a:xfrm>
              <a:off x="4813515" y="1873969"/>
              <a:ext cx="400193" cy="324494"/>
              <a:chOff x="254" y="346"/>
              <a:chExt cx="270" cy="510"/>
            </a:xfrm>
          </p:grpSpPr>
          <p:sp>
            <p:nvSpPr>
              <p:cNvPr id="330" name="Rectangle 14"/>
              <p:cNvSpPr>
                <a:spLocks noChangeArrowheads="1"/>
              </p:cNvSpPr>
              <p:nvPr/>
            </p:nvSpPr>
            <p:spPr bwMode="auto">
              <a:xfrm>
                <a:off x="282" y="346"/>
                <a:ext cx="214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 dirty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31" name="Rectangle 85"/>
              <p:cNvSpPr>
                <a:spLocks noChangeArrowheads="1"/>
              </p:cNvSpPr>
              <p:nvPr/>
            </p:nvSpPr>
            <p:spPr bwMode="auto">
              <a:xfrm>
                <a:off x="254" y="346"/>
                <a:ext cx="270" cy="510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191" name="Group 88"/>
            <p:cNvGrpSpPr>
              <a:grpSpLocks/>
            </p:cNvGrpSpPr>
            <p:nvPr/>
          </p:nvGrpSpPr>
          <p:grpSpPr bwMode="auto">
            <a:xfrm>
              <a:off x="5213708" y="1873969"/>
              <a:ext cx="400193" cy="324494"/>
              <a:chOff x="524" y="346"/>
              <a:chExt cx="270" cy="510"/>
            </a:xfrm>
          </p:grpSpPr>
          <p:sp>
            <p:nvSpPr>
              <p:cNvPr id="328" name="Rectangle 15"/>
              <p:cNvSpPr>
                <a:spLocks noChangeArrowheads="1"/>
              </p:cNvSpPr>
              <p:nvPr/>
            </p:nvSpPr>
            <p:spPr bwMode="auto">
              <a:xfrm>
                <a:off x="552" y="346"/>
                <a:ext cx="214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29" name="Rectangle 87"/>
              <p:cNvSpPr>
                <a:spLocks noChangeArrowheads="1"/>
              </p:cNvSpPr>
              <p:nvPr/>
            </p:nvSpPr>
            <p:spPr bwMode="auto">
              <a:xfrm>
                <a:off x="524" y="346"/>
                <a:ext cx="270" cy="510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192" name="Group 90"/>
            <p:cNvGrpSpPr>
              <a:grpSpLocks/>
            </p:cNvGrpSpPr>
            <p:nvPr/>
          </p:nvGrpSpPr>
          <p:grpSpPr bwMode="auto">
            <a:xfrm>
              <a:off x="5613901" y="1873969"/>
              <a:ext cx="400193" cy="324494"/>
              <a:chOff x="794" y="346"/>
              <a:chExt cx="270" cy="510"/>
            </a:xfrm>
          </p:grpSpPr>
          <p:sp>
            <p:nvSpPr>
              <p:cNvPr id="326" name="Rectangle 16"/>
              <p:cNvSpPr>
                <a:spLocks noChangeArrowheads="1"/>
              </p:cNvSpPr>
              <p:nvPr/>
            </p:nvSpPr>
            <p:spPr bwMode="auto">
              <a:xfrm>
                <a:off x="822" y="346"/>
                <a:ext cx="214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27" name="Rectangle 89"/>
              <p:cNvSpPr>
                <a:spLocks noChangeArrowheads="1"/>
              </p:cNvSpPr>
              <p:nvPr/>
            </p:nvSpPr>
            <p:spPr bwMode="auto">
              <a:xfrm>
                <a:off x="794" y="346"/>
                <a:ext cx="270" cy="510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193" name="Group 92"/>
            <p:cNvGrpSpPr>
              <a:grpSpLocks/>
            </p:cNvGrpSpPr>
            <p:nvPr/>
          </p:nvGrpSpPr>
          <p:grpSpPr bwMode="auto">
            <a:xfrm>
              <a:off x="6014093" y="1873969"/>
              <a:ext cx="205241" cy="324494"/>
              <a:chOff x="1064" y="346"/>
              <a:chExt cx="206" cy="510"/>
            </a:xfrm>
          </p:grpSpPr>
          <p:sp>
            <p:nvSpPr>
              <p:cNvPr id="324" name="Rectangle 17"/>
              <p:cNvSpPr>
                <a:spLocks noChangeArrowheads="1"/>
              </p:cNvSpPr>
              <p:nvPr/>
            </p:nvSpPr>
            <p:spPr bwMode="auto">
              <a:xfrm>
                <a:off x="1092" y="346"/>
                <a:ext cx="150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25" name="Rectangle 91"/>
              <p:cNvSpPr>
                <a:spLocks noChangeArrowheads="1"/>
              </p:cNvSpPr>
              <p:nvPr/>
            </p:nvSpPr>
            <p:spPr bwMode="auto">
              <a:xfrm>
                <a:off x="1064" y="346"/>
                <a:ext cx="206" cy="510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194" name="Group 94"/>
            <p:cNvGrpSpPr>
              <a:grpSpLocks/>
            </p:cNvGrpSpPr>
            <p:nvPr/>
          </p:nvGrpSpPr>
          <p:grpSpPr bwMode="auto">
            <a:xfrm>
              <a:off x="6223525" y="1873969"/>
              <a:ext cx="1613678" cy="324494"/>
              <a:chOff x="1270" y="346"/>
              <a:chExt cx="729" cy="510"/>
            </a:xfrm>
          </p:grpSpPr>
          <p:sp>
            <p:nvSpPr>
              <p:cNvPr id="322" name="Rectangle 18"/>
              <p:cNvSpPr>
                <a:spLocks noChangeArrowheads="1"/>
              </p:cNvSpPr>
              <p:nvPr/>
            </p:nvSpPr>
            <p:spPr bwMode="auto">
              <a:xfrm>
                <a:off x="1298" y="346"/>
                <a:ext cx="673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bIns="0" anchor="ctr"/>
              <a:lstStyle/>
              <a:p>
                <a:pPr algn="l"/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M</a:t>
                </a:r>
                <a:r>
                  <a:rPr lang="en-GB" sz="1200" b="0" baseline="-30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= a </a:t>
                </a:r>
                <a:r>
                  <a:rPr lang="fr-FR" sz="1200" b="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∨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b </a:t>
                </a:r>
                <a:r>
                  <a:rPr lang="fr-FR" sz="1200" b="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∨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c</a:t>
                </a:r>
                <a:endParaRPr lang="en-GB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23" name="Rectangle 93"/>
              <p:cNvSpPr>
                <a:spLocks noChangeArrowheads="1"/>
              </p:cNvSpPr>
              <p:nvPr/>
            </p:nvSpPr>
            <p:spPr bwMode="auto">
              <a:xfrm>
                <a:off x="1270" y="346"/>
                <a:ext cx="729" cy="510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l"/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195" name="Group 96"/>
            <p:cNvGrpSpPr>
              <a:grpSpLocks/>
            </p:cNvGrpSpPr>
            <p:nvPr/>
          </p:nvGrpSpPr>
          <p:grpSpPr bwMode="auto">
            <a:xfrm>
              <a:off x="4437038" y="2198464"/>
              <a:ext cx="376477" cy="321135"/>
              <a:chOff x="0" y="856"/>
              <a:chExt cx="254" cy="346"/>
            </a:xfrm>
          </p:grpSpPr>
          <p:sp>
            <p:nvSpPr>
              <p:cNvPr id="320" name="Rectangle 19"/>
              <p:cNvSpPr>
                <a:spLocks noChangeArrowheads="1"/>
              </p:cNvSpPr>
              <p:nvPr/>
            </p:nvSpPr>
            <p:spPr bwMode="auto">
              <a:xfrm>
                <a:off x="28" y="856"/>
                <a:ext cx="198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21" name="Rectangle 95"/>
              <p:cNvSpPr>
                <a:spLocks noChangeArrowheads="1"/>
              </p:cNvSpPr>
              <p:nvPr/>
            </p:nvSpPr>
            <p:spPr bwMode="auto">
              <a:xfrm>
                <a:off x="0" y="856"/>
                <a:ext cx="254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196" name="Group 98"/>
            <p:cNvGrpSpPr>
              <a:grpSpLocks/>
            </p:cNvGrpSpPr>
            <p:nvPr/>
          </p:nvGrpSpPr>
          <p:grpSpPr bwMode="auto">
            <a:xfrm>
              <a:off x="4813515" y="2198464"/>
              <a:ext cx="400193" cy="321135"/>
              <a:chOff x="254" y="856"/>
              <a:chExt cx="270" cy="346"/>
            </a:xfrm>
          </p:grpSpPr>
          <p:sp>
            <p:nvSpPr>
              <p:cNvPr id="318" name="Rectangle 20"/>
              <p:cNvSpPr>
                <a:spLocks noChangeArrowheads="1"/>
              </p:cNvSpPr>
              <p:nvPr/>
            </p:nvSpPr>
            <p:spPr bwMode="auto">
              <a:xfrm>
                <a:off x="282" y="856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19" name="Rectangle 97"/>
              <p:cNvSpPr>
                <a:spLocks noChangeArrowheads="1"/>
              </p:cNvSpPr>
              <p:nvPr/>
            </p:nvSpPr>
            <p:spPr bwMode="auto">
              <a:xfrm>
                <a:off x="254" y="856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197" name="Group 100"/>
            <p:cNvGrpSpPr>
              <a:grpSpLocks/>
            </p:cNvGrpSpPr>
            <p:nvPr/>
          </p:nvGrpSpPr>
          <p:grpSpPr bwMode="auto">
            <a:xfrm>
              <a:off x="5213708" y="2198464"/>
              <a:ext cx="400193" cy="321135"/>
              <a:chOff x="524" y="856"/>
              <a:chExt cx="270" cy="346"/>
            </a:xfrm>
          </p:grpSpPr>
          <p:sp>
            <p:nvSpPr>
              <p:cNvPr id="316" name="Rectangle 21"/>
              <p:cNvSpPr>
                <a:spLocks noChangeArrowheads="1"/>
              </p:cNvSpPr>
              <p:nvPr/>
            </p:nvSpPr>
            <p:spPr bwMode="auto">
              <a:xfrm>
                <a:off x="552" y="856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17" name="Rectangle 99"/>
              <p:cNvSpPr>
                <a:spLocks noChangeArrowheads="1"/>
              </p:cNvSpPr>
              <p:nvPr/>
            </p:nvSpPr>
            <p:spPr bwMode="auto">
              <a:xfrm>
                <a:off x="524" y="856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198" name="Group 102"/>
            <p:cNvGrpSpPr>
              <a:grpSpLocks/>
            </p:cNvGrpSpPr>
            <p:nvPr/>
          </p:nvGrpSpPr>
          <p:grpSpPr bwMode="auto">
            <a:xfrm>
              <a:off x="5613901" y="2198464"/>
              <a:ext cx="400193" cy="321135"/>
              <a:chOff x="794" y="856"/>
              <a:chExt cx="270" cy="346"/>
            </a:xfrm>
          </p:grpSpPr>
          <p:sp>
            <p:nvSpPr>
              <p:cNvPr id="314" name="Rectangle 22"/>
              <p:cNvSpPr>
                <a:spLocks noChangeArrowheads="1"/>
              </p:cNvSpPr>
              <p:nvPr/>
            </p:nvSpPr>
            <p:spPr bwMode="auto">
              <a:xfrm>
                <a:off x="822" y="856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15" name="Rectangle 101"/>
              <p:cNvSpPr>
                <a:spLocks noChangeArrowheads="1"/>
              </p:cNvSpPr>
              <p:nvPr/>
            </p:nvSpPr>
            <p:spPr bwMode="auto">
              <a:xfrm>
                <a:off x="794" y="856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199" name="Group 104"/>
            <p:cNvGrpSpPr>
              <a:grpSpLocks/>
            </p:cNvGrpSpPr>
            <p:nvPr/>
          </p:nvGrpSpPr>
          <p:grpSpPr bwMode="auto">
            <a:xfrm>
              <a:off x="6014093" y="2198464"/>
              <a:ext cx="205241" cy="321135"/>
              <a:chOff x="1064" y="856"/>
              <a:chExt cx="206" cy="346"/>
            </a:xfrm>
          </p:grpSpPr>
          <p:sp>
            <p:nvSpPr>
              <p:cNvPr id="312" name="Rectangle 23"/>
              <p:cNvSpPr>
                <a:spLocks noChangeArrowheads="1"/>
              </p:cNvSpPr>
              <p:nvPr/>
            </p:nvSpPr>
            <p:spPr bwMode="auto">
              <a:xfrm>
                <a:off x="1092" y="856"/>
                <a:ext cx="15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</a:p>
              <a:p>
                <a:pPr eaLnBrk="0" hangingPunct="0"/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13" name="Rectangle 103"/>
              <p:cNvSpPr>
                <a:spLocks noChangeArrowheads="1"/>
              </p:cNvSpPr>
              <p:nvPr/>
            </p:nvSpPr>
            <p:spPr bwMode="auto">
              <a:xfrm>
                <a:off x="1064" y="856"/>
                <a:ext cx="206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00" name="Group 106"/>
            <p:cNvGrpSpPr>
              <a:grpSpLocks/>
            </p:cNvGrpSpPr>
            <p:nvPr/>
          </p:nvGrpSpPr>
          <p:grpSpPr bwMode="auto">
            <a:xfrm>
              <a:off x="6223525" y="2198464"/>
              <a:ext cx="1613678" cy="321135"/>
              <a:chOff x="1270" y="856"/>
              <a:chExt cx="729" cy="346"/>
            </a:xfrm>
          </p:grpSpPr>
          <p:sp>
            <p:nvSpPr>
              <p:cNvPr id="310" name="Rectangle 24"/>
              <p:cNvSpPr>
                <a:spLocks noChangeArrowheads="1"/>
              </p:cNvSpPr>
              <p:nvPr/>
            </p:nvSpPr>
            <p:spPr bwMode="auto">
              <a:xfrm>
                <a:off x="1298" y="856"/>
                <a:ext cx="673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l"/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M</a:t>
                </a:r>
                <a:r>
                  <a:rPr lang="en-GB" sz="1200" b="0" baseline="-30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= a  </a:t>
                </a:r>
                <a:r>
                  <a:rPr lang="fr-FR" sz="1200" b="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∨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b </a:t>
                </a:r>
                <a:r>
                  <a:rPr lang="fr-FR" sz="1200" b="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∨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c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11" name="Rectangle 105"/>
              <p:cNvSpPr>
                <a:spLocks noChangeArrowheads="1"/>
              </p:cNvSpPr>
              <p:nvPr/>
            </p:nvSpPr>
            <p:spPr bwMode="auto">
              <a:xfrm>
                <a:off x="1270" y="856"/>
                <a:ext cx="729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l"/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01" name="Group 108"/>
            <p:cNvGrpSpPr>
              <a:grpSpLocks/>
            </p:cNvGrpSpPr>
            <p:nvPr/>
          </p:nvGrpSpPr>
          <p:grpSpPr bwMode="auto">
            <a:xfrm>
              <a:off x="4437038" y="2519599"/>
              <a:ext cx="376477" cy="321135"/>
              <a:chOff x="0" y="1202"/>
              <a:chExt cx="254" cy="346"/>
            </a:xfrm>
          </p:grpSpPr>
          <p:sp>
            <p:nvSpPr>
              <p:cNvPr id="308" name="Rectangle 25"/>
              <p:cNvSpPr>
                <a:spLocks noChangeArrowheads="1"/>
              </p:cNvSpPr>
              <p:nvPr/>
            </p:nvSpPr>
            <p:spPr bwMode="auto">
              <a:xfrm>
                <a:off x="28" y="1202"/>
                <a:ext cx="198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09" name="Rectangle 107"/>
              <p:cNvSpPr>
                <a:spLocks noChangeArrowheads="1"/>
              </p:cNvSpPr>
              <p:nvPr/>
            </p:nvSpPr>
            <p:spPr bwMode="auto">
              <a:xfrm>
                <a:off x="0" y="1202"/>
                <a:ext cx="254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02" name="Group 110"/>
            <p:cNvGrpSpPr>
              <a:grpSpLocks/>
            </p:cNvGrpSpPr>
            <p:nvPr/>
          </p:nvGrpSpPr>
          <p:grpSpPr bwMode="auto">
            <a:xfrm>
              <a:off x="4813515" y="2519599"/>
              <a:ext cx="400193" cy="321135"/>
              <a:chOff x="254" y="1202"/>
              <a:chExt cx="270" cy="346"/>
            </a:xfrm>
          </p:grpSpPr>
          <p:sp>
            <p:nvSpPr>
              <p:cNvPr id="306" name="Rectangle 26"/>
              <p:cNvSpPr>
                <a:spLocks noChangeArrowheads="1"/>
              </p:cNvSpPr>
              <p:nvPr/>
            </p:nvSpPr>
            <p:spPr bwMode="auto">
              <a:xfrm>
                <a:off x="282" y="1202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07" name="Rectangle 109"/>
              <p:cNvSpPr>
                <a:spLocks noChangeArrowheads="1"/>
              </p:cNvSpPr>
              <p:nvPr/>
            </p:nvSpPr>
            <p:spPr bwMode="auto">
              <a:xfrm>
                <a:off x="254" y="1202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03" name="Group 112"/>
            <p:cNvGrpSpPr>
              <a:grpSpLocks/>
            </p:cNvGrpSpPr>
            <p:nvPr/>
          </p:nvGrpSpPr>
          <p:grpSpPr bwMode="auto">
            <a:xfrm>
              <a:off x="5213708" y="2519599"/>
              <a:ext cx="400193" cy="321135"/>
              <a:chOff x="524" y="1202"/>
              <a:chExt cx="270" cy="346"/>
            </a:xfrm>
          </p:grpSpPr>
          <p:sp>
            <p:nvSpPr>
              <p:cNvPr id="304" name="Rectangle 27"/>
              <p:cNvSpPr>
                <a:spLocks noChangeArrowheads="1"/>
              </p:cNvSpPr>
              <p:nvPr/>
            </p:nvSpPr>
            <p:spPr bwMode="auto">
              <a:xfrm>
                <a:off x="552" y="1202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05" name="Rectangle 111"/>
              <p:cNvSpPr>
                <a:spLocks noChangeArrowheads="1"/>
              </p:cNvSpPr>
              <p:nvPr/>
            </p:nvSpPr>
            <p:spPr bwMode="auto">
              <a:xfrm>
                <a:off x="524" y="1202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04" name="Group 114"/>
            <p:cNvGrpSpPr>
              <a:grpSpLocks/>
            </p:cNvGrpSpPr>
            <p:nvPr/>
          </p:nvGrpSpPr>
          <p:grpSpPr bwMode="auto">
            <a:xfrm>
              <a:off x="5613901" y="2519599"/>
              <a:ext cx="400193" cy="321135"/>
              <a:chOff x="794" y="1202"/>
              <a:chExt cx="270" cy="346"/>
            </a:xfrm>
          </p:grpSpPr>
          <p:sp>
            <p:nvSpPr>
              <p:cNvPr id="302" name="Rectangle 28"/>
              <p:cNvSpPr>
                <a:spLocks noChangeArrowheads="1"/>
              </p:cNvSpPr>
              <p:nvPr/>
            </p:nvSpPr>
            <p:spPr bwMode="auto">
              <a:xfrm>
                <a:off x="822" y="1202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03" name="Rectangle 113"/>
              <p:cNvSpPr>
                <a:spLocks noChangeArrowheads="1"/>
              </p:cNvSpPr>
              <p:nvPr/>
            </p:nvSpPr>
            <p:spPr bwMode="auto">
              <a:xfrm>
                <a:off x="794" y="1202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05" name="Group 116"/>
            <p:cNvGrpSpPr>
              <a:grpSpLocks/>
            </p:cNvGrpSpPr>
            <p:nvPr/>
          </p:nvGrpSpPr>
          <p:grpSpPr bwMode="auto">
            <a:xfrm>
              <a:off x="6014093" y="2519599"/>
              <a:ext cx="205241" cy="321135"/>
              <a:chOff x="1064" y="1202"/>
              <a:chExt cx="206" cy="346"/>
            </a:xfrm>
          </p:grpSpPr>
          <p:sp>
            <p:nvSpPr>
              <p:cNvPr id="300" name="Rectangle 29"/>
              <p:cNvSpPr>
                <a:spLocks noChangeArrowheads="1"/>
              </p:cNvSpPr>
              <p:nvPr/>
            </p:nvSpPr>
            <p:spPr bwMode="auto">
              <a:xfrm>
                <a:off x="1092" y="1202"/>
                <a:ext cx="15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01" name="Rectangle 115"/>
              <p:cNvSpPr>
                <a:spLocks noChangeArrowheads="1"/>
              </p:cNvSpPr>
              <p:nvPr/>
            </p:nvSpPr>
            <p:spPr bwMode="auto">
              <a:xfrm>
                <a:off x="1064" y="1202"/>
                <a:ext cx="206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06" name="Group 118"/>
            <p:cNvGrpSpPr>
              <a:grpSpLocks/>
            </p:cNvGrpSpPr>
            <p:nvPr/>
          </p:nvGrpSpPr>
          <p:grpSpPr bwMode="auto">
            <a:xfrm>
              <a:off x="6223525" y="2519599"/>
              <a:ext cx="1613678" cy="321135"/>
              <a:chOff x="1270" y="1202"/>
              <a:chExt cx="729" cy="346"/>
            </a:xfrm>
          </p:grpSpPr>
          <p:sp>
            <p:nvSpPr>
              <p:cNvPr id="298" name="Rectangle 30"/>
              <p:cNvSpPr>
                <a:spLocks noChangeArrowheads="1"/>
              </p:cNvSpPr>
              <p:nvPr/>
            </p:nvSpPr>
            <p:spPr bwMode="auto">
              <a:xfrm>
                <a:off x="1298" y="1202"/>
                <a:ext cx="673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l"/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M</a:t>
                </a:r>
                <a:r>
                  <a:rPr lang="en-GB" sz="1200" b="0" baseline="-30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2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= a </a:t>
                </a:r>
                <a:r>
                  <a:rPr lang="fr-FR" sz="1200" b="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∨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b </a:t>
                </a:r>
                <a:r>
                  <a:rPr lang="fr-FR" sz="1200" b="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∨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c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99" name="Rectangle 117"/>
              <p:cNvSpPr>
                <a:spLocks noChangeArrowheads="1"/>
              </p:cNvSpPr>
              <p:nvPr/>
            </p:nvSpPr>
            <p:spPr bwMode="auto">
              <a:xfrm>
                <a:off x="1270" y="1202"/>
                <a:ext cx="729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l"/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07" name="Group 120"/>
            <p:cNvGrpSpPr>
              <a:grpSpLocks/>
            </p:cNvGrpSpPr>
            <p:nvPr/>
          </p:nvGrpSpPr>
          <p:grpSpPr bwMode="auto">
            <a:xfrm>
              <a:off x="4437038" y="2840734"/>
              <a:ext cx="376477" cy="321135"/>
              <a:chOff x="0" y="1548"/>
              <a:chExt cx="254" cy="346"/>
            </a:xfrm>
          </p:grpSpPr>
          <p:sp>
            <p:nvSpPr>
              <p:cNvPr id="296" name="Rectangle 31"/>
              <p:cNvSpPr>
                <a:spLocks noChangeArrowheads="1"/>
              </p:cNvSpPr>
              <p:nvPr/>
            </p:nvSpPr>
            <p:spPr bwMode="auto">
              <a:xfrm>
                <a:off x="28" y="1548"/>
                <a:ext cx="198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97" name="Rectangle 119"/>
              <p:cNvSpPr>
                <a:spLocks noChangeArrowheads="1"/>
              </p:cNvSpPr>
              <p:nvPr/>
            </p:nvSpPr>
            <p:spPr bwMode="auto">
              <a:xfrm>
                <a:off x="0" y="1548"/>
                <a:ext cx="254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08" name="Group 122"/>
            <p:cNvGrpSpPr>
              <a:grpSpLocks/>
            </p:cNvGrpSpPr>
            <p:nvPr/>
          </p:nvGrpSpPr>
          <p:grpSpPr bwMode="auto">
            <a:xfrm>
              <a:off x="4813515" y="2840734"/>
              <a:ext cx="400193" cy="321135"/>
              <a:chOff x="254" y="1548"/>
              <a:chExt cx="270" cy="346"/>
            </a:xfrm>
          </p:grpSpPr>
          <p:sp>
            <p:nvSpPr>
              <p:cNvPr id="294" name="Rectangle 32"/>
              <p:cNvSpPr>
                <a:spLocks noChangeArrowheads="1"/>
              </p:cNvSpPr>
              <p:nvPr/>
            </p:nvSpPr>
            <p:spPr bwMode="auto">
              <a:xfrm>
                <a:off x="282" y="1548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95" name="Rectangle 121"/>
              <p:cNvSpPr>
                <a:spLocks noChangeArrowheads="1"/>
              </p:cNvSpPr>
              <p:nvPr/>
            </p:nvSpPr>
            <p:spPr bwMode="auto">
              <a:xfrm>
                <a:off x="254" y="1548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09" name="Group 124"/>
            <p:cNvGrpSpPr>
              <a:grpSpLocks/>
            </p:cNvGrpSpPr>
            <p:nvPr/>
          </p:nvGrpSpPr>
          <p:grpSpPr bwMode="auto">
            <a:xfrm>
              <a:off x="5213708" y="2840734"/>
              <a:ext cx="400193" cy="321135"/>
              <a:chOff x="524" y="1548"/>
              <a:chExt cx="270" cy="346"/>
            </a:xfrm>
          </p:grpSpPr>
          <p:sp>
            <p:nvSpPr>
              <p:cNvPr id="292" name="Rectangle 33"/>
              <p:cNvSpPr>
                <a:spLocks noChangeArrowheads="1"/>
              </p:cNvSpPr>
              <p:nvPr/>
            </p:nvSpPr>
            <p:spPr bwMode="auto">
              <a:xfrm>
                <a:off x="552" y="1548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93" name="Rectangle 123"/>
              <p:cNvSpPr>
                <a:spLocks noChangeArrowheads="1"/>
              </p:cNvSpPr>
              <p:nvPr/>
            </p:nvSpPr>
            <p:spPr bwMode="auto">
              <a:xfrm>
                <a:off x="524" y="1548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10" name="Group 126"/>
            <p:cNvGrpSpPr>
              <a:grpSpLocks/>
            </p:cNvGrpSpPr>
            <p:nvPr/>
          </p:nvGrpSpPr>
          <p:grpSpPr bwMode="auto">
            <a:xfrm>
              <a:off x="5613901" y="2840734"/>
              <a:ext cx="400193" cy="321135"/>
              <a:chOff x="794" y="1548"/>
              <a:chExt cx="270" cy="346"/>
            </a:xfrm>
          </p:grpSpPr>
          <p:sp>
            <p:nvSpPr>
              <p:cNvPr id="290" name="Rectangle 34"/>
              <p:cNvSpPr>
                <a:spLocks noChangeArrowheads="1"/>
              </p:cNvSpPr>
              <p:nvPr/>
            </p:nvSpPr>
            <p:spPr bwMode="auto">
              <a:xfrm>
                <a:off x="822" y="1548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91" name="Rectangle 125"/>
              <p:cNvSpPr>
                <a:spLocks noChangeArrowheads="1"/>
              </p:cNvSpPr>
              <p:nvPr/>
            </p:nvSpPr>
            <p:spPr bwMode="auto">
              <a:xfrm>
                <a:off x="794" y="1548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11" name="Group 128"/>
            <p:cNvGrpSpPr>
              <a:grpSpLocks/>
            </p:cNvGrpSpPr>
            <p:nvPr/>
          </p:nvGrpSpPr>
          <p:grpSpPr bwMode="auto">
            <a:xfrm>
              <a:off x="6014093" y="2840734"/>
              <a:ext cx="205241" cy="321135"/>
              <a:chOff x="1064" y="1548"/>
              <a:chExt cx="206" cy="346"/>
            </a:xfrm>
          </p:grpSpPr>
          <p:sp>
            <p:nvSpPr>
              <p:cNvPr id="288" name="Rectangle 35"/>
              <p:cNvSpPr>
                <a:spLocks noChangeArrowheads="1"/>
              </p:cNvSpPr>
              <p:nvPr/>
            </p:nvSpPr>
            <p:spPr bwMode="auto">
              <a:xfrm>
                <a:off x="1092" y="1548"/>
                <a:ext cx="15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</a:p>
              <a:p>
                <a:pPr eaLnBrk="0" hangingPunct="0"/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89" name="Rectangle 127"/>
              <p:cNvSpPr>
                <a:spLocks noChangeArrowheads="1"/>
              </p:cNvSpPr>
              <p:nvPr/>
            </p:nvSpPr>
            <p:spPr bwMode="auto">
              <a:xfrm>
                <a:off x="1064" y="1548"/>
                <a:ext cx="206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12" name="Group 130"/>
            <p:cNvGrpSpPr>
              <a:grpSpLocks/>
            </p:cNvGrpSpPr>
            <p:nvPr/>
          </p:nvGrpSpPr>
          <p:grpSpPr bwMode="auto">
            <a:xfrm>
              <a:off x="6223525" y="2840734"/>
              <a:ext cx="1613678" cy="321135"/>
              <a:chOff x="1270" y="1548"/>
              <a:chExt cx="729" cy="346"/>
            </a:xfrm>
          </p:grpSpPr>
          <p:sp>
            <p:nvSpPr>
              <p:cNvPr id="286" name="Rectangle 36"/>
              <p:cNvSpPr>
                <a:spLocks noChangeArrowheads="1"/>
              </p:cNvSpPr>
              <p:nvPr/>
            </p:nvSpPr>
            <p:spPr bwMode="auto">
              <a:xfrm>
                <a:off x="1298" y="1548"/>
                <a:ext cx="673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l"/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M</a:t>
                </a:r>
                <a:r>
                  <a:rPr lang="en-GB" sz="1200" b="0" baseline="-30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3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= a </a:t>
                </a:r>
                <a:r>
                  <a:rPr lang="fr-FR" sz="1200" b="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∨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b </a:t>
                </a:r>
                <a:r>
                  <a:rPr lang="fr-FR" sz="1200" b="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∨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c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87" name="Rectangle 129"/>
              <p:cNvSpPr>
                <a:spLocks noChangeArrowheads="1"/>
              </p:cNvSpPr>
              <p:nvPr/>
            </p:nvSpPr>
            <p:spPr bwMode="auto">
              <a:xfrm>
                <a:off x="1270" y="1548"/>
                <a:ext cx="729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l"/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13" name="Group 132"/>
            <p:cNvGrpSpPr>
              <a:grpSpLocks/>
            </p:cNvGrpSpPr>
            <p:nvPr/>
          </p:nvGrpSpPr>
          <p:grpSpPr bwMode="auto">
            <a:xfrm>
              <a:off x="4437038" y="3161869"/>
              <a:ext cx="376477" cy="321135"/>
              <a:chOff x="0" y="1894"/>
              <a:chExt cx="254" cy="346"/>
            </a:xfrm>
          </p:grpSpPr>
          <p:sp>
            <p:nvSpPr>
              <p:cNvPr id="284" name="Rectangle 37"/>
              <p:cNvSpPr>
                <a:spLocks noChangeArrowheads="1"/>
              </p:cNvSpPr>
              <p:nvPr/>
            </p:nvSpPr>
            <p:spPr bwMode="auto">
              <a:xfrm>
                <a:off x="28" y="1894"/>
                <a:ext cx="198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85" name="Rectangle 131"/>
              <p:cNvSpPr>
                <a:spLocks noChangeArrowheads="1"/>
              </p:cNvSpPr>
              <p:nvPr/>
            </p:nvSpPr>
            <p:spPr bwMode="auto">
              <a:xfrm>
                <a:off x="0" y="1894"/>
                <a:ext cx="254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14" name="Group 134"/>
            <p:cNvGrpSpPr>
              <a:grpSpLocks/>
            </p:cNvGrpSpPr>
            <p:nvPr/>
          </p:nvGrpSpPr>
          <p:grpSpPr bwMode="auto">
            <a:xfrm>
              <a:off x="4813515" y="3161869"/>
              <a:ext cx="400193" cy="321135"/>
              <a:chOff x="254" y="1894"/>
              <a:chExt cx="270" cy="346"/>
            </a:xfrm>
          </p:grpSpPr>
          <p:sp>
            <p:nvSpPr>
              <p:cNvPr id="282" name="Rectangle 38"/>
              <p:cNvSpPr>
                <a:spLocks noChangeArrowheads="1"/>
              </p:cNvSpPr>
              <p:nvPr/>
            </p:nvSpPr>
            <p:spPr bwMode="auto">
              <a:xfrm>
                <a:off x="282" y="1894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83" name="Rectangle 133"/>
              <p:cNvSpPr>
                <a:spLocks noChangeArrowheads="1"/>
              </p:cNvSpPr>
              <p:nvPr/>
            </p:nvSpPr>
            <p:spPr bwMode="auto">
              <a:xfrm>
                <a:off x="254" y="1894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15" name="Group 136"/>
            <p:cNvGrpSpPr>
              <a:grpSpLocks/>
            </p:cNvGrpSpPr>
            <p:nvPr/>
          </p:nvGrpSpPr>
          <p:grpSpPr bwMode="auto">
            <a:xfrm>
              <a:off x="5213708" y="3161869"/>
              <a:ext cx="400193" cy="321135"/>
              <a:chOff x="524" y="1894"/>
              <a:chExt cx="270" cy="346"/>
            </a:xfrm>
          </p:grpSpPr>
          <p:sp>
            <p:nvSpPr>
              <p:cNvPr id="280" name="Rectangle 39"/>
              <p:cNvSpPr>
                <a:spLocks noChangeArrowheads="1"/>
              </p:cNvSpPr>
              <p:nvPr/>
            </p:nvSpPr>
            <p:spPr bwMode="auto">
              <a:xfrm>
                <a:off x="552" y="1894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81" name="Rectangle 135"/>
              <p:cNvSpPr>
                <a:spLocks noChangeArrowheads="1"/>
              </p:cNvSpPr>
              <p:nvPr/>
            </p:nvSpPr>
            <p:spPr bwMode="auto">
              <a:xfrm>
                <a:off x="524" y="1894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16" name="Group 138"/>
            <p:cNvGrpSpPr>
              <a:grpSpLocks/>
            </p:cNvGrpSpPr>
            <p:nvPr/>
          </p:nvGrpSpPr>
          <p:grpSpPr bwMode="auto">
            <a:xfrm>
              <a:off x="5613901" y="3161869"/>
              <a:ext cx="400193" cy="321135"/>
              <a:chOff x="794" y="1894"/>
              <a:chExt cx="270" cy="346"/>
            </a:xfrm>
          </p:grpSpPr>
          <p:sp>
            <p:nvSpPr>
              <p:cNvPr id="278" name="Rectangle 40"/>
              <p:cNvSpPr>
                <a:spLocks noChangeArrowheads="1"/>
              </p:cNvSpPr>
              <p:nvPr/>
            </p:nvSpPr>
            <p:spPr bwMode="auto">
              <a:xfrm>
                <a:off x="822" y="1894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79" name="Rectangle 137"/>
              <p:cNvSpPr>
                <a:spLocks noChangeArrowheads="1"/>
              </p:cNvSpPr>
              <p:nvPr/>
            </p:nvSpPr>
            <p:spPr bwMode="auto">
              <a:xfrm>
                <a:off x="794" y="1894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17" name="Group 140"/>
            <p:cNvGrpSpPr>
              <a:grpSpLocks/>
            </p:cNvGrpSpPr>
            <p:nvPr/>
          </p:nvGrpSpPr>
          <p:grpSpPr bwMode="auto">
            <a:xfrm>
              <a:off x="6014093" y="3161869"/>
              <a:ext cx="205241" cy="321135"/>
              <a:chOff x="1064" y="1894"/>
              <a:chExt cx="206" cy="346"/>
            </a:xfrm>
          </p:grpSpPr>
          <p:sp>
            <p:nvSpPr>
              <p:cNvPr id="276" name="Rectangle 41"/>
              <p:cNvSpPr>
                <a:spLocks noChangeArrowheads="1"/>
              </p:cNvSpPr>
              <p:nvPr/>
            </p:nvSpPr>
            <p:spPr bwMode="auto">
              <a:xfrm>
                <a:off x="1092" y="1894"/>
                <a:ext cx="15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</a:p>
              <a:p>
                <a:pPr eaLnBrk="0" hangingPunct="0"/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77" name="Rectangle 139"/>
              <p:cNvSpPr>
                <a:spLocks noChangeArrowheads="1"/>
              </p:cNvSpPr>
              <p:nvPr/>
            </p:nvSpPr>
            <p:spPr bwMode="auto">
              <a:xfrm>
                <a:off x="1064" y="1894"/>
                <a:ext cx="206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18" name="Group 142"/>
            <p:cNvGrpSpPr>
              <a:grpSpLocks/>
            </p:cNvGrpSpPr>
            <p:nvPr/>
          </p:nvGrpSpPr>
          <p:grpSpPr bwMode="auto">
            <a:xfrm>
              <a:off x="6223525" y="3161869"/>
              <a:ext cx="1613678" cy="321135"/>
              <a:chOff x="1270" y="1894"/>
              <a:chExt cx="729" cy="346"/>
            </a:xfrm>
          </p:grpSpPr>
          <p:sp>
            <p:nvSpPr>
              <p:cNvPr id="274" name="Rectangle 42"/>
              <p:cNvSpPr>
                <a:spLocks noChangeArrowheads="1"/>
              </p:cNvSpPr>
              <p:nvPr/>
            </p:nvSpPr>
            <p:spPr bwMode="auto">
              <a:xfrm>
                <a:off x="1298" y="1894"/>
                <a:ext cx="673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l"/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M</a:t>
                </a:r>
                <a:r>
                  <a:rPr lang="en-GB" sz="1200" b="0" baseline="-30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4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=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a </a:t>
                </a:r>
                <a:r>
                  <a:rPr lang="fr-FR" sz="1200" b="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∨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b </a:t>
                </a:r>
                <a:r>
                  <a:rPr lang="fr-FR" sz="1200" b="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∨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c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75" name="Rectangle 141"/>
              <p:cNvSpPr>
                <a:spLocks noChangeArrowheads="1"/>
              </p:cNvSpPr>
              <p:nvPr/>
            </p:nvSpPr>
            <p:spPr bwMode="auto">
              <a:xfrm>
                <a:off x="1270" y="1894"/>
                <a:ext cx="729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l"/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19" name="Group 144"/>
            <p:cNvGrpSpPr>
              <a:grpSpLocks/>
            </p:cNvGrpSpPr>
            <p:nvPr/>
          </p:nvGrpSpPr>
          <p:grpSpPr bwMode="auto">
            <a:xfrm>
              <a:off x="4437038" y="3483004"/>
              <a:ext cx="376477" cy="321135"/>
              <a:chOff x="0" y="2240"/>
              <a:chExt cx="254" cy="346"/>
            </a:xfrm>
          </p:grpSpPr>
          <p:sp>
            <p:nvSpPr>
              <p:cNvPr id="272" name="Rectangle 43"/>
              <p:cNvSpPr>
                <a:spLocks noChangeArrowheads="1"/>
              </p:cNvSpPr>
              <p:nvPr/>
            </p:nvSpPr>
            <p:spPr bwMode="auto">
              <a:xfrm>
                <a:off x="28" y="2240"/>
                <a:ext cx="198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73" name="Rectangle 143"/>
              <p:cNvSpPr>
                <a:spLocks noChangeArrowheads="1"/>
              </p:cNvSpPr>
              <p:nvPr/>
            </p:nvSpPr>
            <p:spPr bwMode="auto">
              <a:xfrm>
                <a:off x="0" y="2240"/>
                <a:ext cx="254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20" name="Group 146"/>
            <p:cNvGrpSpPr>
              <a:grpSpLocks/>
            </p:cNvGrpSpPr>
            <p:nvPr/>
          </p:nvGrpSpPr>
          <p:grpSpPr bwMode="auto">
            <a:xfrm>
              <a:off x="4813515" y="3483004"/>
              <a:ext cx="400193" cy="321135"/>
              <a:chOff x="254" y="2240"/>
              <a:chExt cx="270" cy="346"/>
            </a:xfrm>
          </p:grpSpPr>
          <p:sp>
            <p:nvSpPr>
              <p:cNvPr id="270" name="Rectangle 44"/>
              <p:cNvSpPr>
                <a:spLocks noChangeArrowheads="1"/>
              </p:cNvSpPr>
              <p:nvPr/>
            </p:nvSpPr>
            <p:spPr bwMode="auto">
              <a:xfrm>
                <a:off x="282" y="2240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71" name="Rectangle 145"/>
              <p:cNvSpPr>
                <a:spLocks noChangeArrowheads="1"/>
              </p:cNvSpPr>
              <p:nvPr/>
            </p:nvSpPr>
            <p:spPr bwMode="auto">
              <a:xfrm>
                <a:off x="254" y="2240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21" name="Group 148"/>
            <p:cNvGrpSpPr>
              <a:grpSpLocks/>
            </p:cNvGrpSpPr>
            <p:nvPr/>
          </p:nvGrpSpPr>
          <p:grpSpPr bwMode="auto">
            <a:xfrm>
              <a:off x="5213708" y="3483004"/>
              <a:ext cx="400193" cy="321135"/>
              <a:chOff x="524" y="2240"/>
              <a:chExt cx="270" cy="346"/>
            </a:xfrm>
          </p:grpSpPr>
          <p:sp>
            <p:nvSpPr>
              <p:cNvPr id="268" name="Rectangle 45"/>
              <p:cNvSpPr>
                <a:spLocks noChangeArrowheads="1"/>
              </p:cNvSpPr>
              <p:nvPr/>
            </p:nvSpPr>
            <p:spPr bwMode="auto">
              <a:xfrm>
                <a:off x="552" y="2240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69" name="Rectangle 147"/>
              <p:cNvSpPr>
                <a:spLocks noChangeArrowheads="1"/>
              </p:cNvSpPr>
              <p:nvPr/>
            </p:nvSpPr>
            <p:spPr bwMode="auto">
              <a:xfrm>
                <a:off x="524" y="2240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22" name="Group 150"/>
            <p:cNvGrpSpPr>
              <a:grpSpLocks/>
            </p:cNvGrpSpPr>
            <p:nvPr/>
          </p:nvGrpSpPr>
          <p:grpSpPr bwMode="auto">
            <a:xfrm>
              <a:off x="5613901" y="3483004"/>
              <a:ext cx="400193" cy="321135"/>
              <a:chOff x="794" y="2240"/>
              <a:chExt cx="270" cy="346"/>
            </a:xfrm>
          </p:grpSpPr>
          <p:sp>
            <p:nvSpPr>
              <p:cNvPr id="266" name="Rectangle 46"/>
              <p:cNvSpPr>
                <a:spLocks noChangeArrowheads="1"/>
              </p:cNvSpPr>
              <p:nvPr/>
            </p:nvSpPr>
            <p:spPr bwMode="auto">
              <a:xfrm>
                <a:off x="822" y="2240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 dirty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Times New Roman" charset="0"/>
                </a:endParaRPr>
              </a:p>
            </p:txBody>
          </p:sp>
          <p:sp>
            <p:nvSpPr>
              <p:cNvPr id="267" name="Rectangle 149"/>
              <p:cNvSpPr>
                <a:spLocks noChangeArrowheads="1"/>
              </p:cNvSpPr>
              <p:nvPr/>
            </p:nvSpPr>
            <p:spPr bwMode="auto">
              <a:xfrm>
                <a:off x="794" y="2240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23" name="Group 152"/>
            <p:cNvGrpSpPr>
              <a:grpSpLocks/>
            </p:cNvGrpSpPr>
            <p:nvPr/>
          </p:nvGrpSpPr>
          <p:grpSpPr bwMode="auto">
            <a:xfrm>
              <a:off x="6014093" y="3483004"/>
              <a:ext cx="205241" cy="321135"/>
              <a:chOff x="1064" y="2240"/>
              <a:chExt cx="206" cy="346"/>
            </a:xfrm>
          </p:grpSpPr>
          <p:sp>
            <p:nvSpPr>
              <p:cNvPr id="264" name="Rectangle 47"/>
              <p:cNvSpPr>
                <a:spLocks noChangeArrowheads="1"/>
              </p:cNvSpPr>
              <p:nvPr/>
            </p:nvSpPr>
            <p:spPr bwMode="auto">
              <a:xfrm>
                <a:off x="1092" y="2240"/>
                <a:ext cx="15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65" name="Rectangle 151"/>
              <p:cNvSpPr>
                <a:spLocks noChangeArrowheads="1"/>
              </p:cNvSpPr>
              <p:nvPr/>
            </p:nvSpPr>
            <p:spPr bwMode="auto">
              <a:xfrm>
                <a:off x="1064" y="2240"/>
                <a:ext cx="206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24" name="Group 154"/>
            <p:cNvGrpSpPr>
              <a:grpSpLocks/>
            </p:cNvGrpSpPr>
            <p:nvPr/>
          </p:nvGrpSpPr>
          <p:grpSpPr bwMode="auto">
            <a:xfrm>
              <a:off x="6223525" y="3483004"/>
              <a:ext cx="1613678" cy="321135"/>
              <a:chOff x="1270" y="2240"/>
              <a:chExt cx="729" cy="346"/>
            </a:xfrm>
          </p:grpSpPr>
          <p:sp>
            <p:nvSpPr>
              <p:cNvPr id="262" name="Rectangle 48"/>
              <p:cNvSpPr>
                <a:spLocks noChangeArrowheads="1"/>
              </p:cNvSpPr>
              <p:nvPr/>
            </p:nvSpPr>
            <p:spPr bwMode="auto">
              <a:xfrm>
                <a:off x="1298" y="2240"/>
                <a:ext cx="673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l"/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M</a:t>
                </a:r>
                <a:r>
                  <a:rPr lang="en-GB" sz="1200" b="0" baseline="-30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5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=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a </a:t>
                </a:r>
                <a:r>
                  <a:rPr lang="fr-FR" sz="1200" b="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∨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b </a:t>
                </a:r>
                <a:r>
                  <a:rPr lang="fr-FR" sz="1200" b="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∨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c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63" name="Rectangle 153"/>
              <p:cNvSpPr>
                <a:spLocks noChangeArrowheads="1"/>
              </p:cNvSpPr>
              <p:nvPr/>
            </p:nvSpPr>
            <p:spPr bwMode="auto">
              <a:xfrm>
                <a:off x="1270" y="2240"/>
                <a:ext cx="729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l"/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25" name="Group 156"/>
            <p:cNvGrpSpPr>
              <a:grpSpLocks/>
            </p:cNvGrpSpPr>
            <p:nvPr/>
          </p:nvGrpSpPr>
          <p:grpSpPr bwMode="auto">
            <a:xfrm>
              <a:off x="4437038" y="3804140"/>
              <a:ext cx="376477" cy="321135"/>
              <a:chOff x="0" y="2586"/>
              <a:chExt cx="254" cy="346"/>
            </a:xfrm>
          </p:grpSpPr>
          <p:sp>
            <p:nvSpPr>
              <p:cNvPr id="260" name="Rectangle 49"/>
              <p:cNvSpPr>
                <a:spLocks noChangeArrowheads="1"/>
              </p:cNvSpPr>
              <p:nvPr/>
            </p:nvSpPr>
            <p:spPr bwMode="auto">
              <a:xfrm>
                <a:off x="28" y="2586"/>
                <a:ext cx="198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61" name="Rectangle 155"/>
              <p:cNvSpPr>
                <a:spLocks noChangeArrowheads="1"/>
              </p:cNvSpPr>
              <p:nvPr/>
            </p:nvSpPr>
            <p:spPr bwMode="auto">
              <a:xfrm>
                <a:off x="0" y="2586"/>
                <a:ext cx="254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26" name="Group 158"/>
            <p:cNvGrpSpPr>
              <a:grpSpLocks/>
            </p:cNvGrpSpPr>
            <p:nvPr/>
          </p:nvGrpSpPr>
          <p:grpSpPr bwMode="auto">
            <a:xfrm>
              <a:off x="4813515" y="3804140"/>
              <a:ext cx="400193" cy="321135"/>
              <a:chOff x="254" y="2586"/>
              <a:chExt cx="270" cy="346"/>
            </a:xfrm>
          </p:grpSpPr>
          <p:sp>
            <p:nvSpPr>
              <p:cNvPr id="258" name="Rectangle 50"/>
              <p:cNvSpPr>
                <a:spLocks noChangeArrowheads="1"/>
              </p:cNvSpPr>
              <p:nvPr/>
            </p:nvSpPr>
            <p:spPr bwMode="auto">
              <a:xfrm>
                <a:off x="282" y="2586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9" name="Rectangle 157"/>
              <p:cNvSpPr>
                <a:spLocks noChangeArrowheads="1"/>
              </p:cNvSpPr>
              <p:nvPr/>
            </p:nvSpPr>
            <p:spPr bwMode="auto">
              <a:xfrm>
                <a:off x="254" y="2586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27" name="Group 160"/>
            <p:cNvGrpSpPr>
              <a:grpSpLocks/>
            </p:cNvGrpSpPr>
            <p:nvPr/>
          </p:nvGrpSpPr>
          <p:grpSpPr bwMode="auto">
            <a:xfrm>
              <a:off x="5213708" y="3804140"/>
              <a:ext cx="400193" cy="321135"/>
              <a:chOff x="524" y="2586"/>
              <a:chExt cx="270" cy="346"/>
            </a:xfrm>
          </p:grpSpPr>
          <p:sp>
            <p:nvSpPr>
              <p:cNvPr id="256" name="Rectangle 51"/>
              <p:cNvSpPr>
                <a:spLocks noChangeArrowheads="1"/>
              </p:cNvSpPr>
              <p:nvPr/>
            </p:nvSpPr>
            <p:spPr bwMode="auto">
              <a:xfrm>
                <a:off x="552" y="2586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FF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0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7" name="Rectangle 159"/>
              <p:cNvSpPr>
                <a:spLocks noChangeArrowheads="1"/>
              </p:cNvSpPr>
              <p:nvPr/>
            </p:nvSpPr>
            <p:spPr bwMode="auto">
              <a:xfrm>
                <a:off x="524" y="2586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28" name="Group 162"/>
            <p:cNvGrpSpPr>
              <a:grpSpLocks/>
            </p:cNvGrpSpPr>
            <p:nvPr/>
          </p:nvGrpSpPr>
          <p:grpSpPr bwMode="auto">
            <a:xfrm>
              <a:off x="5613901" y="3804140"/>
              <a:ext cx="400193" cy="321135"/>
              <a:chOff x="794" y="2586"/>
              <a:chExt cx="270" cy="346"/>
            </a:xfrm>
          </p:grpSpPr>
          <p:sp>
            <p:nvSpPr>
              <p:cNvPr id="254" name="Rectangle 52"/>
              <p:cNvSpPr>
                <a:spLocks noChangeArrowheads="1"/>
              </p:cNvSpPr>
              <p:nvPr/>
            </p:nvSpPr>
            <p:spPr bwMode="auto">
              <a:xfrm>
                <a:off x="822" y="2586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5" name="Rectangle 161"/>
              <p:cNvSpPr>
                <a:spLocks noChangeArrowheads="1"/>
              </p:cNvSpPr>
              <p:nvPr/>
            </p:nvSpPr>
            <p:spPr bwMode="auto">
              <a:xfrm>
                <a:off x="794" y="2586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29" name="Group 164"/>
            <p:cNvGrpSpPr>
              <a:grpSpLocks/>
            </p:cNvGrpSpPr>
            <p:nvPr/>
          </p:nvGrpSpPr>
          <p:grpSpPr bwMode="auto">
            <a:xfrm>
              <a:off x="6014093" y="3804140"/>
              <a:ext cx="205241" cy="321135"/>
              <a:chOff x="1064" y="2586"/>
              <a:chExt cx="206" cy="346"/>
            </a:xfrm>
          </p:grpSpPr>
          <p:sp>
            <p:nvSpPr>
              <p:cNvPr id="252" name="Rectangle 53"/>
              <p:cNvSpPr>
                <a:spLocks noChangeArrowheads="1"/>
              </p:cNvSpPr>
              <p:nvPr/>
            </p:nvSpPr>
            <p:spPr bwMode="auto">
              <a:xfrm>
                <a:off x="1092" y="2586"/>
                <a:ext cx="15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3" name="Rectangle 163"/>
              <p:cNvSpPr>
                <a:spLocks noChangeArrowheads="1"/>
              </p:cNvSpPr>
              <p:nvPr/>
            </p:nvSpPr>
            <p:spPr bwMode="auto">
              <a:xfrm>
                <a:off x="1064" y="2586"/>
                <a:ext cx="206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30" name="Group 166"/>
            <p:cNvGrpSpPr>
              <a:grpSpLocks/>
            </p:cNvGrpSpPr>
            <p:nvPr/>
          </p:nvGrpSpPr>
          <p:grpSpPr bwMode="auto">
            <a:xfrm>
              <a:off x="6223525" y="3804140"/>
              <a:ext cx="1613678" cy="321135"/>
              <a:chOff x="1270" y="2586"/>
              <a:chExt cx="729" cy="346"/>
            </a:xfrm>
          </p:grpSpPr>
          <p:sp>
            <p:nvSpPr>
              <p:cNvPr id="250" name="Rectangle 54"/>
              <p:cNvSpPr>
                <a:spLocks noChangeArrowheads="1"/>
              </p:cNvSpPr>
              <p:nvPr/>
            </p:nvSpPr>
            <p:spPr bwMode="auto">
              <a:xfrm>
                <a:off x="1298" y="2586"/>
                <a:ext cx="673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l"/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M</a:t>
                </a:r>
                <a:r>
                  <a:rPr lang="en-GB" sz="1200" b="0" baseline="-30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6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=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a </a:t>
                </a:r>
                <a:r>
                  <a:rPr lang="fr-FR" sz="1200" b="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∨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b </a:t>
                </a:r>
                <a:r>
                  <a:rPr lang="fr-FR" sz="1200" b="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∨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c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1" name="Rectangle 165"/>
              <p:cNvSpPr>
                <a:spLocks noChangeArrowheads="1"/>
              </p:cNvSpPr>
              <p:nvPr/>
            </p:nvSpPr>
            <p:spPr bwMode="auto">
              <a:xfrm>
                <a:off x="1270" y="2586"/>
                <a:ext cx="729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l"/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31" name="Group 168"/>
            <p:cNvGrpSpPr>
              <a:grpSpLocks/>
            </p:cNvGrpSpPr>
            <p:nvPr/>
          </p:nvGrpSpPr>
          <p:grpSpPr bwMode="auto">
            <a:xfrm>
              <a:off x="4437038" y="4125275"/>
              <a:ext cx="376477" cy="321135"/>
              <a:chOff x="0" y="2932"/>
              <a:chExt cx="254" cy="346"/>
            </a:xfrm>
          </p:grpSpPr>
          <p:sp>
            <p:nvSpPr>
              <p:cNvPr id="248" name="Rectangle 55"/>
              <p:cNvSpPr>
                <a:spLocks noChangeArrowheads="1"/>
              </p:cNvSpPr>
              <p:nvPr/>
            </p:nvSpPr>
            <p:spPr bwMode="auto">
              <a:xfrm>
                <a:off x="28" y="2932"/>
                <a:ext cx="198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49" name="Rectangle 167"/>
              <p:cNvSpPr>
                <a:spLocks noChangeArrowheads="1"/>
              </p:cNvSpPr>
              <p:nvPr/>
            </p:nvSpPr>
            <p:spPr bwMode="auto">
              <a:xfrm>
                <a:off x="0" y="2932"/>
                <a:ext cx="254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32" name="Group 170"/>
            <p:cNvGrpSpPr>
              <a:grpSpLocks/>
            </p:cNvGrpSpPr>
            <p:nvPr/>
          </p:nvGrpSpPr>
          <p:grpSpPr bwMode="auto">
            <a:xfrm>
              <a:off x="4813515" y="4125275"/>
              <a:ext cx="400193" cy="321135"/>
              <a:chOff x="254" y="2932"/>
              <a:chExt cx="270" cy="346"/>
            </a:xfrm>
          </p:grpSpPr>
          <p:sp>
            <p:nvSpPr>
              <p:cNvPr id="246" name="Rectangle 56"/>
              <p:cNvSpPr>
                <a:spLocks noChangeArrowheads="1"/>
              </p:cNvSpPr>
              <p:nvPr/>
            </p:nvSpPr>
            <p:spPr bwMode="auto">
              <a:xfrm>
                <a:off x="282" y="2932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47" name="Rectangle 169"/>
              <p:cNvSpPr>
                <a:spLocks noChangeArrowheads="1"/>
              </p:cNvSpPr>
              <p:nvPr/>
            </p:nvSpPr>
            <p:spPr bwMode="auto">
              <a:xfrm>
                <a:off x="254" y="2932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33" name="Group 172"/>
            <p:cNvGrpSpPr>
              <a:grpSpLocks/>
            </p:cNvGrpSpPr>
            <p:nvPr/>
          </p:nvGrpSpPr>
          <p:grpSpPr bwMode="auto">
            <a:xfrm>
              <a:off x="5213708" y="4125275"/>
              <a:ext cx="400193" cy="321135"/>
              <a:chOff x="524" y="2932"/>
              <a:chExt cx="270" cy="346"/>
            </a:xfrm>
          </p:grpSpPr>
          <p:sp>
            <p:nvSpPr>
              <p:cNvPr id="244" name="Rectangle 57"/>
              <p:cNvSpPr>
                <a:spLocks noChangeArrowheads="1"/>
              </p:cNvSpPr>
              <p:nvPr/>
            </p:nvSpPr>
            <p:spPr bwMode="auto">
              <a:xfrm>
                <a:off x="552" y="2932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45" name="Rectangle 171"/>
              <p:cNvSpPr>
                <a:spLocks noChangeArrowheads="1"/>
              </p:cNvSpPr>
              <p:nvPr/>
            </p:nvSpPr>
            <p:spPr bwMode="auto">
              <a:xfrm>
                <a:off x="524" y="2932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34" name="Group 174"/>
            <p:cNvGrpSpPr>
              <a:grpSpLocks/>
            </p:cNvGrpSpPr>
            <p:nvPr/>
          </p:nvGrpSpPr>
          <p:grpSpPr bwMode="auto">
            <a:xfrm>
              <a:off x="5613901" y="4125275"/>
              <a:ext cx="400193" cy="321135"/>
              <a:chOff x="794" y="2932"/>
              <a:chExt cx="270" cy="346"/>
            </a:xfrm>
          </p:grpSpPr>
          <p:sp>
            <p:nvSpPr>
              <p:cNvPr id="242" name="Rectangle 58"/>
              <p:cNvSpPr>
                <a:spLocks noChangeArrowheads="1"/>
              </p:cNvSpPr>
              <p:nvPr/>
            </p:nvSpPr>
            <p:spPr bwMode="auto">
              <a:xfrm>
                <a:off x="822" y="2932"/>
                <a:ext cx="214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en-GB" sz="1200" b="0">
                    <a:solidFill>
                      <a:srgbClr val="0033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1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43" name="Rectangle 173"/>
              <p:cNvSpPr>
                <a:spLocks noChangeArrowheads="1"/>
              </p:cNvSpPr>
              <p:nvPr/>
            </p:nvSpPr>
            <p:spPr bwMode="auto">
              <a:xfrm>
                <a:off x="794" y="2932"/>
                <a:ext cx="270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35" name="Group 176"/>
            <p:cNvGrpSpPr>
              <a:grpSpLocks/>
            </p:cNvGrpSpPr>
            <p:nvPr/>
          </p:nvGrpSpPr>
          <p:grpSpPr bwMode="auto">
            <a:xfrm>
              <a:off x="6014093" y="4125275"/>
              <a:ext cx="205241" cy="321135"/>
              <a:chOff x="1064" y="2932"/>
              <a:chExt cx="206" cy="346"/>
            </a:xfrm>
          </p:grpSpPr>
          <p:sp>
            <p:nvSpPr>
              <p:cNvPr id="240" name="Rectangle 59"/>
              <p:cNvSpPr>
                <a:spLocks noChangeArrowheads="1"/>
              </p:cNvSpPr>
              <p:nvPr/>
            </p:nvSpPr>
            <p:spPr bwMode="auto">
              <a:xfrm>
                <a:off x="1092" y="2932"/>
                <a:ext cx="150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r>
                  <a:rPr lang="fr-FR" sz="1200" b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 </a:t>
                </a:r>
                <a:endParaRPr lang="fr-FR" sz="1200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41" name="Rectangle 175"/>
              <p:cNvSpPr>
                <a:spLocks noChangeArrowheads="1"/>
              </p:cNvSpPr>
              <p:nvPr/>
            </p:nvSpPr>
            <p:spPr bwMode="auto">
              <a:xfrm>
                <a:off x="1064" y="2932"/>
                <a:ext cx="206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36" name="Group 178"/>
            <p:cNvGrpSpPr>
              <a:grpSpLocks/>
            </p:cNvGrpSpPr>
            <p:nvPr/>
          </p:nvGrpSpPr>
          <p:grpSpPr bwMode="auto">
            <a:xfrm>
              <a:off x="6223525" y="4125275"/>
              <a:ext cx="1613678" cy="321135"/>
              <a:chOff x="1270" y="2932"/>
              <a:chExt cx="729" cy="346"/>
            </a:xfrm>
          </p:grpSpPr>
          <p:sp>
            <p:nvSpPr>
              <p:cNvPr id="238" name="Rectangle 60"/>
              <p:cNvSpPr>
                <a:spLocks noChangeArrowheads="1"/>
              </p:cNvSpPr>
              <p:nvPr/>
            </p:nvSpPr>
            <p:spPr bwMode="auto">
              <a:xfrm>
                <a:off x="1298" y="2932"/>
                <a:ext cx="673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l"/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M</a:t>
                </a:r>
                <a:r>
                  <a:rPr lang="en-GB" sz="1200" b="0" baseline="-3000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7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 =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a </a:t>
                </a:r>
                <a:r>
                  <a:rPr lang="fr-FR" sz="1200" b="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∨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b </a:t>
                </a:r>
                <a:r>
                  <a:rPr lang="fr-FR" sz="1200" b="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∨</a:t>
                </a:r>
                <a:r>
                  <a:rPr lang="fr-FR" sz="1200" b="0" dirty="0">
                    <a:solidFill>
                      <a:prstClr val="black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 </a:t>
                </a:r>
                <a:r>
                  <a:rPr lang="fr-FR" sz="1200" dirty="0">
                    <a:solidFill>
                      <a:srgbClr val="000000"/>
                    </a:solidFill>
                    <a:latin typeface="EuclidSymbol"/>
                    <a:ea typeface="ＭＳ Ｐゴシック" charset="0"/>
                    <a:cs typeface="ＭＳ Ｐゴシック" charset="0"/>
                  </a:rPr>
                  <a:t>¬</a:t>
                </a:r>
                <a:r>
                  <a:rPr lang="en-GB" sz="1200" b="0" dirty="0">
                    <a:solidFill>
                      <a:srgbClr val="000000"/>
                    </a:solidFill>
                    <a:latin typeface="Times New Roman" charset="0"/>
                    <a:ea typeface="ＭＳ Ｐゴシック" charset="0"/>
                    <a:cs typeface="Times New Roman" charset="0"/>
                  </a:rPr>
                  <a:t>c</a:t>
                </a:r>
                <a:endParaRPr lang="fr-FR" sz="1200" b="0" dirty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39" name="Rectangle 177"/>
              <p:cNvSpPr>
                <a:spLocks noChangeArrowheads="1"/>
              </p:cNvSpPr>
              <p:nvPr/>
            </p:nvSpPr>
            <p:spPr bwMode="auto">
              <a:xfrm>
                <a:off x="1270" y="2932"/>
                <a:ext cx="729" cy="34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l"/>
                <a:endParaRPr lang="fr-FR" b="0">
                  <a:solidFill>
                    <a:srgbClr val="000000"/>
                  </a:solidFill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237" name="Rectangle 180"/>
            <p:cNvSpPr>
              <a:spLocks noChangeArrowheads="1"/>
            </p:cNvSpPr>
            <p:nvPr/>
          </p:nvSpPr>
          <p:spPr bwMode="auto">
            <a:xfrm>
              <a:off x="4432590" y="1551723"/>
              <a:ext cx="3403309" cy="2897471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 b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57" name="Text Box 4"/>
          <p:cNvSpPr txBox="1">
            <a:spLocks noChangeArrowheads="1"/>
          </p:cNvSpPr>
          <p:nvPr/>
        </p:nvSpPr>
        <p:spPr bwMode="auto">
          <a:xfrm>
            <a:off x="2515202" y="161925"/>
            <a:ext cx="39171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4000" kern="0" dirty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Algèbre de Boole</a:t>
            </a:r>
            <a:endParaRPr lang="fr-FR" sz="44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873798"/>
      </p:ext>
    </p:extLst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/>
      <a:lstStyle/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6369</TotalTime>
  <Words>3906</Words>
  <Application>Microsoft Macintosh PowerPoint</Application>
  <PresentationFormat>Affichage à l'écran (4:3)</PresentationFormat>
  <Paragraphs>703</Paragraphs>
  <Slides>17</Slides>
  <Notes>10</Notes>
  <HiddenSlides>0</HiddenSlides>
  <MMClips>0</MMClips>
  <ScaleCrop>false</ScaleCrop>
  <HeadingPairs>
    <vt:vector size="8" baseType="variant">
      <vt:variant>
        <vt:lpstr>Polices utilisées</vt:lpstr>
      </vt:variant>
      <vt:variant>
        <vt:i4>18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17</vt:i4>
      </vt:variant>
    </vt:vector>
  </HeadingPairs>
  <TitlesOfParts>
    <vt:vector size="38" baseType="lpstr">
      <vt:lpstr>Apple Chancery</vt:lpstr>
      <vt:lpstr>Apple-Chancery</vt:lpstr>
      <vt:lpstr>AppleSymbols</vt:lpstr>
      <vt:lpstr>Arial</vt:lpstr>
      <vt:lpstr>Calibri</vt:lpstr>
      <vt:lpstr>Cambria</vt:lpstr>
      <vt:lpstr>CambriaMath</vt:lpstr>
      <vt:lpstr>Euclid Math Two</vt:lpstr>
      <vt:lpstr>Euclid Symbol</vt:lpstr>
      <vt:lpstr>EuclidSymbol</vt:lpstr>
      <vt:lpstr>Gabriola</vt:lpstr>
      <vt:lpstr>JCfg</vt:lpstr>
      <vt:lpstr>Lucida Calligraphy</vt:lpstr>
      <vt:lpstr>LucidaConsole</vt:lpstr>
      <vt:lpstr>Monotype Corsiva</vt:lpstr>
      <vt:lpstr>Symbol</vt:lpstr>
      <vt:lpstr>Times New Roman</vt:lpstr>
      <vt:lpstr>Wingdings</vt:lpstr>
      <vt:lpstr>Modèle par défaut</vt:lpstr>
      <vt:lpstr>…quation</vt:lpstr>
      <vt:lpstr>Equation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 CRAN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/>
  <cp:lastModifiedBy>Jean-Francois Petin</cp:lastModifiedBy>
  <cp:revision>622</cp:revision>
  <cp:lastPrinted>2011-01-31T10:50:10Z</cp:lastPrinted>
  <dcterms:created xsi:type="dcterms:W3CDTF">2004-08-16T09:52:37Z</dcterms:created>
  <dcterms:modified xsi:type="dcterms:W3CDTF">2025-09-09T19:55:06Z</dcterms:modified>
</cp:coreProperties>
</file>