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92" r:id="rId5"/>
    <p:sldId id="283" r:id="rId6"/>
    <p:sldId id="284" r:id="rId7"/>
    <p:sldId id="293" r:id="rId8"/>
    <p:sldId id="285" r:id="rId9"/>
    <p:sldId id="301" r:id="rId10"/>
    <p:sldId id="295" r:id="rId11"/>
    <p:sldId id="296" r:id="rId12"/>
    <p:sldId id="297" r:id="rId13"/>
    <p:sldId id="298" r:id="rId14"/>
    <p:sldId id="299" r:id="rId15"/>
    <p:sldId id="300" r:id="rId16"/>
    <p:sldId id="265" r:id="rId17"/>
    <p:sldId id="288" r:id="rId18"/>
    <p:sldId id="289" r:id="rId19"/>
    <p:sldId id="290" r:id="rId20"/>
    <p:sldId id="30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2450" autoAdjust="0"/>
  </p:normalViewPr>
  <p:slideViewPr>
    <p:cSldViewPr snapToGrid="0" showGuides="1">
      <p:cViewPr varScale="1">
        <p:scale>
          <a:sx n="113" d="100"/>
          <a:sy n="113" d="100"/>
        </p:scale>
        <p:origin x="3101" y="82"/>
      </p:cViewPr>
      <p:guideLst>
        <p:guide orient="horz" pos="209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3CF6A-7173-41B1-B8EC-1E139E087E4F}" type="datetimeFigureOut">
              <a:rPr lang="fr-FR" smtClean="0"/>
              <a:t>10/09/2025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DFE66-7B45-4A15-8F62-8510F5408A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3165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563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3365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5021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1082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2830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211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0121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4802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0933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16468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8162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9/10/2025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9/10/2025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9/10/2025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9/10/2025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9/10/2025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9/10/2025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D87589-E610-4E2C-8CE7-E1FC2E5987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Les outils numériques du manager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0621226-744C-42E6-A078-2C43E26585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fr-FR" dirty="0"/>
              <a:t>L3 MS UE 554.2</a:t>
            </a:r>
          </a:p>
        </p:txBody>
      </p:sp>
    </p:spTree>
    <p:extLst>
      <p:ext uri="{BB962C8B-B14F-4D97-AF65-F5344CB8AC3E}">
        <p14:creationId xmlns:p14="http://schemas.microsoft.com/office/powerpoint/2010/main" val="2296791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MINI GRAPHIQUE INTEGRE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577007" y="2198779"/>
            <a:ext cx="353013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Pour suivre dans une tendance</a:t>
            </a:r>
          </a:p>
          <a:p>
            <a:r>
              <a:rPr lang="fr-FR" dirty="0">
                <a:highlight>
                  <a:srgbClr val="FFFF00"/>
                </a:highlight>
              </a:rPr>
              <a:t>Gagner de la place dans le tableau</a:t>
            </a:r>
          </a:p>
          <a:p>
            <a:r>
              <a:rPr lang="fr-FR" dirty="0">
                <a:highlight>
                  <a:srgbClr val="FFFF00"/>
                </a:highlight>
              </a:rPr>
              <a:t>Mettre en évidence des éléments </a:t>
            </a:r>
          </a:p>
          <a:p>
            <a:endParaRPr lang="fr-FR" dirty="0">
              <a:highlight>
                <a:srgbClr val="FFFF00"/>
              </a:highlight>
            </a:endParaRP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AB53E2-7101-4255-B6C0-D7A8EB30411A}"/>
              </a:ext>
            </a:extLst>
          </p:cNvPr>
          <p:cNvSpPr txBox="1"/>
          <p:nvPr/>
        </p:nvSpPr>
        <p:spPr>
          <a:xfrm>
            <a:off x="8141547" y="2674719"/>
            <a:ext cx="331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1</a:t>
            </a:r>
            <a:r>
              <a:rPr lang="fr-FR" dirty="0"/>
              <a:t>: création d’une colonne Graphique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EA3221C-22CC-43CA-8C84-71B697E6006D}"/>
              </a:ext>
            </a:extLst>
          </p:cNvPr>
          <p:cNvSpPr txBox="1"/>
          <p:nvPr/>
        </p:nvSpPr>
        <p:spPr>
          <a:xfrm>
            <a:off x="474133" y="4565308"/>
            <a:ext cx="331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2: </a:t>
            </a:r>
            <a:r>
              <a:rPr lang="fr-FR" dirty="0"/>
              <a:t>Insérer une </a:t>
            </a:r>
            <a:r>
              <a:rPr lang="fr-FR" dirty="0" err="1"/>
              <a:t>sparkline</a:t>
            </a:r>
            <a:r>
              <a:rPr lang="fr-FR" dirty="0"/>
              <a:t>  / sélectionner la plage étudiée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0147E8A-B905-4BEA-A575-EC22378C6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626" y="3790054"/>
            <a:ext cx="9435253" cy="192813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772E411C-BA9B-4EE3-8E44-A143E397075D}"/>
              </a:ext>
            </a:extLst>
          </p:cNvPr>
          <p:cNvSpPr txBox="1"/>
          <p:nvPr/>
        </p:nvSpPr>
        <p:spPr>
          <a:xfrm>
            <a:off x="4321387" y="2695328"/>
            <a:ext cx="331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0</a:t>
            </a:r>
            <a:r>
              <a:rPr lang="fr-FR" dirty="0"/>
              <a:t>: saisir des données pour toutes les cellules résultats</a:t>
            </a:r>
          </a:p>
        </p:txBody>
      </p:sp>
    </p:spTree>
    <p:extLst>
      <p:ext uri="{BB962C8B-B14F-4D97-AF65-F5344CB8AC3E}">
        <p14:creationId xmlns:p14="http://schemas.microsoft.com/office/powerpoint/2010/main" val="4029938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MINI GRAPHIQUE INTEGRE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577007" y="2198779"/>
            <a:ext cx="353013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Pour suivre dans une tendance</a:t>
            </a:r>
          </a:p>
          <a:p>
            <a:r>
              <a:rPr lang="fr-FR" dirty="0">
                <a:highlight>
                  <a:srgbClr val="FFFF00"/>
                </a:highlight>
              </a:rPr>
              <a:t>Gagner de la place dans le tableau</a:t>
            </a:r>
          </a:p>
          <a:p>
            <a:r>
              <a:rPr lang="fr-FR" dirty="0">
                <a:highlight>
                  <a:srgbClr val="FFFF00"/>
                </a:highlight>
              </a:rPr>
              <a:t>Mettre en évidence des éléments </a:t>
            </a:r>
          </a:p>
          <a:p>
            <a:endParaRPr lang="fr-FR" dirty="0">
              <a:highlight>
                <a:srgbClr val="FFFF00"/>
              </a:highlight>
            </a:endParaRP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AB53E2-7101-4255-B6C0-D7A8EB30411A}"/>
              </a:ext>
            </a:extLst>
          </p:cNvPr>
          <p:cNvSpPr txBox="1"/>
          <p:nvPr/>
        </p:nvSpPr>
        <p:spPr>
          <a:xfrm>
            <a:off x="7997066" y="1875613"/>
            <a:ext cx="331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2</a:t>
            </a:r>
            <a:r>
              <a:rPr lang="fr-FR" dirty="0"/>
              <a:t>: Sélectionner courbe (menu Insertion)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1953055-B757-485B-A4FB-15F5F4D27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2461" y="2809120"/>
            <a:ext cx="4172532" cy="2972215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4FDCBD5-CA43-4A7E-ACA3-BF1B903BA46E}"/>
              </a:ext>
            </a:extLst>
          </p:cNvPr>
          <p:cNvCxnSpPr/>
          <p:nvPr/>
        </p:nvCxnSpPr>
        <p:spPr>
          <a:xfrm flipH="1">
            <a:off x="9653146" y="2390835"/>
            <a:ext cx="230293" cy="7586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01A33752-04F5-4663-8F62-A100FAA64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1142" y="3429000"/>
            <a:ext cx="4984765" cy="328057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A179884-A727-45B8-BE7F-CEF373CD6961}"/>
              </a:ext>
            </a:extLst>
          </p:cNvPr>
          <p:cNvSpPr txBox="1"/>
          <p:nvPr/>
        </p:nvSpPr>
        <p:spPr>
          <a:xfrm>
            <a:off x="4296629" y="2521944"/>
            <a:ext cx="331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3</a:t>
            </a:r>
            <a:r>
              <a:rPr lang="fr-FR" dirty="0"/>
              <a:t>: Sélectionner la plage de tendance à présenter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F26D112-2FFB-4E89-8464-6CF52CFFC407}"/>
              </a:ext>
            </a:extLst>
          </p:cNvPr>
          <p:cNvCxnSpPr>
            <a:cxnSpLocks/>
          </p:cNvCxnSpPr>
          <p:nvPr/>
        </p:nvCxnSpPr>
        <p:spPr>
          <a:xfrm flipH="1">
            <a:off x="5271377" y="3049693"/>
            <a:ext cx="1110415" cy="25721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33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CRÉER UN GRAPHIQUE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577007" y="2198779"/>
            <a:ext cx="2944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Pour illustrer des éléments clés</a:t>
            </a:r>
          </a:p>
          <a:p>
            <a:endParaRPr lang="fr-FR" dirty="0">
              <a:highlight>
                <a:srgbClr val="FFFF00"/>
              </a:highlight>
            </a:endParaRPr>
          </a:p>
          <a:p>
            <a:endParaRPr lang="fr-FR" dirty="0">
              <a:highlight>
                <a:srgbClr val="FFFF00"/>
              </a:highlight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7AEE1FB-3667-46F9-9F7B-3C33E78FA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079" y="3399723"/>
            <a:ext cx="7653867" cy="3358279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F26D112-2FFB-4E89-8464-6CF52CFFC407}"/>
              </a:ext>
            </a:extLst>
          </p:cNvPr>
          <p:cNvCxnSpPr>
            <a:cxnSpLocks/>
          </p:cNvCxnSpPr>
          <p:nvPr/>
        </p:nvCxnSpPr>
        <p:spPr>
          <a:xfrm flipH="1">
            <a:off x="7772747" y="2660444"/>
            <a:ext cx="1110415" cy="25721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80DA991C-0679-4943-9BC5-29D0FA116013}"/>
              </a:ext>
            </a:extLst>
          </p:cNvPr>
          <p:cNvSpPr txBox="1"/>
          <p:nvPr/>
        </p:nvSpPr>
        <p:spPr>
          <a:xfrm>
            <a:off x="5358054" y="1957139"/>
            <a:ext cx="331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1</a:t>
            </a:r>
            <a:r>
              <a:rPr lang="fr-FR" dirty="0"/>
              <a:t>: Menu insérer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FABB68E-AA96-4453-85F8-DDD03F059FE3}"/>
              </a:ext>
            </a:extLst>
          </p:cNvPr>
          <p:cNvSpPr txBox="1"/>
          <p:nvPr/>
        </p:nvSpPr>
        <p:spPr>
          <a:xfrm>
            <a:off x="6336800" y="2252126"/>
            <a:ext cx="331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2</a:t>
            </a:r>
            <a:r>
              <a:rPr lang="fr-FR" dirty="0"/>
              <a:t>: Sélectionner les données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FE2A471-6C12-4A54-A5D4-C31C72EFA891}"/>
              </a:ext>
            </a:extLst>
          </p:cNvPr>
          <p:cNvSpPr txBox="1"/>
          <p:nvPr/>
        </p:nvSpPr>
        <p:spPr>
          <a:xfrm>
            <a:off x="3342988" y="2824111"/>
            <a:ext cx="331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3</a:t>
            </a:r>
            <a:r>
              <a:rPr lang="fr-FR" dirty="0"/>
              <a:t>: choisir un graphique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AE772FE4-302A-48A8-84DD-077DB34AABB2}"/>
              </a:ext>
            </a:extLst>
          </p:cNvPr>
          <p:cNvCxnSpPr>
            <a:cxnSpLocks/>
          </p:cNvCxnSpPr>
          <p:nvPr/>
        </p:nvCxnSpPr>
        <p:spPr>
          <a:xfrm>
            <a:off x="3413633" y="3236056"/>
            <a:ext cx="1395434" cy="3836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072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CRÉER UN GRAPHIQUE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577007" y="2198779"/>
            <a:ext cx="2944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Pour illustrer des éléments clés</a:t>
            </a:r>
          </a:p>
          <a:p>
            <a:endParaRPr lang="fr-FR" dirty="0">
              <a:highlight>
                <a:srgbClr val="FFFF00"/>
              </a:highlight>
            </a:endParaRP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FABB68E-AA96-4453-85F8-DDD03F059FE3}"/>
              </a:ext>
            </a:extLst>
          </p:cNvPr>
          <p:cNvSpPr txBox="1"/>
          <p:nvPr/>
        </p:nvSpPr>
        <p:spPr>
          <a:xfrm>
            <a:off x="6336800" y="2252126"/>
            <a:ext cx="331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1</a:t>
            </a:r>
            <a:r>
              <a:rPr lang="fr-FR" dirty="0"/>
              <a:t>: outils pour mettre en forme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FE2A471-6C12-4A54-A5D4-C31C72EFA891}"/>
              </a:ext>
            </a:extLst>
          </p:cNvPr>
          <p:cNvSpPr txBox="1"/>
          <p:nvPr/>
        </p:nvSpPr>
        <p:spPr>
          <a:xfrm>
            <a:off x="1496906" y="2737257"/>
            <a:ext cx="3887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2</a:t>
            </a:r>
            <a:r>
              <a:rPr lang="fr-FR" dirty="0"/>
              <a:t>: ne pas oublier de choisir un titre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21B5968-9001-4693-B2FA-0C3CAA5FF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3633" y="3360737"/>
            <a:ext cx="5639544" cy="3252809"/>
          </a:xfrm>
          <a:prstGeom prst="rect">
            <a:avLst/>
          </a:prstGeom>
        </p:spPr>
      </p:pic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AE772FE4-302A-48A8-84DD-077DB34AABB2}"/>
              </a:ext>
            </a:extLst>
          </p:cNvPr>
          <p:cNvCxnSpPr>
            <a:cxnSpLocks/>
          </p:cNvCxnSpPr>
          <p:nvPr/>
        </p:nvCxnSpPr>
        <p:spPr>
          <a:xfrm>
            <a:off x="1761067" y="3236056"/>
            <a:ext cx="3048000" cy="3836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F26D112-2FFB-4E89-8464-6CF52CFFC407}"/>
              </a:ext>
            </a:extLst>
          </p:cNvPr>
          <p:cNvCxnSpPr>
            <a:cxnSpLocks/>
          </p:cNvCxnSpPr>
          <p:nvPr/>
        </p:nvCxnSpPr>
        <p:spPr>
          <a:xfrm>
            <a:off x="8107680" y="2660444"/>
            <a:ext cx="159522" cy="13629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E68DD99F-D9BD-46C3-8646-79BBDBB4AF74}"/>
              </a:ext>
            </a:extLst>
          </p:cNvPr>
          <p:cNvSpPr txBox="1"/>
          <p:nvPr/>
        </p:nvSpPr>
        <p:spPr>
          <a:xfrm>
            <a:off x="105451" y="4308325"/>
            <a:ext cx="2820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3 </a:t>
            </a:r>
            <a:r>
              <a:rPr lang="fr-FR" dirty="0"/>
              <a:t>: Copier et coller sans pb dans l’onglet Graphique</a:t>
            </a:r>
          </a:p>
        </p:txBody>
      </p:sp>
    </p:spTree>
    <p:extLst>
      <p:ext uri="{BB962C8B-B14F-4D97-AF65-F5344CB8AC3E}">
        <p14:creationId xmlns:p14="http://schemas.microsoft.com/office/powerpoint/2010/main" val="993684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CRÉER UN GRAPHIQUE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577007" y="2198779"/>
            <a:ext cx="2944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Pour illustrer des éléments clés</a:t>
            </a:r>
          </a:p>
          <a:p>
            <a:endParaRPr lang="fr-FR" dirty="0">
              <a:highlight>
                <a:srgbClr val="FFFF00"/>
              </a:highlight>
            </a:endParaRP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FABB68E-AA96-4453-85F8-DDD03F059FE3}"/>
              </a:ext>
            </a:extLst>
          </p:cNvPr>
          <p:cNvSpPr txBox="1"/>
          <p:nvPr/>
        </p:nvSpPr>
        <p:spPr>
          <a:xfrm>
            <a:off x="6336800" y="2252126"/>
            <a:ext cx="331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1</a:t>
            </a:r>
            <a:r>
              <a:rPr lang="fr-FR" dirty="0"/>
              <a:t>: outils pour mettre en forme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FE2A471-6C12-4A54-A5D4-C31C72EFA891}"/>
              </a:ext>
            </a:extLst>
          </p:cNvPr>
          <p:cNvSpPr txBox="1"/>
          <p:nvPr/>
        </p:nvSpPr>
        <p:spPr>
          <a:xfrm>
            <a:off x="1496906" y="2737257"/>
            <a:ext cx="3887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2</a:t>
            </a:r>
            <a:r>
              <a:rPr lang="fr-FR" dirty="0"/>
              <a:t>: ne pas oublier de choisir un titre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21B5968-9001-4693-B2FA-0C3CAA5FF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3633" y="3360737"/>
            <a:ext cx="5639544" cy="3252809"/>
          </a:xfrm>
          <a:prstGeom prst="rect">
            <a:avLst/>
          </a:prstGeom>
        </p:spPr>
      </p:pic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AE772FE4-302A-48A8-84DD-077DB34AABB2}"/>
              </a:ext>
            </a:extLst>
          </p:cNvPr>
          <p:cNvCxnSpPr>
            <a:cxnSpLocks/>
          </p:cNvCxnSpPr>
          <p:nvPr/>
        </p:nvCxnSpPr>
        <p:spPr>
          <a:xfrm>
            <a:off x="1761067" y="3236056"/>
            <a:ext cx="3048000" cy="3836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F26D112-2FFB-4E89-8464-6CF52CFFC407}"/>
              </a:ext>
            </a:extLst>
          </p:cNvPr>
          <p:cNvCxnSpPr>
            <a:cxnSpLocks/>
          </p:cNvCxnSpPr>
          <p:nvPr/>
        </p:nvCxnSpPr>
        <p:spPr>
          <a:xfrm>
            <a:off x="8107680" y="2660444"/>
            <a:ext cx="159522" cy="13629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E68DD99F-D9BD-46C3-8646-79BBDBB4AF74}"/>
              </a:ext>
            </a:extLst>
          </p:cNvPr>
          <p:cNvSpPr txBox="1"/>
          <p:nvPr/>
        </p:nvSpPr>
        <p:spPr>
          <a:xfrm>
            <a:off x="105451" y="4308325"/>
            <a:ext cx="2820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3 </a:t>
            </a:r>
            <a:r>
              <a:rPr lang="fr-FR" dirty="0"/>
              <a:t>: Copier et coller sans pb dans l’onglet Graphique</a:t>
            </a:r>
          </a:p>
        </p:txBody>
      </p:sp>
    </p:spTree>
    <p:extLst>
      <p:ext uri="{BB962C8B-B14F-4D97-AF65-F5344CB8AC3E}">
        <p14:creationId xmlns:p14="http://schemas.microsoft.com/office/powerpoint/2010/main" val="3950763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CRÉER UN GRAPHIQUE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9420FE-B387-4FE9-ACC0-3671F4BD1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093" y="2582306"/>
            <a:ext cx="9313333" cy="369047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B76FE6C-F55A-4EEC-8E24-B5450C6B4B27}"/>
              </a:ext>
            </a:extLst>
          </p:cNvPr>
          <p:cNvSpPr txBox="1"/>
          <p:nvPr/>
        </p:nvSpPr>
        <p:spPr>
          <a:xfrm>
            <a:off x="7355131" y="2012357"/>
            <a:ext cx="3389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En copiant et collant l’outil segment</a:t>
            </a:r>
          </a:p>
        </p:txBody>
      </p:sp>
    </p:spTree>
    <p:extLst>
      <p:ext uri="{BB962C8B-B14F-4D97-AF65-F5344CB8AC3E}">
        <p14:creationId xmlns:p14="http://schemas.microsoft.com/office/powerpoint/2010/main" val="4124591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B97F81-814A-4ECD-848B-5C585244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Premières analyses par </a:t>
            </a:r>
            <a:r>
              <a:rPr lang="fr-FR" dirty="0" err="1"/>
              <a:t>tcd</a:t>
            </a:r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0AB9A80C-8109-4DCF-AEE8-5E557DE27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755" y="1879600"/>
            <a:ext cx="9720073" cy="4023360"/>
          </a:xfrm>
        </p:spPr>
        <p:txBody>
          <a:bodyPr/>
          <a:lstStyle/>
          <a:p>
            <a:r>
              <a:rPr lang="fr-FR" dirty="0"/>
              <a:t>Tableau croisé dynamique : tableau qui permet d’analyser à partir de plusieurs données de façon évolutive en fonction des différentes saisies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DC7416C-BAAD-498E-9D4F-77DD275B3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627" y="2650581"/>
            <a:ext cx="4761813" cy="3582231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8F4C0D68-6030-4FD6-BCDD-161B0AD29ED7}"/>
              </a:ext>
            </a:extLst>
          </p:cNvPr>
          <p:cNvSpPr/>
          <p:nvPr/>
        </p:nvSpPr>
        <p:spPr>
          <a:xfrm>
            <a:off x="903564" y="2650581"/>
            <a:ext cx="1719071" cy="9144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613A467-3DBA-454A-88AC-7F36F723B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3648" y="2650581"/>
            <a:ext cx="4097085" cy="316297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1994241-75CC-4391-9CCC-E2A05F43D58E}"/>
              </a:ext>
            </a:extLst>
          </p:cNvPr>
          <p:cNvSpPr txBox="1"/>
          <p:nvPr/>
        </p:nvSpPr>
        <p:spPr>
          <a:xfrm>
            <a:off x="8742579" y="3670730"/>
            <a:ext cx="3251403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Soit sélectionner la plage donnée</a:t>
            </a:r>
          </a:p>
          <a:p>
            <a:r>
              <a:rPr lang="fr-FR" dirty="0"/>
              <a:t>Soit saisir le nom du tableau créé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BA849F7-732D-4E84-9856-BF6642AC7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633" y="4769846"/>
            <a:ext cx="2247625" cy="169886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5F47146-1CC6-48B0-B27F-83DC2BBEB5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0285" y="4769846"/>
            <a:ext cx="3251403" cy="169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8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B97F81-814A-4ECD-848B-5C585244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Premières analyses par </a:t>
            </a:r>
            <a:r>
              <a:rPr lang="fr-FR" dirty="0" err="1"/>
              <a:t>tcd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1994241-75CC-4391-9CCC-E2A05F43D58E}"/>
              </a:ext>
            </a:extLst>
          </p:cNvPr>
          <p:cNvSpPr txBox="1"/>
          <p:nvPr/>
        </p:nvSpPr>
        <p:spPr>
          <a:xfrm>
            <a:off x="8742579" y="3670730"/>
            <a:ext cx="2965877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Choisir les données à analyser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F969B3-9837-4418-8A50-3697FE9D9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505" y="1914319"/>
            <a:ext cx="5971189" cy="4358465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8F4C0D68-6030-4FD6-BCDD-161B0AD29ED7}"/>
              </a:ext>
            </a:extLst>
          </p:cNvPr>
          <p:cNvSpPr/>
          <p:nvPr/>
        </p:nvSpPr>
        <p:spPr>
          <a:xfrm>
            <a:off x="5819677" y="3213530"/>
            <a:ext cx="1719071" cy="186647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659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3EA18A9-BF2E-4DBA-A283-754604BC7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5199" y="2368150"/>
            <a:ext cx="5590041" cy="448985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3B97F81-814A-4ECD-848B-5C585244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Premières analyses par </a:t>
            </a:r>
            <a:r>
              <a:rPr lang="fr-FR" dirty="0" err="1"/>
              <a:t>tcd</a:t>
            </a:r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F4C0D68-6030-4FD6-BCDD-161B0AD29ED7}"/>
              </a:ext>
            </a:extLst>
          </p:cNvPr>
          <p:cNvSpPr/>
          <p:nvPr/>
        </p:nvSpPr>
        <p:spPr>
          <a:xfrm>
            <a:off x="7966118" y="3567414"/>
            <a:ext cx="1719071" cy="186647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1994241-75CC-4391-9CCC-E2A05F43D58E}"/>
              </a:ext>
            </a:extLst>
          </p:cNvPr>
          <p:cNvSpPr txBox="1"/>
          <p:nvPr/>
        </p:nvSpPr>
        <p:spPr>
          <a:xfrm>
            <a:off x="827884" y="4788631"/>
            <a:ext cx="4408579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Analyse en ligne : « empilement des donnée »</a:t>
            </a:r>
          </a:p>
        </p:txBody>
      </p:sp>
    </p:spTree>
    <p:extLst>
      <p:ext uri="{BB962C8B-B14F-4D97-AF65-F5344CB8AC3E}">
        <p14:creationId xmlns:p14="http://schemas.microsoft.com/office/powerpoint/2010/main" val="219513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B96583F-B3C8-4731-A8C8-4D48041CE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506" y="3197280"/>
            <a:ext cx="5442420" cy="318270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3B97F81-814A-4ECD-848B-5C585244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Premières analyses par </a:t>
            </a:r>
            <a:r>
              <a:rPr lang="fr-FR" dirty="0" err="1"/>
              <a:t>tcd</a:t>
            </a:r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F4C0D68-6030-4FD6-BCDD-161B0AD29ED7}"/>
              </a:ext>
            </a:extLst>
          </p:cNvPr>
          <p:cNvSpPr/>
          <p:nvPr/>
        </p:nvSpPr>
        <p:spPr>
          <a:xfrm>
            <a:off x="8514758" y="5157962"/>
            <a:ext cx="2590168" cy="122201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1994241-75CC-4391-9CCC-E2A05F43D58E}"/>
              </a:ext>
            </a:extLst>
          </p:cNvPr>
          <p:cNvSpPr txBox="1"/>
          <p:nvPr/>
        </p:nvSpPr>
        <p:spPr>
          <a:xfrm>
            <a:off x="874075" y="3528791"/>
            <a:ext cx="5010089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Analyse avec un filtre de valeurs : premiers éléments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CC85CE5-959C-4A4E-BE05-B61111A2D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759" y="4178773"/>
            <a:ext cx="4208582" cy="24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5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4F9682-732D-4EAE-B6BF-4EAD9C11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IDEE MAITRESSE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F705B4-57F2-4D78-B5C6-6BB22AA1D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compétence a maitriser les outils numériques va permettre au manager de travailler avec une plus grande </a:t>
            </a:r>
            <a:r>
              <a:rPr lang="fr-FR" dirty="0">
                <a:highlight>
                  <a:srgbClr val="FFFF00"/>
                </a:highlight>
              </a:rPr>
              <a:t>efficience.</a:t>
            </a:r>
            <a:r>
              <a:rPr lang="fr-FR" dirty="0"/>
              <a:t> </a:t>
            </a:r>
          </a:p>
          <a:p>
            <a:r>
              <a:rPr lang="fr-FR" dirty="0"/>
              <a:t>Ses ressources sont </a:t>
            </a:r>
            <a:r>
              <a:rPr lang="fr-FR" dirty="0">
                <a:highlight>
                  <a:srgbClr val="FFFF00"/>
                </a:highlight>
              </a:rPr>
              <a:t>comptées</a:t>
            </a:r>
            <a:r>
              <a:rPr lang="fr-FR" dirty="0"/>
              <a:t>, sa </a:t>
            </a:r>
            <a:r>
              <a:rPr lang="fr-FR" dirty="0">
                <a:highlight>
                  <a:srgbClr val="FFFF00"/>
                </a:highlight>
              </a:rPr>
              <a:t>crédibilité</a:t>
            </a:r>
            <a:r>
              <a:rPr lang="fr-FR" dirty="0"/>
              <a:t> en dépend, la </a:t>
            </a:r>
            <a:r>
              <a:rPr lang="fr-FR" dirty="0">
                <a:highlight>
                  <a:srgbClr val="00FFFF"/>
                </a:highlight>
              </a:rPr>
              <a:t>prise de décision </a:t>
            </a:r>
            <a:r>
              <a:rPr lang="fr-FR" dirty="0"/>
              <a:t>de l’équipe est facilitée.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3635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B97F81-814A-4ECD-848B-5C585244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TBO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447537D-6602-4072-A12D-DE5C779C0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187" y="1613757"/>
            <a:ext cx="9242824" cy="512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229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4292F-9150-4402-953A-35D84760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AD1E5E-93AF-4BE2-8DF1-D37D7E28F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1. Fonctions utiles</a:t>
            </a:r>
          </a:p>
          <a:p>
            <a:r>
              <a:rPr lang="fr-FR" dirty="0"/>
              <a:t>2. Représentation graphique</a:t>
            </a:r>
          </a:p>
          <a:p>
            <a:r>
              <a:rPr lang="fr-FR" dirty="0"/>
              <a:t>3. Les TCD et le TBO : Le Tableau de Bord Opérationnel</a:t>
            </a:r>
          </a:p>
        </p:txBody>
      </p:sp>
    </p:spTree>
    <p:extLst>
      <p:ext uri="{BB962C8B-B14F-4D97-AF65-F5344CB8AC3E}">
        <p14:creationId xmlns:p14="http://schemas.microsoft.com/office/powerpoint/2010/main" val="3857740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7971440-C4E0-4C5B-8C97-74551BED8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520" y="3915616"/>
            <a:ext cx="11420427" cy="2526361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4B0965E6-8E07-4E60-BF33-688BFA85C6B9}"/>
              </a:ext>
            </a:extLst>
          </p:cNvPr>
          <p:cNvCxnSpPr>
            <a:cxnSpLocks/>
          </p:cNvCxnSpPr>
          <p:nvPr/>
        </p:nvCxnSpPr>
        <p:spPr>
          <a:xfrm flipH="1">
            <a:off x="2743201" y="3041228"/>
            <a:ext cx="2106506" cy="144271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577007" y="2198779"/>
            <a:ext cx="31582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FONCTION masquer les erreurs </a:t>
            </a:r>
          </a:p>
          <a:p>
            <a:r>
              <a:rPr lang="fr-FR" dirty="0">
                <a:highlight>
                  <a:srgbClr val="FFFF00"/>
                </a:highlight>
              </a:rPr>
              <a:t> =SI.NON.DISP</a:t>
            </a: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AB53E2-7101-4255-B6C0-D7A8EB30411A}"/>
              </a:ext>
            </a:extLst>
          </p:cNvPr>
          <p:cNvSpPr txBox="1"/>
          <p:nvPr/>
        </p:nvSpPr>
        <p:spPr>
          <a:xfrm>
            <a:off x="4420874" y="2179258"/>
            <a:ext cx="2186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1: </a:t>
            </a:r>
            <a:r>
              <a:rPr lang="fr-FR" dirty="0"/>
              <a:t>ne pas faire apparaitre car le résultat est faussé 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80B4CCF-B368-4C89-B8F7-606166428410}"/>
              </a:ext>
            </a:extLst>
          </p:cNvPr>
          <p:cNvCxnSpPr>
            <a:cxnSpLocks/>
          </p:cNvCxnSpPr>
          <p:nvPr/>
        </p:nvCxnSpPr>
        <p:spPr>
          <a:xfrm>
            <a:off x="5642187" y="3041228"/>
            <a:ext cx="4721013" cy="139530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045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C85CB040-E5E1-4BC1-94E9-66BE1C2BD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9855" y="853440"/>
            <a:ext cx="7017170" cy="314623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577007" y="2198779"/>
            <a:ext cx="31582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FONCTION masquer les erreurs </a:t>
            </a:r>
          </a:p>
          <a:p>
            <a:r>
              <a:rPr lang="fr-FR" dirty="0">
                <a:highlight>
                  <a:srgbClr val="FFFF00"/>
                </a:highlight>
              </a:rPr>
              <a:t> =SI.NON.DISP</a:t>
            </a: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AB53E2-7101-4255-B6C0-D7A8EB30411A}"/>
              </a:ext>
            </a:extLst>
          </p:cNvPr>
          <p:cNvSpPr txBox="1"/>
          <p:nvPr/>
        </p:nvSpPr>
        <p:spPr>
          <a:xfrm>
            <a:off x="2296568" y="2893271"/>
            <a:ext cx="2186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2: </a:t>
            </a:r>
            <a:r>
              <a:rPr lang="fr-FR" dirty="0"/>
              <a:t>donc saisir la fonction Si non disponible en début…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4B0965E6-8E07-4E60-BF33-688BFA85C6B9}"/>
              </a:ext>
            </a:extLst>
          </p:cNvPr>
          <p:cNvCxnSpPr>
            <a:cxnSpLocks/>
          </p:cNvCxnSpPr>
          <p:nvPr/>
        </p:nvCxnSpPr>
        <p:spPr>
          <a:xfrm flipV="1">
            <a:off x="3894667" y="1381760"/>
            <a:ext cx="3716304" cy="193929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>
            <a:extLst>
              <a:ext uri="{FF2B5EF4-FFF2-40B4-BE49-F238E27FC236}">
                <a16:creationId xmlns:a16="http://schemas.microsoft.com/office/drawing/2014/main" id="{1ACCC4EC-7E59-4E70-91BA-BF4B7D8228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7430" y="4149431"/>
            <a:ext cx="6274090" cy="2543387"/>
          </a:xfrm>
          <a:prstGeom prst="rect">
            <a:avLst/>
          </a:prstGeom>
        </p:spPr>
      </p:pic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98D96407-491A-44D5-AAB8-7B8E20237447}"/>
              </a:ext>
            </a:extLst>
          </p:cNvPr>
          <p:cNvCxnSpPr>
            <a:cxnSpLocks/>
          </p:cNvCxnSpPr>
          <p:nvPr/>
        </p:nvCxnSpPr>
        <p:spPr>
          <a:xfrm>
            <a:off x="4478074" y="4985173"/>
            <a:ext cx="246459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1DADAF24-DE66-4B9F-B189-AF67CBC4B1CD}"/>
              </a:ext>
            </a:extLst>
          </p:cNvPr>
          <p:cNvSpPr txBox="1"/>
          <p:nvPr/>
        </p:nvSpPr>
        <p:spPr>
          <a:xfrm>
            <a:off x="2451947" y="4552910"/>
            <a:ext cx="2478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Valeur : ce que l’on veut afficher sans erreur</a:t>
            </a:r>
            <a:endParaRPr lang="fr-FR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0B8ACFB4-6F67-46DE-AA4B-2EC0AC4F92C4}"/>
              </a:ext>
            </a:extLst>
          </p:cNvPr>
          <p:cNvSpPr txBox="1"/>
          <p:nvPr/>
        </p:nvSpPr>
        <p:spPr>
          <a:xfrm>
            <a:off x="2066768" y="5400969"/>
            <a:ext cx="2478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Valeur si na : ce que l’on veut afficher si erreur</a:t>
            </a:r>
            <a:endParaRPr lang="fr-FR" dirty="0"/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910E223F-CEF0-4F04-BDC3-C6A8667AE5DC}"/>
              </a:ext>
            </a:extLst>
          </p:cNvPr>
          <p:cNvCxnSpPr>
            <a:cxnSpLocks/>
          </p:cNvCxnSpPr>
          <p:nvPr/>
        </p:nvCxnSpPr>
        <p:spPr>
          <a:xfrm flipV="1">
            <a:off x="4544907" y="5293362"/>
            <a:ext cx="2563706" cy="60391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47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6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577007" y="2198779"/>
            <a:ext cx="48365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FONCTION RANG pour automatiser le classement </a:t>
            </a:r>
          </a:p>
          <a:p>
            <a:r>
              <a:rPr lang="fr-FR" dirty="0">
                <a:highlight>
                  <a:srgbClr val="FFFF00"/>
                </a:highlight>
              </a:rPr>
              <a:t> =RANG(</a:t>
            </a: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AB53E2-7101-4255-B6C0-D7A8EB30411A}"/>
              </a:ext>
            </a:extLst>
          </p:cNvPr>
          <p:cNvSpPr txBox="1"/>
          <p:nvPr/>
        </p:nvSpPr>
        <p:spPr>
          <a:xfrm>
            <a:off x="2854283" y="2655787"/>
            <a:ext cx="2186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1: </a:t>
            </a:r>
            <a:r>
              <a:rPr lang="fr-FR" dirty="0"/>
              <a:t>créer une colonne pour afficher le classement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89F96C2-B4A3-4EF3-A150-164B240CC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0863" y="1114466"/>
            <a:ext cx="3877216" cy="1762371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80B4CCF-B368-4C89-B8F7-606166428410}"/>
              </a:ext>
            </a:extLst>
          </p:cNvPr>
          <p:cNvCxnSpPr>
            <a:cxnSpLocks/>
          </p:cNvCxnSpPr>
          <p:nvPr/>
        </p:nvCxnSpPr>
        <p:spPr>
          <a:xfrm flipV="1">
            <a:off x="4428702" y="1338103"/>
            <a:ext cx="5094605" cy="186775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1991249C-CAFA-4912-8590-52FF96A2E3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4051" y="3291043"/>
            <a:ext cx="6868484" cy="298174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F508279-6826-4DB0-9BC7-D894C9BCF61B}"/>
              </a:ext>
            </a:extLst>
          </p:cNvPr>
          <p:cNvSpPr txBox="1"/>
          <p:nvPr/>
        </p:nvSpPr>
        <p:spPr>
          <a:xfrm>
            <a:off x="1462363" y="4208844"/>
            <a:ext cx="21865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2: saisir la fonction </a:t>
            </a:r>
            <a:r>
              <a:rPr lang="fr-FR" dirty="0"/>
              <a:t>Choisir la donnée à classer</a:t>
            </a:r>
          </a:p>
          <a:p>
            <a:r>
              <a:rPr lang="fr-FR" dirty="0"/>
              <a:t>Choisir la plage de comparaisons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DA63B2ED-464E-4247-806D-26378F71CC94}"/>
              </a:ext>
            </a:extLst>
          </p:cNvPr>
          <p:cNvCxnSpPr>
            <a:cxnSpLocks/>
          </p:cNvCxnSpPr>
          <p:nvPr/>
        </p:nvCxnSpPr>
        <p:spPr>
          <a:xfrm flipV="1">
            <a:off x="3393439" y="3630567"/>
            <a:ext cx="3162618" cy="103320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94A69575-C6DD-477E-856C-45D2BB7D57DA}"/>
              </a:ext>
            </a:extLst>
          </p:cNvPr>
          <p:cNvCxnSpPr>
            <a:cxnSpLocks/>
          </p:cNvCxnSpPr>
          <p:nvPr/>
        </p:nvCxnSpPr>
        <p:spPr>
          <a:xfrm flipV="1">
            <a:off x="3247812" y="3700386"/>
            <a:ext cx="3992881" cy="18195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163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637A960-D4BD-4EF6-9672-F51873DEA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1773" y="2335713"/>
            <a:ext cx="4166370" cy="306113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577007" y="2198779"/>
            <a:ext cx="48830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FONCTION CALCUL DE DUREE (Age, ancienneté…)</a:t>
            </a:r>
          </a:p>
          <a:p>
            <a:r>
              <a:rPr lang="fr-FR" dirty="0"/>
              <a:t>Compare la date de début à la date de fin</a:t>
            </a:r>
          </a:p>
          <a:p>
            <a:r>
              <a:rPr lang="fr-FR" dirty="0">
                <a:highlight>
                  <a:srgbClr val="FFFF00"/>
                </a:highlight>
              </a:rPr>
              <a:t> =DATEDIF(</a:t>
            </a: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AB53E2-7101-4255-B6C0-D7A8EB30411A}"/>
              </a:ext>
            </a:extLst>
          </p:cNvPr>
          <p:cNvSpPr txBox="1"/>
          <p:nvPr/>
        </p:nvSpPr>
        <p:spPr>
          <a:xfrm>
            <a:off x="3455833" y="4473516"/>
            <a:ext cx="2186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1: </a:t>
            </a:r>
            <a:r>
              <a:rPr lang="fr-FR" dirty="0"/>
              <a:t>créer une colonne date de début (naissance par ex…)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80B4CCF-B368-4C89-B8F7-606166428410}"/>
              </a:ext>
            </a:extLst>
          </p:cNvPr>
          <p:cNvCxnSpPr>
            <a:cxnSpLocks/>
          </p:cNvCxnSpPr>
          <p:nvPr/>
        </p:nvCxnSpPr>
        <p:spPr>
          <a:xfrm flipV="1">
            <a:off x="5441511" y="2699185"/>
            <a:ext cx="1685672" cy="190160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8399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577007" y="2198779"/>
            <a:ext cx="48830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FONCTION CALCUL DE DUREE (Age, ancienneté…)</a:t>
            </a:r>
          </a:p>
          <a:p>
            <a:r>
              <a:rPr lang="fr-FR" dirty="0"/>
              <a:t>Compare la date de début à la date de fin</a:t>
            </a:r>
          </a:p>
          <a:p>
            <a:r>
              <a:rPr lang="fr-FR" dirty="0">
                <a:highlight>
                  <a:srgbClr val="FFFF00"/>
                </a:highlight>
              </a:rPr>
              <a:t> =DATEDIF(</a:t>
            </a: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AB53E2-7101-4255-B6C0-D7A8EB30411A}"/>
              </a:ext>
            </a:extLst>
          </p:cNvPr>
          <p:cNvSpPr txBox="1"/>
          <p:nvPr/>
        </p:nvSpPr>
        <p:spPr>
          <a:xfrm>
            <a:off x="2682240" y="3381876"/>
            <a:ext cx="331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2: </a:t>
            </a:r>
            <a:r>
              <a:rPr lang="fr-FR" dirty="0"/>
              <a:t>cellule de référence étudiée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6D0FAD5-F834-46E6-B1D3-C7B00B500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769" y="859774"/>
            <a:ext cx="4791744" cy="5258534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80B4CCF-B368-4C89-B8F7-606166428410}"/>
              </a:ext>
            </a:extLst>
          </p:cNvPr>
          <p:cNvCxnSpPr>
            <a:cxnSpLocks/>
          </p:cNvCxnSpPr>
          <p:nvPr/>
        </p:nvCxnSpPr>
        <p:spPr>
          <a:xfrm flipV="1">
            <a:off x="4699534" y="1480270"/>
            <a:ext cx="2907001" cy="184078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5EA3221C-22CC-43CA-8C84-71B697E6006D}"/>
              </a:ext>
            </a:extLst>
          </p:cNvPr>
          <p:cNvSpPr txBox="1"/>
          <p:nvPr/>
        </p:nvSpPr>
        <p:spPr>
          <a:xfrm>
            <a:off x="2764316" y="4165681"/>
            <a:ext cx="331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3: </a:t>
            </a:r>
            <a:r>
              <a:rPr lang="fr-FR" dirty="0"/>
              <a:t>cellule de comparaison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A9226444-0DE1-4AE3-93EB-69BA3501F575}"/>
              </a:ext>
            </a:extLst>
          </p:cNvPr>
          <p:cNvCxnSpPr>
            <a:cxnSpLocks/>
          </p:cNvCxnSpPr>
          <p:nvPr/>
        </p:nvCxnSpPr>
        <p:spPr>
          <a:xfrm flipV="1">
            <a:off x="5192632" y="1480270"/>
            <a:ext cx="2982781" cy="27199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ADF2B98C-413A-473E-9964-3C4EC301C7C3}"/>
              </a:ext>
            </a:extLst>
          </p:cNvPr>
          <p:cNvCxnSpPr>
            <a:cxnSpLocks/>
          </p:cNvCxnSpPr>
          <p:nvPr/>
        </p:nvCxnSpPr>
        <p:spPr>
          <a:xfrm flipV="1">
            <a:off x="5371253" y="1480270"/>
            <a:ext cx="3646163" cy="37013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DCDE8A6E-C03D-4C69-B2B8-40006CF10367}"/>
              </a:ext>
            </a:extLst>
          </p:cNvPr>
          <p:cNvSpPr txBox="1"/>
          <p:nvPr/>
        </p:nvSpPr>
        <p:spPr>
          <a:xfrm>
            <a:off x="2896299" y="4949486"/>
            <a:ext cx="331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4: </a:t>
            </a:r>
            <a:r>
              <a:rPr lang="fr-FR" dirty="0"/>
              <a:t>unité de valeur</a:t>
            </a:r>
          </a:p>
        </p:txBody>
      </p:sp>
    </p:spTree>
    <p:extLst>
      <p:ext uri="{BB962C8B-B14F-4D97-AF65-F5344CB8AC3E}">
        <p14:creationId xmlns:p14="http://schemas.microsoft.com/office/powerpoint/2010/main" val="2838088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4292F-9150-4402-953A-35D84760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AD1E5E-93AF-4BE2-8DF1-D37D7E28F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1. Fonctions utiles</a:t>
            </a:r>
          </a:p>
          <a:p>
            <a:r>
              <a:rPr lang="fr-FR" dirty="0"/>
              <a:t>2. Représentation graphique</a:t>
            </a:r>
          </a:p>
          <a:p>
            <a:r>
              <a:rPr lang="fr-FR" dirty="0"/>
              <a:t>3. Les TCD et le TBO : Le Tableau de Bord Opérationnel</a:t>
            </a:r>
          </a:p>
        </p:txBody>
      </p:sp>
    </p:spTree>
    <p:extLst>
      <p:ext uri="{BB962C8B-B14F-4D97-AF65-F5344CB8AC3E}">
        <p14:creationId xmlns:p14="http://schemas.microsoft.com/office/powerpoint/2010/main" val="29283959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2639</TotalTime>
  <Words>545</Words>
  <Application>Microsoft Office PowerPoint</Application>
  <PresentationFormat>Grand écran</PresentationFormat>
  <Paragraphs>93</Paragraphs>
  <Slides>20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5" baseType="lpstr">
      <vt:lpstr>Calibri</vt:lpstr>
      <vt:lpstr>Tw Cen MT</vt:lpstr>
      <vt:lpstr>Tw Cen MT Condensed</vt:lpstr>
      <vt:lpstr>Wingdings 3</vt:lpstr>
      <vt:lpstr>Intégral</vt:lpstr>
      <vt:lpstr>Les outils numériques du manager</vt:lpstr>
      <vt:lpstr>IDEE MAITRESSE</vt:lpstr>
      <vt:lpstr>plan</vt:lpstr>
      <vt:lpstr>Fonctions utiles</vt:lpstr>
      <vt:lpstr>Fonctions utiles</vt:lpstr>
      <vt:lpstr>Fonctions utiles</vt:lpstr>
      <vt:lpstr>Fonctions utiles</vt:lpstr>
      <vt:lpstr>Fonctions utiles</vt:lpstr>
      <vt:lpstr>plan</vt:lpstr>
      <vt:lpstr>MINI GRAPHIQUE INTEGRE</vt:lpstr>
      <vt:lpstr>MINI GRAPHIQUE INTEGRE</vt:lpstr>
      <vt:lpstr>CRÉER UN GRAPHIQUE</vt:lpstr>
      <vt:lpstr>CRÉER UN GRAPHIQUE</vt:lpstr>
      <vt:lpstr>CRÉER UN GRAPHIQUE</vt:lpstr>
      <vt:lpstr>CRÉER UN GRAPHIQUE</vt:lpstr>
      <vt:lpstr>Premières analyses par tcd</vt:lpstr>
      <vt:lpstr>Premières analyses par tcd</vt:lpstr>
      <vt:lpstr>Premières analyses par tcd</vt:lpstr>
      <vt:lpstr>Premières analyses par tcd</vt:lpstr>
      <vt:lpstr>Exemple de TBO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outils numériques du manager</dc:title>
  <dc:creator>Raphael Betz</dc:creator>
  <cp:lastModifiedBy>Raphael Betz</cp:lastModifiedBy>
  <cp:revision>57</cp:revision>
  <dcterms:created xsi:type="dcterms:W3CDTF">2024-09-26T03:39:41Z</dcterms:created>
  <dcterms:modified xsi:type="dcterms:W3CDTF">2025-09-10T14:52:28Z</dcterms:modified>
</cp:coreProperties>
</file>