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92" r:id="rId5"/>
    <p:sldId id="304" r:id="rId6"/>
    <p:sldId id="303" r:id="rId7"/>
    <p:sldId id="305" r:id="rId8"/>
    <p:sldId id="306" r:id="rId9"/>
    <p:sldId id="307" r:id="rId10"/>
    <p:sldId id="308" r:id="rId11"/>
    <p:sldId id="283" r:id="rId12"/>
    <p:sldId id="30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2450" autoAdjust="0"/>
  </p:normalViewPr>
  <p:slideViewPr>
    <p:cSldViewPr snapToGrid="0" showGuides="1">
      <p:cViewPr>
        <p:scale>
          <a:sx n="47" d="100"/>
          <a:sy n="47" d="100"/>
        </p:scale>
        <p:origin x="688" y="324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563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6793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407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915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962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484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082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Le cas CSV</a:t>
            </a:r>
          </a:p>
          <a:p>
            <a:r>
              <a:rPr lang="fr-FR" dirty="0"/>
              <a:t>2. exercice vers le TBO</a:t>
            </a:r>
          </a:p>
        </p:txBody>
      </p:sp>
    </p:spTree>
    <p:extLst>
      <p:ext uri="{BB962C8B-B14F-4D97-AF65-F5344CB8AC3E}">
        <p14:creationId xmlns:p14="http://schemas.microsoft.com/office/powerpoint/2010/main" val="1664331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TBO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3D9043-3F15-46D2-8449-6CCDA83ABC37}"/>
              </a:ext>
            </a:extLst>
          </p:cNvPr>
          <p:cNvSpPr txBox="1"/>
          <p:nvPr/>
        </p:nvSpPr>
        <p:spPr>
          <a:xfrm>
            <a:off x="1555845" y="2429301"/>
            <a:ext cx="913782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partir du fichier du Club de basket de Knock- Le – </a:t>
            </a:r>
            <a:r>
              <a:rPr lang="fr-FR" dirty="0" err="1"/>
              <a:t>Zout</a:t>
            </a:r>
            <a:r>
              <a:rPr lang="fr-FR" dirty="0"/>
              <a:t> sur Arche</a:t>
            </a:r>
          </a:p>
          <a:p>
            <a:endParaRPr lang="fr-FR" dirty="0"/>
          </a:p>
          <a:p>
            <a:r>
              <a:rPr lang="fr-FR" dirty="0"/>
              <a:t>1 / compléter les colonnes vides du tableau Montant - Age … quelles formules utiliser ?</a:t>
            </a:r>
          </a:p>
          <a:p>
            <a:endParaRPr lang="fr-FR" dirty="0"/>
          </a:p>
          <a:p>
            <a:r>
              <a:rPr lang="fr-FR" dirty="0"/>
              <a:t>2/ générer des TCD : </a:t>
            </a:r>
          </a:p>
          <a:p>
            <a:pPr marL="285750" indent="-285750">
              <a:buFontTx/>
              <a:buChar char="-"/>
            </a:pPr>
            <a:r>
              <a:rPr lang="fr-FR" dirty="0"/>
              <a:t>Combien chaque équipe « rapporte » par ses cotisations ? = somme des montants par équipe </a:t>
            </a:r>
          </a:p>
          <a:p>
            <a:pPr marL="285750" indent="-285750">
              <a:buFontTx/>
              <a:buChar char="-"/>
            </a:pPr>
            <a:r>
              <a:rPr lang="fr-FR" dirty="0"/>
              <a:t>Quand les licences ont-elles été prises par équipe ? = nombre par équipe par date</a:t>
            </a:r>
          </a:p>
          <a:p>
            <a:pPr marL="285750" indent="-285750">
              <a:buFontTx/>
              <a:buChar char="-"/>
            </a:pPr>
            <a:r>
              <a:rPr lang="fr-FR" dirty="0"/>
              <a:t>Le mode de règlement par équipe ? = nombre par type de règlement par équipe</a:t>
            </a:r>
          </a:p>
          <a:p>
            <a:pPr marL="285750" indent="-285750">
              <a:buFontTx/>
              <a:buChar char="-"/>
            </a:pPr>
            <a:r>
              <a:rPr lang="fr-FR" dirty="0"/>
              <a:t>Répartition de l’Age par équipe ? </a:t>
            </a:r>
          </a:p>
          <a:p>
            <a:endParaRPr lang="fr-FR" dirty="0"/>
          </a:p>
          <a:p>
            <a:r>
              <a:rPr lang="fr-FR" dirty="0"/>
              <a:t>3/ afficher des graphiques associés aux TCD – avec des segments – sur un onglet TBO</a:t>
            </a:r>
          </a:p>
        </p:txBody>
      </p:sp>
    </p:spTree>
    <p:extLst>
      <p:ext uri="{BB962C8B-B14F-4D97-AF65-F5344CB8AC3E}">
        <p14:creationId xmlns:p14="http://schemas.microsoft.com/office/powerpoint/2010/main" val="4129478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TBO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47537D-6602-4072-A12D-DE5C779C0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87" y="1613757"/>
            <a:ext cx="9242824" cy="512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2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F9682-732D-4EAE-B6BF-4EAD9C11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IDEE MAITRESSE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705B4-57F2-4D78-B5C6-6BB22AA1D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compétence a maitriser les outils numériques va permettre au manager de travailler avec une plus grande </a:t>
            </a:r>
            <a:r>
              <a:rPr lang="fr-FR" dirty="0">
                <a:highlight>
                  <a:srgbClr val="FFFF00"/>
                </a:highlight>
              </a:rPr>
              <a:t>efficience.</a:t>
            </a:r>
            <a:r>
              <a:rPr lang="fr-FR" dirty="0"/>
              <a:t> </a:t>
            </a:r>
          </a:p>
          <a:p>
            <a:r>
              <a:rPr lang="fr-FR" dirty="0"/>
              <a:t>Ses ressources sont </a:t>
            </a:r>
            <a:r>
              <a:rPr lang="fr-FR" dirty="0">
                <a:highlight>
                  <a:srgbClr val="FFFF00"/>
                </a:highlight>
              </a:rPr>
              <a:t>comptées</a:t>
            </a:r>
            <a:r>
              <a:rPr lang="fr-FR" dirty="0"/>
              <a:t>, sa </a:t>
            </a:r>
            <a:r>
              <a:rPr lang="fr-FR" dirty="0">
                <a:highlight>
                  <a:srgbClr val="FFFF00"/>
                </a:highlight>
              </a:rPr>
              <a:t>crédibilité</a:t>
            </a:r>
            <a:r>
              <a:rPr lang="fr-FR" dirty="0"/>
              <a:t> en dépend, la </a:t>
            </a:r>
            <a:r>
              <a:rPr lang="fr-FR" dirty="0">
                <a:highlight>
                  <a:srgbClr val="00FFFF"/>
                </a:highlight>
              </a:rPr>
              <a:t>prise de décision </a:t>
            </a:r>
            <a:r>
              <a:rPr lang="fr-FR" dirty="0"/>
              <a:t>de l’équipe est facilitée.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63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Le cas CSV</a:t>
            </a:r>
          </a:p>
          <a:p>
            <a:r>
              <a:rPr lang="fr-FR" dirty="0"/>
              <a:t>2. exercice vers le TBO</a:t>
            </a:r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3DC36E-F982-4308-9138-461B1D733096}"/>
              </a:ext>
            </a:extLst>
          </p:cNvPr>
          <p:cNvSpPr txBox="1"/>
          <p:nvPr/>
        </p:nvSpPr>
        <p:spPr>
          <a:xfrm>
            <a:off x="7378995" y="569905"/>
            <a:ext cx="442775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CSV : « Comma-</a:t>
            </a:r>
            <a:r>
              <a:rPr lang="fr-FR" dirty="0" err="1"/>
              <a:t>Separated</a:t>
            </a:r>
            <a:r>
              <a:rPr lang="fr-FR" dirty="0"/>
              <a:t> values »</a:t>
            </a:r>
          </a:p>
          <a:p>
            <a:r>
              <a:rPr lang="fr-FR" dirty="0"/>
              <a:t>Valeurs séparées par des virgules… ou autres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D0492E-CFB3-4D29-923B-17D3BC6CD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37" y="2380883"/>
            <a:ext cx="4866309" cy="38919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C64B55-AE2B-48F5-947F-1D04B4842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810" y="2616693"/>
            <a:ext cx="8101425" cy="2770462"/>
          </a:xfrm>
          <a:prstGeom prst="rect">
            <a:avLst/>
          </a:prstGeom>
        </p:spPr>
      </p:pic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B43FE944-5560-4883-B73D-D583A3EB901F}"/>
              </a:ext>
            </a:extLst>
          </p:cNvPr>
          <p:cNvSpPr/>
          <p:nvPr/>
        </p:nvSpPr>
        <p:spPr>
          <a:xfrm>
            <a:off x="3466214" y="3763926"/>
            <a:ext cx="1701209" cy="1031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4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D0492E-CFB3-4D29-923B-17D3BC6CD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974" y="435125"/>
            <a:ext cx="4866309" cy="389190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900937C-2837-4EDB-8F3D-4519CCE78243}"/>
              </a:ext>
            </a:extLst>
          </p:cNvPr>
          <p:cNvSpPr txBox="1"/>
          <p:nvPr/>
        </p:nvSpPr>
        <p:spPr>
          <a:xfrm>
            <a:off x="4114835" y="873359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ouvrir un fichier CSV (à télécharger sur ARCHE – TD CSV)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933AED-2BC7-40E4-A2D4-D3806096C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78" y="3172660"/>
            <a:ext cx="7872926" cy="2885018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36974B50-2356-4C8A-9669-D80F9D54DC11}"/>
              </a:ext>
            </a:extLst>
          </p:cNvPr>
          <p:cNvSpPr/>
          <p:nvPr/>
        </p:nvSpPr>
        <p:spPr>
          <a:xfrm>
            <a:off x="1562986" y="3034608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A3D814D-17E9-47D2-A30A-C0E087300621}"/>
              </a:ext>
            </a:extLst>
          </p:cNvPr>
          <p:cNvSpPr/>
          <p:nvPr/>
        </p:nvSpPr>
        <p:spPr>
          <a:xfrm>
            <a:off x="6786974" y="3606601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4BCBF-6986-438E-AEEC-289F848E5B31}"/>
              </a:ext>
            </a:extLst>
          </p:cNvPr>
          <p:cNvSpPr txBox="1"/>
          <p:nvPr/>
        </p:nvSpPr>
        <p:spPr>
          <a:xfrm>
            <a:off x="3691378" y="1934741"/>
            <a:ext cx="218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sélectionner la colonne A, puis cliquer sur…</a:t>
            </a:r>
          </a:p>
        </p:txBody>
      </p:sp>
    </p:spTree>
    <p:extLst>
      <p:ext uri="{BB962C8B-B14F-4D97-AF65-F5344CB8AC3E}">
        <p14:creationId xmlns:p14="http://schemas.microsoft.com/office/powerpoint/2010/main" val="112305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00937C-2837-4EDB-8F3D-4519CCE78243}"/>
              </a:ext>
            </a:extLst>
          </p:cNvPr>
          <p:cNvSpPr txBox="1"/>
          <p:nvPr/>
        </p:nvSpPr>
        <p:spPr>
          <a:xfrm>
            <a:off x="380525" y="2172403"/>
            <a:ext cx="218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Suivre l’assistant de conversion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4BCBF-6986-438E-AEEC-289F848E5B31}"/>
              </a:ext>
            </a:extLst>
          </p:cNvPr>
          <p:cNvSpPr txBox="1"/>
          <p:nvPr/>
        </p:nvSpPr>
        <p:spPr>
          <a:xfrm>
            <a:off x="380524" y="3358417"/>
            <a:ext cx="218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Choisir l’option « délimité »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29A545E-970F-4AAC-AB88-773D0C120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582" y="1026388"/>
            <a:ext cx="7321893" cy="524639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A3D814D-17E9-47D2-A30A-C0E087300621}"/>
              </a:ext>
            </a:extLst>
          </p:cNvPr>
          <p:cNvSpPr/>
          <p:nvPr/>
        </p:nvSpPr>
        <p:spPr>
          <a:xfrm>
            <a:off x="9373771" y="5529602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6974B50-2356-4C8A-9669-D80F9D54DC11}"/>
              </a:ext>
            </a:extLst>
          </p:cNvPr>
          <p:cNvSpPr/>
          <p:nvPr/>
        </p:nvSpPr>
        <p:spPr>
          <a:xfrm>
            <a:off x="4668257" y="2091236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87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00937C-2837-4EDB-8F3D-4519CCE78243}"/>
              </a:ext>
            </a:extLst>
          </p:cNvPr>
          <p:cNvSpPr txBox="1"/>
          <p:nvPr/>
        </p:nvSpPr>
        <p:spPr>
          <a:xfrm>
            <a:off x="3591733" y="691239"/>
            <a:ext cx="218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Par défaut avec uniquement tabulation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4BCBF-6986-438E-AEEC-289F848E5B31}"/>
              </a:ext>
            </a:extLst>
          </p:cNvPr>
          <p:cNvSpPr txBox="1"/>
          <p:nvPr/>
        </p:nvSpPr>
        <p:spPr>
          <a:xfrm>
            <a:off x="1889255" y="2158392"/>
            <a:ext cx="3691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Choisir ici les points virgules (identifier le séparateur)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87A59A-82B9-4395-9841-E1164C41C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30" y="2864602"/>
            <a:ext cx="5413170" cy="381713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BA3D814D-17E9-47D2-A30A-C0E087300621}"/>
              </a:ext>
            </a:extLst>
          </p:cNvPr>
          <p:cNvSpPr/>
          <p:nvPr/>
        </p:nvSpPr>
        <p:spPr>
          <a:xfrm>
            <a:off x="481867" y="3321050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A13152-8779-4D49-9FAD-0CB1955A53EE}"/>
              </a:ext>
            </a:extLst>
          </p:cNvPr>
          <p:cNvSpPr txBox="1"/>
          <p:nvPr/>
        </p:nvSpPr>
        <p:spPr>
          <a:xfrm>
            <a:off x="6426424" y="5404867"/>
            <a:ext cx="369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3: </a:t>
            </a:r>
            <a:r>
              <a:rPr lang="fr-FR" dirty="0"/>
              <a:t>Visualiser la forme du tableau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D853F12-5BBB-443E-9B79-F47002A3F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720" y="574848"/>
            <a:ext cx="5835974" cy="406178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36974B50-2356-4C8A-9669-D80F9D54DC11}"/>
              </a:ext>
            </a:extLst>
          </p:cNvPr>
          <p:cNvSpPr/>
          <p:nvPr/>
        </p:nvSpPr>
        <p:spPr>
          <a:xfrm>
            <a:off x="5999182" y="924338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56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3" grpId="0" animBg="1"/>
      <p:bldP spid="1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68837EF-F563-4A7C-8E6B-1D160274D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246" y="924338"/>
            <a:ext cx="6000718" cy="427466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00937C-2837-4EDB-8F3D-4519CCE78243}"/>
              </a:ext>
            </a:extLst>
          </p:cNvPr>
          <p:cNvSpPr txBox="1"/>
          <p:nvPr/>
        </p:nvSpPr>
        <p:spPr>
          <a:xfrm>
            <a:off x="3591733" y="691239"/>
            <a:ext cx="218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Choisir le format de la colonne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4BCBF-6986-438E-AEEC-289F848E5B31}"/>
              </a:ext>
            </a:extLst>
          </p:cNvPr>
          <p:cNvSpPr txBox="1"/>
          <p:nvPr/>
        </p:nvSpPr>
        <p:spPr>
          <a:xfrm>
            <a:off x="2086500" y="3429000"/>
            <a:ext cx="369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Choisir ici la forme JMA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A3D814D-17E9-47D2-A30A-C0E087300621}"/>
              </a:ext>
            </a:extLst>
          </p:cNvPr>
          <p:cNvSpPr/>
          <p:nvPr/>
        </p:nvSpPr>
        <p:spPr>
          <a:xfrm>
            <a:off x="9885175" y="3069926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A13152-8779-4D49-9FAD-0CB1955A53EE}"/>
              </a:ext>
            </a:extLst>
          </p:cNvPr>
          <p:cNvSpPr txBox="1"/>
          <p:nvPr/>
        </p:nvSpPr>
        <p:spPr>
          <a:xfrm>
            <a:off x="6426424" y="5404867"/>
            <a:ext cx="369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3: </a:t>
            </a:r>
            <a:r>
              <a:rPr lang="fr-FR" dirty="0"/>
              <a:t>Terminer tableau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6974B50-2356-4C8A-9669-D80F9D54DC11}"/>
              </a:ext>
            </a:extLst>
          </p:cNvPr>
          <p:cNvSpPr/>
          <p:nvPr/>
        </p:nvSpPr>
        <p:spPr>
          <a:xfrm>
            <a:off x="5553739" y="1433392"/>
            <a:ext cx="1084521" cy="114398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07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3" grpId="0" animBg="1"/>
      <p:bldP spid="1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cas csv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ECC872-4BF2-4422-B588-10E14724B3D9}"/>
              </a:ext>
            </a:extLst>
          </p:cNvPr>
          <p:cNvSpPr txBox="1"/>
          <p:nvPr/>
        </p:nvSpPr>
        <p:spPr>
          <a:xfrm>
            <a:off x="736495" y="1659040"/>
            <a:ext cx="2892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Passer d’un CSV à un tableau</a:t>
            </a: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00937C-2837-4EDB-8F3D-4519CCE78243}"/>
              </a:ext>
            </a:extLst>
          </p:cNvPr>
          <p:cNvSpPr txBox="1"/>
          <p:nvPr/>
        </p:nvSpPr>
        <p:spPr>
          <a:xfrm>
            <a:off x="211646" y="3487011"/>
            <a:ext cx="2186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1: </a:t>
            </a:r>
            <a:r>
              <a:rPr lang="fr-FR" dirty="0"/>
              <a:t>Mettre en forme…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4BCBF-6986-438E-AEEC-289F848E5B31}"/>
              </a:ext>
            </a:extLst>
          </p:cNvPr>
          <p:cNvSpPr txBox="1"/>
          <p:nvPr/>
        </p:nvSpPr>
        <p:spPr>
          <a:xfrm>
            <a:off x="336979" y="4588503"/>
            <a:ext cx="369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2: </a:t>
            </a:r>
            <a:r>
              <a:rPr lang="fr-FR" dirty="0"/>
              <a:t>Remplacer « </a:t>
            </a:r>
            <a:r>
              <a:rPr lang="fr-FR" dirty="0" err="1"/>
              <a:t>pi?ce</a:t>
            </a:r>
            <a:r>
              <a:rPr lang="fr-FR" dirty="0"/>
              <a:t> »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A13152-8779-4D49-9FAD-0CB1955A53EE}"/>
              </a:ext>
            </a:extLst>
          </p:cNvPr>
          <p:cNvSpPr txBox="1"/>
          <p:nvPr/>
        </p:nvSpPr>
        <p:spPr>
          <a:xfrm>
            <a:off x="552286" y="5689995"/>
            <a:ext cx="369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00FFFF"/>
                </a:highlight>
              </a:rPr>
              <a:t>3: </a:t>
            </a:r>
            <a:r>
              <a:rPr lang="fr-FR" dirty="0"/>
              <a:t>Terminer tableau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A8571BB-386D-41C5-8200-A5BF721A6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430" y="3759372"/>
            <a:ext cx="3009836" cy="30555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829FFF0-7422-4CA3-956B-46458058F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266" y="3759372"/>
            <a:ext cx="5405394" cy="20735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E8392B6-F270-40F5-950E-232AFF2B9F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46" b="55371"/>
          <a:stretch/>
        </p:blipFill>
        <p:spPr>
          <a:xfrm>
            <a:off x="3629210" y="165273"/>
            <a:ext cx="8094217" cy="14937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3CD185-2D64-438C-9D40-AB92BA0CA2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805" y="162816"/>
            <a:ext cx="6936972" cy="347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0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2838</TotalTime>
  <Words>361</Words>
  <Application>Microsoft Office PowerPoint</Application>
  <PresentationFormat>Grand écran</PresentationFormat>
  <Paragraphs>58</Paragraphs>
  <Slides>12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Calibri</vt:lpstr>
      <vt:lpstr>Tw Cen MT</vt:lpstr>
      <vt:lpstr>Tw Cen MT Condensed</vt:lpstr>
      <vt:lpstr>Wingdings 3</vt:lpstr>
      <vt:lpstr>Intégral</vt:lpstr>
      <vt:lpstr>Les outils numériques du manager</vt:lpstr>
      <vt:lpstr>IDEE MAITRESSE</vt:lpstr>
      <vt:lpstr>plan</vt:lpstr>
      <vt:lpstr>Le cas csv</vt:lpstr>
      <vt:lpstr>Le cas csv</vt:lpstr>
      <vt:lpstr>Le cas csv</vt:lpstr>
      <vt:lpstr>Le cas csv</vt:lpstr>
      <vt:lpstr>Le cas csv</vt:lpstr>
      <vt:lpstr>Le cas csv</vt:lpstr>
      <vt:lpstr>plan</vt:lpstr>
      <vt:lpstr>Exercice TBO</vt:lpstr>
      <vt:lpstr>Exemple de TBO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65</cp:revision>
  <dcterms:created xsi:type="dcterms:W3CDTF">2024-09-26T03:39:41Z</dcterms:created>
  <dcterms:modified xsi:type="dcterms:W3CDTF">2025-09-17T19:37:31Z</dcterms:modified>
</cp:coreProperties>
</file>