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5"/>
  </p:notesMasterIdLst>
  <p:sldIdLst>
    <p:sldId id="256" r:id="rId2"/>
    <p:sldId id="258" r:id="rId3"/>
    <p:sldId id="263" r:id="rId4"/>
    <p:sldId id="269" r:id="rId5"/>
    <p:sldId id="270" r:id="rId6"/>
    <p:sldId id="283" r:id="rId7"/>
    <p:sldId id="265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95" r:id="rId19"/>
    <p:sldId id="296" r:id="rId20"/>
    <p:sldId id="281" r:id="rId21"/>
    <p:sldId id="282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64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phael Betz" initials="RB" lastIdx="1" clrIdx="0">
    <p:extLst>
      <p:ext uri="{19B8F6BF-5375-455C-9EA6-DF929625EA0E}">
        <p15:presenceInfo xmlns:p15="http://schemas.microsoft.com/office/powerpoint/2012/main" userId="S::betz1@univ-lorraine.fr::a1e95b97-1240-4cdf-809f-46e0d76fade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2" autoAdjust="0"/>
    <p:restoredTop sz="82450" autoAdjust="0"/>
  </p:normalViewPr>
  <p:slideViewPr>
    <p:cSldViewPr snapToGrid="0" showGuides="1">
      <p:cViewPr varScale="1">
        <p:scale>
          <a:sx n="60" d="100"/>
          <a:sy n="60" d="100"/>
        </p:scale>
        <p:origin x="84" y="40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-3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032"/>
    </p:cViewPr>
  </p:sorterViewPr>
  <p:notesViewPr>
    <p:cSldViewPr snapToGrid="0" showGuides="1">
      <p:cViewPr varScale="1">
        <p:scale>
          <a:sx n="56" d="100"/>
          <a:sy n="56" d="100"/>
        </p:scale>
        <p:origin x="2400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10-02T06:25:50.233" idx="1">
    <p:pos x="4220" y="2511"/>
    <p:text>penser à attirer l'attention sur l'orthographe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3CF6A-7173-41B1-B8EC-1E139E087E4F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DFE66-7B45-4A15-8F62-8510F5408A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16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8872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Insister ici sur l’importance des notes pour la présentation future…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889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307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133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8573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2145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543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968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1218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499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5022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0878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83484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1750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2965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144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0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17417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59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Attirer l’attention sur le texte écrit et le fait que les notes sont par la suite visibles </a:t>
            </a:r>
          </a:p>
          <a:p>
            <a:r>
              <a:rPr lang="fr-FR" dirty="0"/>
              <a:t>Rappel donc sur l’outil Notes _CLIC_</a:t>
            </a:r>
          </a:p>
          <a:p>
            <a:endParaRPr lang="fr-FR" dirty="0"/>
          </a:p>
          <a:p>
            <a:r>
              <a:rPr lang="fr-FR" dirty="0"/>
              <a:t>De plus vous pouvez imprimer le document avec les notes. C’est plus que recommandé pour les oraux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6327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Attirer l’attention sur le texte écrit et le fait que les notes sont par la suite visibles </a:t>
            </a:r>
          </a:p>
          <a:p>
            <a:r>
              <a:rPr lang="fr-FR" dirty="0"/>
              <a:t>Rappel donc sur l’outil Notes _CLIC_</a:t>
            </a:r>
          </a:p>
          <a:p>
            <a:endParaRPr lang="fr-FR" dirty="0"/>
          </a:p>
          <a:p>
            <a:r>
              <a:rPr lang="fr-FR" dirty="0"/>
              <a:t>De plus vous pouvez imprimer le document avec les notes. C’est plus que recommandé pour les oraux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66080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Attirer l’attention sur le texte écrit et le fait que les notes sont par la suite visibles </a:t>
            </a:r>
          </a:p>
          <a:p>
            <a:r>
              <a:rPr lang="fr-FR" dirty="0"/>
              <a:t>Rappel donc sur l’outil Notes _CLIC_</a:t>
            </a:r>
          </a:p>
          <a:p>
            <a:endParaRPr lang="fr-FR" dirty="0"/>
          </a:p>
          <a:p>
            <a:r>
              <a:rPr lang="fr-FR" dirty="0"/>
              <a:t>De plus vous pouvez imprimer le document avec les notes. C’est plus que recommandé pour les oraux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886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0061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Attirer l’attention sur le texte écrit et le fait que les notes sont par la suite visibles </a:t>
            </a:r>
          </a:p>
          <a:p>
            <a:r>
              <a:rPr lang="fr-FR" dirty="0"/>
              <a:t>Rappel donc sur l’outil Notes _CLIC_</a:t>
            </a:r>
          </a:p>
          <a:p>
            <a:endParaRPr lang="fr-FR" dirty="0"/>
          </a:p>
          <a:p>
            <a:r>
              <a:rPr lang="fr-FR" dirty="0"/>
              <a:t>De plus vous pouvez imprimer le document avec les notes. C’est plus que recommandé pour les oraux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86012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4230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Dans le cadre du mode présentateur, on a la fois les diapos et le verbatim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9786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947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5324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606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9916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626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517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Insister ici sur l’importance des notes pour la présentation future…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74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87589-E610-4E2C-8CE7-E1FC2E5987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outils numériques du manager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0621226-744C-42E6-A078-2C43E26585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FR" dirty="0"/>
              <a:t>L3 MS UE 554.2</a:t>
            </a:r>
          </a:p>
        </p:txBody>
      </p:sp>
    </p:spTree>
    <p:extLst>
      <p:ext uri="{BB962C8B-B14F-4D97-AF65-F5344CB8AC3E}">
        <p14:creationId xmlns:p14="http://schemas.microsoft.com/office/powerpoint/2010/main" val="2296791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 : créer ses « masques » / les affichages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328213" y="4773168"/>
            <a:ext cx="472270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Avantage : </a:t>
            </a:r>
          </a:p>
          <a:p>
            <a:r>
              <a:rPr lang="fr-FR" dirty="0"/>
              <a:t>Créer son propre fond, sur toutes les diapositives.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E4907C-9C87-4F7C-BE79-039EA2028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81708"/>
            <a:ext cx="12192000" cy="1894584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5BAF4D46-C225-484A-8D51-BD0A0066E856}"/>
              </a:ext>
            </a:extLst>
          </p:cNvPr>
          <p:cNvSpPr/>
          <p:nvPr/>
        </p:nvSpPr>
        <p:spPr>
          <a:xfrm>
            <a:off x="3235291" y="2681805"/>
            <a:ext cx="1337310" cy="12619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234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 : créer ses « masques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216421" y="3620589"/>
            <a:ext cx="3125343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dirty="0"/>
              <a:t>Partir de la Diapo 1</a:t>
            </a:r>
          </a:p>
          <a:p>
            <a:r>
              <a:rPr lang="fr-FR" dirty="0"/>
              <a:t>Insérer un logo (par exemple)</a:t>
            </a:r>
          </a:p>
          <a:p>
            <a:r>
              <a:rPr lang="fr-FR" dirty="0"/>
              <a:t>Toutes les diapos l’ont sur le PPT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2B57B6D-FB59-457C-A497-3CFC07E16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647" y="1869875"/>
            <a:ext cx="8989342" cy="5120924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5BAF4D46-C225-484A-8D51-BD0A0066E856}"/>
              </a:ext>
            </a:extLst>
          </p:cNvPr>
          <p:cNvSpPr/>
          <p:nvPr/>
        </p:nvSpPr>
        <p:spPr>
          <a:xfrm>
            <a:off x="5288741" y="2989614"/>
            <a:ext cx="1337310" cy="12619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0ECDE22-7BFF-4B18-9789-FCC96043B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959" y="2737281"/>
            <a:ext cx="10088383" cy="394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621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 : créer ses « masques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216421" y="3620589"/>
            <a:ext cx="4152483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dirty="0"/>
              <a:t>Partir de la Diapo 1</a:t>
            </a:r>
          </a:p>
          <a:p>
            <a:r>
              <a:rPr lang="fr-FR" dirty="0"/>
              <a:t>Insérer un logo (par exemple)</a:t>
            </a:r>
          </a:p>
          <a:p>
            <a:r>
              <a:rPr lang="fr-FR" dirty="0"/>
              <a:t>Toutes les diapos l’ont sur le PPT</a:t>
            </a:r>
          </a:p>
          <a:p>
            <a:r>
              <a:rPr lang="fr-FR" dirty="0"/>
              <a:t>On peut y insérer aussi des dates, pages…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2B57B6D-FB59-457C-A497-3CFC07E16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647" y="1869875"/>
            <a:ext cx="8989342" cy="5120924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5BAF4D46-C225-484A-8D51-BD0A0066E856}"/>
              </a:ext>
            </a:extLst>
          </p:cNvPr>
          <p:cNvSpPr/>
          <p:nvPr/>
        </p:nvSpPr>
        <p:spPr>
          <a:xfrm>
            <a:off x="5288741" y="2989614"/>
            <a:ext cx="1337310" cy="12619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0ECDE22-7BFF-4B18-9789-FCC96043B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5100" y="2051376"/>
            <a:ext cx="8028004" cy="313842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D1DD8B-D376-4653-8FA6-CA1699F4EC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4298" y="90196"/>
            <a:ext cx="1848108" cy="618258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D5E22A-F047-4489-95B4-C0629C4177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473" y="5482041"/>
            <a:ext cx="10193173" cy="96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4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 : aligner ses objets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1205249" y="2949396"/>
            <a:ext cx="301851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dirty="0"/>
              <a:t>Partir des éléments « en vrac »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6650BCF-FDB6-4C35-83CF-9F2AF12FE6D9}"/>
              </a:ext>
            </a:extLst>
          </p:cNvPr>
          <p:cNvSpPr txBox="1"/>
          <p:nvPr/>
        </p:nvSpPr>
        <p:spPr>
          <a:xfrm>
            <a:off x="6119621" y="4699159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0DA010B-B4F7-4BB9-B758-DC67BDE3C36B}"/>
              </a:ext>
            </a:extLst>
          </p:cNvPr>
          <p:cNvSpPr txBox="1"/>
          <p:nvPr/>
        </p:nvSpPr>
        <p:spPr>
          <a:xfrm>
            <a:off x="7240710" y="5545874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F98A0CA-1069-487B-B062-D301BD129E12}"/>
              </a:ext>
            </a:extLst>
          </p:cNvPr>
          <p:cNvSpPr txBox="1"/>
          <p:nvPr/>
        </p:nvSpPr>
        <p:spPr>
          <a:xfrm>
            <a:off x="7831905" y="4162125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A84E37D-08D2-4060-A612-9AA2300C49C3}"/>
              </a:ext>
            </a:extLst>
          </p:cNvPr>
          <p:cNvSpPr txBox="1"/>
          <p:nvPr/>
        </p:nvSpPr>
        <p:spPr>
          <a:xfrm>
            <a:off x="6917564" y="3472692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</p:spTree>
    <p:extLst>
      <p:ext uri="{BB962C8B-B14F-4D97-AF65-F5344CB8AC3E}">
        <p14:creationId xmlns:p14="http://schemas.microsoft.com/office/powerpoint/2010/main" val="376152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 : aligner ses objets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1205249" y="2949396"/>
            <a:ext cx="4573688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dirty="0"/>
              <a:t>Partir des éléments « en vrac »</a:t>
            </a:r>
          </a:p>
          <a:p>
            <a:r>
              <a:rPr lang="fr-FR" dirty="0"/>
              <a:t>En sélectionner 1, puis aller sur </a:t>
            </a:r>
            <a:r>
              <a:rPr lang="fr-FR" i="1" dirty="0"/>
              <a:t>format de forme</a:t>
            </a:r>
          </a:p>
          <a:p>
            <a:r>
              <a:rPr lang="fr-FR" dirty="0" err="1"/>
              <a:t>Selectionner</a:t>
            </a:r>
            <a:r>
              <a:rPr lang="fr-FR" dirty="0"/>
              <a:t> tous les objets</a:t>
            </a:r>
          </a:p>
          <a:p>
            <a:r>
              <a:rPr lang="fr-FR" dirty="0"/>
              <a:t>Puis choisir le mode d’alignement recherché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F67323C-09F0-4928-96BE-7077512CF6C7}"/>
              </a:ext>
            </a:extLst>
          </p:cNvPr>
          <p:cNvSpPr txBox="1"/>
          <p:nvPr/>
        </p:nvSpPr>
        <p:spPr>
          <a:xfrm>
            <a:off x="6119621" y="4699159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062F06-FFCE-42BE-9EB6-F4EF00F03622}"/>
              </a:ext>
            </a:extLst>
          </p:cNvPr>
          <p:cNvSpPr txBox="1"/>
          <p:nvPr/>
        </p:nvSpPr>
        <p:spPr>
          <a:xfrm>
            <a:off x="7240710" y="5545874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D094770-F96C-4F01-A9FE-455ED9BD577E}"/>
              </a:ext>
            </a:extLst>
          </p:cNvPr>
          <p:cNvSpPr txBox="1"/>
          <p:nvPr/>
        </p:nvSpPr>
        <p:spPr>
          <a:xfrm>
            <a:off x="7831905" y="4162125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EEC61EE-961A-4603-B26E-2C36368507A8}"/>
              </a:ext>
            </a:extLst>
          </p:cNvPr>
          <p:cNvSpPr txBox="1"/>
          <p:nvPr/>
        </p:nvSpPr>
        <p:spPr>
          <a:xfrm>
            <a:off x="6917564" y="3472692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56AC6A9-D237-4C8A-A07F-DC0FB05B4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629" y="1691268"/>
            <a:ext cx="5887272" cy="17814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DA03F48-BFB8-448E-9B8D-424246996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010" y="2319454"/>
            <a:ext cx="3084265" cy="428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06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 : aligner ses objets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1205249" y="2949396"/>
            <a:ext cx="4573688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dirty="0"/>
              <a:t>Partir des éléments « en vrac »</a:t>
            </a:r>
          </a:p>
          <a:p>
            <a:r>
              <a:rPr lang="fr-FR" dirty="0"/>
              <a:t>En sélectionner 1, puis aller sur </a:t>
            </a:r>
            <a:r>
              <a:rPr lang="fr-FR" i="1" dirty="0"/>
              <a:t>format de forme</a:t>
            </a:r>
          </a:p>
          <a:p>
            <a:r>
              <a:rPr lang="fr-FR" dirty="0" err="1"/>
              <a:t>Selectionner</a:t>
            </a:r>
            <a:r>
              <a:rPr lang="fr-FR" dirty="0"/>
              <a:t> tous les objets</a:t>
            </a:r>
          </a:p>
          <a:p>
            <a:r>
              <a:rPr lang="fr-FR" dirty="0"/>
              <a:t>Puis choisir le mode d’alignement recherché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F67323C-09F0-4928-96BE-7077512CF6C7}"/>
              </a:ext>
            </a:extLst>
          </p:cNvPr>
          <p:cNvSpPr txBox="1"/>
          <p:nvPr/>
        </p:nvSpPr>
        <p:spPr>
          <a:xfrm>
            <a:off x="6119621" y="4699159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062F06-FFCE-42BE-9EB6-F4EF00F03622}"/>
              </a:ext>
            </a:extLst>
          </p:cNvPr>
          <p:cNvSpPr txBox="1"/>
          <p:nvPr/>
        </p:nvSpPr>
        <p:spPr>
          <a:xfrm>
            <a:off x="6119621" y="5545874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D094770-F96C-4F01-A9FE-455ED9BD577E}"/>
              </a:ext>
            </a:extLst>
          </p:cNvPr>
          <p:cNvSpPr txBox="1"/>
          <p:nvPr/>
        </p:nvSpPr>
        <p:spPr>
          <a:xfrm>
            <a:off x="6119621" y="4162125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EEC61EE-961A-4603-B26E-2C36368507A8}"/>
              </a:ext>
            </a:extLst>
          </p:cNvPr>
          <p:cNvSpPr txBox="1"/>
          <p:nvPr/>
        </p:nvSpPr>
        <p:spPr>
          <a:xfrm>
            <a:off x="6119621" y="3472692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56AC6A9-D237-4C8A-A07F-DC0FB05B4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629" y="1691268"/>
            <a:ext cx="5887272" cy="17814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DA03F48-BFB8-448E-9B8D-424246996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010" y="2319454"/>
            <a:ext cx="3084265" cy="428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1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 : animer les objets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544873" y="2684797"/>
            <a:ext cx="561044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b="1" dirty="0"/>
              <a:t>À partir du menu </a:t>
            </a:r>
            <a:r>
              <a:rPr lang="fr-FR" i="1" dirty="0"/>
              <a:t>Animations</a:t>
            </a:r>
          </a:p>
          <a:p>
            <a:r>
              <a:rPr lang="fr-FR" dirty="0"/>
              <a:t>Sélectionner 1 élément, choisir le type d’animation souhaité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EEC61EE-961A-4603-B26E-2C36368507A8}"/>
              </a:ext>
            </a:extLst>
          </p:cNvPr>
          <p:cNvSpPr txBox="1"/>
          <p:nvPr/>
        </p:nvSpPr>
        <p:spPr>
          <a:xfrm>
            <a:off x="7097815" y="2845623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1525693-6977-4117-AC2D-2A3C34061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1" y="4489246"/>
            <a:ext cx="12192000" cy="17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7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4 : animer les objets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544873" y="2684797"/>
            <a:ext cx="561044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b="1" dirty="0"/>
              <a:t>À partir du menu </a:t>
            </a:r>
            <a:r>
              <a:rPr lang="fr-FR" i="1" dirty="0"/>
              <a:t>Animations</a:t>
            </a:r>
          </a:p>
          <a:p>
            <a:r>
              <a:rPr lang="fr-FR" dirty="0"/>
              <a:t>Sélectionner 1 élément, choisir le type d’animation souhaité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EEC61EE-961A-4603-B26E-2C36368507A8}"/>
              </a:ext>
            </a:extLst>
          </p:cNvPr>
          <p:cNvSpPr txBox="1"/>
          <p:nvPr/>
        </p:nvSpPr>
        <p:spPr>
          <a:xfrm>
            <a:off x="7097815" y="2845623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7AA8FD-6CD4-440B-BB26-F5DEEA736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089" y="3306315"/>
            <a:ext cx="5834911" cy="3551685"/>
          </a:xfrm>
          <a:prstGeom prst="rect">
            <a:avLst/>
          </a:prstGeom>
        </p:spPr>
      </p:pic>
      <p:sp>
        <p:nvSpPr>
          <p:cNvPr id="7" name="Légende : flèche courbée encadrée à une bordure 6">
            <a:extLst>
              <a:ext uri="{FF2B5EF4-FFF2-40B4-BE49-F238E27FC236}">
                <a16:creationId xmlns:a16="http://schemas.microsoft.com/office/drawing/2014/main" id="{1D3ABB9C-A86B-47F9-9E65-F0C5EFABB78B}"/>
              </a:ext>
            </a:extLst>
          </p:cNvPr>
          <p:cNvSpPr/>
          <p:nvPr/>
        </p:nvSpPr>
        <p:spPr>
          <a:xfrm>
            <a:off x="3350096" y="3808447"/>
            <a:ext cx="2464740" cy="699758"/>
          </a:xfrm>
          <a:prstGeom prst="accentBorderCallout2">
            <a:avLst>
              <a:gd name="adj1" fmla="val 25585"/>
              <a:gd name="adj2" fmla="val 105984"/>
              <a:gd name="adj3" fmla="val -14447"/>
              <a:gd name="adj4" fmla="val 115337"/>
              <a:gd name="adj5" fmla="val -27121"/>
              <a:gd name="adj6" fmla="val 150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Activation du volet animation</a:t>
            </a:r>
          </a:p>
        </p:txBody>
      </p:sp>
      <p:sp>
        <p:nvSpPr>
          <p:cNvPr id="10" name="Légende : flèche courbée encadrée à une bordure 9">
            <a:extLst>
              <a:ext uri="{FF2B5EF4-FFF2-40B4-BE49-F238E27FC236}">
                <a16:creationId xmlns:a16="http://schemas.microsoft.com/office/drawing/2014/main" id="{B548933B-46F5-41DD-84F0-EDB3320295C5}"/>
              </a:ext>
            </a:extLst>
          </p:cNvPr>
          <p:cNvSpPr/>
          <p:nvPr/>
        </p:nvSpPr>
        <p:spPr>
          <a:xfrm>
            <a:off x="7691585" y="1906369"/>
            <a:ext cx="2464740" cy="699758"/>
          </a:xfrm>
          <a:prstGeom prst="accentBorderCallout2">
            <a:avLst>
              <a:gd name="adj1" fmla="val 25585"/>
              <a:gd name="adj2" fmla="val 105984"/>
              <a:gd name="adj3" fmla="val 157252"/>
              <a:gd name="adj4" fmla="val 111023"/>
              <a:gd name="adj5" fmla="val 208396"/>
              <a:gd name="adj6" fmla="val 95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Agir sur ses paramètres de minutage</a:t>
            </a:r>
          </a:p>
        </p:txBody>
      </p:sp>
      <p:sp>
        <p:nvSpPr>
          <p:cNvPr id="11" name="Légende : flèche courbée encadrée à une bordure 10">
            <a:extLst>
              <a:ext uri="{FF2B5EF4-FFF2-40B4-BE49-F238E27FC236}">
                <a16:creationId xmlns:a16="http://schemas.microsoft.com/office/drawing/2014/main" id="{B0ECBB5B-9DDB-423F-A99E-3DABE28EB38F}"/>
              </a:ext>
            </a:extLst>
          </p:cNvPr>
          <p:cNvSpPr/>
          <p:nvPr/>
        </p:nvSpPr>
        <p:spPr>
          <a:xfrm>
            <a:off x="7878726" y="5672689"/>
            <a:ext cx="2721934" cy="699758"/>
          </a:xfrm>
          <a:prstGeom prst="accentBorderCallout2">
            <a:avLst>
              <a:gd name="adj1" fmla="val 25585"/>
              <a:gd name="adj2" fmla="val 105984"/>
              <a:gd name="adj3" fmla="val -15967"/>
              <a:gd name="adj4" fmla="val 142083"/>
              <a:gd name="adj5" fmla="val -69666"/>
              <a:gd name="adj6" fmla="val 150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Ou agir sur les paramètres d’action de l’animation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2EA2BE-0CB1-4DAE-9205-12A3387E807C}"/>
              </a:ext>
            </a:extLst>
          </p:cNvPr>
          <p:cNvSpPr txBox="1"/>
          <p:nvPr/>
        </p:nvSpPr>
        <p:spPr>
          <a:xfrm>
            <a:off x="1032120" y="4985732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961E9A3-7C8C-4086-8C6B-408585D946BD}"/>
              </a:ext>
            </a:extLst>
          </p:cNvPr>
          <p:cNvSpPr txBox="1"/>
          <p:nvPr/>
        </p:nvSpPr>
        <p:spPr>
          <a:xfrm>
            <a:off x="1032120" y="5832447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711CD30-6BD4-474C-87B3-7275B4ABCC51}"/>
              </a:ext>
            </a:extLst>
          </p:cNvPr>
          <p:cNvSpPr txBox="1"/>
          <p:nvPr/>
        </p:nvSpPr>
        <p:spPr>
          <a:xfrm>
            <a:off x="1032120" y="4448698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66A9E2-D116-45BC-8527-77151F80A2EE}"/>
              </a:ext>
            </a:extLst>
          </p:cNvPr>
          <p:cNvSpPr txBox="1"/>
          <p:nvPr/>
        </p:nvSpPr>
        <p:spPr>
          <a:xfrm>
            <a:off x="1032120" y="3759265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</p:spTree>
    <p:extLst>
      <p:ext uri="{BB962C8B-B14F-4D97-AF65-F5344CB8AC3E}">
        <p14:creationId xmlns:p14="http://schemas.microsoft.com/office/powerpoint/2010/main" val="130261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4 : animer les objets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544873" y="2684797"/>
            <a:ext cx="561044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b="1" dirty="0"/>
              <a:t>À partir du menu </a:t>
            </a:r>
            <a:r>
              <a:rPr lang="fr-FR" i="1" dirty="0"/>
              <a:t>Animations</a:t>
            </a:r>
          </a:p>
          <a:p>
            <a:r>
              <a:rPr lang="fr-FR" dirty="0"/>
              <a:t>Sélectionner 1 élément, choisir le type d’animation souhaité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2EA2BE-0CB1-4DAE-9205-12A3387E807C}"/>
              </a:ext>
            </a:extLst>
          </p:cNvPr>
          <p:cNvSpPr txBox="1"/>
          <p:nvPr/>
        </p:nvSpPr>
        <p:spPr>
          <a:xfrm>
            <a:off x="1032120" y="4985732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961E9A3-7C8C-4086-8C6B-408585D946BD}"/>
              </a:ext>
            </a:extLst>
          </p:cNvPr>
          <p:cNvSpPr txBox="1"/>
          <p:nvPr/>
        </p:nvSpPr>
        <p:spPr>
          <a:xfrm>
            <a:off x="1032120" y="5832447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711CD30-6BD4-474C-87B3-7275B4ABCC51}"/>
              </a:ext>
            </a:extLst>
          </p:cNvPr>
          <p:cNvSpPr txBox="1"/>
          <p:nvPr/>
        </p:nvSpPr>
        <p:spPr>
          <a:xfrm>
            <a:off x="1032120" y="4448698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66A9E2-D116-45BC-8527-77151F80A2EE}"/>
              </a:ext>
            </a:extLst>
          </p:cNvPr>
          <p:cNvSpPr txBox="1"/>
          <p:nvPr/>
        </p:nvSpPr>
        <p:spPr>
          <a:xfrm>
            <a:off x="1032120" y="3759265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A19F4A6-D586-424E-A124-D28B4A503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703" y="3895444"/>
            <a:ext cx="2832043" cy="201088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0FDD956-EA89-4C27-9E8D-CE37F42BC108}"/>
              </a:ext>
            </a:extLst>
          </p:cNvPr>
          <p:cNvSpPr txBox="1"/>
          <p:nvPr/>
        </p:nvSpPr>
        <p:spPr>
          <a:xfrm>
            <a:off x="7006694" y="4885644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63AF2B1-F29C-4908-881D-BF26DBE3267E}"/>
              </a:ext>
            </a:extLst>
          </p:cNvPr>
          <p:cNvSpPr txBox="1"/>
          <p:nvPr/>
        </p:nvSpPr>
        <p:spPr>
          <a:xfrm>
            <a:off x="7006694" y="5732359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EE8723F-E957-4C68-9AC7-EAA2DC274431}"/>
              </a:ext>
            </a:extLst>
          </p:cNvPr>
          <p:cNvSpPr txBox="1"/>
          <p:nvPr/>
        </p:nvSpPr>
        <p:spPr>
          <a:xfrm>
            <a:off x="7006694" y="4348610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FC55BD0-CF7B-43B3-8F71-3E5597F4E59A}"/>
              </a:ext>
            </a:extLst>
          </p:cNvPr>
          <p:cNvSpPr txBox="1"/>
          <p:nvPr/>
        </p:nvSpPr>
        <p:spPr>
          <a:xfrm>
            <a:off x="7006694" y="3659177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3B7CB2B-CFF3-4145-93B5-E60233E16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129" y="2849388"/>
            <a:ext cx="3500680" cy="329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78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4 : animer les objets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544873" y="2684797"/>
            <a:ext cx="561044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b="1" dirty="0"/>
              <a:t>À partir du menu </a:t>
            </a:r>
            <a:r>
              <a:rPr lang="fr-FR" i="1" dirty="0"/>
              <a:t>Animations</a:t>
            </a:r>
          </a:p>
          <a:p>
            <a:r>
              <a:rPr lang="fr-FR" dirty="0"/>
              <a:t>Sélectionner 1 élément, choisir le type d’animation souhaité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2EA2BE-0CB1-4DAE-9205-12A3387E807C}"/>
              </a:ext>
            </a:extLst>
          </p:cNvPr>
          <p:cNvSpPr txBox="1"/>
          <p:nvPr/>
        </p:nvSpPr>
        <p:spPr>
          <a:xfrm>
            <a:off x="1032120" y="4985732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961E9A3-7C8C-4086-8C6B-408585D946BD}"/>
              </a:ext>
            </a:extLst>
          </p:cNvPr>
          <p:cNvSpPr txBox="1"/>
          <p:nvPr/>
        </p:nvSpPr>
        <p:spPr>
          <a:xfrm>
            <a:off x="1032120" y="5832447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711CD30-6BD4-474C-87B3-7275B4ABCC51}"/>
              </a:ext>
            </a:extLst>
          </p:cNvPr>
          <p:cNvSpPr txBox="1"/>
          <p:nvPr/>
        </p:nvSpPr>
        <p:spPr>
          <a:xfrm>
            <a:off x="1032120" y="4448698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66A9E2-D116-45BC-8527-77151F80A2EE}"/>
              </a:ext>
            </a:extLst>
          </p:cNvPr>
          <p:cNvSpPr txBox="1"/>
          <p:nvPr/>
        </p:nvSpPr>
        <p:spPr>
          <a:xfrm>
            <a:off x="1032120" y="3759265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A19F4A6-D586-424E-A124-D28B4A503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703" y="3895444"/>
            <a:ext cx="2832043" cy="201088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0FDD956-EA89-4C27-9E8D-CE37F42BC108}"/>
              </a:ext>
            </a:extLst>
          </p:cNvPr>
          <p:cNvSpPr txBox="1"/>
          <p:nvPr/>
        </p:nvSpPr>
        <p:spPr>
          <a:xfrm>
            <a:off x="7006694" y="4885644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63AF2B1-F29C-4908-881D-BF26DBE3267E}"/>
              </a:ext>
            </a:extLst>
          </p:cNvPr>
          <p:cNvSpPr txBox="1"/>
          <p:nvPr/>
        </p:nvSpPr>
        <p:spPr>
          <a:xfrm>
            <a:off x="7006694" y="5732359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EE8723F-E957-4C68-9AC7-EAA2DC274431}"/>
              </a:ext>
            </a:extLst>
          </p:cNvPr>
          <p:cNvSpPr txBox="1"/>
          <p:nvPr/>
        </p:nvSpPr>
        <p:spPr>
          <a:xfrm>
            <a:off x="7006694" y="4348610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FC55BD0-CF7B-43B3-8F71-3E5597F4E59A}"/>
              </a:ext>
            </a:extLst>
          </p:cNvPr>
          <p:cNvSpPr txBox="1"/>
          <p:nvPr/>
        </p:nvSpPr>
        <p:spPr>
          <a:xfrm>
            <a:off x="7006694" y="3659177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3B7CB2B-CFF3-4145-93B5-E60233E16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129" y="2849388"/>
            <a:ext cx="3500680" cy="32909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3A024A-C498-4172-BD02-907D8180D4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6151" y="2891839"/>
            <a:ext cx="4258269" cy="32484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8F731B3-ABE1-4049-87CB-C599FAD3C2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5320" y="3210782"/>
            <a:ext cx="3873182" cy="31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91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Retour sur les Productions</a:t>
            </a:r>
          </a:p>
          <a:p>
            <a:r>
              <a:rPr lang="fr-FR" dirty="0"/>
              <a:t>2. Améliorer les formats</a:t>
            </a:r>
          </a:p>
          <a:p>
            <a:r>
              <a:rPr lang="fr-FR" dirty="0"/>
              <a:t>3. Préparer la présentation</a:t>
            </a:r>
          </a:p>
        </p:txBody>
      </p:sp>
      <p:sp>
        <p:nvSpPr>
          <p:cNvPr id="4" name="Flèche : pentagone 3">
            <a:extLst>
              <a:ext uri="{FF2B5EF4-FFF2-40B4-BE49-F238E27FC236}">
                <a16:creationId xmlns:a16="http://schemas.microsoft.com/office/drawing/2014/main" id="{3C51552E-52E1-46C4-98A4-D3D2AA9E9BF2}"/>
              </a:ext>
            </a:extLst>
          </p:cNvPr>
          <p:cNvSpPr/>
          <p:nvPr/>
        </p:nvSpPr>
        <p:spPr>
          <a:xfrm>
            <a:off x="457200" y="2286000"/>
            <a:ext cx="566928" cy="28707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7740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4 : animer les diapositives en transition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544873" y="2684797"/>
            <a:ext cx="7657033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b="1" dirty="0"/>
              <a:t>À partir du menu </a:t>
            </a:r>
            <a:r>
              <a:rPr lang="fr-FR" i="1" dirty="0"/>
              <a:t>Transition</a:t>
            </a:r>
          </a:p>
          <a:p>
            <a:r>
              <a:rPr lang="fr-FR" dirty="0"/>
              <a:t>Sélectionner 1 élément, choisir le type de transition souhaité entre les diapositives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EEC61EE-961A-4603-B26E-2C36368507A8}"/>
              </a:ext>
            </a:extLst>
          </p:cNvPr>
          <p:cNvSpPr txBox="1"/>
          <p:nvPr/>
        </p:nvSpPr>
        <p:spPr>
          <a:xfrm>
            <a:off x="7097815" y="2845623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653541-2928-4395-8905-C40164932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62792"/>
            <a:ext cx="12192000" cy="113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1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EEC61EE-961A-4603-B26E-2C36368507A8}"/>
              </a:ext>
            </a:extLst>
          </p:cNvPr>
          <p:cNvSpPr txBox="1"/>
          <p:nvPr/>
        </p:nvSpPr>
        <p:spPr>
          <a:xfrm>
            <a:off x="7097815" y="2845623"/>
            <a:ext cx="1038105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dirty="0"/>
              <a:t>Texte </a:t>
            </a:r>
          </a:p>
        </p:txBody>
      </p:sp>
      <p:sp>
        <p:nvSpPr>
          <p:cNvPr id="7" name="Légende : flèche courbée encadrée à une bordure 6">
            <a:extLst>
              <a:ext uri="{FF2B5EF4-FFF2-40B4-BE49-F238E27FC236}">
                <a16:creationId xmlns:a16="http://schemas.microsoft.com/office/drawing/2014/main" id="{1D3ABB9C-A86B-47F9-9E65-F0C5EFABB78B}"/>
              </a:ext>
            </a:extLst>
          </p:cNvPr>
          <p:cNvSpPr/>
          <p:nvPr/>
        </p:nvSpPr>
        <p:spPr>
          <a:xfrm>
            <a:off x="2806995" y="3808447"/>
            <a:ext cx="3007841" cy="699758"/>
          </a:xfrm>
          <a:prstGeom prst="accentBorderCallout2">
            <a:avLst>
              <a:gd name="adj1" fmla="val 25585"/>
              <a:gd name="adj2" fmla="val 105984"/>
              <a:gd name="adj3" fmla="val -14447"/>
              <a:gd name="adj4" fmla="val 115337"/>
              <a:gd name="adj5" fmla="val -27121"/>
              <a:gd name="adj6" fmla="val 150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des options générales de la transition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 : animer les diapositives en transition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544873" y="2684797"/>
            <a:ext cx="7657033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Etapes : </a:t>
            </a:r>
          </a:p>
          <a:p>
            <a:r>
              <a:rPr lang="fr-FR" b="1" dirty="0"/>
              <a:t>À partir du menu </a:t>
            </a:r>
            <a:r>
              <a:rPr lang="fr-FR" i="1" dirty="0"/>
              <a:t>Transition</a:t>
            </a:r>
          </a:p>
          <a:p>
            <a:r>
              <a:rPr lang="fr-FR" dirty="0"/>
              <a:t>Sélectionner 1 élément, choisir le type de transition souhaité entre les diapositives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FA50C06-DF4E-42C2-8F56-6A3490954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05637"/>
            <a:ext cx="12192000" cy="11342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9A34E58-1916-4220-BEC6-4B7606F32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326" y="2788754"/>
            <a:ext cx="5227674" cy="2195927"/>
          </a:xfrm>
          <a:prstGeom prst="rect">
            <a:avLst/>
          </a:prstGeom>
        </p:spPr>
      </p:pic>
      <p:sp>
        <p:nvSpPr>
          <p:cNvPr id="10" name="Légende : flèche courbée encadrée à une bordure 9">
            <a:extLst>
              <a:ext uri="{FF2B5EF4-FFF2-40B4-BE49-F238E27FC236}">
                <a16:creationId xmlns:a16="http://schemas.microsoft.com/office/drawing/2014/main" id="{B548933B-46F5-41DD-84F0-EDB3320295C5}"/>
              </a:ext>
            </a:extLst>
          </p:cNvPr>
          <p:cNvSpPr/>
          <p:nvPr/>
        </p:nvSpPr>
        <p:spPr>
          <a:xfrm>
            <a:off x="9073817" y="1744992"/>
            <a:ext cx="2464740" cy="699758"/>
          </a:xfrm>
          <a:prstGeom prst="accentBorderCallout2">
            <a:avLst>
              <a:gd name="adj1" fmla="val 25585"/>
              <a:gd name="adj2" fmla="val 105984"/>
              <a:gd name="adj3" fmla="val 157252"/>
              <a:gd name="adj4" fmla="val 111023"/>
              <a:gd name="adj5" fmla="val 208396"/>
              <a:gd name="adj6" fmla="val 95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Agir sur ses paramètres de minutage</a:t>
            </a:r>
          </a:p>
        </p:txBody>
      </p:sp>
    </p:spTree>
    <p:extLst>
      <p:ext uri="{BB962C8B-B14F-4D97-AF65-F5344CB8AC3E}">
        <p14:creationId xmlns:p14="http://schemas.microsoft.com/office/powerpoint/2010/main" val="1151396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Retour sur les Productions</a:t>
            </a:r>
          </a:p>
          <a:p>
            <a:r>
              <a:rPr lang="fr-FR" dirty="0"/>
              <a:t>2. Améliorer les formats</a:t>
            </a:r>
          </a:p>
          <a:p>
            <a:r>
              <a:rPr lang="fr-FR" dirty="0"/>
              <a:t>3. Préparer la présentation</a:t>
            </a:r>
          </a:p>
        </p:txBody>
      </p:sp>
      <p:sp>
        <p:nvSpPr>
          <p:cNvPr id="4" name="Flèche : pentagone 3">
            <a:extLst>
              <a:ext uri="{FF2B5EF4-FFF2-40B4-BE49-F238E27FC236}">
                <a16:creationId xmlns:a16="http://schemas.microsoft.com/office/drawing/2014/main" id="{C3F7BB3C-6304-4AE4-8F93-D9D3230DA99C}"/>
              </a:ext>
            </a:extLst>
          </p:cNvPr>
          <p:cNvSpPr/>
          <p:nvPr/>
        </p:nvSpPr>
        <p:spPr>
          <a:xfrm>
            <a:off x="457200" y="3321973"/>
            <a:ext cx="566928" cy="28707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06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Principes généraux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1820780" y="3067569"/>
            <a:ext cx="2316468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Une présentation est : </a:t>
            </a:r>
          </a:p>
          <a:p>
            <a:r>
              <a:rPr lang="fr-FR" dirty="0"/>
              <a:t>Organisée</a:t>
            </a:r>
          </a:p>
          <a:p>
            <a:r>
              <a:rPr lang="fr-FR" dirty="0"/>
              <a:t>Ecrite</a:t>
            </a:r>
          </a:p>
          <a:p>
            <a:r>
              <a:rPr lang="fr-FR" dirty="0"/>
              <a:t>Minutée</a:t>
            </a:r>
          </a:p>
          <a:p>
            <a:r>
              <a:rPr lang="fr-FR" dirty="0"/>
              <a:t>Testée</a:t>
            </a:r>
            <a:endParaRPr lang="fr-FR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156325-950C-4335-AAB8-DBE8600A0155}"/>
              </a:ext>
            </a:extLst>
          </p:cNvPr>
          <p:cNvSpPr txBox="1"/>
          <p:nvPr/>
        </p:nvSpPr>
        <p:spPr>
          <a:xfrm>
            <a:off x="2979014" y="5184802"/>
            <a:ext cx="6467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Le free style n’est pas une option dans une présentation de manager</a:t>
            </a:r>
          </a:p>
        </p:txBody>
      </p:sp>
    </p:spTree>
    <p:extLst>
      <p:ext uri="{BB962C8B-B14F-4D97-AF65-F5344CB8AC3E}">
        <p14:creationId xmlns:p14="http://schemas.microsoft.com/office/powerpoint/2010/main" val="511075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 : une présentation organisée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736260" y="2874888"/>
            <a:ext cx="3334311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Plusieurs outils dans PowerPoint </a:t>
            </a:r>
          </a:p>
          <a:p>
            <a:r>
              <a:rPr lang="fr-FR" dirty="0"/>
              <a:t>Menu </a:t>
            </a:r>
            <a:r>
              <a:rPr lang="fr-FR" i="1" dirty="0"/>
              <a:t>Affichage</a:t>
            </a:r>
            <a:r>
              <a:rPr lang="fr-FR" dirty="0"/>
              <a:t> </a:t>
            </a:r>
          </a:p>
          <a:p>
            <a:r>
              <a:rPr lang="fr-FR" dirty="0"/>
              <a:t>Menu </a:t>
            </a:r>
            <a:r>
              <a:rPr lang="fr-FR" i="1" dirty="0"/>
              <a:t>Révision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4C9A8A-67F8-49C1-8D81-6DE78B7E0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136" y="4245442"/>
            <a:ext cx="10640910" cy="192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55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 : une présentation organisée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736260" y="2874888"/>
            <a:ext cx="3334311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Plusieurs outils dans PowerPoint </a:t>
            </a:r>
          </a:p>
          <a:p>
            <a:r>
              <a:rPr lang="fr-FR" dirty="0"/>
              <a:t>Menu </a:t>
            </a:r>
            <a:r>
              <a:rPr lang="fr-FR" i="1" dirty="0"/>
              <a:t>Affichage</a:t>
            </a:r>
            <a:r>
              <a:rPr lang="fr-FR" dirty="0"/>
              <a:t> </a:t>
            </a:r>
          </a:p>
          <a:p>
            <a:r>
              <a:rPr lang="fr-FR" dirty="0"/>
              <a:t>Menu </a:t>
            </a:r>
            <a:r>
              <a:rPr lang="fr-FR" i="1" dirty="0"/>
              <a:t>Révision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2FB9DA-5ADB-44C9-9A59-B6A1914D6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836" y="2631186"/>
            <a:ext cx="7673163" cy="3881495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F9793A3-D412-49D4-86A4-3AFAAB5672C9}"/>
              </a:ext>
            </a:extLst>
          </p:cNvPr>
          <p:cNvSpPr/>
          <p:nvPr/>
        </p:nvSpPr>
        <p:spPr>
          <a:xfrm>
            <a:off x="4827181" y="2264735"/>
            <a:ext cx="1169582" cy="1164265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F33F5A-C29B-4D51-AA10-82F9FB8F3209}"/>
              </a:ext>
            </a:extLst>
          </p:cNvPr>
          <p:cNvSpPr txBox="1"/>
          <p:nvPr/>
        </p:nvSpPr>
        <p:spPr>
          <a:xfrm>
            <a:off x="1024128" y="4603898"/>
            <a:ext cx="3335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Mode trieuse permet d’avoir une vue d’ensemble … y compris les transitions</a:t>
            </a:r>
          </a:p>
          <a:p>
            <a:r>
              <a:rPr lang="fr-FR" dirty="0"/>
              <a:t>POUR ORGANISER si besoin</a:t>
            </a:r>
          </a:p>
        </p:txBody>
      </p:sp>
    </p:spTree>
    <p:extLst>
      <p:ext uri="{BB962C8B-B14F-4D97-AF65-F5344CB8AC3E}">
        <p14:creationId xmlns:p14="http://schemas.microsoft.com/office/powerpoint/2010/main" val="4131283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 : une présentation organisée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736260" y="2874888"/>
            <a:ext cx="3334311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Plusieurs outils dans PowerPoint </a:t>
            </a:r>
          </a:p>
          <a:p>
            <a:r>
              <a:rPr lang="fr-FR" dirty="0"/>
              <a:t>Menu </a:t>
            </a:r>
            <a:r>
              <a:rPr lang="fr-FR" i="1" dirty="0"/>
              <a:t>Affichage</a:t>
            </a:r>
            <a:r>
              <a:rPr lang="fr-FR" dirty="0"/>
              <a:t> </a:t>
            </a:r>
          </a:p>
          <a:p>
            <a:r>
              <a:rPr lang="fr-FR" dirty="0"/>
              <a:t>Menu </a:t>
            </a:r>
            <a:r>
              <a:rPr lang="fr-FR" i="1" dirty="0"/>
              <a:t>Révision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F33F5A-C29B-4D51-AA10-82F9FB8F3209}"/>
              </a:ext>
            </a:extLst>
          </p:cNvPr>
          <p:cNvSpPr txBox="1"/>
          <p:nvPr/>
        </p:nvSpPr>
        <p:spPr>
          <a:xfrm>
            <a:off x="3363291" y="3986192"/>
            <a:ext cx="33352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Mode révision en travail collaboratif en insérant des commentaires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3098E8-BE53-4BA0-B745-2AB8657CB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74495"/>
            <a:ext cx="12192000" cy="1404023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F9793A3-D412-49D4-86A4-3AFAAB5672C9}"/>
              </a:ext>
            </a:extLst>
          </p:cNvPr>
          <p:cNvSpPr/>
          <p:nvPr/>
        </p:nvSpPr>
        <p:spPr>
          <a:xfrm>
            <a:off x="5030901" y="5135194"/>
            <a:ext cx="1169582" cy="1164265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B8D8D5-D4CF-43B2-B3B3-80F0A61C5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151" y="1557076"/>
            <a:ext cx="5010849" cy="374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23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 : une présentation Ecrite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736260" y="2874888"/>
            <a:ext cx="333431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Plusieurs outils dans PowerPoint </a:t>
            </a:r>
          </a:p>
          <a:p>
            <a:r>
              <a:rPr lang="fr-FR" dirty="0"/>
              <a:t>Menu </a:t>
            </a:r>
            <a:r>
              <a:rPr lang="fr-FR" i="1" dirty="0"/>
              <a:t>Affichage</a:t>
            </a:r>
            <a:r>
              <a:rPr lang="fr-FR" dirty="0"/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F33F5A-C29B-4D51-AA10-82F9FB8F3209}"/>
              </a:ext>
            </a:extLst>
          </p:cNvPr>
          <p:cNvSpPr txBox="1"/>
          <p:nvPr/>
        </p:nvSpPr>
        <p:spPr>
          <a:xfrm>
            <a:off x="463974" y="3968672"/>
            <a:ext cx="3335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Ecriture du verbatim est important pour préparer</a:t>
            </a:r>
          </a:p>
          <a:p>
            <a:r>
              <a:rPr lang="fr-FR" dirty="0"/>
              <a:t>Et possibilité de l’imprimer (recommandé…!)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07D3AC-1F62-4D37-B859-60879E4AE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807" y="2196831"/>
            <a:ext cx="6049219" cy="179095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F9793A3-D412-49D4-86A4-3AFAAB5672C9}"/>
              </a:ext>
            </a:extLst>
          </p:cNvPr>
          <p:cNvSpPr/>
          <p:nvPr/>
        </p:nvSpPr>
        <p:spPr>
          <a:xfrm>
            <a:off x="7922360" y="2391644"/>
            <a:ext cx="1169582" cy="1164265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5459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 : une présentation Ecrite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736260" y="2874888"/>
            <a:ext cx="333431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Plusieurs outils dans PowerPoint </a:t>
            </a:r>
          </a:p>
          <a:p>
            <a:r>
              <a:rPr lang="fr-FR" dirty="0"/>
              <a:t>Menu </a:t>
            </a:r>
            <a:r>
              <a:rPr lang="fr-FR" i="1" dirty="0"/>
              <a:t>Affichage</a:t>
            </a:r>
            <a:r>
              <a:rPr lang="fr-FR" dirty="0"/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F33F5A-C29B-4D51-AA10-82F9FB8F3209}"/>
              </a:ext>
            </a:extLst>
          </p:cNvPr>
          <p:cNvSpPr txBox="1"/>
          <p:nvPr/>
        </p:nvSpPr>
        <p:spPr>
          <a:xfrm>
            <a:off x="463974" y="3968672"/>
            <a:ext cx="3335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Ecriture du verbatim est important pour préparer</a:t>
            </a:r>
          </a:p>
          <a:p>
            <a:r>
              <a:rPr lang="fr-FR" dirty="0"/>
              <a:t>Et possibilité de l’imprimer (recommandé…!)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368A6C-B3EC-4D97-A799-625189A5E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420" y="2427664"/>
            <a:ext cx="7777079" cy="3664564"/>
          </a:xfrm>
          <a:prstGeom prst="rect">
            <a:avLst/>
          </a:prstGeom>
        </p:spPr>
      </p:pic>
      <p:sp>
        <p:nvSpPr>
          <p:cNvPr id="8" name="Légende : flèche courbée encadrée à une bordure 7">
            <a:extLst>
              <a:ext uri="{FF2B5EF4-FFF2-40B4-BE49-F238E27FC236}">
                <a16:creationId xmlns:a16="http://schemas.microsoft.com/office/drawing/2014/main" id="{5DDEA5F3-FB83-49FF-AFD6-A31C15A64330}"/>
              </a:ext>
            </a:extLst>
          </p:cNvPr>
          <p:cNvSpPr/>
          <p:nvPr/>
        </p:nvSpPr>
        <p:spPr>
          <a:xfrm>
            <a:off x="2426093" y="5062227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45266"/>
              <a:gd name="adj6" fmla="val 1615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Choisir la fonction page de notes</a:t>
            </a:r>
          </a:p>
        </p:txBody>
      </p:sp>
    </p:spTree>
    <p:extLst>
      <p:ext uri="{BB962C8B-B14F-4D97-AF65-F5344CB8AC3E}">
        <p14:creationId xmlns:p14="http://schemas.microsoft.com/office/powerpoint/2010/main" val="3536402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 : une présentation Minutée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736260" y="2874888"/>
            <a:ext cx="333431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Plusieurs outils dans PowerPoint </a:t>
            </a:r>
          </a:p>
          <a:p>
            <a:r>
              <a:rPr lang="fr-FR" dirty="0"/>
              <a:t>Menu </a:t>
            </a:r>
            <a:r>
              <a:rPr lang="fr-FR" i="1" dirty="0"/>
              <a:t>Diaporama</a:t>
            </a:r>
            <a:r>
              <a:rPr lang="fr-FR" dirty="0"/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F33F5A-C29B-4D51-AA10-82F9FB8F3209}"/>
              </a:ext>
            </a:extLst>
          </p:cNvPr>
          <p:cNvSpPr txBox="1"/>
          <p:nvPr/>
        </p:nvSpPr>
        <p:spPr>
          <a:xfrm>
            <a:off x="463974" y="3968672"/>
            <a:ext cx="4119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minutage des diapositives dans le cadre de la transition trouve ici son importance </a:t>
            </a:r>
          </a:p>
          <a:p>
            <a:r>
              <a:rPr lang="fr-FR" dirty="0"/>
              <a:t>Le timing général est important pour rester dans les délais impartis</a:t>
            </a:r>
          </a:p>
        </p:txBody>
      </p:sp>
      <p:sp>
        <p:nvSpPr>
          <p:cNvPr id="8" name="Légende : flèche courbée encadrée à une bordure 7">
            <a:extLst>
              <a:ext uri="{FF2B5EF4-FFF2-40B4-BE49-F238E27FC236}">
                <a16:creationId xmlns:a16="http://schemas.microsoft.com/office/drawing/2014/main" id="{5DDEA5F3-FB83-49FF-AFD6-A31C15A64330}"/>
              </a:ext>
            </a:extLst>
          </p:cNvPr>
          <p:cNvSpPr/>
          <p:nvPr/>
        </p:nvSpPr>
        <p:spPr>
          <a:xfrm>
            <a:off x="5236200" y="3465513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294651"/>
              <a:gd name="adj6" fmla="val 110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Lien avec le minutage des diapo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1044D9-151B-4E13-B3B1-189C8DE8A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3" y="5471658"/>
            <a:ext cx="12192000" cy="1581796"/>
          </a:xfrm>
          <a:prstGeom prst="rect">
            <a:avLst/>
          </a:prstGeom>
        </p:spPr>
      </p:pic>
      <p:sp>
        <p:nvSpPr>
          <p:cNvPr id="10" name="Légende : flèche courbée encadrée à une bordure 9">
            <a:extLst>
              <a:ext uri="{FF2B5EF4-FFF2-40B4-BE49-F238E27FC236}">
                <a16:creationId xmlns:a16="http://schemas.microsoft.com/office/drawing/2014/main" id="{B46175E2-764F-4D29-8170-0D370280DB68}"/>
              </a:ext>
            </a:extLst>
          </p:cNvPr>
          <p:cNvSpPr/>
          <p:nvPr/>
        </p:nvSpPr>
        <p:spPr>
          <a:xfrm>
            <a:off x="7896093" y="3707123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294651"/>
              <a:gd name="adj6" fmla="val 110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S’appuie sur le mode présentateur</a:t>
            </a:r>
          </a:p>
        </p:txBody>
      </p:sp>
    </p:spTree>
    <p:extLst>
      <p:ext uri="{BB962C8B-B14F-4D97-AF65-F5344CB8AC3E}">
        <p14:creationId xmlns:p14="http://schemas.microsoft.com/office/powerpoint/2010/main" val="518861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Retour sur les productions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351D86A-DAB6-4237-A60B-D7301602B08B}"/>
              </a:ext>
            </a:extLst>
          </p:cNvPr>
          <p:cNvSpPr txBox="1"/>
          <p:nvPr/>
        </p:nvSpPr>
        <p:spPr>
          <a:xfrm>
            <a:off x="2778642" y="2296632"/>
            <a:ext cx="594005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Règles de conception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sz="2400" dirty="0"/>
              <a:t>Règles des 5 </a:t>
            </a:r>
          </a:p>
          <a:p>
            <a:pPr marL="742950" lvl="1" indent="-285750">
              <a:buFontTx/>
              <a:buChar char="-"/>
            </a:pPr>
            <a:r>
              <a:rPr lang="fr-FR" sz="2400" dirty="0"/>
              <a:t>5 mots par ligne de texte</a:t>
            </a:r>
          </a:p>
          <a:p>
            <a:pPr marL="742950" lvl="1" indent="-285750">
              <a:buFontTx/>
              <a:buChar char="-"/>
            </a:pPr>
            <a:r>
              <a:rPr lang="fr-FR" sz="2400" dirty="0"/>
              <a:t>5 lignes par diapo</a:t>
            </a:r>
          </a:p>
          <a:p>
            <a:pPr marL="742950" lvl="1" indent="-285750">
              <a:buFontTx/>
              <a:buChar char="-"/>
            </a:pPr>
            <a:r>
              <a:rPr lang="fr-FR" sz="2400" dirty="0"/>
              <a:t>5 diapos lourdes d’affilée maximum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Uniformité de la forme </a:t>
            </a:r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Sobriété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72AAC60-7E5F-4150-9DC9-7CB92AB38846}"/>
              </a:ext>
            </a:extLst>
          </p:cNvPr>
          <p:cNvSpPr txBox="1"/>
          <p:nvPr/>
        </p:nvSpPr>
        <p:spPr>
          <a:xfrm>
            <a:off x="5172004" y="1853999"/>
            <a:ext cx="1153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Rappel </a:t>
            </a:r>
          </a:p>
        </p:txBody>
      </p:sp>
    </p:spTree>
    <p:extLst>
      <p:ext uri="{BB962C8B-B14F-4D97-AF65-F5344CB8AC3E}">
        <p14:creationId xmlns:p14="http://schemas.microsoft.com/office/powerpoint/2010/main" val="2065635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 : une présentation Minutée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736260" y="2874888"/>
            <a:ext cx="333431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Plusieurs outils dans PowerPoint </a:t>
            </a:r>
          </a:p>
          <a:p>
            <a:r>
              <a:rPr lang="fr-FR" dirty="0"/>
              <a:t>Menu </a:t>
            </a:r>
            <a:r>
              <a:rPr lang="fr-FR" i="1" dirty="0"/>
              <a:t>Diaporama</a:t>
            </a:r>
            <a:r>
              <a:rPr lang="fr-FR" dirty="0"/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F33F5A-C29B-4D51-AA10-82F9FB8F3209}"/>
              </a:ext>
            </a:extLst>
          </p:cNvPr>
          <p:cNvSpPr txBox="1"/>
          <p:nvPr/>
        </p:nvSpPr>
        <p:spPr>
          <a:xfrm>
            <a:off x="463974" y="3968672"/>
            <a:ext cx="4119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minutage des diapositives dans le cadre de la transition trouve ici son importance </a:t>
            </a:r>
          </a:p>
          <a:p>
            <a:r>
              <a:rPr lang="fr-FR" dirty="0"/>
              <a:t>Le timing général est important pour rester dans les délais impartis</a:t>
            </a:r>
          </a:p>
        </p:txBody>
      </p:sp>
      <p:sp>
        <p:nvSpPr>
          <p:cNvPr id="8" name="Légende : flèche courbée encadrée à une bordure 7">
            <a:extLst>
              <a:ext uri="{FF2B5EF4-FFF2-40B4-BE49-F238E27FC236}">
                <a16:creationId xmlns:a16="http://schemas.microsoft.com/office/drawing/2014/main" id="{5DDEA5F3-FB83-49FF-AFD6-A31C15A64330}"/>
              </a:ext>
            </a:extLst>
          </p:cNvPr>
          <p:cNvSpPr/>
          <p:nvPr/>
        </p:nvSpPr>
        <p:spPr>
          <a:xfrm>
            <a:off x="5236200" y="3465513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294651"/>
              <a:gd name="adj6" fmla="val 110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Lien avec le minutage des diapo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1044D9-151B-4E13-B3B1-189C8DE8A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3" y="5471658"/>
            <a:ext cx="12192000" cy="1581796"/>
          </a:xfrm>
          <a:prstGeom prst="rect">
            <a:avLst/>
          </a:prstGeom>
        </p:spPr>
      </p:pic>
      <p:sp>
        <p:nvSpPr>
          <p:cNvPr id="10" name="Légende : flèche courbée encadrée à une bordure 9">
            <a:extLst>
              <a:ext uri="{FF2B5EF4-FFF2-40B4-BE49-F238E27FC236}">
                <a16:creationId xmlns:a16="http://schemas.microsoft.com/office/drawing/2014/main" id="{B46175E2-764F-4D29-8170-0D370280DB68}"/>
              </a:ext>
            </a:extLst>
          </p:cNvPr>
          <p:cNvSpPr/>
          <p:nvPr/>
        </p:nvSpPr>
        <p:spPr>
          <a:xfrm>
            <a:off x="7896093" y="3707123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294651"/>
              <a:gd name="adj6" fmla="val 110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S’appuie sur le mode présentateur</a:t>
            </a:r>
          </a:p>
        </p:txBody>
      </p:sp>
    </p:spTree>
    <p:extLst>
      <p:ext uri="{BB962C8B-B14F-4D97-AF65-F5344CB8AC3E}">
        <p14:creationId xmlns:p14="http://schemas.microsoft.com/office/powerpoint/2010/main" val="2365210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 : une présentation Minutée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736260" y="2874888"/>
            <a:ext cx="333431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Plusieurs outils dans PowerPoint </a:t>
            </a:r>
          </a:p>
          <a:p>
            <a:r>
              <a:rPr lang="fr-FR" dirty="0"/>
              <a:t>Menu </a:t>
            </a:r>
            <a:r>
              <a:rPr lang="fr-FR" i="1" dirty="0"/>
              <a:t>Diaporama</a:t>
            </a:r>
            <a:r>
              <a:rPr lang="fr-FR" dirty="0"/>
              <a:t> </a:t>
            </a:r>
          </a:p>
        </p:txBody>
      </p:sp>
      <p:sp>
        <p:nvSpPr>
          <p:cNvPr id="8" name="Légende : flèche courbée encadrée à une bordure 7">
            <a:extLst>
              <a:ext uri="{FF2B5EF4-FFF2-40B4-BE49-F238E27FC236}">
                <a16:creationId xmlns:a16="http://schemas.microsoft.com/office/drawing/2014/main" id="{5DDEA5F3-FB83-49FF-AFD6-A31C15A64330}"/>
              </a:ext>
            </a:extLst>
          </p:cNvPr>
          <p:cNvSpPr/>
          <p:nvPr/>
        </p:nvSpPr>
        <p:spPr>
          <a:xfrm>
            <a:off x="1946590" y="3707123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-193062"/>
              <a:gd name="adj6" fmla="val 2488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Entrer dans le menu </a:t>
            </a:r>
            <a:r>
              <a:rPr lang="fr-FR" dirty="0" err="1"/>
              <a:t>conifguration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98E4CF-8A2A-463D-8BBF-25A92A95A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305" y="1557516"/>
            <a:ext cx="6339685" cy="5249634"/>
          </a:xfrm>
          <a:prstGeom prst="rect">
            <a:avLst/>
          </a:prstGeom>
        </p:spPr>
      </p:pic>
      <p:sp>
        <p:nvSpPr>
          <p:cNvPr id="10" name="Légende : flèche courbée encadrée à une bordure 9">
            <a:extLst>
              <a:ext uri="{FF2B5EF4-FFF2-40B4-BE49-F238E27FC236}">
                <a16:creationId xmlns:a16="http://schemas.microsoft.com/office/drawing/2014/main" id="{B46175E2-764F-4D29-8170-0D370280DB68}"/>
              </a:ext>
            </a:extLst>
          </p:cNvPr>
          <p:cNvSpPr/>
          <p:nvPr/>
        </p:nvSpPr>
        <p:spPr>
          <a:xfrm>
            <a:off x="2508957" y="5048613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15782"/>
              <a:gd name="adj6" fmla="val 4451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Choisir les paramètres</a:t>
            </a:r>
          </a:p>
        </p:txBody>
      </p:sp>
    </p:spTree>
    <p:extLst>
      <p:ext uri="{BB962C8B-B14F-4D97-AF65-F5344CB8AC3E}">
        <p14:creationId xmlns:p14="http://schemas.microsoft.com/office/powerpoint/2010/main" val="2243186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préparer la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3454E-9D5E-404F-9DA9-89F7E5C1EA2E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4 : une présentation testée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637A120-4935-4D27-8780-0376EA4106E6}"/>
              </a:ext>
            </a:extLst>
          </p:cNvPr>
          <p:cNvSpPr txBox="1"/>
          <p:nvPr/>
        </p:nvSpPr>
        <p:spPr>
          <a:xfrm>
            <a:off x="736260" y="2874888"/>
            <a:ext cx="3334311" cy="230832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Vérifier in situ le déroulement </a:t>
            </a:r>
          </a:p>
          <a:p>
            <a:r>
              <a:rPr lang="fr-FR" b="1" dirty="0"/>
              <a:t>Durée </a:t>
            </a:r>
          </a:p>
          <a:p>
            <a:r>
              <a:rPr lang="fr-FR" b="1" dirty="0"/>
              <a:t>Affichage</a:t>
            </a:r>
          </a:p>
          <a:p>
            <a:r>
              <a:rPr lang="fr-FR" b="1" dirty="0"/>
              <a:t>Stylet / pointeurs</a:t>
            </a:r>
          </a:p>
          <a:p>
            <a:endParaRPr lang="fr-FR" b="1" dirty="0"/>
          </a:p>
          <a:p>
            <a:r>
              <a:rPr lang="fr-FR" b="1" dirty="0"/>
              <a:t>Plusieurs outils dans PowerPoint </a:t>
            </a:r>
          </a:p>
          <a:p>
            <a:r>
              <a:rPr lang="fr-FR" dirty="0"/>
              <a:t>Menu </a:t>
            </a:r>
            <a:r>
              <a:rPr lang="fr-FR" i="1" dirty="0"/>
              <a:t>Diaporama</a:t>
            </a:r>
            <a:r>
              <a:rPr lang="fr-FR" dirty="0"/>
              <a:t> </a:t>
            </a:r>
          </a:p>
          <a:p>
            <a:r>
              <a:rPr lang="fr-FR" dirty="0"/>
              <a:t>S’habituer au </a:t>
            </a:r>
            <a:r>
              <a:rPr lang="fr-FR" dirty="0">
                <a:highlight>
                  <a:srgbClr val="FFFF00"/>
                </a:highlight>
              </a:rPr>
              <a:t>mode présentateur</a:t>
            </a:r>
          </a:p>
        </p:txBody>
      </p:sp>
      <p:sp>
        <p:nvSpPr>
          <p:cNvPr id="10" name="Légende : flèche courbée encadrée à une bordure 9">
            <a:extLst>
              <a:ext uri="{FF2B5EF4-FFF2-40B4-BE49-F238E27FC236}">
                <a16:creationId xmlns:a16="http://schemas.microsoft.com/office/drawing/2014/main" id="{B46175E2-764F-4D29-8170-0D370280DB68}"/>
              </a:ext>
            </a:extLst>
          </p:cNvPr>
          <p:cNvSpPr/>
          <p:nvPr/>
        </p:nvSpPr>
        <p:spPr>
          <a:xfrm>
            <a:off x="7197603" y="4765130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15782"/>
              <a:gd name="adj6" fmla="val 4451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Choisir les paramètres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70E1702-29DD-4E15-9DE5-A0E89E27C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571" y="3465513"/>
            <a:ext cx="7850293" cy="2914092"/>
          </a:xfrm>
          <a:prstGeom prst="rect">
            <a:avLst/>
          </a:prstGeom>
        </p:spPr>
      </p:pic>
      <p:sp>
        <p:nvSpPr>
          <p:cNvPr id="8" name="Légende : flèche courbée encadrée à une bordure 7">
            <a:extLst>
              <a:ext uri="{FF2B5EF4-FFF2-40B4-BE49-F238E27FC236}">
                <a16:creationId xmlns:a16="http://schemas.microsoft.com/office/drawing/2014/main" id="{5DDEA5F3-FB83-49FF-AFD6-A31C15A64330}"/>
              </a:ext>
            </a:extLst>
          </p:cNvPr>
          <p:cNvSpPr/>
          <p:nvPr/>
        </p:nvSpPr>
        <p:spPr>
          <a:xfrm>
            <a:off x="4396673" y="2010795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221824"/>
              <a:gd name="adj6" fmla="val 163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La diapo en cours</a:t>
            </a:r>
          </a:p>
        </p:txBody>
      </p:sp>
      <p:sp>
        <p:nvSpPr>
          <p:cNvPr id="11" name="Légende : flèche courbée encadrée à une bordure 10">
            <a:extLst>
              <a:ext uri="{FF2B5EF4-FFF2-40B4-BE49-F238E27FC236}">
                <a16:creationId xmlns:a16="http://schemas.microsoft.com/office/drawing/2014/main" id="{273376F3-1517-4C31-91A9-151B05D8A5C6}"/>
              </a:ext>
            </a:extLst>
          </p:cNvPr>
          <p:cNvSpPr/>
          <p:nvPr/>
        </p:nvSpPr>
        <p:spPr>
          <a:xfrm>
            <a:off x="6944453" y="1967175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221824"/>
              <a:gd name="adj6" fmla="val 163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La diapo suivante</a:t>
            </a:r>
          </a:p>
        </p:txBody>
      </p:sp>
      <p:sp>
        <p:nvSpPr>
          <p:cNvPr id="14" name="Légende : flèche courbée encadrée à une bordure 13">
            <a:extLst>
              <a:ext uri="{FF2B5EF4-FFF2-40B4-BE49-F238E27FC236}">
                <a16:creationId xmlns:a16="http://schemas.microsoft.com/office/drawing/2014/main" id="{835FAC6B-7094-4F24-B94A-61B4C84F90A7}"/>
              </a:ext>
            </a:extLst>
          </p:cNvPr>
          <p:cNvSpPr/>
          <p:nvPr/>
        </p:nvSpPr>
        <p:spPr>
          <a:xfrm>
            <a:off x="9291858" y="1871255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357632"/>
              <a:gd name="adj6" fmla="val 81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verbatim</a:t>
            </a:r>
          </a:p>
        </p:txBody>
      </p:sp>
      <p:sp>
        <p:nvSpPr>
          <p:cNvPr id="15" name="Légende : flèche courbée encadrée à une bordure 14">
            <a:extLst>
              <a:ext uri="{FF2B5EF4-FFF2-40B4-BE49-F238E27FC236}">
                <a16:creationId xmlns:a16="http://schemas.microsoft.com/office/drawing/2014/main" id="{87AF0E72-837A-45E9-9F71-19E62CD06C77}"/>
              </a:ext>
            </a:extLst>
          </p:cNvPr>
          <p:cNvSpPr/>
          <p:nvPr/>
        </p:nvSpPr>
        <p:spPr>
          <a:xfrm>
            <a:off x="1284326" y="5471892"/>
            <a:ext cx="1494264" cy="907713"/>
          </a:xfrm>
          <a:prstGeom prst="accentBorderCallout2">
            <a:avLst>
              <a:gd name="adj1" fmla="val 79136"/>
              <a:gd name="adj2" fmla="val 108085"/>
              <a:gd name="adj3" fmla="val 82115"/>
              <a:gd name="adj4" fmla="val 136318"/>
              <a:gd name="adj5" fmla="val -187838"/>
              <a:gd name="adj6" fmla="val 2035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temps écoulé depuis le début</a:t>
            </a:r>
          </a:p>
        </p:txBody>
      </p:sp>
      <p:sp>
        <p:nvSpPr>
          <p:cNvPr id="16" name="Légende : flèche courbée encadrée à une bordure 15">
            <a:extLst>
              <a:ext uri="{FF2B5EF4-FFF2-40B4-BE49-F238E27FC236}">
                <a16:creationId xmlns:a16="http://schemas.microsoft.com/office/drawing/2014/main" id="{53D998B7-4666-48B5-864F-C3CAA0D75665}"/>
              </a:ext>
            </a:extLst>
          </p:cNvPr>
          <p:cNvSpPr/>
          <p:nvPr/>
        </p:nvSpPr>
        <p:spPr>
          <a:xfrm>
            <a:off x="7492425" y="5764740"/>
            <a:ext cx="1494264" cy="907713"/>
          </a:xfrm>
          <a:prstGeom prst="accentBorderCallout2">
            <a:avLst>
              <a:gd name="adj1" fmla="val 53019"/>
              <a:gd name="adj2" fmla="val -7957"/>
              <a:gd name="adj3" fmla="val -47723"/>
              <a:gd name="adj4" fmla="val -26866"/>
              <a:gd name="adj5" fmla="val -216193"/>
              <a:gd name="adj6" fmla="val -240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L’heure locale</a:t>
            </a:r>
          </a:p>
        </p:txBody>
      </p:sp>
      <p:sp>
        <p:nvSpPr>
          <p:cNvPr id="17" name="Légende : flèche courbée encadrée à une bordure 16">
            <a:extLst>
              <a:ext uri="{FF2B5EF4-FFF2-40B4-BE49-F238E27FC236}">
                <a16:creationId xmlns:a16="http://schemas.microsoft.com/office/drawing/2014/main" id="{C9BC3E6B-527F-4C71-A70C-180D99A9C5E4}"/>
              </a:ext>
            </a:extLst>
          </p:cNvPr>
          <p:cNvSpPr/>
          <p:nvPr/>
        </p:nvSpPr>
        <p:spPr>
          <a:xfrm>
            <a:off x="5467587" y="5818927"/>
            <a:ext cx="1494264" cy="907713"/>
          </a:xfrm>
          <a:prstGeom prst="accentBorderCallout2">
            <a:avLst>
              <a:gd name="adj1" fmla="val 53019"/>
              <a:gd name="adj2" fmla="val -7957"/>
              <a:gd name="adj3" fmla="val 40328"/>
              <a:gd name="adj4" fmla="val -47717"/>
              <a:gd name="adj5" fmla="val -4273"/>
              <a:gd name="adj6" fmla="val -757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stylet !</a:t>
            </a:r>
          </a:p>
        </p:txBody>
      </p:sp>
    </p:spTree>
    <p:extLst>
      <p:ext uri="{BB962C8B-B14F-4D97-AF65-F5344CB8AC3E}">
        <p14:creationId xmlns:p14="http://schemas.microsoft.com/office/powerpoint/2010/main" val="3737207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42CC29-19C4-4B7D-9138-B34203958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5071872" cy="4023360"/>
          </a:xfrm>
        </p:spPr>
        <p:txBody>
          <a:bodyPr/>
          <a:lstStyle/>
          <a:p>
            <a:r>
              <a:rPr lang="fr-FR" dirty="0"/>
              <a:t>Formation « accélérée » qui nécessite de la manipulation</a:t>
            </a:r>
          </a:p>
          <a:p>
            <a:endParaRPr lang="fr-FR" dirty="0"/>
          </a:p>
          <a:p>
            <a:r>
              <a:rPr lang="fr-FR" dirty="0"/>
              <a:t>Richesse des outils qu’il faut explorer, et être curieux </a:t>
            </a:r>
          </a:p>
          <a:p>
            <a:endParaRPr lang="fr-FR" dirty="0"/>
          </a:p>
          <a:p>
            <a:r>
              <a:rPr lang="fr-FR" dirty="0"/>
              <a:t>Importance de la finalité : être efficace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0490664-0806-4235-AFDE-E43939ECF12A}"/>
              </a:ext>
            </a:extLst>
          </p:cNvPr>
          <p:cNvSpPr txBox="1">
            <a:spLocks/>
          </p:cNvSpPr>
          <p:nvPr/>
        </p:nvSpPr>
        <p:spPr>
          <a:xfrm>
            <a:off x="6737357" y="2286000"/>
            <a:ext cx="5071872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Evaluation 9/10</a:t>
            </a:r>
          </a:p>
          <a:p>
            <a:endParaRPr lang="fr-FR" dirty="0"/>
          </a:p>
          <a:p>
            <a:r>
              <a:rPr lang="fr-FR" dirty="0"/>
              <a:t>En amphi</a:t>
            </a:r>
          </a:p>
          <a:p>
            <a:endParaRPr lang="fr-FR" dirty="0"/>
          </a:p>
          <a:p>
            <a:r>
              <a:rPr lang="fr-FR" dirty="0"/>
              <a:t>Un fichier différent par étudiant</a:t>
            </a:r>
          </a:p>
          <a:p>
            <a:endParaRPr lang="fr-FR" dirty="0"/>
          </a:p>
          <a:p>
            <a:r>
              <a:rPr lang="fr-FR" dirty="0"/>
              <a:t>Une manipulation de données pour répondre à une commande du manager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23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Retour sur les productions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43C7F3-C248-409D-B863-5615EF6CB4A2}"/>
              </a:ext>
            </a:extLst>
          </p:cNvPr>
          <p:cNvSpPr txBox="1"/>
          <p:nvPr/>
        </p:nvSpPr>
        <p:spPr>
          <a:xfrm>
            <a:off x="1520456" y="2296633"/>
            <a:ext cx="9396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Wingdings 2" panose="05020102010507070707" pitchFamily="18" charset="2"/>
              </a:rPr>
              <a:t>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304715-EA40-47F2-8296-44D0266E9AB9}"/>
              </a:ext>
            </a:extLst>
          </p:cNvPr>
          <p:cNvSpPr txBox="1"/>
          <p:nvPr/>
        </p:nvSpPr>
        <p:spPr>
          <a:xfrm>
            <a:off x="12744883" y="1530834"/>
            <a:ext cx="9396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600" dirty="0">
                <a:solidFill>
                  <a:srgbClr val="FF0066"/>
                </a:solidFill>
                <a:latin typeface="Wingdings 2" panose="05020102010507070707" pitchFamily="18" charset="2"/>
              </a:rPr>
              <a:t>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0D776E7-7649-45CA-8DC1-E51D57DFAAE9}"/>
              </a:ext>
            </a:extLst>
          </p:cNvPr>
          <p:cNvSpPr txBox="1"/>
          <p:nvPr/>
        </p:nvSpPr>
        <p:spPr>
          <a:xfrm>
            <a:off x="1435396" y="3477506"/>
            <a:ext cx="541609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/>
              <a:t>Respect des principes dans l’ensemble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Créativité et recherche d’effets élégants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Insertion d’images ou de logos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Efforts de chartes graphiques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Volonté de porter des messages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A852918-263C-4BCA-949F-AD1D41FAA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916" y="2084832"/>
            <a:ext cx="5100084" cy="171601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A1394C-0E99-4634-A1E5-32636270E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916" y="3800844"/>
            <a:ext cx="5100084" cy="186270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DC9E6AF-A7B1-47FF-83D8-65FD06F9A6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914" y="3645472"/>
            <a:ext cx="5100085" cy="110855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07EA08B-0573-48C6-96EC-5D14BA780B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913" y="1680131"/>
            <a:ext cx="2061110" cy="503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7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Retour sur les productions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304715-EA40-47F2-8296-44D0266E9AB9}"/>
              </a:ext>
            </a:extLst>
          </p:cNvPr>
          <p:cNvSpPr txBox="1"/>
          <p:nvPr/>
        </p:nvSpPr>
        <p:spPr>
          <a:xfrm>
            <a:off x="9884725" y="2296633"/>
            <a:ext cx="9396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600" dirty="0">
                <a:solidFill>
                  <a:srgbClr val="FF0066"/>
                </a:solidFill>
                <a:latin typeface="Wingdings 2" panose="05020102010507070707" pitchFamily="18" charset="2"/>
              </a:rPr>
              <a:t>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A69E45-E0D3-4DD0-98B1-69BFCB1A7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91" y="1691427"/>
            <a:ext cx="7516274" cy="427732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0D776E7-7649-45CA-8DC1-E51D57DFAAE9}"/>
              </a:ext>
            </a:extLst>
          </p:cNvPr>
          <p:cNvSpPr txBox="1"/>
          <p:nvPr/>
        </p:nvSpPr>
        <p:spPr>
          <a:xfrm>
            <a:off x="6940691" y="3118982"/>
            <a:ext cx="525130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/>
              <a:t>Insertion d’éléments illisibles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Précision ou véracité des informations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Perte fiabilité dans le transfert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Dépôt en </a:t>
            </a:r>
            <a:r>
              <a:rPr lang="fr-FR" sz="2400" dirty="0" err="1"/>
              <a:t>Pdf</a:t>
            </a:r>
            <a:r>
              <a:rPr lang="fr-FR" sz="2400" dirty="0"/>
              <a:t> (perte de fonctionnalités)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Goûts et couleurs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84385C-AB4A-4E94-8C5A-C4F77B17E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91" y="2211572"/>
            <a:ext cx="6028851" cy="34046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F7655E8-9FB4-4726-89AC-67168615EA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278" y="2088625"/>
            <a:ext cx="5288722" cy="365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2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Retour sur les Productions</a:t>
            </a:r>
          </a:p>
          <a:p>
            <a:r>
              <a:rPr lang="fr-FR" dirty="0"/>
              <a:t>2. Améliorer les formats</a:t>
            </a:r>
          </a:p>
          <a:p>
            <a:r>
              <a:rPr lang="fr-FR" dirty="0"/>
              <a:t>3. Préparer la présentation</a:t>
            </a:r>
          </a:p>
        </p:txBody>
      </p:sp>
      <p:sp>
        <p:nvSpPr>
          <p:cNvPr id="4" name="Flèche : pentagone 3">
            <a:extLst>
              <a:ext uri="{FF2B5EF4-FFF2-40B4-BE49-F238E27FC236}">
                <a16:creationId xmlns:a16="http://schemas.microsoft.com/office/drawing/2014/main" id="{C3F7BB3C-6304-4AE4-8F93-D9D3230DA99C}"/>
              </a:ext>
            </a:extLst>
          </p:cNvPr>
          <p:cNvSpPr/>
          <p:nvPr/>
        </p:nvSpPr>
        <p:spPr>
          <a:xfrm>
            <a:off x="457200" y="2822948"/>
            <a:ext cx="566928" cy="28707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039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3923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1 : s’appuyer sur des modèles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4467998" y="4398158"/>
            <a:ext cx="3481787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Partir du menu </a:t>
            </a:r>
            <a:r>
              <a:rPr lang="fr-FR" i="1" dirty="0"/>
              <a:t>Conception</a:t>
            </a:r>
          </a:p>
          <a:p>
            <a:r>
              <a:rPr lang="fr-FR" b="1" dirty="0"/>
              <a:t>Avantage : </a:t>
            </a:r>
          </a:p>
          <a:p>
            <a:r>
              <a:rPr lang="fr-FR" dirty="0"/>
              <a:t>réalisation pré conçue par thèmes</a:t>
            </a:r>
          </a:p>
          <a:p>
            <a:r>
              <a:rPr lang="fr-FR" dirty="0"/>
              <a:t>Possibilité de créer des variantes</a:t>
            </a:r>
          </a:p>
          <a:p>
            <a:r>
              <a:rPr lang="fr-FR" dirty="0"/>
              <a:t>Possibilité de modifier l’arrière plan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B3343DA-5573-4924-9427-71B05CA20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3038"/>
            <a:ext cx="12192000" cy="134105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0FBAE10D-8006-4D84-B6C9-8F1CF9495CD6}"/>
              </a:ext>
            </a:extLst>
          </p:cNvPr>
          <p:cNvSpPr/>
          <p:nvPr/>
        </p:nvSpPr>
        <p:spPr>
          <a:xfrm>
            <a:off x="7748932" y="3207137"/>
            <a:ext cx="871870" cy="851306"/>
          </a:xfrm>
          <a:prstGeom prst="ellipse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3F28F31-2501-461E-805B-650D423C3FD6}"/>
              </a:ext>
            </a:extLst>
          </p:cNvPr>
          <p:cNvSpPr/>
          <p:nvPr/>
        </p:nvSpPr>
        <p:spPr>
          <a:xfrm>
            <a:off x="11181742" y="2757911"/>
            <a:ext cx="871870" cy="851306"/>
          </a:xfrm>
          <a:prstGeom prst="ellipse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01810FD-BC25-437E-BF6E-BD48B490B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2762" y="3939464"/>
            <a:ext cx="143085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7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461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1 : créer ses « masques » / le Mode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328213" y="4773168"/>
            <a:ext cx="4866845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Partir du menu </a:t>
            </a:r>
            <a:r>
              <a:rPr lang="fr-FR" i="1" dirty="0"/>
              <a:t>Affichage</a:t>
            </a:r>
          </a:p>
          <a:p>
            <a:r>
              <a:rPr lang="fr-FR" b="1" dirty="0"/>
              <a:t>Avantage : </a:t>
            </a:r>
          </a:p>
          <a:p>
            <a:r>
              <a:rPr lang="fr-FR" dirty="0"/>
              <a:t>Configure la façon dont on vas afficher le travail </a:t>
            </a:r>
          </a:p>
          <a:p>
            <a:r>
              <a:rPr lang="fr-FR" dirty="0"/>
              <a:t>Mode normal / Mode Plan (regrouper par parties)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E4907C-9C87-4F7C-BE79-039EA2028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81708"/>
            <a:ext cx="12192000" cy="189458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83D6EAE-EDB5-478D-B75D-5CA97217F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8164" y="1814462"/>
            <a:ext cx="4058216" cy="4458322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9414E819-712D-40B1-A22A-6D28702A8734}"/>
              </a:ext>
            </a:extLst>
          </p:cNvPr>
          <p:cNvSpPr/>
          <p:nvPr/>
        </p:nvSpPr>
        <p:spPr>
          <a:xfrm>
            <a:off x="0" y="2546497"/>
            <a:ext cx="1337310" cy="12619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062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améliorer les formats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544873" y="1965999"/>
            <a:ext cx="666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 : créer ses « masques » / les affichages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2C4F81-7AC2-4609-8F20-3023F2B07A8F}"/>
              </a:ext>
            </a:extLst>
          </p:cNvPr>
          <p:cNvSpPr txBox="1"/>
          <p:nvPr/>
        </p:nvSpPr>
        <p:spPr>
          <a:xfrm>
            <a:off x="328213" y="4773168"/>
            <a:ext cx="5814156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/>
              <a:t>Avantage : </a:t>
            </a:r>
          </a:p>
          <a:p>
            <a:r>
              <a:rPr lang="fr-FR" dirty="0"/>
              <a:t>Se donner des repères dans la construction</a:t>
            </a:r>
          </a:p>
          <a:p>
            <a:r>
              <a:rPr lang="fr-FR" dirty="0"/>
              <a:t>Se donner des éléments dans le « verbatim » : le texte à dire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E4907C-9C87-4F7C-BE79-039EA2028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81708"/>
            <a:ext cx="12192000" cy="1894584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5BAF4D46-C225-484A-8D51-BD0A0066E856}"/>
              </a:ext>
            </a:extLst>
          </p:cNvPr>
          <p:cNvSpPr/>
          <p:nvPr/>
        </p:nvSpPr>
        <p:spPr>
          <a:xfrm>
            <a:off x="6320790" y="2614623"/>
            <a:ext cx="1337310" cy="12619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F632286-900B-4F5E-ABAE-D716D275D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9436" y="4376292"/>
            <a:ext cx="5429503" cy="2434917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432103B4-28B2-4AF6-966A-BEC542FA7C7E}"/>
              </a:ext>
            </a:extLst>
          </p:cNvPr>
          <p:cNvSpPr/>
          <p:nvPr/>
        </p:nvSpPr>
        <p:spPr>
          <a:xfrm>
            <a:off x="7387590" y="2584551"/>
            <a:ext cx="1337310" cy="12619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544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1051</TotalTime>
  <Words>1344</Words>
  <Application>Microsoft Office PowerPoint</Application>
  <PresentationFormat>Grand écran</PresentationFormat>
  <Paragraphs>308</Paragraphs>
  <Slides>33</Slides>
  <Notes>33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9" baseType="lpstr">
      <vt:lpstr>Calibri</vt:lpstr>
      <vt:lpstr>Tw Cen MT</vt:lpstr>
      <vt:lpstr>Tw Cen MT Condensed</vt:lpstr>
      <vt:lpstr>Wingdings 2</vt:lpstr>
      <vt:lpstr>Wingdings 3</vt:lpstr>
      <vt:lpstr>Intégral</vt:lpstr>
      <vt:lpstr>Les outils numériques du manager</vt:lpstr>
      <vt:lpstr>plan</vt:lpstr>
      <vt:lpstr>Powerpoint – Retour sur les productions</vt:lpstr>
      <vt:lpstr>Powerpoint – Retour sur les productions</vt:lpstr>
      <vt:lpstr>Powerpoint – Retour sur les productions</vt:lpstr>
      <vt:lpstr>plan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POWERPOINT – améliorer les formats</vt:lpstr>
      <vt:lpstr>plan</vt:lpstr>
      <vt:lpstr>POWERPOINT – préparer la présentation</vt:lpstr>
      <vt:lpstr>POWERPOINT – préparer la présentation</vt:lpstr>
      <vt:lpstr>POWERPOINT – préparer la présentation</vt:lpstr>
      <vt:lpstr>POWERPOINT – préparer la présentation</vt:lpstr>
      <vt:lpstr>POWERPOINT – préparer la présentation</vt:lpstr>
      <vt:lpstr>POWERPOINT – préparer la présentation</vt:lpstr>
      <vt:lpstr>POWERPOINT – préparer la présentation</vt:lpstr>
      <vt:lpstr>POWERPOINT – préparer la présentation</vt:lpstr>
      <vt:lpstr>POWERPOINT – préparer la présentation</vt:lpstr>
      <vt:lpstr>POWERPOINT – préparer la présentation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outils numériques du manager</dc:title>
  <dc:creator>Raphael Betz</dc:creator>
  <cp:lastModifiedBy>Raphael Betz</cp:lastModifiedBy>
  <cp:revision>28</cp:revision>
  <dcterms:created xsi:type="dcterms:W3CDTF">2024-09-26T03:39:41Z</dcterms:created>
  <dcterms:modified xsi:type="dcterms:W3CDTF">2025-10-02T07:59:41Z</dcterms:modified>
</cp:coreProperties>
</file>