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15" r:id="rId3"/>
    <p:sldId id="322" r:id="rId4"/>
    <p:sldId id="324" r:id="rId5"/>
    <p:sldId id="325" r:id="rId6"/>
    <p:sldId id="323" r:id="rId7"/>
    <p:sldId id="316" r:id="rId8"/>
    <p:sldId id="317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883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7E0F66-AB95-4865-A45A-62ED417DC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D8C5D1-97D2-47A2-9E0C-7165FD0A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1ADF1B-FCDB-4A74-A4CC-1CC07E8C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5CE990-78D1-4360-B97B-5849E30D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1B0812-3729-4DBC-B3C3-386E5A1E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95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2BD8AE-D896-42C6-B643-B2D62579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1DE4A35-B7E1-410E-AAA4-778CB7397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A9852C-2351-439A-9CC0-14646C41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DFA4BC-A0C6-4401-8D39-4CBC28D3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063591-26AC-4D76-A72B-462F641C5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52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1FD8A0-44EE-4950-B9BB-DB5006599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F8E64D-6970-4AE8-9F2D-BF82F3E30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D0E260-6D80-4A5C-B983-9E592AF9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4D6822-0B8E-4B53-B625-EF760D1D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A5FE4F-42F4-4E0A-BFC8-B669504F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74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B2B9B3-C91C-4881-9E62-8ADEA47A6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A93DC4-2874-49AC-8901-555EE54D0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6B61EF-C4FD-44FA-9B39-D1588D0EC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CFFB5-94AF-4DF5-A8CC-85C01DB58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D59772-9AD7-43C8-94AD-843D27035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68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D42B99-B60C-47DD-9F51-9745613C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029212-C382-499B-B3C0-5CCA446A5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A2D0E9-59FE-46DE-BD28-43F2DB152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E4711-9239-47EF-A85A-0B69DFF2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408758-4F12-4CB2-905E-6EC2389AF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849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8598F-4510-4411-AEF4-6713890C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27F864-3AA1-40C1-81B8-6BE104AB9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07EB16-A8F6-4236-A35F-77FDA218B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88AE8B-BFE7-48C7-B402-1EBF0E24A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3CCE8-9E2F-414E-88CB-D7F13CDA4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526062-EF20-4D19-B71A-980E2403D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0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B0A65E-7D83-4AA6-8D81-EF21DA7A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8E676F-8302-4D4B-8AC7-2B12F5894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871DBF-C117-4FBC-8409-7EECA74D2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B64D09-7F01-49F3-9545-0113A58156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E77D92E-BDE6-4FF9-8461-2FDD036DB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C50FABB-DE35-408F-8605-60616BDC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D107B6D-493E-494D-8371-111C65908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B4648A-D713-41E0-8BB8-6FA78410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60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81862F-E800-440D-9E9D-89755311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EBB5BA0-D16F-4839-AAFF-966C204F3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73AA56-28B5-440E-9956-8CAF81B0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26AF7F-71EF-46A4-9E94-311E997D8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84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042381-77A1-4C87-A058-74433B6A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E228B34-1530-478F-B2D0-7C529755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61DE80-E135-411C-B8D8-B4B4BA20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29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ED2E0-9009-4FD1-BBBF-46678027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BA0E61-61BE-44D7-9909-DE69E20C1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7DF356-55EE-4E64-BC20-848E1DB04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2235AA-B401-4C73-A4FA-DAAD15EE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886486-FC27-4C45-9C14-1CD7756D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9F1FA7-618B-485C-B8EE-CE6F348F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90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0849A4-26EA-4038-BD60-CA9E1FD5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E6AA721-2A40-498A-B2EB-F5C5244EE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9CC0104-D227-462C-9097-5B14DB011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F4D4B7-DAED-408A-9E05-BD6CAAEB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82F188-6D69-4DFE-A7F3-123A5DFE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293605-2B39-402C-ACF9-9F0C002F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28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4562E89-A4D5-4D34-BFA2-B207315DA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6D9696-E717-4F7D-BEAA-D08E3B5CA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B850E-CEB6-4489-B9E5-D779B332A9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7F995-F938-4E78-9BEA-A48DF9BE3947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9877FA-BA80-4136-98DC-45D315B4A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77C13B-1187-46BB-82EA-E3BA99B68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23494-234A-4DC7-8B4B-5919DFF73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885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H3YX4L7uKo&amp;t=60s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B92274-2B9D-4DB0-9393-65909D06A152}"/>
              </a:ext>
            </a:extLst>
          </p:cNvPr>
          <p:cNvSpPr txBox="1"/>
          <p:nvPr/>
        </p:nvSpPr>
        <p:spPr>
          <a:xfrm>
            <a:off x="934825" y="3228945"/>
            <a:ext cx="10322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Matériaux métalliques pour le nucléaire</a:t>
            </a:r>
            <a:endParaRPr lang="fr-FR" sz="2400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F0842AA-A65D-425F-AC1A-7E9276C0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18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10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D585D3-159D-4DB1-9C60-2A209E88F1C0}"/>
              </a:ext>
            </a:extLst>
          </p:cNvPr>
          <p:cNvSpPr txBox="1"/>
          <p:nvPr/>
        </p:nvSpPr>
        <p:spPr>
          <a:xfrm>
            <a:off x="304931" y="4113378"/>
            <a:ext cx="7688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Plus faible température de l’alliage de base 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/>
              <a:t>Faible temps en phase austénitique, les grains sont affinés (régénération) et les ségrégation sont réduites dans la ZAT de la 2</a:t>
            </a:r>
            <a:r>
              <a:rPr lang="fr-FR" sz="2000" baseline="30000" dirty="0"/>
              <a:t>ème </a:t>
            </a:r>
            <a:r>
              <a:rPr lang="fr-FR" sz="2000" dirty="0"/>
              <a:t>couche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/>
              <a:t>Cependant, une zone non régénérée subsiste et risque d’initier des fissures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4E32EC-89E1-4CDB-8519-7FE6ACBC8A91}"/>
              </a:ext>
            </a:extLst>
          </p:cNvPr>
          <p:cNvSpPr txBox="1"/>
          <p:nvPr/>
        </p:nvSpPr>
        <p:spPr>
          <a:xfrm>
            <a:off x="148852" y="747074"/>
            <a:ext cx="35803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Revêtement de la 2</a:t>
            </a:r>
            <a:r>
              <a:rPr lang="fr-FR" baseline="30000" dirty="0"/>
              <a:t>ème </a:t>
            </a:r>
            <a:r>
              <a:rPr lang="fr-FR" dirty="0"/>
              <a:t>couche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760E80-04C7-4D33-9D4E-0FB3202AB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769" y="537080"/>
            <a:ext cx="4002071" cy="54582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9EAFA2-AB7B-46C1-BB51-E11B142DF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56" y="1265263"/>
            <a:ext cx="6746442" cy="26049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F6DBC2-80B3-4FF2-BA0C-B8A1BA4E690E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302759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11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BF29E86-0861-4034-94A9-24D080F9C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7" y="933397"/>
            <a:ext cx="6890250" cy="44550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ECB033C-CE60-4FB3-AB3B-214F8F46B84E}"/>
              </a:ext>
            </a:extLst>
          </p:cNvPr>
          <p:cNvSpPr txBox="1"/>
          <p:nvPr/>
        </p:nvSpPr>
        <p:spPr>
          <a:xfrm>
            <a:off x="38385" y="564065"/>
            <a:ext cx="45495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Fissuration sous les couches d’acier inoxydable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44A10-B2AF-4946-B2AE-E4C43DC0F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917" y="866884"/>
            <a:ext cx="3274698" cy="44550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3CF564-B085-4679-8F36-F59947C12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8675" y="1457264"/>
            <a:ext cx="3891684" cy="335955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AF2993-BA36-498A-9C53-B8DB30C28A83}"/>
              </a:ext>
            </a:extLst>
          </p:cNvPr>
          <p:cNvSpPr txBox="1"/>
          <p:nvPr/>
        </p:nvSpPr>
        <p:spPr>
          <a:xfrm>
            <a:off x="214685" y="5366989"/>
            <a:ext cx="11883048" cy="9694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900" dirty="0"/>
              <a:t>Les lignes </a:t>
            </a:r>
            <a:r>
              <a:rPr lang="fr-FR" sz="1900" dirty="0" err="1"/>
              <a:t>fantomes</a:t>
            </a:r>
            <a:r>
              <a:rPr lang="fr-FR" sz="1900" dirty="0"/>
              <a:t> (</a:t>
            </a:r>
            <a:r>
              <a:rPr lang="fr-FR" sz="1900" dirty="0" err="1"/>
              <a:t>Ghost</a:t>
            </a:r>
            <a:r>
              <a:rPr lang="fr-FR" sz="1900" dirty="0"/>
              <a:t> </a:t>
            </a:r>
            <a:r>
              <a:rPr lang="fr-FR" sz="1900" dirty="0" err="1"/>
              <a:t>lines</a:t>
            </a:r>
            <a:r>
              <a:rPr lang="fr-FR" sz="1900" dirty="0"/>
              <a:t>) sont trop enrichies en éléments d’alliage et peuvent être fragilisées =&gt; des fissures sont observées dans les zones correspondant aux zones non régénérées</a:t>
            </a:r>
          </a:p>
          <a:p>
            <a:r>
              <a:rPr lang="fr-FR" sz="1900" dirty="0">
                <a:solidFill>
                  <a:srgbClr val="FF0000"/>
                </a:solidFill>
              </a:rPr>
              <a:t>Il est nécessaire d’optimiser la stratégie de revêtement afin de minimiser les ségrégations et favoriser la régénération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5C3315E-A51D-4847-87B6-CB1ED46846A2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113064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DDFDABE0-172F-473D-A515-2D3FDAE6E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5" y="967041"/>
            <a:ext cx="5238750" cy="37719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12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7202756" y="6232504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CB033C-CE60-4FB3-AB3B-214F8F46B84E}"/>
              </a:ext>
            </a:extLst>
          </p:cNvPr>
          <p:cNvSpPr txBox="1"/>
          <p:nvPr/>
        </p:nvSpPr>
        <p:spPr>
          <a:xfrm>
            <a:off x="38386" y="516930"/>
            <a:ext cx="31099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Fragilisation sous irradiation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4F258A-9C23-46D9-853D-BEBC2F8FC380}"/>
              </a:ext>
            </a:extLst>
          </p:cNvPr>
          <p:cNvSpPr txBox="1"/>
          <p:nvPr/>
        </p:nvSpPr>
        <p:spPr>
          <a:xfrm>
            <a:off x="38386" y="5535397"/>
            <a:ext cx="669235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/>
              <a:t>La transition ductile/fragile est décalée vers les hautes températures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/>
              <a:t>La hauteur du plateau de résilience diminue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E476B9F-56D2-4D9C-B6DC-35794BE56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834" y="2927901"/>
            <a:ext cx="5363100" cy="33580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3C24EB8-0D49-4386-B1B6-2B089AF37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2671" y="86106"/>
            <a:ext cx="3205163" cy="2857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1CEB735-49A5-447F-8B08-3F78D289DD2F}"/>
              </a:ext>
            </a:extLst>
          </p:cNvPr>
          <p:cNvSpPr txBox="1"/>
          <p:nvPr/>
        </p:nvSpPr>
        <p:spPr>
          <a:xfrm>
            <a:off x="9701969" y="1836498"/>
            <a:ext cx="21524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Irradiation 3x plus élevée qu’au niveau de la parois interne (permet de prédire le comportement de la cuve)</a:t>
            </a:r>
          </a:p>
        </p:txBody>
      </p:sp>
      <p:sp>
        <p:nvSpPr>
          <p:cNvPr id="9" name="Flèche : double flèche horizontale 8">
            <a:extLst>
              <a:ext uri="{FF2B5EF4-FFF2-40B4-BE49-F238E27FC236}">
                <a16:creationId xmlns:a16="http://schemas.microsoft.com/office/drawing/2014/main" id="{8F1B00AD-87C3-47E6-A68B-C156E6D546DF}"/>
              </a:ext>
            </a:extLst>
          </p:cNvPr>
          <p:cNvSpPr/>
          <p:nvPr/>
        </p:nvSpPr>
        <p:spPr>
          <a:xfrm>
            <a:off x="2045616" y="1096090"/>
            <a:ext cx="1299117" cy="21423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EF80A3C-F497-42D7-B3CE-31847139D72E}"/>
              </a:ext>
            </a:extLst>
          </p:cNvPr>
          <p:cNvCxnSpPr/>
          <p:nvPr/>
        </p:nvCxnSpPr>
        <p:spPr>
          <a:xfrm flipV="1">
            <a:off x="2007910" y="902258"/>
            <a:ext cx="0" cy="177835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1BB7E8B-EF23-42D1-8C82-13EDC88669B8}"/>
              </a:ext>
            </a:extLst>
          </p:cNvPr>
          <p:cNvCxnSpPr/>
          <p:nvPr/>
        </p:nvCxnSpPr>
        <p:spPr>
          <a:xfrm flipV="1">
            <a:off x="3374589" y="935833"/>
            <a:ext cx="0" cy="177835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925D1C3-A0F2-46E2-9116-3BE7D9A38E1D}"/>
              </a:ext>
            </a:extLst>
          </p:cNvPr>
          <p:cNvSpPr txBox="1"/>
          <p:nvPr/>
        </p:nvSpPr>
        <p:spPr>
          <a:xfrm>
            <a:off x="2201058" y="837300"/>
            <a:ext cx="980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  <a:sym typeface="Symbol" panose="05050102010706020507" pitchFamily="18" charset="2"/>
              </a:rPr>
              <a:t>TT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ED33396-EC1C-4A85-B7B2-5D131D0788C4}"/>
              </a:ext>
            </a:extLst>
          </p:cNvPr>
          <p:cNvSpPr txBox="1"/>
          <p:nvPr/>
        </p:nvSpPr>
        <p:spPr>
          <a:xfrm>
            <a:off x="303923" y="4738941"/>
            <a:ext cx="523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« Matériaux pour le nucléaire"  Technique de l’Ingénieur, dossier N1280 V1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DA4C08D-04A7-4D37-A986-8E521F8264F2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2540777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13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CB033C-CE60-4FB3-AB3B-214F8F46B84E}"/>
              </a:ext>
            </a:extLst>
          </p:cNvPr>
          <p:cNvSpPr txBox="1"/>
          <p:nvPr/>
        </p:nvSpPr>
        <p:spPr>
          <a:xfrm>
            <a:off x="38386" y="564065"/>
            <a:ext cx="31099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Fragilisation sous irradiation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4CB1CC-BE09-4895-8C4D-D2BD08234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25" y="1042084"/>
            <a:ext cx="4599192" cy="517018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F347D5-0F64-48BA-BAB1-EA8874D4384F}"/>
              </a:ext>
            </a:extLst>
          </p:cNvPr>
          <p:cNvSpPr txBox="1"/>
          <p:nvPr/>
        </p:nvSpPr>
        <p:spPr>
          <a:xfrm>
            <a:off x="5301791" y="1315164"/>
            <a:ext cx="62931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155 bars = 15 </a:t>
            </a:r>
            <a:r>
              <a:rPr lang="fr-FR" sz="2400" dirty="0" err="1">
                <a:solidFill>
                  <a:schemeClr val="accent1"/>
                </a:solidFill>
              </a:rPr>
              <a:t>Mpa</a:t>
            </a:r>
            <a:endParaRPr lang="fr-FR" sz="2400" dirty="0">
              <a:solidFill>
                <a:schemeClr val="accent1"/>
              </a:solidFill>
            </a:endParaRPr>
          </a:p>
          <a:p>
            <a:endParaRPr lang="fr-FR" sz="2400" dirty="0"/>
          </a:p>
          <a:p>
            <a:r>
              <a:rPr lang="fr-FR" sz="2400" dirty="0"/>
              <a:t>La température de la cuve (286°C) doit être au moins 50°C au-dessus de la température de </a:t>
            </a:r>
            <a:r>
              <a:rPr lang="fr-FR" sz="2400" dirty="0" err="1"/>
              <a:t>trasition</a:t>
            </a:r>
            <a:r>
              <a:rPr lang="fr-FR" sz="2400" dirty="0"/>
              <a:t> ductile fragile</a:t>
            </a:r>
          </a:p>
          <a:p>
            <a:endParaRPr lang="fr-FR" sz="24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/>
              <a:t>Valable ~ 40 ans pour les réacteurs de 900 MW </a:t>
            </a:r>
            <a:r>
              <a:rPr lang="fr-FR" sz="2400" dirty="0" err="1"/>
              <a:t>reactors</a:t>
            </a:r>
            <a:endParaRPr lang="fr-FR" sz="24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/>
              <a:t>Valable ~ 75-80 ans pour les réacteurs de 1300 MW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/>
              <a:t>La cuve de l’EPR a été conçue pour fonctionner &gt; 80 ans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5A8E19-DC27-4242-9C89-24835B3CC896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2482642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14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55F916-4249-4A84-82EC-216CEFF70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" y="880931"/>
            <a:ext cx="6457950" cy="31908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B3A35D-928C-4EAD-8433-7E66FEDA5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251" y="1845149"/>
            <a:ext cx="5734559" cy="34055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0B009A9-2160-485A-9B63-30A3C140324C}"/>
              </a:ext>
            </a:extLst>
          </p:cNvPr>
          <p:cNvSpPr txBox="1"/>
          <p:nvPr/>
        </p:nvSpPr>
        <p:spPr>
          <a:xfrm>
            <a:off x="94266" y="4071806"/>
            <a:ext cx="6550373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/>
              <a:t>Des </a:t>
            </a:r>
            <a:r>
              <a:rPr lang="fr-FR" sz="2200" dirty="0" err="1"/>
              <a:t>aggrégats</a:t>
            </a:r>
            <a:r>
              <a:rPr lang="fr-FR" sz="2200" dirty="0"/>
              <a:t> fragiles se forment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/>
              <a:t>La présence de cuivre favorise leur formation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>
                <a:solidFill>
                  <a:srgbClr val="FF0000"/>
                </a:solidFill>
              </a:rPr>
              <a:t>Il est nécessaire de contrôler les réacteurs déjà en place, de modifier la géométrie et la composition des alliages (moins de cuivre ou alliages moins sensibles à la fragilisation) pour les nouveaux réacteurs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20C5FE-D1DD-4FCF-B758-625BD6CDE7AE}"/>
              </a:ext>
            </a:extLst>
          </p:cNvPr>
          <p:cNvSpPr txBox="1"/>
          <p:nvPr/>
        </p:nvSpPr>
        <p:spPr>
          <a:xfrm>
            <a:off x="301658" y="588451"/>
            <a:ext cx="485962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Origin du décalage de la transition Ductile/Fragile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184606-C4A3-4FDD-9EFB-C05FCC5CDDD8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657586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15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E27EF6-2B67-4C01-B45C-444D2ADB5FDC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Circuit primaire – </a:t>
            </a:r>
            <a:r>
              <a:rPr lang="fr-FR" sz="2400" dirty="0">
                <a:solidFill>
                  <a:schemeClr val="accent2"/>
                </a:solidFill>
              </a:rPr>
              <a:t>Produits de fonderie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BC7664-2A53-4444-B053-7B6B16BE3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73" y="932217"/>
            <a:ext cx="3838575" cy="46005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8CD5E9-B327-438F-95CF-BDE2D420308A}"/>
              </a:ext>
            </a:extLst>
          </p:cNvPr>
          <p:cNvSpPr/>
          <p:nvPr/>
        </p:nvSpPr>
        <p:spPr>
          <a:xfrm>
            <a:off x="5411105" y="2522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Arial" panose="020B0604020202020204" pitchFamily="34" charset="0"/>
              </a:rPr>
              <a:t>Aciers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Z3CND20-10M </a:t>
            </a:r>
            <a:r>
              <a:rPr lang="pl-PL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ou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 Z3CN19-10M </a:t>
            </a:r>
            <a:endParaRPr lang="fr-FR" b="1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20% Cr - 10% Ni - 2,5% Mo - 1% Si – 0,003% C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C0E890-9545-465F-84AB-8F1BAFAC235B}"/>
              </a:ext>
            </a:extLst>
          </p:cNvPr>
          <p:cNvSpPr txBox="1"/>
          <p:nvPr/>
        </p:nvSpPr>
        <p:spPr>
          <a:xfrm>
            <a:off x="4799080" y="3105834"/>
            <a:ext cx="7476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Acier inoxydable </a:t>
            </a:r>
            <a:r>
              <a:rPr lang="fr-FR" dirty="0" err="1">
                <a:solidFill>
                  <a:srgbClr val="FF0000"/>
                </a:solidFill>
              </a:rPr>
              <a:t>austeno-ferritique</a:t>
            </a:r>
            <a:r>
              <a:rPr lang="fr-FR" dirty="0">
                <a:solidFill>
                  <a:srgbClr val="FF0000"/>
                </a:solidFill>
              </a:rPr>
              <a:t>, Très bonne coulabilité, meilleure résistance à la corrosion et bonnes propriétés mécaniques du fait de la présence de ferrite</a:t>
            </a:r>
          </a:p>
        </p:txBody>
      </p:sp>
    </p:spTree>
    <p:extLst>
      <p:ext uri="{BB962C8B-B14F-4D97-AF65-F5344CB8AC3E}">
        <p14:creationId xmlns:p14="http://schemas.microsoft.com/office/powerpoint/2010/main" val="11545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16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2CAB8E-3F7F-4869-A8B5-D3B7A519D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05" y="904974"/>
            <a:ext cx="4955386" cy="5357174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85D0F74-7BB1-4E55-8323-4A93118DFFF4}"/>
              </a:ext>
            </a:extLst>
          </p:cNvPr>
          <p:cNvCxnSpPr/>
          <p:nvPr/>
        </p:nvCxnSpPr>
        <p:spPr>
          <a:xfrm flipH="1">
            <a:off x="942680" y="1178351"/>
            <a:ext cx="1234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0CA9F83-C42F-4470-A349-EB2AF4790B83}"/>
              </a:ext>
            </a:extLst>
          </p:cNvPr>
          <p:cNvCxnSpPr>
            <a:cxnSpLocks/>
          </p:cNvCxnSpPr>
          <p:nvPr/>
        </p:nvCxnSpPr>
        <p:spPr>
          <a:xfrm>
            <a:off x="2301711" y="1178351"/>
            <a:ext cx="11579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867782B-0844-43D8-A72D-67D4A08DB1D5}"/>
              </a:ext>
            </a:extLst>
          </p:cNvPr>
          <p:cNvSpPr txBox="1"/>
          <p:nvPr/>
        </p:nvSpPr>
        <p:spPr>
          <a:xfrm>
            <a:off x="241169" y="810772"/>
            <a:ext cx="1998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Austenite</a:t>
            </a:r>
            <a:r>
              <a:rPr lang="fr-FR" dirty="0"/>
              <a:t> primaire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A79E2D-CF78-4CCC-8638-9A25DACC2B31}"/>
              </a:ext>
            </a:extLst>
          </p:cNvPr>
          <p:cNvSpPr txBox="1"/>
          <p:nvPr/>
        </p:nvSpPr>
        <p:spPr>
          <a:xfrm>
            <a:off x="2301711" y="809019"/>
            <a:ext cx="1998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Ferrite primaire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A644F4-AFDD-4F2F-A5D0-ACE6EF9070F0}"/>
              </a:ext>
            </a:extLst>
          </p:cNvPr>
          <p:cNvSpPr/>
          <p:nvPr/>
        </p:nvSpPr>
        <p:spPr>
          <a:xfrm>
            <a:off x="5268865" y="93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Arial" panose="020B0604020202020204" pitchFamily="34" charset="0"/>
              </a:rPr>
              <a:t>Aciers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Z3CND20-10M </a:t>
            </a:r>
            <a:r>
              <a:rPr lang="pl-PL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ou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 Z3CN19-10M </a:t>
            </a:r>
            <a:endParaRPr lang="fr-FR" b="1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</a:rPr>
              <a:t>20% Cr - 10% Ni - 2,5% Mo - 1% Si – 0,003% C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51D40D-11C8-4D48-8CD1-36A4BBB8183F}"/>
              </a:ext>
            </a:extLst>
          </p:cNvPr>
          <p:cNvSpPr txBox="1"/>
          <p:nvPr/>
        </p:nvSpPr>
        <p:spPr>
          <a:xfrm>
            <a:off x="4656840" y="1357459"/>
            <a:ext cx="3007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Premiers germes de ferrite dans le liquide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0F0AE38-5E32-4209-9664-96402BF0C03E}"/>
              </a:ext>
            </a:extLst>
          </p:cNvPr>
          <p:cNvSpPr txBox="1"/>
          <p:nvPr/>
        </p:nvSpPr>
        <p:spPr>
          <a:xfrm>
            <a:off x="4658409" y="2103749"/>
            <a:ext cx="300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100% Ferrite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E2C06E5-B60F-4F88-93F9-4D05F79CAC7D}"/>
              </a:ext>
            </a:extLst>
          </p:cNvPr>
          <p:cNvSpPr txBox="1"/>
          <p:nvPr/>
        </p:nvSpPr>
        <p:spPr>
          <a:xfrm>
            <a:off x="4657301" y="2601682"/>
            <a:ext cx="3007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Nucléation, puis croissance de l’</a:t>
            </a:r>
            <a:r>
              <a:rPr lang="fr-FR" dirty="0" err="1"/>
              <a:t>austenite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539931F-AEBC-4DD5-910C-B66AC62E76C8}"/>
              </a:ext>
            </a:extLst>
          </p:cNvPr>
          <p:cNvSpPr txBox="1"/>
          <p:nvPr/>
        </p:nvSpPr>
        <p:spPr>
          <a:xfrm>
            <a:off x="4657301" y="3960713"/>
            <a:ext cx="300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L’alliage est trempé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2F52879-58D4-48B6-9218-7003E868E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2271615"/>
            <a:ext cx="3204211" cy="337819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B103B618-5B4D-4EDD-ADD8-46CFDE34FAE1}"/>
              </a:ext>
            </a:extLst>
          </p:cNvPr>
          <p:cNvSpPr txBox="1"/>
          <p:nvPr/>
        </p:nvSpPr>
        <p:spPr>
          <a:xfrm>
            <a:off x="7664452" y="2403834"/>
            <a:ext cx="1304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5-25% Ferrite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2D80CDC-D825-4813-979D-8290F78608AB}"/>
              </a:ext>
            </a:extLst>
          </p:cNvPr>
          <p:cNvSpPr txBox="1"/>
          <p:nvPr/>
        </p:nvSpPr>
        <p:spPr>
          <a:xfrm>
            <a:off x="7485113" y="3376614"/>
            <a:ext cx="1304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Austenite</a:t>
            </a:r>
            <a:endParaRPr lang="fr-FR" sz="2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B1AB08C-7AD9-48D6-A44A-0E2E36BC8321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Circuit primaire – </a:t>
            </a:r>
            <a:r>
              <a:rPr lang="fr-FR" sz="2400" dirty="0">
                <a:solidFill>
                  <a:schemeClr val="accent2"/>
                </a:solidFill>
              </a:rPr>
              <a:t>Produits de fonderie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46AD8B4-1C0F-4780-A23E-42DCCB0D793A}"/>
              </a:ext>
            </a:extLst>
          </p:cNvPr>
          <p:cNvSpPr txBox="1"/>
          <p:nvPr/>
        </p:nvSpPr>
        <p:spPr>
          <a:xfrm>
            <a:off x="3632356" y="656677"/>
            <a:ext cx="881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Acier inoxydable </a:t>
            </a:r>
            <a:r>
              <a:rPr lang="fr-FR" dirty="0" err="1">
                <a:solidFill>
                  <a:srgbClr val="FF0000"/>
                </a:solidFill>
              </a:rPr>
              <a:t>austeno-ferritique</a:t>
            </a:r>
            <a:r>
              <a:rPr lang="fr-FR" dirty="0">
                <a:solidFill>
                  <a:srgbClr val="FF0000"/>
                </a:solidFill>
              </a:rPr>
              <a:t>, Très bonne coulabilité, meilleure résistance à la corrosion et bonnes propriétés mécaniques du fait de la présence de ferrite</a:t>
            </a:r>
          </a:p>
        </p:txBody>
      </p:sp>
    </p:spTree>
    <p:extLst>
      <p:ext uri="{BB962C8B-B14F-4D97-AF65-F5344CB8AC3E}">
        <p14:creationId xmlns:p14="http://schemas.microsoft.com/office/powerpoint/2010/main" val="1971332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17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7570401" y="3835407"/>
            <a:ext cx="5401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C. </a:t>
            </a:r>
            <a:r>
              <a:rPr lang="fr-FR" sz="1400" dirty="0" err="1">
                <a:solidFill>
                  <a:schemeClr val="accent1"/>
                </a:solidFill>
              </a:rPr>
              <a:t>örnek</a:t>
            </a:r>
            <a:r>
              <a:rPr lang="fr-FR" sz="1400" dirty="0">
                <a:solidFill>
                  <a:schemeClr val="accent1"/>
                </a:solidFill>
              </a:rPr>
              <a:t> et al. </a:t>
            </a:r>
            <a:r>
              <a:rPr lang="fr-FR" sz="1400" dirty="0" err="1">
                <a:solidFill>
                  <a:schemeClr val="accent1"/>
                </a:solidFill>
              </a:rPr>
              <a:t>presented</a:t>
            </a:r>
            <a:r>
              <a:rPr lang="fr-FR" sz="1400" dirty="0">
                <a:solidFill>
                  <a:schemeClr val="accent1"/>
                </a:solidFill>
              </a:rPr>
              <a:t> at </a:t>
            </a:r>
            <a:r>
              <a:rPr lang="fr-FR" sz="1400" dirty="0" err="1">
                <a:solidFill>
                  <a:schemeClr val="accent1"/>
                </a:solidFill>
              </a:rPr>
              <a:t>EuroCorr</a:t>
            </a:r>
            <a:r>
              <a:rPr lang="fr-FR" sz="1400" dirty="0">
                <a:solidFill>
                  <a:schemeClr val="accent1"/>
                </a:solidFill>
              </a:rPr>
              <a:t> 2013 </a:t>
            </a:r>
            <a:r>
              <a:rPr lang="fr-FR" sz="1400" dirty="0" err="1">
                <a:solidFill>
                  <a:schemeClr val="accent1"/>
                </a:solidFill>
              </a:rPr>
              <a:t>conference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61741E-3482-463D-AE90-E9C22A7F6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79" y="625703"/>
            <a:ext cx="5318281" cy="39756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47102FE-1BA7-4F15-A335-E1933C2339E1}"/>
              </a:ext>
            </a:extLst>
          </p:cNvPr>
          <p:cNvSpPr txBox="1"/>
          <p:nvPr/>
        </p:nvSpPr>
        <p:spPr>
          <a:xfrm>
            <a:off x="1171227" y="2906178"/>
            <a:ext cx="1093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Austenite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53ECEE7-F527-4E78-832A-5345641A2FBD}"/>
              </a:ext>
            </a:extLst>
          </p:cNvPr>
          <p:cNvSpPr txBox="1"/>
          <p:nvPr/>
        </p:nvSpPr>
        <p:spPr>
          <a:xfrm>
            <a:off x="2754197" y="2006595"/>
            <a:ext cx="1469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Ferrite (</a:t>
            </a:r>
            <a:r>
              <a:rPr lang="fr-FR" dirty="0">
                <a:sym typeface="Symbol" panose="05050102010706020507" pitchFamily="18" charset="2"/>
              </a:rPr>
              <a:t>)</a:t>
            </a: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72EA3F-9400-476C-B126-4D598FB7C15D}"/>
              </a:ext>
            </a:extLst>
          </p:cNvPr>
          <p:cNvSpPr/>
          <p:nvPr/>
        </p:nvSpPr>
        <p:spPr>
          <a:xfrm>
            <a:off x="3056893" y="3904209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ym typeface="Symbol" panose="05050102010706020507" pitchFamily="18" charset="2"/>
              </a:rPr>
              <a:t> + ’</a:t>
            </a:r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7303D1-EB26-40A3-9D48-4FBDAF771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781" y="912534"/>
            <a:ext cx="3143250" cy="292417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4E9ECDFE-52B4-49FD-8CE2-078051987122}"/>
              </a:ext>
            </a:extLst>
          </p:cNvPr>
          <p:cNvSpPr txBox="1"/>
          <p:nvPr/>
        </p:nvSpPr>
        <p:spPr>
          <a:xfrm>
            <a:off x="0" y="4620912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La décomposition </a:t>
            </a:r>
            <a:r>
              <a:rPr lang="fr-FR" sz="2000" b="1" u="sng" dirty="0" err="1"/>
              <a:t>spinodale</a:t>
            </a:r>
            <a:r>
              <a:rPr lang="fr-FR" sz="2000" b="1" u="sng" dirty="0"/>
              <a:t> de la ferrite est observée avec le temps du fait de la température d’utilisation (~300°C)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/>
              <a:t>Formation de phases riches en Fer et en Chrome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/>
              <a:t>Augmentation de la dureté et fragilisation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FF0000"/>
                </a:solidFill>
              </a:rPr>
              <a:t>Contrôler les réacteurs en service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FF0000"/>
                </a:solidFill>
              </a:rPr>
              <a:t>Nouveaux réacteurs avec une composition modifiée (moins de ferrite) ou utilisation d’aciers austénitiques forgés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8AEE6B4-0584-43A3-B0EA-7E814BF74721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Circuit primaire – </a:t>
            </a:r>
            <a:r>
              <a:rPr lang="fr-FR" sz="2400" dirty="0">
                <a:solidFill>
                  <a:schemeClr val="accent2"/>
                </a:solidFill>
              </a:rPr>
              <a:t>Produits de fonderie</a:t>
            </a:r>
          </a:p>
        </p:txBody>
      </p:sp>
    </p:spTree>
    <p:extLst>
      <p:ext uri="{BB962C8B-B14F-4D97-AF65-F5344CB8AC3E}">
        <p14:creationId xmlns:p14="http://schemas.microsoft.com/office/powerpoint/2010/main" val="4224095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18</a:t>
            </a:fld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E27EF6-2B67-4C01-B45C-444D2ADB5FDC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Composants internes</a:t>
            </a: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D0C16A-C6A8-4A8F-90B4-99B305E6F677}"/>
              </a:ext>
            </a:extLst>
          </p:cNvPr>
          <p:cNvSpPr/>
          <p:nvPr/>
        </p:nvSpPr>
        <p:spPr>
          <a:xfrm>
            <a:off x="695718" y="5771575"/>
            <a:ext cx="5238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accent1"/>
                </a:solidFill>
              </a:rPr>
              <a:t>"Illustrations fournies par </a:t>
            </a:r>
            <a:r>
              <a:rPr lang="fr-FR" sz="1600" dirty="0" err="1">
                <a:solidFill>
                  <a:schemeClr val="accent1"/>
                </a:solidFill>
              </a:rPr>
              <a:t>Encylopaedia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Universalis</a:t>
            </a:r>
            <a:r>
              <a:rPr lang="fr-FR" sz="1600" dirty="0">
                <a:solidFill>
                  <a:schemeClr val="accent1"/>
                </a:solidFill>
              </a:rPr>
              <a:t> sous licence CC BY-NC"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14981E-91F3-425F-A8C5-9F862D9DC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18" y="728805"/>
            <a:ext cx="5238750" cy="49720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1AF5A71-2FB5-4764-86DD-531B76511A11}"/>
              </a:ext>
            </a:extLst>
          </p:cNvPr>
          <p:cNvSpPr txBox="1"/>
          <p:nvPr/>
        </p:nvSpPr>
        <p:spPr>
          <a:xfrm>
            <a:off x="6372518" y="1368170"/>
            <a:ext cx="56843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Roles</a:t>
            </a:r>
            <a:r>
              <a:rPr lang="fr-FR" b="1" dirty="0"/>
              <a:t> des structures internes basses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Soutenir le </a:t>
            </a:r>
            <a:r>
              <a:rPr lang="fr-FR" dirty="0" err="1"/>
              <a:t>coeur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Maintenir l’alignement entre les assemblages de combustibles, les barres de contrôle et les instruments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Guider le fluide caloporteur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Protéger la cuve contre les irradiations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/>
              <a:t>Maintainir</a:t>
            </a:r>
            <a:r>
              <a:rPr lang="fr-FR" dirty="0"/>
              <a:t> une </a:t>
            </a:r>
            <a:r>
              <a:rPr lang="fr-FR" dirty="0" err="1"/>
              <a:t>ririgidité</a:t>
            </a:r>
            <a:r>
              <a:rPr lang="fr-FR" dirty="0"/>
              <a:t> suffisante afin de maintenir les alignements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r>
              <a:rPr lang="fr-FR" dirty="0"/>
              <a:t> </a:t>
            </a:r>
            <a:r>
              <a:rPr lang="fr-FR" b="1" dirty="0" err="1"/>
              <a:t>Roles</a:t>
            </a:r>
            <a:r>
              <a:rPr lang="fr-FR" b="1" dirty="0"/>
              <a:t> des structures internes supérieures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Maintenir l’alignement entre les assemblages de combustibles, les barres de contrôle et les instruments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Immobiliser les assemblages</a:t>
            </a:r>
          </a:p>
        </p:txBody>
      </p:sp>
    </p:spTree>
    <p:extLst>
      <p:ext uri="{BB962C8B-B14F-4D97-AF65-F5344CB8AC3E}">
        <p14:creationId xmlns:p14="http://schemas.microsoft.com/office/powerpoint/2010/main" val="1389538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19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073FC3-AC50-46B7-8092-4AE99634B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503" y="4972692"/>
            <a:ext cx="2543175" cy="16287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057FCA-70EC-4EAD-9779-8393F623E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7" y="852039"/>
            <a:ext cx="5286823" cy="34456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37A7849-AA1C-4E7C-B7E8-7CDB3382E172}"/>
              </a:ext>
            </a:extLst>
          </p:cNvPr>
          <p:cNvSpPr txBox="1"/>
          <p:nvPr/>
        </p:nvSpPr>
        <p:spPr>
          <a:xfrm>
            <a:off x="182880" y="4289474"/>
            <a:ext cx="4511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parois et renforts sont en acier inoxydable austénitique (18% Cr, 10% Ni)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6B341A-1E4F-4705-BF92-72872A309E01}"/>
              </a:ext>
            </a:extLst>
          </p:cNvPr>
          <p:cNvSpPr txBox="1"/>
          <p:nvPr/>
        </p:nvSpPr>
        <p:spPr>
          <a:xfrm>
            <a:off x="2523869" y="5359630"/>
            <a:ext cx="3826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vis sont en acier inoxydable austénitique (17% Cr, 11% Ni, 2.5% Mo)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567F5A-2D22-44CF-A400-BEE148572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286" y="1391341"/>
            <a:ext cx="4315143" cy="36879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3664D40-E7C4-450E-9B7F-57EBF37516FC}"/>
              </a:ext>
            </a:extLst>
          </p:cNvPr>
          <p:cNvSpPr txBox="1"/>
          <p:nvPr/>
        </p:nvSpPr>
        <p:spPr>
          <a:xfrm>
            <a:off x="7186731" y="5045766"/>
            <a:ext cx="4436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Des fissures apparaissent par corrosion sous contrainte sous irradiation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5768FC-180E-445F-BF42-673B2C29BCFF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Composants internes</a:t>
            </a:r>
            <a:endParaRPr lang="fr-FR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51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3008A50-DBF7-4CDF-B108-62C05BD758C7}"/>
              </a:ext>
            </a:extLst>
          </p:cNvPr>
          <p:cNvSpPr txBox="1"/>
          <p:nvPr/>
        </p:nvSpPr>
        <p:spPr>
          <a:xfrm>
            <a:off x="94267" y="75414"/>
            <a:ext cx="937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Matériaux métalliques pour le nucléaire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Challenges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BF9E4577-76BA-4856-9155-5A2E0A2A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FB3E14F-F606-4421-9B58-8AB28FC8410F}"/>
              </a:ext>
            </a:extLst>
          </p:cNvPr>
          <p:cNvSpPr txBox="1"/>
          <p:nvPr/>
        </p:nvSpPr>
        <p:spPr>
          <a:xfrm>
            <a:off x="890048" y="942680"/>
            <a:ext cx="10906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/>
              <a:t>Nécessité de maîtriser des matériaux peu connus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/>
              <a:t>Nécessité de maîtrise de nouveaux phénomènes</a:t>
            </a:r>
          </a:p>
          <a:p>
            <a:r>
              <a:rPr lang="fr-FR" sz="2400" dirty="0">
                <a:solidFill>
                  <a:srgbClr val="FF0000"/>
                </a:solidFill>
              </a:rPr>
              <a:t>=&gt; </a:t>
            </a:r>
            <a:r>
              <a:rPr lang="fr-FR" sz="2400" dirty="0" err="1">
                <a:solidFill>
                  <a:srgbClr val="FF0000"/>
                </a:solidFill>
              </a:rPr>
              <a:t>Developper</a:t>
            </a:r>
            <a:r>
              <a:rPr lang="fr-FR" sz="2400" dirty="0">
                <a:solidFill>
                  <a:srgbClr val="FF0000"/>
                </a:solidFill>
              </a:rPr>
              <a:t> une science des matériaux spécifique au nucléaire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AC3D1-66EF-4CD5-A5FD-32DA7C80D8E3}"/>
              </a:ext>
            </a:extLst>
          </p:cNvPr>
          <p:cNvSpPr txBox="1"/>
          <p:nvPr/>
        </p:nvSpPr>
        <p:spPr>
          <a:xfrm>
            <a:off x="1008667" y="2945120"/>
            <a:ext cx="9615341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La gaine de combustible et la cuve de réacteur sont des barrière dont l’opérateur doit montrer la capacité à fonctionner</a:t>
            </a:r>
          </a:p>
          <a:p>
            <a:r>
              <a:rPr lang="fr-FR" sz="2000" dirty="0"/>
              <a:t>- Proposer des nouveaux matériaux de gaine de combustible et augmenter les taux de combustion (énorme enjeux économique)</a:t>
            </a:r>
          </a:p>
          <a:p>
            <a:r>
              <a:rPr lang="fr-FR" sz="2000" dirty="0"/>
              <a:t>- La cuve de réacteur ne peut pas être remplacée et détermine la fin de vie du réacteur</a:t>
            </a:r>
          </a:p>
          <a:p>
            <a:endParaRPr lang="fr-FR" sz="2000" dirty="0"/>
          </a:p>
          <a:p>
            <a:r>
              <a:rPr lang="fr-FR" sz="2400" dirty="0">
                <a:solidFill>
                  <a:schemeClr val="accent1"/>
                </a:solidFill>
              </a:rPr>
              <a:t>Le remplacement des matériaux consommables (ex. tuyaux d’échangeur de chaleur) affecte la disponibilité du réacteur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F32065-41DD-4E82-88AA-E8A42EDAB243}"/>
              </a:ext>
            </a:extLst>
          </p:cNvPr>
          <p:cNvSpPr txBox="1"/>
          <p:nvPr/>
        </p:nvSpPr>
        <p:spPr>
          <a:xfrm>
            <a:off x="1008667" y="2479248"/>
            <a:ext cx="2017337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341255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20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68C8A2-133A-4517-9F15-414EB9FC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85" y="2191571"/>
            <a:ext cx="6457950" cy="3190875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AF5DF34-25C5-4B89-873F-C6DCF1551E82}"/>
              </a:ext>
            </a:extLst>
          </p:cNvPr>
          <p:cNvCxnSpPr/>
          <p:nvPr/>
        </p:nvCxnSpPr>
        <p:spPr>
          <a:xfrm>
            <a:off x="6888480" y="1046480"/>
            <a:ext cx="0" cy="5309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C72226A-585F-4F47-9894-52DE1E50E6D4}"/>
              </a:ext>
            </a:extLst>
          </p:cNvPr>
          <p:cNvSpPr/>
          <p:nvPr/>
        </p:nvSpPr>
        <p:spPr>
          <a:xfrm>
            <a:off x="7018038" y="1229360"/>
            <a:ext cx="487668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B39006DF-AA83-4110-9174-3B15C4055780}"/>
              </a:ext>
            </a:extLst>
          </p:cNvPr>
          <p:cNvSpPr/>
          <p:nvPr/>
        </p:nvSpPr>
        <p:spPr>
          <a:xfrm>
            <a:off x="7018038" y="4646295"/>
            <a:ext cx="487668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151673F7-F94F-4ED1-8A4C-082105AEAD17}"/>
              </a:ext>
            </a:extLst>
          </p:cNvPr>
          <p:cNvSpPr/>
          <p:nvPr/>
        </p:nvSpPr>
        <p:spPr>
          <a:xfrm>
            <a:off x="7018038" y="5506085"/>
            <a:ext cx="487668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6DAF801-73C1-465B-9D81-73B8B2BD4F05}"/>
              </a:ext>
            </a:extLst>
          </p:cNvPr>
          <p:cNvSpPr txBox="1"/>
          <p:nvPr/>
        </p:nvSpPr>
        <p:spPr>
          <a:xfrm>
            <a:off x="7670799" y="1158240"/>
            <a:ext cx="418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Des boucles de </a:t>
            </a:r>
            <a:r>
              <a:rPr lang="fr-FR" dirty="0" err="1"/>
              <a:t>disclocations</a:t>
            </a:r>
            <a:r>
              <a:rPr lang="fr-FR" dirty="0"/>
              <a:t> se forment (augmentation de la dureté)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80A114C-AF35-445C-9392-5E467405694B}"/>
              </a:ext>
            </a:extLst>
          </p:cNvPr>
          <p:cNvSpPr txBox="1"/>
          <p:nvPr/>
        </p:nvSpPr>
        <p:spPr>
          <a:xfrm>
            <a:off x="7635263" y="4634349"/>
            <a:ext cx="343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Ségrégation aux joints de grains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5F96460-05A2-482A-91BF-5AAAD9634393}"/>
              </a:ext>
            </a:extLst>
          </p:cNvPr>
          <p:cNvSpPr txBox="1"/>
          <p:nvPr/>
        </p:nvSpPr>
        <p:spPr>
          <a:xfrm>
            <a:off x="7635263" y="5482193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Formation de cavités (et formation de bulles d’hélium)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3ED1358-694F-42E5-BD15-2DB6BB024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801" y="2829277"/>
            <a:ext cx="3191690" cy="165426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64A30AE-DE7B-4A42-AD2A-51503E8F9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040" y="1719024"/>
            <a:ext cx="2334942" cy="1128118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F7ADF82-965F-45AF-939A-2C9D430071AC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ED583EC-23F5-4118-8383-9B9E8252D78E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Composants internes</a:t>
            </a:r>
            <a:endParaRPr lang="fr-FR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92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FB5149-E134-4186-AA26-896ACBB7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4EDA27-3911-43F1-8A79-9AC3AD9AB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489" y="393359"/>
            <a:ext cx="8882285" cy="59629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46704BA-9AD1-40F2-8A80-26BDAF6DD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7" y="1141228"/>
            <a:ext cx="2633222" cy="17668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5034C48-A163-4543-9F5A-B0E86FBCDFEA}"/>
              </a:ext>
            </a:extLst>
          </p:cNvPr>
          <p:cNvSpPr txBox="1"/>
          <p:nvPr/>
        </p:nvSpPr>
        <p:spPr>
          <a:xfrm>
            <a:off x="0" y="6334780"/>
            <a:ext cx="4637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endParaRPr lang="fr-FR" sz="1400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339A9A-8607-4871-97EE-ECAF33364E3F}"/>
              </a:ext>
            </a:extLst>
          </p:cNvPr>
          <p:cNvSpPr txBox="1"/>
          <p:nvPr/>
        </p:nvSpPr>
        <p:spPr>
          <a:xfrm>
            <a:off x="94267" y="75414"/>
            <a:ext cx="937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Matériaux métalliques pour le nucléaire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Vue d’ensemble</a:t>
            </a:r>
          </a:p>
        </p:txBody>
      </p:sp>
    </p:spTree>
    <p:extLst>
      <p:ext uri="{BB962C8B-B14F-4D97-AF65-F5344CB8AC3E}">
        <p14:creationId xmlns:p14="http://schemas.microsoft.com/office/powerpoint/2010/main" val="389452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FB5149-E134-4186-AA26-896ACBB7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4</a:t>
            </a:fld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678F304-764A-444F-99E7-65153EFEDC31}"/>
              </a:ext>
            </a:extLst>
          </p:cNvPr>
          <p:cNvSpPr/>
          <p:nvPr/>
        </p:nvSpPr>
        <p:spPr>
          <a:xfrm>
            <a:off x="3636333" y="1169579"/>
            <a:ext cx="3338623" cy="25025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815359F-0FDF-445D-BA3F-01A3F21ABC25}"/>
              </a:ext>
            </a:extLst>
          </p:cNvPr>
          <p:cNvSpPr/>
          <p:nvPr/>
        </p:nvSpPr>
        <p:spPr>
          <a:xfrm>
            <a:off x="2721935" y="2704208"/>
            <a:ext cx="3466214" cy="250255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endParaRPr lang="fr-FR" sz="2400" b="1" dirty="0">
              <a:solidFill>
                <a:schemeClr val="accent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5A0B211-3098-4DD1-8C80-F386826B3F7A}"/>
              </a:ext>
            </a:extLst>
          </p:cNvPr>
          <p:cNvSpPr/>
          <p:nvPr/>
        </p:nvSpPr>
        <p:spPr>
          <a:xfrm>
            <a:off x="4568458" y="2718384"/>
            <a:ext cx="3466214" cy="250255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endParaRPr lang="fr-FR" sz="2400" b="1" dirty="0">
              <a:solidFill>
                <a:schemeClr val="accent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B5CFBD-775E-461A-B992-1E786157A0A0}"/>
              </a:ext>
            </a:extLst>
          </p:cNvPr>
          <p:cNvSpPr txBox="1"/>
          <p:nvPr/>
        </p:nvSpPr>
        <p:spPr>
          <a:xfrm>
            <a:off x="4396560" y="1696113"/>
            <a:ext cx="1818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Sollicitation Mécanique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9D871EC-CD25-44B6-8324-164FE30B87C2}"/>
              </a:ext>
            </a:extLst>
          </p:cNvPr>
          <p:cNvSpPr txBox="1"/>
          <p:nvPr/>
        </p:nvSpPr>
        <p:spPr>
          <a:xfrm>
            <a:off x="2721935" y="3488341"/>
            <a:ext cx="1818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(</a:t>
            </a:r>
            <a:r>
              <a:rPr lang="fr-FR" sz="2400" b="1" dirty="0" err="1">
                <a:solidFill>
                  <a:schemeClr val="accent1"/>
                </a:solidFill>
              </a:rPr>
              <a:t>Irridiation</a:t>
            </a:r>
            <a:r>
              <a:rPr lang="fr-FR" sz="2400" b="1" dirty="0">
                <a:solidFill>
                  <a:schemeClr val="accent1"/>
                </a:solidFill>
              </a:rPr>
              <a:t>)</a:t>
            </a:r>
          </a:p>
          <a:p>
            <a:pPr algn="ctr"/>
            <a:r>
              <a:rPr lang="fr-FR" sz="2400" b="1" dirty="0">
                <a:solidFill>
                  <a:schemeClr val="accent1"/>
                </a:solidFill>
              </a:rPr>
              <a:t>Température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C3A9943-5055-47E8-BADC-A04E44541312}"/>
              </a:ext>
            </a:extLst>
          </p:cNvPr>
          <p:cNvSpPr txBox="1"/>
          <p:nvPr/>
        </p:nvSpPr>
        <p:spPr>
          <a:xfrm>
            <a:off x="6096000" y="3592834"/>
            <a:ext cx="1818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6"/>
                </a:solidFill>
              </a:rPr>
              <a:t>Milieu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686398-656B-47DB-BD51-20F18AF79630}"/>
              </a:ext>
            </a:extLst>
          </p:cNvPr>
          <p:cNvSpPr txBox="1"/>
          <p:nvPr/>
        </p:nvSpPr>
        <p:spPr>
          <a:xfrm>
            <a:off x="1455770" y="989434"/>
            <a:ext cx="10145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FATIGUE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73DBAC4-891F-433D-8680-EBF7FFABFC3A}"/>
              </a:ext>
            </a:extLst>
          </p:cNvPr>
          <p:cNvSpPr txBox="1"/>
          <p:nvPr/>
        </p:nvSpPr>
        <p:spPr>
          <a:xfrm>
            <a:off x="8103341" y="4586783"/>
            <a:ext cx="13611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6"/>
                </a:solidFill>
              </a:rPr>
              <a:t>CORROSION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7CFFC7D-14BD-4735-B175-645A2EC69DB0}"/>
              </a:ext>
            </a:extLst>
          </p:cNvPr>
          <p:cNvSpPr txBox="1"/>
          <p:nvPr/>
        </p:nvSpPr>
        <p:spPr>
          <a:xfrm>
            <a:off x="6224921" y="1028408"/>
            <a:ext cx="34662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6"/>
                </a:solidFill>
              </a:rPr>
              <a:t>CORROSION SOUS CONTRAINTE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A4182E-0017-4946-8640-8BD60458ED4C}"/>
              </a:ext>
            </a:extLst>
          </p:cNvPr>
          <p:cNvSpPr txBox="1"/>
          <p:nvPr/>
        </p:nvSpPr>
        <p:spPr>
          <a:xfrm>
            <a:off x="5138628" y="5398038"/>
            <a:ext cx="346621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2"/>
                </a:solidFill>
              </a:rPr>
              <a:t>CORROSION SOUS CONTRAINTE ASSISTEE PAR L’IRRADIATION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14D435-FAF3-4073-A287-738FBF0DB0DD}"/>
              </a:ext>
            </a:extLst>
          </p:cNvPr>
          <p:cNvSpPr txBox="1"/>
          <p:nvPr/>
        </p:nvSpPr>
        <p:spPr>
          <a:xfrm>
            <a:off x="1123511" y="1830188"/>
            <a:ext cx="214068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FLUAGE  </a:t>
            </a:r>
          </a:p>
          <a:p>
            <a:pPr algn="ctr"/>
            <a:r>
              <a:rPr lang="fr-FR" b="1" dirty="0">
                <a:solidFill>
                  <a:schemeClr val="accent1"/>
                </a:solidFill>
              </a:rPr>
              <a:t>(Fluage-irradiation)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64B8E33-19B1-430A-B825-6FC388B51BAE}"/>
              </a:ext>
            </a:extLst>
          </p:cNvPr>
          <p:cNvSpPr txBox="1"/>
          <p:nvPr/>
        </p:nvSpPr>
        <p:spPr>
          <a:xfrm>
            <a:off x="659221" y="2939520"/>
            <a:ext cx="214068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VIEILLISSEMENT SOUS IRRADIATION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097BA27-3CA0-4601-966F-675E059F7D4C}"/>
              </a:ext>
            </a:extLst>
          </p:cNvPr>
          <p:cNvSpPr txBox="1"/>
          <p:nvPr/>
        </p:nvSpPr>
        <p:spPr>
          <a:xfrm>
            <a:off x="811621" y="5133376"/>
            <a:ext cx="270775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accent1"/>
                </a:solidFill>
              </a:rPr>
              <a:t>VIEILLISSEMNET THERMIQUE</a:t>
            </a:r>
          </a:p>
          <a:p>
            <a:pPr algn="ctr"/>
            <a:r>
              <a:rPr lang="fr-FR" sz="1400" b="1" dirty="0">
                <a:solidFill>
                  <a:schemeClr val="accent1"/>
                </a:solidFill>
              </a:rPr>
              <a:t>dilatation thermique …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EC169A-8B98-4F42-88E7-B0898FB0AE6C}"/>
              </a:ext>
            </a:extLst>
          </p:cNvPr>
          <p:cNvCxnSpPr>
            <a:stCxn id="15" idx="3"/>
          </p:cNvCxnSpPr>
          <p:nvPr/>
        </p:nvCxnSpPr>
        <p:spPr>
          <a:xfrm>
            <a:off x="2470287" y="1174100"/>
            <a:ext cx="1630336" cy="656088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E1E1952-0658-4AE3-8BAA-5540F5B627DE}"/>
              </a:ext>
            </a:extLst>
          </p:cNvPr>
          <p:cNvCxnSpPr>
            <a:cxnSpLocks/>
          </p:cNvCxnSpPr>
          <p:nvPr/>
        </p:nvCxnSpPr>
        <p:spPr>
          <a:xfrm>
            <a:off x="3173812" y="2229799"/>
            <a:ext cx="1022509" cy="685990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571E29A-1D5D-4C71-9646-6540409C1CD3}"/>
              </a:ext>
            </a:extLst>
          </p:cNvPr>
          <p:cNvCxnSpPr>
            <a:cxnSpLocks/>
          </p:cNvCxnSpPr>
          <p:nvPr/>
        </p:nvCxnSpPr>
        <p:spPr>
          <a:xfrm>
            <a:off x="2751172" y="3161597"/>
            <a:ext cx="274675" cy="215737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1DBB9FA-2FAB-4CE3-8247-258CCE262195}"/>
              </a:ext>
            </a:extLst>
          </p:cNvPr>
          <p:cNvCxnSpPr>
            <a:cxnSpLocks/>
          </p:cNvCxnSpPr>
          <p:nvPr/>
        </p:nvCxnSpPr>
        <p:spPr>
          <a:xfrm flipV="1">
            <a:off x="2888509" y="4726356"/>
            <a:ext cx="375687" cy="377115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A3B7F0E6-A684-4890-B1BC-8013A40CA67B}"/>
              </a:ext>
            </a:extLst>
          </p:cNvPr>
          <p:cNvCxnSpPr>
            <a:cxnSpLocks/>
          </p:cNvCxnSpPr>
          <p:nvPr/>
        </p:nvCxnSpPr>
        <p:spPr>
          <a:xfrm flipH="1" flipV="1">
            <a:off x="5412632" y="3298537"/>
            <a:ext cx="490207" cy="2096449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AF7CCDB-2A61-403D-8880-8DB956632577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6979387" y="4092973"/>
            <a:ext cx="1123954" cy="678476"/>
          </a:xfrm>
          <a:prstGeom prst="line">
            <a:avLst/>
          </a:prstGeom>
          <a:ln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91183BD-80B8-4FBE-B3EC-C8BDB7AF80E8}"/>
              </a:ext>
            </a:extLst>
          </p:cNvPr>
          <p:cNvCxnSpPr>
            <a:cxnSpLocks/>
          </p:cNvCxnSpPr>
          <p:nvPr/>
        </p:nvCxnSpPr>
        <p:spPr>
          <a:xfrm flipH="1">
            <a:off x="6327917" y="1397740"/>
            <a:ext cx="470718" cy="1668701"/>
          </a:xfrm>
          <a:prstGeom prst="line">
            <a:avLst/>
          </a:prstGeom>
          <a:ln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F6BE346C-8DE6-4AAB-9C39-86FB4E90FD97}"/>
              </a:ext>
            </a:extLst>
          </p:cNvPr>
          <p:cNvSpPr txBox="1"/>
          <p:nvPr/>
        </p:nvSpPr>
        <p:spPr>
          <a:xfrm>
            <a:off x="7018826" y="1273784"/>
            <a:ext cx="2609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Tubes GV</a:t>
            </a:r>
          </a:p>
          <a:p>
            <a:r>
              <a:rPr lang="fr-FR" dirty="0"/>
              <a:t>Gaines de combustibles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78D321F-D08D-4F13-A5FA-4FB52EC4DDA5}"/>
              </a:ext>
            </a:extLst>
          </p:cNvPr>
          <p:cNvSpPr txBox="1"/>
          <p:nvPr/>
        </p:nvSpPr>
        <p:spPr>
          <a:xfrm>
            <a:off x="5700158" y="5865271"/>
            <a:ext cx="2609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Internes des cuves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9BE671D-8360-4FD0-848B-65065670D43E}"/>
              </a:ext>
            </a:extLst>
          </p:cNvPr>
          <p:cNvSpPr txBox="1"/>
          <p:nvPr/>
        </p:nvSpPr>
        <p:spPr>
          <a:xfrm>
            <a:off x="1312455" y="5510489"/>
            <a:ext cx="335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Tuyauteries de circuit primaire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2E03EE0-E7A2-4643-ADD5-7981A2516F07}"/>
              </a:ext>
            </a:extLst>
          </p:cNvPr>
          <p:cNvSpPr txBox="1"/>
          <p:nvPr/>
        </p:nvSpPr>
        <p:spPr>
          <a:xfrm>
            <a:off x="1104006" y="3377040"/>
            <a:ext cx="335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Cuve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B512CBC-A27F-4260-8C26-4F764BBBA6AA}"/>
              </a:ext>
            </a:extLst>
          </p:cNvPr>
          <p:cNvSpPr txBox="1"/>
          <p:nvPr/>
        </p:nvSpPr>
        <p:spPr>
          <a:xfrm>
            <a:off x="1225176" y="2337812"/>
            <a:ext cx="335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Internes de cuves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6F00C78-079A-4E95-8202-4E2776CB587B}"/>
              </a:ext>
            </a:extLst>
          </p:cNvPr>
          <p:cNvSpPr txBox="1"/>
          <p:nvPr/>
        </p:nvSpPr>
        <p:spPr>
          <a:xfrm>
            <a:off x="-56807" y="6332158"/>
            <a:ext cx="4637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Adapté de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endParaRPr lang="fr-FR" sz="1400" dirty="0">
              <a:solidFill>
                <a:schemeClr val="accent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093DF66-B8E1-4CA2-A34A-78F885517FE4}"/>
              </a:ext>
            </a:extLst>
          </p:cNvPr>
          <p:cNvSpPr txBox="1"/>
          <p:nvPr/>
        </p:nvSpPr>
        <p:spPr>
          <a:xfrm>
            <a:off x="94267" y="75414"/>
            <a:ext cx="937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Matériaux métalliques pour le nucléaire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Sollicitations</a:t>
            </a:r>
          </a:p>
        </p:txBody>
      </p:sp>
    </p:spTree>
    <p:extLst>
      <p:ext uri="{BB962C8B-B14F-4D97-AF65-F5344CB8AC3E}">
        <p14:creationId xmlns:p14="http://schemas.microsoft.com/office/powerpoint/2010/main" val="322562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C9FE9F-4727-41E0-8DD5-84C94621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F49456-6516-4E94-8F60-CC6DD5207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369" y="623888"/>
            <a:ext cx="5885785" cy="5997798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258B6F4-AA87-4FBD-BAFE-5633F0D6277F}"/>
              </a:ext>
            </a:extLst>
          </p:cNvPr>
          <p:cNvSpPr/>
          <p:nvPr/>
        </p:nvSpPr>
        <p:spPr>
          <a:xfrm>
            <a:off x="8867557" y="2360430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59DC473-F809-49CE-AE7E-4B546B5C835C}"/>
              </a:ext>
            </a:extLst>
          </p:cNvPr>
          <p:cNvSpPr/>
          <p:nvPr/>
        </p:nvSpPr>
        <p:spPr>
          <a:xfrm>
            <a:off x="8902997" y="4214038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CE6972E-82A5-49EE-95EA-F1CFD786B795}"/>
              </a:ext>
            </a:extLst>
          </p:cNvPr>
          <p:cNvCxnSpPr>
            <a:cxnSpLocks/>
          </p:cNvCxnSpPr>
          <p:nvPr/>
        </p:nvCxnSpPr>
        <p:spPr>
          <a:xfrm>
            <a:off x="9232606" y="2573080"/>
            <a:ext cx="878958" cy="4749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788E4F5-4152-4C67-BD69-DC0D1EA8F87B}"/>
              </a:ext>
            </a:extLst>
          </p:cNvPr>
          <p:cNvCxnSpPr>
            <a:cxnSpLocks/>
          </p:cNvCxnSpPr>
          <p:nvPr/>
        </p:nvCxnSpPr>
        <p:spPr>
          <a:xfrm flipV="1">
            <a:off x="9236149" y="3717611"/>
            <a:ext cx="875415" cy="5602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6FFEE65F-891F-488B-8E22-139C96D78DB6}"/>
              </a:ext>
            </a:extLst>
          </p:cNvPr>
          <p:cNvSpPr txBox="1"/>
          <p:nvPr/>
        </p:nvSpPr>
        <p:spPr>
          <a:xfrm>
            <a:off x="9987516" y="3066201"/>
            <a:ext cx="243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Oxydation et corrosion sous contrainte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12576EE-0364-4B27-AB39-7A8CB3E974EB}"/>
              </a:ext>
            </a:extLst>
          </p:cNvPr>
          <p:cNvSpPr/>
          <p:nvPr/>
        </p:nvSpPr>
        <p:spPr>
          <a:xfrm>
            <a:off x="9067801" y="5661693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17D408-697B-4AC7-B26F-546A5AFD4C17}"/>
              </a:ext>
            </a:extLst>
          </p:cNvPr>
          <p:cNvSpPr txBox="1"/>
          <p:nvPr/>
        </p:nvSpPr>
        <p:spPr>
          <a:xfrm>
            <a:off x="9672085" y="5737587"/>
            <a:ext cx="306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Vieillissement thermique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6B0B8F8-12E8-4CA0-93BF-78B591E0E5E9}"/>
              </a:ext>
            </a:extLst>
          </p:cNvPr>
          <p:cNvCxnSpPr>
            <a:cxnSpLocks/>
            <a:stCxn id="15" idx="6"/>
            <a:endCxn id="16" idx="1"/>
          </p:cNvCxnSpPr>
          <p:nvPr/>
        </p:nvCxnSpPr>
        <p:spPr>
          <a:xfrm>
            <a:off x="9397410" y="5821181"/>
            <a:ext cx="274675" cy="1010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5E8E4CC-6969-4BCE-8259-54293B32DC93}"/>
              </a:ext>
            </a:extLst>
          </p:cNvPr>
          <p:cNvCxnSpPr/>
          <p:nvPr/>
        </p:nvCxnSpPr>
        <p:spPr>
          <a:xfrm>
            <a:off x="9398019" y="5422605"/>
            <a:ext cx="17962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EA3B91F-A609-4A7A-AD62-D8D674B3FFC2}"/>
              </a:ext>
            </a:extLst>
          </p:cNvPr>
          <p:cNvSpPr txBox="1"/>
          <p:nvPr/>
        </p:nvSpPr>
        <p:spPr>
          <a:xfrm>
            <a:off x="9844587" y="5156789"/>
            <a:ext cx="1734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Circuit primaire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882B0DF-BE64-4444-ADA8-BC67E01B07FF}"/>
              </a:ext>
            </a:extLst>
          </p:cNvPr>
          <p:cNvSpPr/>
          <p:nvPr/>
        </p:nvSpPr>
        <p:spPr>
          <a:xfrm>
            <a:off x="6668384" y="6260660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6203A61-50D3-4991-8BF8-4102ECAD48DA}"/>
              </a:ext>
            </a:extLst>
          </p:cNvPr>
          <p:cNvCxnSpPr>
            <a:cxnSpLocks/>
          </p:cNvCxnSpPr>
          <p:nvPr/>
        </p:nvCxnSpPr>
        <p:spPr>
          <a:xfrm>
            <a:off x="7009235" y="6468751"/>
            <a:ext cx="263433" cy="96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C291FD7-7CEB-404E-9BF5-CE71C9E3CF17}"/>
              </a:ext>
            </a:extLst>
          </p:cNvPr>
          <p:cNvSpPr txBox="1"/>
          <p:nvPr/>
        </p:nvSpPr>
        <p:spPr>
          <a:xfrm>
            <a:off x="7283910" y="6399450"/>
            <a:ext cx="294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Fissuration sous revêtement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6D5FAB8-5042-4BAF-A3D0-5B7F7B37E30C}"/>
              </a:ext>
            </a:extLst>
          </p:cNvPr>
          <p:cNvSpPr txBox="1"/>
          <p:nvPr/>
        </p:nvSpPr>
        <p:spPr>
          <a:xfrm>
            <a:off x="2075843" y="4459053"/>
            <a:ext cx="2944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Oxydation, corrosion sous contrainte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54DBA3C-F733-4F22-8BE8-B896250264DE}"/>
              </a:ext>
            </a:extLst>
          </p:cNvPr>
          <p:cNvCxnSpPr>
            <a:cxnSpLocks/>
          </p:cNvCxnSpPr>
          <p:nvPr/>
        </p:nvCxnSpPr>
        <p:spPr>
          <a:xfrm>
            <a:off x="2541183" y="5252480"/>
            <a:ext cx="37869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E8EB1B7C-5965-47FA-9552-ACF79EB6D187}"/>
              </a:ext>
            </a:extLst>
          </p:cNvPr>
          <p:cNvSpPr txBox="1"/>
          <p:nvPr/>
        </p:nvSpPr>
        <p:spPr>
          <a:xfrm>
            <a:off x="2482400" y="4986664"/>
            <a:ext cx="198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Gaine de combustible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0677D16-CD35-4E0D-98ED-51BCFB6DD197}"/>
              </a:ext>
            </a:extLst>
          </p:cNvPr>
          <p:cNvSpPr/>
          <p:nvPr/>
        </p:nvSpPr>
        <p:spPr>
          <a:xfrm>
            <a:off x="6163339" y="5090670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249A7EBE-BEBE-4248-990C-E745BFB3D994}"/>
              </a:ext>
            </a:extLst>
          </p:cNvPr>
          <p:cNvCxnSpPr>
            <a:cxnSpLocks/>
          </p:cNvCxnSpPr>
          <p:nvPr/>
        </p:nvCxnSpPr>
        <p:spPr>
          <a:xfrm flipH="1" flipV="1">
            <a:off x="4397577" y="4896829"/>
            <a:ext cx="1771500" cy="3385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DD3B5374-539D-4611-AC42-326C1BBAB694}"/>
              </a:ext>
            </a:extLst>
          </p:cNvPr>
          <p:cNvSpPr/>
          <p:nvPr/>
        </p:nvSpPr>
        <p:spPr>
          <a:xfrm>
            <a:off x="6009167" y="5696690"/>
            <a:ext cx="329609" cy="3189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A6647447-C562-4C80-B9CB-8112CBEAE56A}"/>
              </a:ext>
            </a:extLst>
          </p:cNvPr>
          <p:cNvCxnSpPr>
            <a:cxnSpLocks/>
          </p:cNvCxnSpPr>
          <p:nvPr/>
        </p:nvCxnSpPr>
        <p:spPr>
          <a:xfrm flipH="1">
            <a:off x="3280142" y="5825536"/>
            <a:ext cx="2723817" cy="944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2918A784-0848-4A1E-B500-86A91A66F130}"/>
              </a:ext>
            </a:extLst>
          </p:cNvPr>
          <p:cNvSpPr txBox="1"/>
          <p:nvPr/>
        </p:nvSpPr>
        <p:spPr>
          <a:xfrm>
            <a:off x="659826" y="5548551"/>
            <a:ext cx="2944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Fragilisation et corrosion sous contrainte et irradiation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180BA5-DBCB-4C38-B6B8-12B4E61BC7C7}"/>
              </a:ext>
            </a:extLst>
          </p:cNvPr>
          <p:cNvSpPr txBox="1"/>
          <p:nvPr/>
        </p:nvSpPr>
        <p:spPr>
          <a:xfrm>
            <a:off x="94267" y="75414"/>
            <a:ext cx="937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Matériaux métalliques pour le nucléaire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Principaux challenges pour les REP</a:t>
            </a:r>
          </a:p>
        </p:txBody>
      </p:sp>
    </p:spTree>
    <p:extLst>
      <p:ext uri="{BB962C8B-B14F-4D97-AF65-F5344CB8AC3E}">
        <p14:creationId xmlns:p14="http://schemas.microsoft.com/office/powerpoint/2010/main" val="372951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3ABF47-983B-4184-B085-AC3E3E7F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F61A14-FA3C-4E8D-B775-EA943FFE3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044" y="368520"/>
            <a:ext cx="3531620" cy="60073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25A1C0B-23B6-420B-8F58-A4E42ADA6515}"/>
              </a:ext>
            </a:extLst>
          </p:cNvPr>
          <p:cNvSpPr txBox="1"/>
          <p:nvPr/>
        </p:nvSpPr>
        <p:spPr>
          <a:xfrm>
            <a:off x="6918063" y="4604808"/>
            <a:ext cx="4738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Gaine d’assemblage de combustible</a:t>
            </a:r>
          </a:p>
          <a:p>
            <a:r>
              <a:rPr lang="fr-FR" sz="2400" b="1" dirty="0"/>
              <a:t>(</a:t>
            </a:r>
            <a:r>
              <a:rPr lang="fr-FR" sz="2400" b="1" dirty="0" err="1"/>
              <a:t>Nuclear</a:t>
            </a:r>
            <a:r>
              <a:rPr lang="fr-FR" sz="2400" b="1" dirty="0"/>
              <a:t> fuel </a:t>
            </a:r>
            <a:r>
              <a:rPr lang="fr-FR" sz="2400" b="1" dirty="0" err="1"/>
              <a:t>sheath</a:t>
            </a:r>
            <a:r>
              <a:rPr lang="fr-FR" sz="2400" b="1" dirty="0"/>
              <a:t>)</a:t>
            </a:r>
            <a:endParaRPr lang="fr-FR" b="1" dirty="0"/>
          </a:p>
          <a:p>
            <a:r>
              <a:rPr lang="fr-FR" dirty="0"/>
              <a:t>Alliages de Zr</a:t>
            </a:r>
          </a:p>
          <a:p>
            <a:r>
              <a:rPr lang="fr-FR" dirty="0"/>
              <a:t>Conditions : 320-400°C, 90 </a:t>
            </a:r>
            <a:r>
              <a:rPr lang="fr-FR" dirty="0" err="1"/>
              <a:t>Mpa</a:t>
            </a:r>
            <a:r>
              <a:rPr lang="fr-FR" dirty="0"/>
              <a:t>, 5 dpa</a:t>
            </a:r>
          </a:p>
          <a:p>
            <a:r>
              <a:rPr lang="fr-FR" dirty="0"/>
              <a:t>Durée de vie : 5-6 ans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83FC274-F341-4BA5-81BE-1C99A60DF559}"/>
              </a:ext>
            </a:extLst>
          </p:cNvPr>
          <p:cNvSpPr txBox="1"/>
          <p:nvPr/>
        </p:nvSpPr>
        <p:spPr>
          <a:xfrm>
            <a:off x="14175" y="3703674"/>
            <a:ext cx="44444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Internes de cœur</a:t>
            </a:r>
            <a:endParaRPr lang="fr-FR" b="1" dirty="0"/>
          </a:p>
          <a:p>
            <a:r>
              <a:rPr lang="fr-FR" dirty="0"/>
              <a:t>Acier austénitique</a:t>
            </a:r>
          </a:p>
          <a:p>
            <a:r>
              <a:rPr lang="fr-FR" dirty="0"/>
              <a:t>Conditions : 300-380°C, 30-120 dpa</a:t>
            </a:r>
          </a:p>
          <a:p>
            <a:r>
              <a:rPr lang="fr-FR" dirty="0"/>
              <a:t>Durée de vie : 40 =&gt; 60 ans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F8A0A3-C4E1-45DF-A4AC-071AF44387D3}"/>
              </a:ext>
            </a:extLst>
          </p:cNvPr>
          <p:cNvSpPr txBox="1"/>
          <p:nvPr/>
        </p:nvSpPr>
        <p:spPr>
          <a:xfrm>
            <a:off x="143529" y="5151815"/>
            <a:ext cx="44444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Cuve (Tank)</a:t>
            </a:r>
            <a:endParaRPr lang="fr-FR" b="1" dirty="0"/>
          </a:p>
          <a:p>
            <a:r>
              <a:rPr lang="fr-FR" dirty="0"/>
              <a:t>Acier </a:t>
            </a:r>
            <a:r>
              <a:rPr lang="fr-FR" dirty="0" err="1"/>
              <a:t>bainitique</a:t>
            </a:r>
            <a:r>
              <a:rPr lang="fr-FR" dirty="0"/>
              <a:t> revêtu en face interne</a:t>
            </a:r>
          </a:p>
          <a:p>
            <a:r>
              <a:rPr lang="fr-FR" dirty="0"/>
              <a:t>Conditions : ~290°C, 15 </a:t>
            </a:r>
            <a:r>
              <a:rPr lang="fr-FR" dirty="0" err="1"/>
              <a:t>Mpa</a:t>
            </a:r>
            <a:r>
              <a:rPr lang="fr-FR" dirty="0"/>
              <a:t>, 0,1 dpa</a:t>
            </a:r>
          </a:p>
          <a:p>
            <a:r>
              <a:rPr lang="fr-FR" dirty="0"/>
              <a:t>Durée de vie : 40 =&gt; 60 ans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222ABB-2DA2-4FD0-BF9A-B77820E71F59}"/>
              </a:ext>
            </a:extLst>
          </p:cNvPr>
          <p:cNvSpPr txBox="1"/>
          <p:nvPr/>
        </p:nvSpPr>
        <p:spPr>
          <a:xfrm>
            <a:off x="2026012" y="3154326"/>
            <a:ext cx="1802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1"/>
                </a:solidFill>
              </a:rPr>
              <a:t>155 bars, 293°C</a:t>
            </a:r>
          </a:p>
          <a:p>
            <a:r>
              <a:rPr lang="fr-FR" sz="2000" dirty="0">
                <a:solidFill>
                  <a:schemeClr val="accent1"/>
                </a:solidFill>
              </a:rPr>
              <a:t>Eau, H</a:t>
            </a:r>
            <a:r>
              <a:rPr lang="fr-FR" sz="2000" baseline="-25000" dirty="0">
                <a:solidFill>
                  <a:schemeClr val="accent1"/>
                </a:solidFill>
              </a:rPr>
              <a:t>2</a:t>
            </a:r>
            <a:r>
              <a:rPr lang="fr-FR" sz="2000" dirty="0">
                <a:solidFill>
                  <a:schemeClr val="accent1"/>
                </a:solidFill>
              </a:rPr>
              <a:t>, </a:t>
            </a:r>
            <a:r>
              <a:rPr lang="fr-FR" sz="2000" dirty="0" err="1">
                <a:solidFill>
                  <a:schemeClr val="accent1"/>
                </a:solidFill>
              </a:rPr>
              <a:t>LiOH</a:t>
            </a:r>
            <a:r>
              <a:rPr lang="fr-FR" sz="2000" dirty="0">
                <a:solidFill>
                  <a:schemeClr val="accent1"/>
                </a:solidFill>
              </a:rPr>
              <a:t>, B</a:t>
            </a:r>
          </a:p>
          <a:p>
            <a:r>
              <a:rPr lang="fr-FR" sz="20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984FED-C010-4641-9CC1-0F7F0980A317}"/>
              </a:ext>
            </a:extLst>
          </p:cNvPr>
          <p:cNvSpPr txBox="1"/>
          <p:nvPr/>
        </p:nvSpPr>
        <p:spPr>
          <a:xfrm>
            <a:off x="6794755" y="3289469"/>
            <a:ext cx="1802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155 bars, 328°C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BEEA2B0-6BC5-40C6-9B31-BAC8E3412B68}"/>
              </a:ext>
            </a:extLst>
          </p:cNvPr>
          <p:cNvSpPr txBox="1"/>
          <p:nvPr/>
        </p:nvSpPr>
        <p:spPr>
          <a:xfrm>
            <a:off x="6836732" y="178429"/>
            <a:ext cx="5188691" cy="16619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Irradiation de la cuve ~ 2 10</a:t>
            </a:r>
            <a:r>
              <a:rPr lang="fr-FR" baseline="30000" dirty="0">
                <a:solidFill>
                  <a:srgbClr val="FF0000"/>
                </a:solidFill>
              </a:rPr>
              <a:t>22</a:t>
            </a:r>
            <a:r>
              <a:rPr lang="fr-FR" dirty="0">
                <a:solidFill>
                  <a:srgbClr val="FF0000"/>
                </a:solidFill>
              </a:rPr>
              <a:t> n m</a:t>
            </a:r>
            <a:r>
              <a:rPr lang="fr-FR" baseline="30000" dirty="0">
                <a:solidFill>
                  <a:srgbClr val="FF0000"/>
                </a:solidFill>
              </a:rPr>
              <a:t>-2</a:t>
            </a:r>
            <a:r>
              <a:rPr lang="fr-FR" dirty="0">
                <a:solidFill>
                  <a:srgbClr val="FF0000"/>
                </a:solidFill>
              </a:rPr>
              <a:t>an</a:t>
            </a:r>
            <a:r>
              <a:rPr lang="fr-FR" baseline="30000" dirty="0">
                <a:solidFill>
                  <a:srgbClr val="FF0000"/>
                </a:solidFill>
              </a:rPr>
              <a:t>-1</a:t>
            </a:r>
          </a:p>
          <a:p>
            <a:r>
              <a:rPr lang="fr-FR" dirty="0">
                <a:solidFill>
                  <a:srgbClr val="FF0000"/>
                </a:solidFill>
              </a:rPr>
              <a:t>Irradiation des internes de cœur ~ 1,25 10</a:t>
            </a:r>
            <a:r>
              <a:rPr lang="fr-FR" baseline="30000" dirty="0">
                <a:solidFill>
                  <a:srgbClr val="FF0000"/>
                </a:solidFill>
              </a:rPr>
              <a:t>25</a:t>
            </a:r>
            <a:r>
              <a:rPr lang="fr-FR" dirty="0">
                <a:solidFill>
                  <a:srgbClr val="FF0000"/>
                </a:solidFill>
              </a:rPr>
              <a:t> n m</a:t>
            </a:r>
            <a:r>
              <a:rPr lang="fr-FR" baseline="30000" dirty="0">
                <a:solidFill>
                  <a:srgbClr val="FF0000"/>
                </a:solidFill>
              </a:rPr>
              <a:t>-2</a:t>
            </a:r>
            <a:r>
              <a:rPr lang="fr-FR" dirty="0">
                <a:solidFill>
                  <a:srgbClr val="FF0000"/>
                </a:solidFill>
              </a:rPr>
              <a:t>an</a:t>
            </a:r>
            <a:r>
              <a:rPr lang="fr-FR" baseline="30000" dirty="0">
                <a:solidFill>
                  <a:srgbClr val="FF0000"/>
                </a:solidFill>
              </a:rPr>
              <a:t>-1</a:t>
            </a:r>
            <a:r>
              <a:rPr lang="fr-FR" dirty="0">
                <a:solidFill>
                  <a:srgbClr val="FF0000"/>
                </a:solidFill>
              </a:rPr>
              <a:t> </a:t>
            </a:r>
          </a:p>
          <a:p>
            <a:r>
              <a:rPr lang="fr-FR" dirty="0"/>
              <a:t>Densité atomique surfacique~10</a:t>
            </a:r>
            <a:r>
              <a:rPr lang="fr-FR" baseline="30000" dirty="0"/>
              <a:t>19</a:t>
            </a:r>
            <a:r>
              <a:rPr lang="fr-FR" dirty="0"/>
              <a:t> at.m</a:t>
            </a:r>
            <a:r>
              <a:rPr lang="fr-FR" baseline="30000" dirty="0"/>
              <a:t>-2</a:t>
            </a:r>
          </a:p>
          <a:p>
            <a:endParaRPr lang="fr-FR" baseline="30000" dirty="0"/>
          </a:p>
          <a:p>
            <a:endParaRPr lang="fr-FR" baseline="30000" dirty="0"/>
          </a:p>
          <a:p>
            <a:endParaRPr lang="fr-FR" baseline="30000" dirty="0"/>
          </a:p>
          <a:p>
            <a:endParaRPr lang="fr-FR" baseline="30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2DEC02-B7BA-4D92-B3AE-7D307D0112D8}"/>
              </a:ext>
            </a:extLst>
          </p:cNvPr>
          <p:cNvSpPr txBox="1"/>
          <p:nvPr/>
        </p:nvSpPr>
        <p:spPr>
          <a:xfrm>
            <a:off x="7205327" y="1074097"/>
            <a:ext cx="4986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Les conséquences de l’irradiation se quantifient en "déplacements par atome"  (dpa)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F355B9B3-9918-4E6F-8880-4EC1461C9EC6}"/>
              </a:ext>
            </a:extLst>
          </p:cNvPr>
          <p:cNvSpPr/>
          <p:nvPr/>
        </p:nvSpPr>
        <p:spPr>
          <a:xfrm>
            <a:off x="6946619" y="1225083"/>
            <a:ext cx="187828" cy="332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198C8B-03C7-4B9E-A7B8-037921E97A46}"/>
              </a:ext>
            </a:extLst>
          </p:cNvPr>
          <p:cNvSpPr txBox="1"/>
          <p:nvPr/>
        </p:nvSpPr>
        <p:spPr>
          <a:xfrm>
            <a:off x="56847" y="1460346"/>
            <a:ext cx="44444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Internes supérieurs</a:t>
            </a:r>
            <a:endParaRPr lang="fr-FR" b="1" dirty="0"/>
          </a:p>
          <a:p>
            <a:r>
              <a:rPr lang="fr-FR" dirty="0"/>
              <a:t>Alliages de nickel</a:t>
            </a:r>
          </a:p>
          <a:p>
            <a:r>
              <a:rPr lang="fr-FR" dirty="0"/>
              <a:t>Conditions : ~320°C, qq 0,1 dpa</a:t>
            </a:r>
          </a:p>
          <a:p>
            <a:r>
              <a:rPr lang="fr-FR" dirty="0"/>
              <a:t>Durée de vie : 40 =&gt; 60 ans</a:t>
            </a:r>
          </a:p>
          <a:p>
            <a:endParaRPr lang="fr-FR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D1F2E59-4F26-46A4-8A1C-A20DC3163D3F}"/>
              </a:ext>
            </a:extLst>
          </p:cNvPr>
          <p:cNvCxnSpPr/>
          <p:nvPr/>
        </p:nvCxnSpPr>
        <p:spPr>
          <a:xfrm>
            <a:off x="3227832" y="2225426"/>
            <a:ext cx="1563624" cy="26174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23032287-C3F7-44B2-9A02-B7DA9AA795C6}"/>
              </a:ext>
            </a:extLst>
          </p:cNvPr>
          <p:cNvSpPr txBox="1"/>
          <p:nvPr/>
        </p:nvSpPr>
        <p:spPr>
          <a:xfrm>
            <a:off x="7091791" y="1867682"/>
            <a:ext cx="4933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Barres de commandes (control bars)</a:t>
            </a:r>
            <a:endParaRPr lang="fr-FR" b="1" dirty="0"/>
          </a:p>
          <a:p>
            <a:r>
              <a:rPr lang="fr-FR" dirty="0"/>
              <a:t>Acier austénitique</a:t>
            </a:r>
          </a:p>
          <a:p>
            <a:r>
              <a:rPr lang="fr-FR" dirty="0"/>
              <a:t>Conditions : ~320°C, ~10 dpa</a:t>
            </a:r>
          </a:p>
          <a:p>
            <a:r>
              <a:rPr lang="fr-FR" dirty="0"/>
              <a:t>Durée de vie : qq années</a:t>
            </a:r>
          </a:p>
          <a:p>
            <a:endParaRPr lang="fr-FR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4AE3F04-A150-4992-BF18-D4D22DAC8896}"/>
              </a:ext>
            </a:extLst>
          </p:cNvPr>
          <p:cNvCxnSpPr>
            <a:cxnSpLocks/>
          </p:cNvCxnSpPr>
          <p:nvPr/>
        </p:nvCxnSpPr>
        <p:spPr>
          <a:xfrm flipH="1">
            <a:off x="5660136" y="2107863"/>
            <a:ext cx="1379184" cy="11756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97AF1368-CC80-4380-8AE8-9AE6EBA02D30}"/>
              </a:ext>
            </a:extLst>
          </p:cNvPr>
          <p:cNvSpPr txBox="1"/>
          <p:nvPr/>
        </p:nvSpPr>
        <p:spPr>
          <a:xfrm>
            <a:off x="6173967" y="6356027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Adapté de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A2CF08E-FCCA-4D1E-8482-727AE7301C94}"/>
              </a:ext>
            </a:extLst>
          </p:cNvPr>
          <p:cNvSpPr txBox="1"/>
          <p:nvPr/>
        </p:nvSpPr>
        <p:spPr>
          <a:xfrm>
            <a:off x="94267" y="75414"/>
            <a:ext cx="937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Matériaux pour le cœur et la cuve de réacteur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05767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424AEE-C24B-4723-B579-A3D480C0F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7</a:t>
            </a:fld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32382CE-41B9-4FF9-8447-9B2AFC7D23BF}"/>
              </a:ext>
            </a:extLst>
          </p:cNvPr>
          <p:cNvGrpSpPr/>
          <p:nvPr/>
        </p:nvGrpSpPr>
        <p:grpSpPr>
          <a:xfrm>
            <a:off x="122975" y="810639"/>
            <a:ext cx="7309417" cy="1485191"/>
            <a:chOff x="737303" y="649258"/>
            <a:chExt cx="10901265" cy="188140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34F6118-839F-4A7C-AF9B-32F022FDC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1968" y="649258"/>
              <a:ext cx="10896600" cy="952500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71516B37-E084-4FB6-BF49-DE07E26ED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7303" y="1587272"/>
              <a:ext cx="10891838" cy="943388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B2F1BFF6-7E60-45B9-B328-64764F660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380" y="136525"/>
            <a:ext cx="4139620" cy="523863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7074843-CFFD-40C4-8D48-B9E60C5B29A0}"/>
              </a:ext>
            </a:extLst>
          </p:cNvPr>
          <p:cNvSpPr txBox="1"/>
          <p:nvPr/>
        </p:nvSpPr>
        <p:spPr>
          <a:xfrm>
            <a:off x="122974" y="2255047"/>
            <a:ext cx="77611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1"/>
                </a:solidFill>
              </a:rPr>
              <a:t>2</a:t>
            </a:r>
            <a:r>
              <a:rPr lang="fr-FR" sz="2000" baseline="30000" dirty="0">
                <a:solidFill>
                  <a:schemeClr val="accent1"/>
                </a:solidFill>
              </a:rPr>
              <a:t>nd</a:t>
            </a:r>
            <a:r>
              <a:rPr lang="fr-FR" sz="2000" dirty="0">
                <a:solidFill>
                  <a:schemeClr val="accent1"/>
                </a:solidFill>
              </a:rPr>
              <a:t> barrière de confinement (1</a:t>
            </a:r>
            <a:r>
              <a:rPr lang="fr-FR" sz="2000" baseline="30000" dirty="0">
                <a:solidFill>
                  <a:schemeClr val="accent1"/>
                </a:solidFill>
              </a:rPr>
              <a:t>ere</a:t>
            </a:r>
            <a:r>
              <a:rPr lang="fr-FR" sz="2000" dirty="0">
                <a:solidFill>
                  <a:schemeClr val="accent1"/>
                </a:solidFill>
              </a:rPr>
              <a:t>=</a:t>
            </a:r>
            <a:r>
              <a:rPr lang="fr-FR" sz="2000" baseline="30000" dirty="0">
                <a:solidFill>
                  <a:schemeClr val="accent1"/>
                </a:solidFill>
              </a:rPr>
              <a:t> </a:t>
            </a:r>
            <a:r>
              <a:rPr lang="fr-FR" sz="2000" dirty="0">
                <a:solidFill>
                  <a:schemeClr val="accent1"/>
                </a:solidFill>
              </a:rPr>
              <a:t>gaine, 3</a:t>
            </a:r>
            <a:r>
              <a:rPr lang="fr-FR" sz="2000" baseline="30000" dirty="0">
                <a:solidFill>
                  <a:schemeClr val="accent1"/>
                </a:solidFill>
              </a:rPr>
              <a:t>ème</a:t>
            </a:r>
            <a:r>
              <a:rPr lang="fr-FR" sz="2000" dirty="0">
                <a:solidFill>
                  <a:schemeClr val="accent1"/>
                </a:solidFill>
              </a:rPr>
              <a:t> enceinte)</a:t>
            </a:r>
          </a:p>
          <a:p>
            <a:r>
              <a:rPr lang="fr-FR" sz="2000" dirty="0">
                <a:solidFill>
                  <a:schemeClr val="accent1"/>
                </a:solidFill>
              </a:rPr>
              <a:t>Hauteur ~13 m, largeur ~4 m, épaisseur~200 mm, poids ~330 tonnes </a:t>
            </a:r>
          </a:p>
          <a:p>
            <a:endParaRPr lang="fr-FR" dirty="0">
              <a:solidFill>
                <a:schemeClr val="accent1"/>
              </a:solidFill>
            </a:endParaRPr>
          </a:p>
          <a:p>
            <a:r>
              <a:rPr lang="fr-FR" sz="2000" b="1" u="sng" dirty="0" err="1"/>
              <a:t>Materiaux</a:t>
            </a:r>
            <a:r>
              <a:rPr lang="fr-FR" sz="2000" b="1" u="sng" dirty="0"/>
              <a:t> : </a:t>
            </a:r>
          </a:p>
          <a:p>
            <a:r>
              <a:rPr lang="fr-FR" dirty="0"/>
              <a:t>Acier faiblement allié 16 MND5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00B050"/>
                </a:solidFill>
              </a:rPr>
              <a:t>Très bonne conductivité thermique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00B050"/>
                </a:solidFill>
              </a:rPr>
              <a:t>Très bonne soudabilité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00B050"/>
                </a:solidFill>
              </a:rPr>
              <a:t>Bonne </a:t>
            </a:r>
            <a:r>
              <a:rPr lang="fr-FR" sz="2400" dirty="0" err="1">
                <a:solidFill>
                  <a:srgbClr val="00B050"/>
                </a:solidFill>
              </a:rPr>
              <a:t>resistance</a:t>
            </a:r>
            <a:r>
              <a:rPr lang="fr-FR" sz="2400" dirty="0">
                <a:solidFill>
                  <a:srgbClr val="00B050"/>
                </a:solidFill>
              </a:rPr>
              <a:t> aux radiations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rgbClr val="00B050"/>
                </a:solidFill>
              </a:rPr>
              <a:t>Faible coût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accent2"/>
                </a:solidFill>
              </a:rPr>
              <a:t>Mais mauvaise </a:t>
            </a:r>
            <a:r>
              <a:rPr lang="fr-FR" sz="2400" dirty="0" err="1">
                <a:solidFill>
                  <a:schemeClr val="accent2"/>
                </a:solidFill>
              </a:rPr>
              <a:t>resistance</a:t>
            </a:r>
            <a:r>
              <a:rPr lang="fr-FR" sz="2400" dirty="0">
                <a:solidFill>
                  <a:schemeClr val="accent2"/>
                </a:solidFill>
              </a:rPr>
              <a:t> à la corrosion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3D2AF19-920E-4E90-8E60-8871E4EEE822}"/>
              </a:ext>
            </a:extLst>
          </p:cNvPr>
          <p:cNvSpPr txBox="1"/>
          <p:nvPr/>
        </p:nvSpPr>
        <p:spPr>
          <a:xfrm>
            <a:off x="8026400" y="5375159"/>
            <a:ext cx="402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Source IRSN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9D3DCD5-F5A3-4471-BA59-555F69F08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4" y="3797657"/>
            <a:ext cx="7374743" cy="735390"/>
          </a:xfrm>
          <a:prstGeom prst="rect">
            <a:avLst/>
          </a:prstGeom>
        </p:spPr>
      </p:pic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A4BEAB41-0537-4D3C-A041-75070E503613}"/>
              </a:ext>
            </a:extLst>
          </p:cNvPr>
          <p:cNvSpPr/>
          <p:nvPr/>
        </p:nvSpPr>
        <p:spPr>
          <a:xfrm>
            <a:off x="4848447" y="4869712"/>
            <a:ext cx="350874" cy="137967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AC32120-39A2-4E98-B5CD-956D0E4DF5FB}"/>
              </a:ext>
            </a:extLst>
          </p:cNvPr>
          <p:cNvSpPr txBox="1"/>
          <p:nvPr/>
        </p:nvSpPr>
        <p:spPr>
          <a:xfrm>
            <a:off x="5348177" y="5262759"/>
            <a:ext cx="1644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B050"/>
                </a:solidFill>
              </a:rPr>
              <a:t>Selection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 err="1">
                <a:solidFill>
                  <a:srgbClr val="00B050"/>
                </a:solidFill>
              </a:rPr>
              <a:t>criteria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44A4190-BD75-4216-85A0-BCD5F00E04E2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136150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8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CAD46B-5102-4754-ADAF-219F9E520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672"/>
            <a:ext cx="5690616" cy="559084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66041AF-81C0-4A5D-9180-D8FAF6611D3E}"/>
              </a:ext>
            </a:extLst>
          </p:cNvPr>
          <p:cNvSpPr txBox="1"/>
          <p:nvPr/>
        </p:nvSpPr>
        <p:spPr>
          <a:xfrm>
            <a:off x="7013448" y="1170432"/>
            <a:ext cx="375818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Origine des ségrégations</a:t>
            </a:r>
          </a:p>
          <a:p>
            <a:r>
              <a:rPr lang="fr-FR" dirty="0">
                <a:hlinkClick r:id="rId3"/>
              </a:rPr>
              <a:t>https://www.youtube.com/watch?v=eH3YX4L7uKo&amp;t=60s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000" b="1" u="sng" dirty="0"/>
              <a:t>Traitement thermique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Trempe suivie d’un recuit (650°C)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/>
              <a:t>Microstrructure</a:t>
            </a:r>
            <a:r>
              <a:rPr lang="fr-FR" dirty="0"/>
              <a:t> </a:t>
            </a:r>
            <a:r>
              <a:rPr lang="fr-FR" dirty="0" err="1"/>
              <a:t>ferrito</a:t>
            </a:r>
            <a:r>
              <a:rPr lang="fr-FR" dirty="0"/>
              <a:t>-perlitique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Revenu dans la zone in 200-350°C pour relaxer les contraintes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94C4BC9-C599-4764-B725-926C3D24B7D9}"/>
              </a:ext>
            </a:extLst>
          </p:cNvPr>
          <p:cNvCxnSpPr/>
          <p:nvPr/>
        </p:nvCxnSpPr>
        <p:spPr>
          <a:xfrm>
            <a:off x="6528816" y="5295014"/>
            <a:ext cx="33981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2A2BAA7-04C6-4A94-9685-800C3A9DAFDD}"/>
              </a:ext>
            </a:extLst>
          </p:cNvPr>
          <p:cNvCxnSpPr/>
          <p:nvPr/>
        </p:nvCxnSpPr>
        <p:spPr>
          <a:xfrm>
            <a:off x="7013448" y="4561367"/>
            <a:ext cx="0" cy="14779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D96E730-29F0-490D-A0D0-0185BE03B8DB}"/>
              </a:ext>
            </a:extLst>
          </p:cNvPr>
          <p:cNvSpPr txBox="1"/>
          <p:nvPr/>
        </p:nvSpPr>
        <p:spPr>
          <a:xfrm>
            <a:off x="838200" y="786918"/>
            <a:ext cx="2245242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/>
          <a:p>
            <a:r>
              <a:rPr lang="fr-FR" sz="2000" b="1" u="sng" dirty="0"/>
              <a:t>Fabrication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C2EC389-0F38-4991-96B2-A44DE2C1E632}"/>
              </a:ext>
            </a:extLst>
          </p:cNvPr>
          <p:cNvCxnSpPr/>
          <p:nvPr/>
        </p:nvCxnSpPr>
        <p:spPr>
          <a:xfrm>
            <a:off x="6532573" y="1662223"/>
            <a:ext cx="33981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0EFFB535-C999-4CE1-B853-D812E0B16936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211647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4B32FF-BC4D-4164-B771-220CBC9A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7C7A-C57E-4BB8-BCF2-54FA4CC0AAF5}" type="slidenum">
              <a:rPr lang="fr-FR" smtClean="0"/>
              <a:t>9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E31E5B-AF63-497B-A900-C74E4EE33B48}"/>
              </a:ext>
            </a:extLst>
          </p:cNvPr>
          <p:cNvSpPr/>
          <p:nvPr/>
        </p:nvSpPr>
        <p:spPr>
          <a:xfrm>
            <a:off x="598920" y="554292"/>
            <a:ext cx="4283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accent2"/>
                </a:solidFill>
              </a:rPr>
              <a:t>Faible </a:t>
            </a:r>
            <a:r>
              <a:rPr lang="fr-FR" sz="2400" dirty="0" err="1">
                <a:solidFill>
                  <a:schemeClr val="accent2"/>
                </a:solidFill>
              </a:rPr>
              <a:t>resistance</a:t>
            </a:r>
            <a:r>
              <a:rPr lang="fr-FR" sz="2400" dirty="0">
                <a:solidFill>
                  <a:schemeClr val="accent2"/>
                </a:solidFill>
              </a:rPr>
              <a:t> à la corrosion</a:t>
            </a:r>
            <a:endParaRPr lang="fr-FR" sz="2400" dirty="0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57297961-9464-4163-B06B-09A98A6860AA}"/>
              </a:ext>
            </a:extLst>
          </p:cNvPr>
          <p:cNvSpPr/>
          <p:nvPr/>
        </p:nvSpPr>
        <p:spPr>
          <a:xfrm>
            <a:off x="709103" y="1016093"/>
            <a:ext cx="396682" cy="23083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13BDC3-B3C4-4D13-8E97-762F737B748F}"/>
              </a:ext>
            </a:extLst>
          </p:cNvPr>
          <p:cNvSpPr txBox="1"/>
          <p:nvPr/>
        </p:nvSpPr>
        <p:spPr>
          <a:xfrm>
            <a:off x="1215967" y="946843"/>
            <a:ext cx="889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Revêtement de la paroi interne par des couche en acier inoxydable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130F4D-D6A4-4724-BC7D-8F1D56FFA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" y="1450985"/>
            <a:ext cx="8653128" cy="372662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0EE22BF-814D-4292-8B5E-3A36E0F940A3}"/>
              </a:ext>
            </a:extLst>
          </p:cNvPr>
          <p:cNvSpPr txBox="1"/>
          <p:nvPr/>
        </p:nvSpPr>
        <p:spPr>
          <a:xfrm>
            <a:off x="2509280" y="4784644"/>
            <a:ext cx="2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802F9DC-DDCF-496D-8E48-9BA57E2E2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494" y="2065066"/>
            <a:ext cx="3011121" cy="263917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6303E10-F264-4FC5-93AD-1FF7F44A32E9}"/>
              </a:ext>
            </a:extLst>
          </p:cNvPr>
          <p:cNvSpPr txBox="1"/>
          <p:nvPr/>
        </p:nvSpPr>
        <p:spPr>
          <a:xfrm>
            <a:off x="38385" y="6356350"/>
            <a:ext cx="540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</a:rPr>
              <a:t>Source "Les matériaux du nucléaire endommagement et évolution"  EDF,  J. </a:t>
            </a:r>
            <a:r>
              <a:rPr lang="fr-FR" sz="1400" dirty="0" err="1">
                <a:solidFill>
                  <a:schemeClr val="accent1"/>
                </a:solidFill>
              </a:rPr>
              <a:t>Ruste</a:t>
            </a:r>
            <a:r>
              <a:rPr lang="fr-FR" sz="1400" dirty="0">
                <a:solidFill>
                  <a:schemeClr val="accent1"/>
                </a:solidFill>
              </a:rPr>
              <a:t> et Thèse P. Lapouge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D585D3-159D-4DB1-9C60-2A209E88F1C0}"/>
              </a:ext>
            </a:extLst>
          </p:cNvPr>
          <p:cNvSpPr txBox="1"/>
          <p:nvPr/>
        </p:nvSpPr>
        <p:spPr>
          <a:xfrm>
            <a:off x="226243" y="5122324"/>
            <a:ext cx="1125953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/>
              <a:t>Pendant le revêtement, l’augmentation en température</a:t>
            </a:r>
            <a:r>
              <a:rPr lang="fr-FR" sz="1900" dirty="0"/>
              <a:t> est assez élevée pour induire la transformation ferrite =&gt; </a:t>
            </a:r>
            <a:r>
              <a:rPr lang="fr-FR" sz="1900" dirty="0" err="1"/>
              <a:t>austenite</a:t>
            </a:r>
            <a:r>
              <a:rPr lang="fr-FR" sz="1900" dirty="0"/>
              <a:t> et la croissance de grains dans la ZAT</a:t>
            </a:r>
          </a:p>
          <a:p>
            <a:r>
              <a:rPr lang="fr-FR" sz="1900" dirty="0"/>
              <a:t>Durant le refroidissement, la transformation inverse (</a:t>
            </a:r>
            <a:r>
              <a:rPr lang="fr-FR" sz="1900" dirty="0" err="1"/>
              <a:t>austenite</a:t>
            </a:r>
            <a:r>
              <a:rPr lang="fr-FR" sz="1900" dirty="0"/>
              <a:t> =&gt; ferrite) se produit conservant les larges grains et de </a:t>
            </a:r>
            <a:r>
              <a:rPr lang="fr-FR" sz="1900" dirty="0" err="1"/>
              <a:t>forter</a:t>
            </a:r>
            <a:r>
              <a:rPr lang="fr-FR" sz="1900" dirty="0"/>
              <a:t> ségrégations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4E32EC-89E1-4CDB-8519-7FE6ACBC8A91}"/>
              </a:ext>
            </a:extLst>
          </p:cNvPr>
          <p:cNvSpPr txBox="1"/>
          <p:nvPr/>
        </p:nvSpPr>
        <p:spPr>
          <a:xfrm>
            <a:off x="148852" y="1385199"/>
            <a:ext cx="30952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Revêtement de la 1</a:t>
            </a:r>
            <a:r>
              <a:rPr lang="fr-FR" baseline="30000" dirty="0"/>
              <a:t>ère</a:t>
            </a:r>
            <a:r>
              <a:rPr lang="fr-FR" dirty="0"/>
              <a:t> couche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295D5A9-B2AD-4406-9B5B-BF2ED81003C9}"/>
              </a:ext>
            </a:extLst>
          </p:cNvPr>
          <p:cNvSpPr txBox="1"/>
          <p:nvPr/>
        </p:nvSpPr>
        <p:spPr>
          <a:xfrm>
            <a:off x="94267" y="75414"/>
            <a:ext cx="937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Cuve de réacteur – </a:t>
            </a:r>
            <a:r>
              <a:rPr lang="fr-FR" sz="2400" dirty="0" err="1">
                <a:solidFill>
                  <a:schemeClr val="accent2"/>
                </a:solidFill>
              </a:rPr>
              <a:t>Materiaux</a:t>
            </a:r>
            <a:r>
              <a:rPr lang="fr-FR" sz="2400" dirty="0">
                <a:solidFill>
                  <a:schemeClr val="accent2"/>
                </a:solidFill>
              </a:rPr>
              <a:t>, fabrication, challenges</a:t>
            </a:r>
          </a:p>
        </p:txBody>
      </p:sp>
    </p:spTree>
    <p:extLst>
      <p:ext uri="{BB962C8B-B14F-4D97-AF65-F5344CB8AC3E}">
        <p14:creationId xmlns:p14="http://schemas.microsoft.com/office/powerpoint/2010/main" val="27026082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1567</Words>
  <Application>Microsoft Office PowerPoint</Application>
  <PresentationFormat>Grand écran</PresentationFormat>
  <Paragraphs>227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horwat47</dc:creator>
  <cp:lastModifiedBy>horwat47</cp:lastModifiedBy>
  <cp:revision>8</cp:revision>
  <dcterms:created xsi:type="dcterms:W3CDTF">2025-10-30T09:21:23Z</dcterms:created>
  <dcterms:modified xsi:type="dcterms:W3CDTF">2025-10-30T10:14:47Z</dcterms:modified>
</cp:coreProperties>
</file>