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75" r:id="rId2"/>
    <p:sldId id="298" r:id="rId3"/>
    <p:sldId id="299" r:id="rId4"/>
    <p:sldId id="296" r:id="rId5"/>
    <p:sldId id="294" r:id="rId6"/>
    <p:sldId id="282" r:id="rId7"/>
    <p:sldId id="276" r:id="rId8"/>
    <p:sldId id="291" r:id="rId9"/>
    <p:sldId id="290" r:id="rId10"/>
    <p:sldId id="293" r:id="rId11"/>
    <p:sldId id="297" r:id="rId12"/>
    <p:sldId id="280" r:id="rId13"/>
    <p:sldId id="300" r:id="rId14"/>
    <p:sldId id="279" r:id="rId15"/>
    <p:sldId id="301" r:id="rId16"/>
    <p:sldId id="303" r:id="rId17"/>
    <p:sldId id="268" r:id="rId18"/>
    <p:sldId id="302" r:id="rId19"/>
    <p:sldId id="286" r:id="rId20"/>
    <p:sldId id="288" r:id="rId21"/>
    <p:sldId id="287" r:id="rId22"/>
    <p:sldId id="306" r:id="rId23"/>
    <p:sldId id="307" r:id="rId24"/>
    <p:sldId id="308" r:id="rId25"/>
    <p:sldId id="281" r:id="rId26"/>
    <p:sldId id="260" r:id="rId2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43" autoAdjust="0"/>
    <p:restoredTop sz="94660"/>
  </p:normalViewPr>
  <p:slideViewPr>
    <p:cSldViewPr snapToGrid="0">
      <p:cViewPr varScale="1">
        <p:scale>
          <a:sx n="98" d="100"/>
          <a:sy n="98" d="100"/>
        </p:scale>
        <p:origin x="11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9E82BF-0751-4ADA-BDDE-93F51E780DB1}" type="datetimeFigureOut">
              <a:rPr lang="fr-FR" smtClean="0"/>
              <a:t>23/10/2025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49301E-7652-4BCD-BAF3-306075E7F8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382710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DC975FB-8101-4295-BCC0-9E9E1DB159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ED9CD9D2-3A03-4D8F-932C-8E1ADA451D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4DCA24A-DE4A-428A-947E-A521EFDB3D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1A0BA-ACC2-45B9-88F7-403EE2A06AB0}" type="datetime1">
              <a:rPr lang="fr-FR" smtClean="0"/>
              <a:t>23/10/2025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3E7035E-C764-4B0D-BC80-412ECBE8FB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8963F0A-5CB6-4156-8D7D-B9B280D7B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77C7A-C57E-4BB8-BCF2-54FA4CC0AAF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47366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3EF793-7657-4876-841A-20E129D303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2600455-1D7E-4329-8D65-6FF126DB27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6B5750-6583-4F35-B018-D87E88B66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CC4E5-6522-46B1-9B43-04277F76F2AA}" type="datetime1">
              <a:rPr lang="fr-FR" smtClean="0"/>
              <a:t>23/10/2025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E20A666-638A-4BDC-B063-5FFE1B8C8F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679207C-693C-486D-869D-35CC45FED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77C7A-C57E-4BB8-BCF2-54FA4CC0AAF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333174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9457C17-471F-4DAE-97E3-59CB22657D5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C6E3BD5-28FE-48EB-8308-18006537D7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C3398BA-FD2C-4549-913B-E5DB718746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5F088-16DB-4195-BE12-1E1A341C2D19}" type="datetime1">
              <a:rPr lang="fr-FR" smtClean="0"/>
              <a:t>23/10/2025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86CC057-E2EB-42A4-BA96-DD87203E0F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3D0BC78-BD89-4B62-858A-6CD66FACB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77C7A-C57E-4BB8-BCF2-54FA4CC0AAF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0240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F634D0-8506-476C-AF6A-E74777131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BF8C5DD-3EDB-413A-9058-D8B25C9C92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6286D33-46B4-4DEC-9228-83FD58B83E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5B3FB-3E2D-469F-8361-05BD2692AE4E}" type="datetime1">
              <a:rPr lang="fr-FR" smtClean="0"/>
              <a:t>23/10/2025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409546F-9782-490E-91AF-62CE66812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89917A1-87F3-4BCC-8C0D-BDB94ABBB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77C7A-C57E-4BB8-BCF2-54FA4CC0AAF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94226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FF4861D-EF0E-444C-BDFD-23ACE304B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CFC602C-FC06-42B8-97B2-98D14F8D16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DED92A1-C8A1-4A4F-A7B0-B1C8E70D53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DDD35-84E0-49BB-BBD3-CFFD07264E57}" type="datetime1">
              <a:rPr lang="fr-FR" smtClean="0"/>
              <a:t>23/10/2025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40FD017-71EC-4CDF-8B20-095CED6F39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5502CD0-01C5-4BD6-8B6A-8956D3E9E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77C7A-C57E-4BB8-BCF2-54FA4CC0AAF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0475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86A95D2-9FFC-4596-A0DE-9694272D4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9E54435-5310-4F19-90A5-3A7012544D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890B741-DEE6-45E5-84C5-24BE0B3A8D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BF9859F-D8AF-4439-938E-15C3F7F64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B5AC6-A4DF-4637-BE72-6D5E2FDB1416}" type="datetime1">
              <a:rPr lang="fr-FR" smtClean="0"/>
              <a:t>23/10/2025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E083E17-46AC-478B-B1CB-8454742C0B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5DB100B-32DD-47E0-87F4-8BB03ADBD5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77C7A-C57E-4BB8-BCF2-54FA4CC0AAF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6084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033EF6-272D-46FC-9A92-F0FCD56DDC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DA3D678-E59D-453F-9851-F8A3CE5D0B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3454DCA-258D-440D-A561-0A0D1069D9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E792B5F-29E2-4AE9-BEA5-248C3F04D3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7814F980-4BC0-4899-BAE0-01DCC33276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E4A46105-B302-4DAC-980C-1A6B8A6EE3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EB87-6AC5-485A-9A96-B434D90FF9A2}" type="datetime1">
              <a:rPr lang="fr-FR" smtClean="0"/>
              <a:t>23/10/2025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E7FCDDA8-B19F-49F6-8235-2B654C38F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BFBED45-845E-43EE-87C3-B839A4675A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77C7A-C57E-4BB8-BCF2-54FA4CC0AAF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64868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9C27BC4-A64D-40E6-A0E0-4F8600BAE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0D2AD03F-EA4F-4D3F-AC3B-81372B6E51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EB101-C024-4B9D-9AAA-D264BAEB5EC4}" type="datetime1">
              <a:rPr lang="fr-FR" smtClean="0"/>
              <a:t>23/10/2025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3C13554-141C-47FF-8201-A591B4EB74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2C62E7C-320A-4F9B-8AA3-0CA859C63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77C7A-C57E-4BB8-BCF2-54FA4CC0AAF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8226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FD2DFFD-9442-4D6D-8704-DA941CD09A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40DA3-7FCA-4FD3-941D-0F2BE6ED45E4}" type="datetime1">
              <a:rPr lang="fr-FR" smtClean="0"/>
              <a:t>23/10/2025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16A36D39-8386-4265-BB46-3CA0C02298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5970CF0-8F21-4A8F-89C7-C4B60BF82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77C7A-C57E-4BB8-BCF2-54FA4CC0AAF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06542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8C16136-40D1-4586-8123-EB113B6B2F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EE71C2F-2ADA-4EF6-9735-AD7EDA495B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F2324F5-B366-4AB2-80F4-DE9D316EE2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89F1FE5-2976-46EA-BA71-5F22F60444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BA555-A35F-4F0B-8CC2-89A56DF84B3A}" type="datetime1">
              <a:rPr lang="fr-FR" smtClean="0"/>
              <a:t>23/10/2025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CEE2D22-CD96-47A8-A3E5-6C08BC374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56130C1-7284-4732-810C-0C0BABB2FB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77C7A-C57E-4BB8-BCF2-54FA4CC0AAF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61497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39B81C-7016-428C-9801-5777909D9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CE7E854-54B6-4D3A-9585-CCB7B858E1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84560A8-805D-42CD-A31D-8EAA4698F9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479FF15-7FAF-4FBB-BB84-E70A0C997E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926C3-21F7-49D6-8485-81949743F2ED}" type="datetime1">
              <a:rPr lang="fr-FR" smtClean="0"/>
              <a:t>23/10/2025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0A91489-8E02-48AF-B70A-04BB64FB89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A84B43-581F-467A-AE83-49516DE2E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77C7A-C57E-4BB8-BCF2-54FA4CC0AAF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4081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05EF6A93-08D5-4F11-8C66-1485E21B9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8866C71-042D-4149-86D7-5A4CC189E8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E4945CD-5DC7-463E-816A-0E882DBA1F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C78B4C-A13A-4816-9119-1EC4E17E5BAF}" type="datetime1">
              <a:rPr lang="fr-FR" smtClean="0"/>
              <a:t>23/10/2025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B00D2CB-E735-4EEA-8F28-C0C2190646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346BEC5-1B8B-4008-B708-02DBA324B1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877C7A-C57E-4BB8-BCF2-54FA4CC0AAF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1566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emf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g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books.openedition.org/editionscnrs/docannexe/image/10994/img-1.jpg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3EB92274-2B9D-4DB0-9393-65909D06A152}"/>
              </a:ext>
            </a:extLst>
          </p:cNvPr>
          <p:cNvSpPr txBox="1"/>
          <p:nvPr/>
        </p:nvSpPr>
        <p:spPr>
          <a:xfrm>
            <a:off x="934825" y="3228945"/>
            <a:ext cx="103223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/>
              <a:t>Combustibles pour les réacteurs nucléaires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05770513-AE1D-4E8F-9540-1D6E87D04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77C7A-C57E-4BB8-BCF2-54FA4CC0AAF5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640793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DE1B31BD-F59F-470E-BAF6-FC22AFD718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57524"/>
            <a:ext cx="12192000" cy="2057592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DD58B66A-17E6-4C0A-BF30-2E7D63EB75AE}"/>
              </a:ext>
            </a:extLst>
          </p:cNvPr>
          <p:cNvSpPr txBox="1"/>
          <p:nvPr/>
        </p:nvSpPr>
        <p:spPr>
          <a:xfrm>
            <a:off x="94268" y="75414"/>
            <a:ext cx="56089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chemeClr val="accent1"/>
                </a:solidFill>
              </a:rPr>
              <a:t>L’uranium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407F779-2AAD-479B-856D-BCA949809B00}"/>
              </a:ext>
            </a:extLst>
          </p:cNvPr>
          <p:cNvSpPr txBox="1"/>
          <p:nvPr/>
        </p:nvSpPr>
        <p:spPr>
          <a:xfrm>
            <a:off x="175967" y="4731662"/>
            <a:ext cx="118400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rgbClr val="C00000"/>
                </a:solidFill>
              </a:rPr>
              <a:t>Les réacteurs actuels (2° génération REP ou REB) fonctionnent principalement à partir d’uranium enrichi entre 3 et 5% en </a:t>
            </a:r>
            <a:r>
              <a:rPr lang="fr-FR" sz="2000" baseline="30000" dirty="0">
                <a:solidFill>
                  <a:srgbClr val="C00000"/>
                </a:solidFill>
              </a:rPr>
              <a:t>235</a:t>
            </a:r>
            <a:r>
              <a:rPr lang="fr-FR" sz="2000" dirty="0">
                <a:solidFill>
                  <a:srgbClr val="C00000"/>
                </a:solidFill>
              </a:rPr>
              <a:t>U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7E55275-94B4-4F86-A088-42300D719B9B}"/>
              </a:ext>
            </a:extLst>
          </p:cNvPr>
          <p:cNvSpPr txBox="1"/>
          <p:nvPr/>
        </p:nvSpPr>
        <p:spPr>
          <a:xfrm>
            <a:off x="5015062" y="2620652"/>
            <a:ext cx="14517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1"/>
                </a:solidFill>
              </a:rPr>
              <a:t>Fissile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643CC92-CB03-4838-82AB-4CE7546A5E80}"/>
              </a:ext>
            </a:extLst>
          </p:cNvPr>
          <p:cNvSpPr txBox="1"/>
          <p:nvPr/>
        </p:nvSpPr>
        <p:spPr>
          <a:xfrm>
            <a:off x="5016632" y="2923883"/>
            <a:ext cx="14517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1"/>
                </a:solidFill>
              </a:rPr>
              <a:t>Fissile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5450E6C-8B7B-47DD-BAAE-31D77D2A6E48}"/>
              </a:ext>
            </a:extLst>
          </p:cNvPr>
          <p:cNvSpPr txBox="1"/>
          <p:nvPr/>
        </p:nvSpPr>
        <p:spPr>
          <a:xfrm>
            <a:off x="5008777" y="2340991"/>
            <a:ext cx="14517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6"/>
                </a:solidFill>
              </a:rPr>
              <a:t>Fertile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0DDBFCA4-54E3-42E0-B295-42837B029A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77C7A-C57E-4BB8-BCF2-54FA4CC0AAF5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58514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7949DC38-5AD6-4543-9F8A-AF6A9C3E147B}"/>
              </a:ext>
            </a:extLst>
          </p:cNvPr>
          <p:cNvSpPr txBox="1"/>
          <p:nvPr/>
        </p:nvSpPr>
        <p:spPr>
          <a:xfrm>
            <a:off x="94268" y="75414"/>
            <a:ext cx="56089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chemeClr val="accent1"/>
                </a:solidFill>
              </a:rPr>
              <a:t>Isotope fissile vs isotope fertile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47950A0-E08D-4D6D-AAA6-D494B0DC1CDC}"/>
              </a:ext>
            </a:extLst>
          </p:cNvPr>
          <p:cNvSpPr txBox="1"/>
          <p:nvPr/>
        </p:nvSpPr>
        <p:spPr>
          <a:xfrm>
            <a:off x="301658" y="1140643"/>
            <a:ext cx="789966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baseline="30000" dirty="0">
                <a:solidFill>
                  <a:schemeClr val="accent1"/>
                </a:solidFill>
              </a:rPr>
              <a:t>235</a:t>
            </a:r>
            <a:r>
              <a:rPr lang="fr-FR" sz="2000" b="1" dirty="0">
                <a:solidFill>
                  <a:schemeClr val="accent1"/>
                </a:solidFill>
              </a:rPr>
              <a:t>U</a:t>
            </a:r>
            <a:r>
              <a:rPr lang="fr-FR" sz="2000" dirty="0"/>
              <a:t> est un isotope </a:t>
            </a:r>
            <a:r>
              <a:rPr lang="fr-FR" sz="2000" b="1" dirty="0">
                <a:solidFill>
                  <a:schemeClr val="accent1"/>
                </a:solidFill>
              </a:rPr>
              <a:t>fissile</a:t>
            </a:r>
            <a:r>
              <a:rPr lang="fr-FR" sz="2000" dirty="0"/>
              <a:t> de l’uranium :</a:t>
            </a:r>
          </a:p>
          <a:p>
            <a:r>
              <a:rPr lang="fr-FR" dirty="0"/>
              <a:t>Sa </a:t>
            </a:r>
            <a:r>
              <a:rPr lang="fr-FR" b="1" dirty="0">
                <a:solidFill>
                  <a:schemeClr val="accent1"/>
                </a:solidFill>
              </a:rPr>
              <a:t>désintégration est directe suite à l’interaction avec un neutron</a:t>
            </a:r>
            <a:r>
              <a:rPr lang="fr-FR" dirty="0"/>
              <a:t>, par exemple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2C623786-4797-4E33-9FEF-608D384F34F1}"/>
                  </a:ext>
                </a:extLst>
              </p:cNvPr>
              <p:cNvSpPr/>
              <p:nvPr/>
            </p:nvSpPr>
            <p:spPr>
              <a:xfrm>
                <a:off x="1079188" y="1881167"/>
                <a:ext cx="5104795" cy="5401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Pre>
                      <m:sPrePr>
                        <m:ctrlPr>
                          <a:rPr lang="fr-FR" sz="280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PrePr>
                      <m:sub>
                        <m:r>
                          <a:rPr lang="fr-FR" sz="28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92</m:t>
                        </m:r>
                      </m:sub>
                      <m:sup>
                        <m:r>
                          <a:rPr lang="fr-FR" sz="28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235</m:t>
                        </m:r>
                      </m:sup>
                      <m:e>
                        <m:r>
                          <a:rPr lang="fr-FR" sz="28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</m:sPre>
                  </m:oMath>
                </a14:m>
                <a:r>
                  <a:rPr lang="fr-FR" sz="2800" dirty="0">
                    <a:solidFill>
                      <a:schemeClr val="accent1"/>
                    </a:solidFill>
                  </a:rPr>
                  <a:t> </a:t>
                </a:r>
                <a:r>
                  <a:rPr lang="fr-FR" sz="2800" dirty="0"/>
                  <a:t>+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fr-FR" sz="2800" i="1">
                            <a:latin typeface="Cambria Math" panose="02040503050406030204" pitchFamily="18" charset="0"/>
                          </a:rPr>
                        </m:ctrlPr>
                      </m:sPrePr>
                      <m:sub>
                        <m:r>
                          <a:rPr lang="fr-FR" sz="28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fr-FR" sz="2800" i="1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  <m:e>
                        <m:r>
                          <a:rPr lang="fr-FR" sz="2800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fr-FR" sz="2800" i="1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sPre>
                    <m:r>
                      <a:rPr lang="fr-FR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Pre>
                      <m:sPrePr>
                        <m:ctrlPr>
                          <a:rPr lang="fr-FR" sz="2800" i="1">
                            <a:latin typeface="Cambria Math" panose="02040503050406030204" pitchFamily="18" charset="0"/>
                          </a:rPr>
                        </m:ctrlPr>
                      </m:sPrePr>
                      <m:sub>
                        <m:r>
                          <a:rPr lang="fr-FR" sz="2800" b="0" i="1" smtClean="0">
                            <a:latin typeface="Cambria Math" panose="02040503050406030204" pitchFamily="18" charset="0"/>
                          </a:rPr>
                          <m:t>56</m:t>
                        </m:r>
                      </m:sub>
                      <m:sup>
                        <m:r>
                          <a:rPr lang="fr-FR" sz="2800" b="0" i="1" smtClean="0">
                            <a:latin typeface="Cambria Math" panose="02040503050406030204" pitchFamily="18" charset="0"/>
                          </a:rPr>
                          <m:t>141</m:t>
                        </m:r>
                      </m:sup>
                      <m:e>
                        <m:r>
                          <a:rPr lang="fr-FR" sz="2800" b="0" i="1" smtClean="0">
                            <a:latin typeface="Cambria Math" panose="02040503050406030204" pitchFamily="18" charset="0"/>
                          </a:rPr>
                          <m:t>𝐵𝑎</m:t>
                        </m:r>
                      </m:e>
                    </m:sPre>
                    <m:r>
                      <m:rPr>
                        <m:nor/>
                      </m:rPr>
                      <a:rPr lang="fr-FR" sz="2800" dirty="0"/>
                      <m:t>+</m:t>
                    </m:r>
                    <m:sPre>
                      <m:sPrePr>
                        <m:ctrlPr>
                          <a:rPr lang="fr-FR" sz="2800" i="1">
                            <a:latin typeface="Cambria Math" panose="02040503050406030204" pitchFamily="18" charset="0"/>
                          </a:rPr>
                        </m:ctrlPr>
                      </m:sPrePr>
                      <m:sub>
                        <m:r>
                          <a:rPr lang="fr-FR" sz="2800" b="0" i="1" smtClean="0">
                            <a:latin typeface="Cambria Math" panose="02040503050406030204" pitchFamily="18" charset="0"/>
                          </a:rPr>
                          <m:t>36</m:t>
                        </m:r>
                      </m:sub>
                      <m:sup>
                        <m:r>
                          <a:rPr lang="fr-FR" sz="2800" b="0" i="1" smtClean="0">
                            <a:latin typeface="Cambria Math" panose="02040503050406030204" pitchFamily="18" charset="0"/>
                          </a:rPr>
                          <m:t>92</m:t>
                        </m:r>
                      </m:sup>
                      <m:e>
                        <m:r>
                          <a:rPr lang="fr-FR" sz="2800" b="0" i="1" smtClean="0">
                            <a:latin typeface="Cambria Math" panose="02040503050406030204" pitchFamily="18" charset="0"/>
                          </a:rPr>
                          <m:t>𝐾𝑟</m:t>
                        </m:r>
                      </m:e>
                    </m:sPre>
                  </m:oMath>
                </a14:m>
                <a:r>
                  <a:rPr lang="fr-FR" sz="2800" dirty="0"/>
                  <a:t>+ 3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fr-FR" sz="2800" i="1">
                            <a:latin typeface="Cambria Math" panose="02040503050406030204" pitchFamily="18" charset="0"/>
                          </a:rPr>
                        </m:ctrlPr>
                      </m:sPrePr>
                      <m:sub>
                        <m:r>
                          <a:rPr lang="fr-FR" sz="28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fr-FR" sz="2800" i="1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  <m:e>
                        <m:r>
                          <a:rPr lang="fr-FR" sz="2800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fr-FR" sz="2800" i="1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sPre>
                  </m:oMath>
                </a14:m>
                <a:endParaRPr lang="fr-FR" sz="2800" dirty="0"/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2C623786-4797-4E33-9FEF-608D384F34F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9188" y="1881167"/>
                <a:ext cx="5104795" cy="540148"/>
              </a:xfrm>
              <a:prstGeom prst="rect">
                <a:avLst/>
              </a:prstGeom>
              <a:blipFill>
                <a:blip r:embed="rId2"/>
                <a:stretch>
                  <a:fillRect t="-7955" b="-3295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ZoneTexte 10">
            <a:extLst>
              <a:ext uri="{FF2B5EF4-FFF2-40B4-BE49-F238E27FC236}">
                <a16:creationId xmlns:a16="http://schemas.microsoft.com/office/drawing/2014/main" id="{220CC5EA-610E-4A4B-8FE5-5084240092CC}"/>
              </a:ext>
            </a:extLst>
          </p:cNvPr>
          <p:cNvSpPr txBox="1"/>
          <p:nvPr/>
        </p:nvSpPr>
        <p:spPr>
          <a:xfrm>
            <a:off x="301657" y="3078274"/>
            <a:ext cx="962476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baseline="30000" dirty="0">
                <a:solidFill>
                  <a:schemeClr val="accent6"/>
                </a:solidFill>
              </a:rPr>
              <a:t>238</a:t>
            </a:r>
            <a:r>
              <a:rPr lang="fr-FR" sz="2000" b="1" dirty="0">
                <a:solidFill>
                  <a:schemeClr val="accent6"/>
                </a:solidFill>
              </a:rPr>
              <a:t>U</a:t>
            </a:r>
            <a:r>
              <a:rPr lang="fr-FR" sz="2000" dirty="0"/>
              <a:t> est un isotope </a:t>
            </a:r>
            <a:r>
              <a:rPr lang="fr-FR" sz="2000" b="1" dirty="0">
                <a:solidFill>
                  <a:schemeClr val="accent6"/>
                </a:solidFill>
              </a:rPr>
              <a:t>fertile</a:t>
            </a:r>
            <a:r>
              <a:rPr lang="fr-FR" sz="2000" dirty="0"/>
              <a:t> de l’uranium :</a:t>
            </a:r>
          </a:p>
          <a:p>
            <a:r>
              <a:rPr lang="fr-FR" dirty="0"/>
              <a:t>Sa </a:t>
            </a:r>
            <a:r>
              <a:rPr lang="fr-FR" b="1" dirty="0">
                <a:solidFill>
                  <a:schemeClr val="accent6"/>
                </a:solidFill>
              </a:rPr>
              <a:t>désintégration est indirecte par l’intermédiaire de la formation de </a:t>
            </a:r>
            <a:r>
              <a:rPr lang="fr-FR" b="1" baseline="30000" dirty="0">
                <a:solidFill>
                  <a:schemeClr val="accent1"/>
                </a:solidFill>
              </a:rPr>
              <a:t>239</a:t>
            </a:r>
            <a:r>
              <a:rPr lang="fr-FR" b="1" dirty="0">
                <a:solidFill>
                  <a:schemeClr val="accent1"/>
                </a:solidFill>
              </a:rPr>
              <a:t>Pu (fissile)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8AFA66F8-04AE-4CFB-B9EE-14BE14996AC9}"/>
                  </a:ext>
                </a:extLst>
              </p:cNvPr>
              <p:cNvSpPr/>
              <p:nvPr/>
            </p:nvSpPr>
            <p:spPr>
              <a:xfrm>
                <a:off x="301657" y="3773970"/>
                <a:ext cx="2930418" cy="53424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Pre>
                      <m:sPrePr>
                        <m:ctrlPr>
                          <a:rPr lang="fr-FR" sz="280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sPrePr>
                      <m:sub>
                        <m:r>
                          <a:rPr lang="fr-FR" sz="2800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92</m:t>
                        </m:r>
                      </m:sub>
                      <m:sup>
                        <m:r>
                          <a:rPr lang="fr-FR" sz="2800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23</m:t>
                        </m:r>
                        <m:r>
                          <a:rPr lang="fr-FR" sz="28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sup>
                      <m:e>
                        <m:r>
                          <a:rPr lang="fr-FR" sz="2800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</m:sPre>
                  </m:oMath>
                </a14:m>
                <a:r>
                  <a:rPr lang="fr-FR" sz="2800" dirty="0">
                    <a:solidFill>
                      <a:schemeClr val="accent6"/>
                    </a:solidFill>
                  </a:rPr>
                  <a:t> </a:t>
                </a:r>
                <a:r>
                  <a:rPr lang="fr-FR" sz="2800" dirty="0"/>
                  <a:t>+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fr-FR" sz="2800" i="1">
                            <a:latin typeface="Cambria Math" panose="02040503050406030204" pitchFamily="18" charset="0"/>
                          </a:rPr>
                        </m:ctrlPr>
                      </m:sPrePr>
                      <m:sub>
                        <m:r>
                          <a:rPr lang="fr-FR" sz="28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fr-FR" sz="2800" i="1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  <m:e>
                        <m:r>
                          <a:rPr lang="fr-FR" sz="2800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fr-FR" sz="2800" i="1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sPre>
                    <m:r>
                      <a:rPr lang="fr-FR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Pre>
                      <m:sPrePr>
                        <m:ctrlPr>
                          <a:rPr lang="fr-FR" sz="2800" i="1">
                            <a:latin typeface="Cambria Math" panose="02040503050406030204" pitchFamily="18" charset="0"/>
                          </a:rPr>
                        </m:ctrlPr>
                      </m:sPrePr>
                      <m:sub>
                        <m:r>
                          <a:rPr lang="fr-FR" sz="2800" i="1">
                            <a:latin typeface="Cambria Math" panose="02040503050406030204" pitchFamily="18" charset="0"/>
                          </a:rPr>
                          <m:t>92</m:t>
                        </m:r>
                      </m:sub>
                      <m:sup>
                        <m:r>
                          <a:rPr lang="fr-FR" sz="2800" i="1">
                            <a:latin typeface="Cambria Math" panose="02040503050406030204" pitchFamily="18" charset="0"/>
                          </a:rPr>
                          <m:t>23</m:t>
                        </m:r>
                        <m:r>
                          <a:rPr lang="fr-FR" sz="2800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sup>
                      <m:e>
                        <m:r>
                          <a:rPr lang="fr-FR" sz="28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</m:sPre>
                  </m:oMath>
                </a14:m>
                <a:endParaRPr lang="fr-FR" sz="2800" baseline="30000" dirty="0"/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8AFA66F8-04AE-4CFB-B9EE-14BE14996AC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657" y="3773970"/>
                <a:ext cx="2930418" cy="534249"/>
              </a:xfrm>
              <a:prstGeom prst="rect">
                <a:avLst/>
              </a:prstGeom>
              <a:blipFill>
                <a:blip r:embed="rId3"/>
                <a:stretch>
                  <a:fillRect t="-7955" b="-3181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80AC1B5C-7278-4DCC-9DBC-EE4C563B68B6}"/>
                  </a:ext>
                </a:extLst>
              </p:cNvPr>
              <p:cNvSpPr/>
              <p:nvPr/>
            </p:nvSpPr>
            <p:spPr>
              <a:xfrm>
                <a:off x="3672965" y="3754262"/>
                <a:ext cx="3904787" cy="53360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Pre>
                        <m:sPrePr>
                          <m:ctrlPr>
                            <a:rPr lang="fr-FR" sz="2800" i="1" smtClean="0">
                              <a:latin typeface="Cambria Math" panose="02040503050406030204" pitchFamily="18" charset="0"/>
                            </a:rPr>
                          </m:ctrlPr>
                        </m:sPrePr>
                        <m:sub>
                          <m:r>
                            <a:rPr lang="fr-FR" sz="2800" i="1">
                              <a:latin typeface="Cambria Math" panose="02040503050406030204" pitchFamily="18" charset="0"/>
                            </a:rPr>
                            <m:t>92</m:t>
                          </m:r>
                        </m:sub>
                        <m:sup>
                          <m:r>
                            <a:rPr lang="fr-FR" sz="2800" i="1">
                              <a:latin typeface="Cambria Math" panose="02040503050406030204" pitchFamily="18" charset="0"/>
                            </a:rPr>
                            <m:t>239</m:t>
                          </m:r>
                        </m:sup>
                        <m:e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</m:sPre>
                      <m:r>
                        <m:rPr>
                          <m:nor/>
                        </m:rPr>
                        <a:rPr lang="fr-FR" sz="2800" b="0" i="0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fr-FR" sz="2800" dirty="0"/>
                        <m:t>+</m:t>
                      </m:r>
                      <m:r>
                        <m:rPr>
                          <m:nor/>
                        </m:rPr>
                        <a:rPr lang="fr-FR" sz="2800" b="0" i="0" dirty="0" smtClean="0"/>
                        <m:t> </m:t>
                      </m:r>
                      <m:r>
                        <a:rPr lang="fr-FR" sz="2800" i="1" dirty="0" smtClean="0">
                          <a:latin typeface="Cambria Math" panose="02040503050406030204" pitchFamily="18" charset="0"/>
                          <a:sym typeface="Symbol" panose="05050102010706020507" pitchFamily="18" charset="2"/>
                        </a:rPr>
                        <m:t></m:t>
                      </m:r>
                      <m:r>
                        <a:rPr lang="fr-FR" sz="2800" b="0" i="1" baseline="30000" dirty="0" smtClean="0">
                          <a:latin typeface="Cambria Math" panose="02040503050406030204" pitchFamily="18" charset="0"/>
                          <a:sym typeface="Symbol" panose="05050102010706020507" pitchFamily="18" charset="2"/>
                        </a:rPr>
                        <m:t>−</m:t>
                      </m:r>
                      <m:r>
                        <a:rPr lang="fr-FR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sPre>
                        <m:sPrePr>
                          <m:ctrlPr>
                            <a:rPr lang="fr-FR" sz="2800" i="1">
                              <a:latin typeface="Cambria Math" panose="02040503050406030204" pitchFamily="18" charset="0"/>
                            </a:rPr>
                          </m:ctrlPr>
                        </m:sPrePr>
                        <m:sub>
                          <m:r>
                            <a:rPr lang="fr-FR" sz="2800" i="1">
                              <a:latin typeface="Cambria Math" panose="02040503050406030204" pitchFamily="18" charset="0"/>
                            </a:rPr>
                            <m:t>9</m:t>
                          </m:r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  <m:sup>
                          <m:r>
                            <a:rPr lang="fr-FR" sz="2800" i="1">
                              <a:latin typeface="Cambria Math" panose="02040503050406030204" pitchFamily="18" charset="0"/>
                            </a:rPr>
                            <m:t>23</m:t>
                          </m:r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sup>
                        <m:e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𝑁𝑝</m:t>
                          </m:r>
                        </m:e>
                      </m:sPre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fr-FR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fr-FR" sz="2800" dirty="0" smtClean="0"/>
                            <m:t>+</m:t>
                          </m:r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</m:oMath>
                  </m:oMathPara>
                </a14:m>
                <a:endParaRPr lang="fr-FR" sz="2800" baseline="30000" dirty="0"/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80AC1B5C-7278-4DCC-9DBC-EE4C563B68B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2965" y="3754262"/>
                <a:ext cx="3904787" cy="53360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Flèche : droite 14">
            <a:extLst>
              <a:ext uri="{FF2B5EF4-FFF2-40B4-BE49-F238E27FC236}">
                <a16:creationId xmlns:a16="http://schemas.microsoft.com/office/drawing/2014/main" id="{D4F454CE-07CA-4AE0-B6C9-85040D5DBB15}"/>
              </a:ext>
            </a:extLst>
          </p:cNvPr>
          <p:cNvSpPr/>
          <p:nvPr/>
        </p:nvSpPr>
        <p:spPr>
          <a:xfrm>
            <a:off x="3312764" y="3943653"/>
            <a:ext cx="418047" cy="216816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Flèche : droite 15">
            <a:extLst>
              <a:ext uri="{FF2B5EF4-FFF2-40B4-BE49-F238E27FC236}">
                <a16:creationId xmlns:a16="http://schemas.microsoft.com/office/drawing/2014/main" id="{C97FD87F-AEA6-444E-8175-62022C561482}"/>
              </a:ext>
            </a:extLst>
          </p:cNvPr>
          <p:cNvSpPr/>
          <p:nvPr/>
        </p:nvSpPr>
        <p:spPr>
          <a:xfrm>
            <a:off x="7519905" y="3926531"/>
            <a:ext cx="418047" cy="216816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F14D3531-34AC-4A2A-B5AB-B56B1E360B05}"/>
                  </a:ext>
                </a:extLst>
              </p:cNvPr>
              <p:cNvSpPr/>
              <p:nvPr/>
            </p:nvSpPr>
            <p:spPr>
              <a:xfrm>
                <a:off x="7921947" y="3754262"/>
                <a:ext cx="4089645" cy="53360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Pre>
                        <m:sPrePr>
                          <m:ctrlPr>
                            <a:rPr lang="fr-FR" sz="2800" i="1" smtClean="0">
                              <a:latin typeface="Cambria Math" panose="02040503050406030204" pitchFamily="18" charset="0"/>
                            </a:rPr>
                          </m:ctrlPr>
                        </m:sPrePr>
                        <m:sub>
                          <m:r>
                            <a:rPr lang="fr-FR" sz="2800" i="1">
                              <a:latin typeface="Cambria Math" panose="02040503050406030204" pitchFamily="18" charset="0"/>
                            </a:rPr>
                            <m:t>9</m:t>
                          </m:r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  <m:sup>
                          <m:r>
                            <a:rPr lang="fr-FR" sz="2800" i="1">
                              <a:latin typeface="Cambria Math" panose="02040503050406030204" pitchFamily="18" charset="0"/>
                            </a:rPr>
                            <m:t>239</m:t>
                          </m:r>
                        </m:sup>
                        <m:e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𝑁𝑝</m:t>
                          </m:r>
                        </m:e>
                      </m:sPre>
                      <m:r>
                        <m:rPr>
                          <m:nor/>
                        </m:rPr>
                        <a:rPr lang="fr-FR" sz="2800" b="0" i="0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fr-FR" sz="2800" dirty="0"/>
                        <m:t>+</m:t>
                      </m:r>
                      <m:r>
                        <m:rPr>
                          <m:nor/>
                        </m:rPr>
                        <a:rPr lang="fr-FR" sz="2800" b="0" i="0" dirty="0" smtClean="0"/>
                        <m:t> </m:t>
                      </m:r>
                      <m:r>
                        <a:rPr lang="fr-FR" sz="2800" i="1" dirty="0" smtClean="0">
                          <a:latin typeface="Cambria Math" panose="02040503050406030204" pitchFamily="18" charset="0"/>
                          <a:sym typeface="Symbol" panose="05050102010706020507" pitchFamily="18" charset="2"/>
                        </a:rPr>
                        <m:t></m:t>
                      </m:r>
                      <m:r>
                        <a:rPr lang="fr-FR" sz="2800" b="0" i="1" baseline="30000" dirty="0" smtClean="0">
                          <a:latin typeface="Cambria Math" panose="02040503050406030204" pitchFamily="18" charset="0"/>
                          <a:sym typeface="Symbol" panose="05050102010706020507" pitchFamily="18" charset="2"/>
                        </a:rPr>
                        <m:t>−</m:t>
                      </m:r>
                      <m:r>
                        <a:rPr lang="fr-FR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sPre>
                        <m:sPrePr>
                          <m:ctrlPr>
                            <a:rPr lang="fr-FR" sz="280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PrePr>
                        <m:sub>
                          <m:r>
                            <a:rPr lang="fr-FR" sz="28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  <m:r>
                            <a:rPr lang="fr-FR" sz="28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  <m:sup>
                          <m:r>
                            <a:rPr lang="fr-FR" sz="28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23</m:t>
                          </m:r>
                          <m:r>
                            <a:rPr lang="fr-FR" sz="28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sup>
                        <m:e>
                          <m:r>
                            <a:rPr lang="fr-FR" sz="28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𝑃𝑢</m:t>
                          </m:r>
                        </m:e>
                      </m:sPre>
                      <m:r>
                        <a:rPr lang="fr-FR" sz="28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fr-FR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fr-FR" sz="2800" dirty="0" smtClean="0"/>
                            <m:t>+</m:t>
                          </m:r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</m:oMath>
                  </m:oMathPara>
                </a14:m>
                <a:endParaRPr lang="fr-FR" sz="2800" baseline="30000" dirty="0"/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F14D3531-34AC-4A2A-B5AB-B56B1E360B0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21947" y="3754262"/>
                <a:ext cx="4089645" cy="53360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786F8CC0-551C-4937-AF33-699D1BA478F3}"/>
                  </a:ext>
                </a:extLst>
              </p:cNvPr>
              <p:cNvSpPr/>
              <p:nvPr/>
            </p:nvSpPr>
            <p:spPr>
              <a:xfrm>
                <a:off x="1079188" y="4716105"/>
                <a:ext cx="5466689" cy="5400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Pre>
                      <m:sPrePr>
                        <m:ctrlPr>
                          <a:rPr lang="fr-FR" sz="280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PrePr>
                      <m:sub>
                        <m:r>
                          <a:rPr lang="fr-FR" sz="28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  <m:r>
                          <a:rPr lang="fr-FR" sz="28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  <m:sup>
                        <m:r>
                          <a:rPr lang="fr-FR" sz="28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23</m:t>
                        </m:r>
                        <m:r>
                          <a:rPr lang="fr-FR" sz="28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</m:sup>
                      <m:e>
                        <m:r>
                          <a:rPr lang="fr-FR" sz="28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𝑃𝑢</m:t>
                        </m:r>
                      </m:e>
                    </m:sPre>
                  </m:oMath>
                </a14:m>
                <a:r>
                  <a:rPr lang="fr-FR" sz="2800" dirty="0">
                    <a:solidFill>
                      <a:schemeClr val="accent1"/>
                    </a:solidFill>
                  </a:rPr>
                  <a:t> </a:t>
                </a:r>
                <a:r>
                  <a:rPr lang="fr-FR" sz="2800" dirty="0"/>
                  <a:t>+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fr-FR" sz="2800" i="1">
                            <a:latin typeface="Cambria Math" panose="02040503050406030204" pitchFamily="18" charset="0"/>
                          </a:rPr>
                        </m:ctrlPr>
                      </m:sPrePr>
                      <m:sub>
                        <m:r>
                          <a:rPr lang="fr-FR" sz="28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fr-FR" sz="2800" i="1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  <m:e>
                        <m:r>
                          <a:rPr lang="fr-FR" sz="2800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fr-FR" sz="2800" i="1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sPre>
                    <m:r>
                      <a:rPr lang="fr-FR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Pre>
                      <m:sPrePr>
                        <m:ctrlPr>
                          <a:rPr lang="fr-FR" sz="2800" i="1">
                            <a:latin typeface="Cambria Math" panose="02040503050406030204" pitchFamily="18" charset="0"/>
                          </a:rPr>
                        </m:ctrlPr>
                      </m:sPrePr>
                      <m:sub>
                        <m:r>
                          <a:rPr lang="fr-FR" sz="2800" b="0" i="1" smtClean="0">
                            <a:latin typeface="Cambria Math" panose="02040503050406030204" pitchFamily="18" charset="0"/>
                          </a:rPr>
                          <m:t>54</m:t>
                        </m:r>
                      </m:sub>
                      <m:sup>
                        <m:r>
                          <a:rPr lang="fr-FR" sz="2800" b="0" i="1" smtClean="0">
                            <a:latin typeface="Cambria Math" panose="02040503050406030204" pitchFamily="18" charset="0"/>
                          </a:rPr>
                          <m:t>134</m:t>
                        </m:r>
                      </m:sup>
                      <m:e>
                        <m:r>
                          <a:rPr lang="fr-FR" sz="2800" b="0" i="1" smtClean="0">
                            <a:latin typeface="Cambria Math" panose="02040503050406030204" pitchFamily="18" charset="0"/>
                          </a:rPr>
                          <m:t>𝑋𝑒</m:t>
                        </m:r>
                        <m:r>
                          <a:rPr lang="fr-FR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sPre>
                    <m:r>
                      <m:rPr>
                        <m:nor/>
                      </m:rPr>
                      <a:rPr lang="fr-FR" sz="2800" dirty="0"/>
                      <m:t>+</m:t>
                    </m:r>
                    <m:r>
                      <m:rPr>
                        <m:nor/>
                      </m:rPr>
                      <a:rPr lang="fr-FR" sz="2800" b="0" i="0" dirty="0" smtClean="0"/>
                      <m:t> </m:t>
                    </m:r>
                    <m:sPre>
                      <m:sPrePr>
                        <m:ctrlPr>
                          <a:rPr lang="fr-FR" sz="2800" i="1">
                            <a:latin typeface="Cambria Math" panose="02040503050406030204" pitchFamily="18" charset="0"/>
                          </a:rPr>
                        </m:ctrlPr>
                      </m:sPrePr>
                      <m:sub>
                        <m:r>
                          <a:rPr lang="fr-FR" sz="2800" b="0" i="1" smtClean="0">
                            <a:latin typeface="Cambria Math" panose="02040503050406030204" pitchFamily="18" charset="0"/>
                          </a:rPr>
                          <m:t>40</m:t>
                        </m:r>
                      </m:sub>
                      <m:sup>
                        <m:r>
                          <a:rPr lang="fr-FR" sz="2800" b="0" i="1" smtClean="0">
                            <a:latin typeface="Cambria Math" panose="02040503050406030204" pitchFamily="18" charset="0"/>
                          </a:rPr>
                          <m:t>103</m:t>
                        </m:r>
                      </m:sup>
                      <m:e>
                        <m:r>
                          <a:rPr lang="fr-FR" sz="2800" b="0" i="1" smtClean="0">
                            <a:latin typeface="Cambria Math" panose="02040503050406030204" pitchFamily="18" charset="0"/>
                          </a:rPr>
                          <m:t>𝑍𝑟</m:t>
                        </m:r>
                      </m:e>
                    </m:sPre>
                  </m:oMath>
                </a14:m>
                <a:r>
                  <a:rPr lang="fr-FR" sz="2800" dirty="0"/>
                  <a:t> + 3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fr-FR" sz="2800" i="1">
                            <a:latin typeface="Cambria Math" panose="02040503050406030204" pitchFamily="18" charset="0"/>
                          </a:rPr>
                        </m:ctrlPr>
                      </m:sPrePr>
                      <m:sub>
                        <m:r>
                          <a:rPr lang="fr-FR" sz="28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fr-FR" sz="2800" i="1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  <m:e>
                        <m:r>
                          <a:rPr lang="fr-FR" sz="2800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fr-FR" sz="2800" i="1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sPre>
                  </m:oMath>
                </a14:m>
                <a:endParaRPr lang="fr-FR" sz="2800" dirty="0"/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786F8CC0-551C-4937-AF33-699D1BA478F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9188" y="4716105"/>
                <a:ext cx="5466689" cy="540020"/>
              </a:xfrm>
              <a:prstGeom prst="rect">
                <a:avLst/>
              </a:prstGeom>
              <a:blipFill>
                <a:blip r:embed="rId6"/>
                <a:stretch>
                  <a:fillRect t="-7955" b="-3295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ZoneTexte 18">
            <a:extLst>
              <a:ext uri="{FF2B5EF4-FFF2-40B4-BE49-F238E27FC236}">
                <a16:creationId xmlns:a16="http://schemas.microsoft.com/office/drawing/2014/main" id="{EF5DFE53-4238-4B6A-9680-1AD3D003A262}"/>
              </a:ext>
            </a:extLst>
          </p:cNvPr>
          <p:cNvSpPr txBox="1"/>
          <p:nvPr/>
        </p:nvSpPr>
        <p:spPr>
          <a:xfrm>
            <a:off x="197963" y="5664011"/>
            <a:ext cx="118136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rgbClr val="C00000"/>
                </a:solidFill>
              </a:rPr>
              <a:t>Dans les réacteurs actuels </a:t>
            </a:r>
          </a:p>
          <a:p>
            <a:r>
              <a:rPr lang="fr-FR" sz="2000" dirty="0">
                <a:solidFill>
                  <a:srgbClr val="C00000"/>
                </a:solidFill>
              </a:rPr>
              <a:t>=&gt; </a:t>
            </a:r>
            <a:r>
              <a:rPr lang="fr-FR" sz="2000" b="1" dirty="0">
                <a:solidFill>
                  <a:srgbClr val="C00000"/>
                </a:solidFill>
              </a:rPr>
              <a:t>Création de plutonium 239 à partir de l’uranium 238 </a:t>
            </a:r>
            <a:r>
              <a:rPr lang="fr-FR" sz="2000" dirty="0">
                <a:solidFill>
                  <a:srgbClr val="C00000"/>
                </a:solidFill>
              </a:rPr>
              <a:t>: une partie fissionne (~1/3 de l’NRJ thermique produite par les centrales françaises), le reste fait partie des déchets à retraiter</a:t>
            </a:r>
          </a:p>
        </p:txBody>
      </p:sp>
      <p:sp>
        <p:nvSpPr>
          <p:cNvPr id="20" name="Espace réservé du numéro de diapositive 19">
            <a:extLst>
              <a:ext uri="{FF2B5EF4-FFF2-40B4-BE49-F238E27FC236}">
                <a16:creationId xmlns:a16="http://schemas.microsoft.com/office/drawing/2014/main" id="{ADC57E3F-0524-4C39-B7E2-89C4B1CAD0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77C7A-C57E-4BB8-BCF2-54FA4CC0AAF5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90378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25F434DC-4C13-43D1-B0DA-B57ACDA93D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75" y="1619250"/>
            <a:ext cx="6905625" cy="361950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169986E3-F8A0-4A35-AA0F-7ED7283E668D}"/>
              </a:ext>
            </a:extLst>
          </p:cNvPr>
          <p:cNvSpPr txBox="1"/>
          <p:nvPr/>
        </p:nvSpPr>
        <p:spPr>
          <a:xfrm>
            <a:off x="107375" y="5501472"/>
            <a:ext cx="119966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fr-FR" sz="2000" dirty="0">
                <a:solidFill>
                  <a:srgbClr val="C00000"/>
                </a:solidFill>
              </a:rPr>
              <a:t>Pour la fission de </a:t>
            </a:r>
            <a:r>
              <a:rPr lang="fr-FR" sz="2000" baseline="30000" dirty="0">
                <a:solidFill>
                  <a:srgbClr val="C00000"/>
                </a:solidFill>
              </a:rPr>
              <a:t>235</a:t>
            </a:r>
            <a:r>
              <a:rPr lang="fr-FR" sz="2000" dirty="0">
                <a:solidFill>
                  <a:srgbClr val="C00000"/>
                </a:solidFill>
              </a:rPr>
              <a:t>U et </a:t>
            </a:r>
            <a:r>
              <a:rPr lang="fr-FR" sz="2000" baseline="30000" dirty="0">
                <a:solidFill>
                  <a:srgbClr val="C00000"/>
                </a:solidFill>
              </a:rPr>
              <a:t>239</a:t>
            </a:r>
            <a:r>
              <a:rPr lang="fr-FR" sz="2000" dirty="0">
                <a:solidFill>
                  <a:srgbClr val="C00000"/>
                </a:solidFill>
              </a:rPr>
              <a:t>Pu : Nécessité de ralentir les neutrons (2 MeV =&gt; 0,025 eV) pour augmenter la section efficace de fission =&gt; </a:t>
            </a:r>
            <a:r>
              <a:rPr lang="fr-FR" sz="2000" b="1" dirty="0">
                <a:solidFill>
                  <a:srgbClr val="C00000"/>
                </a:solidFill>
              </a:rPr>
              <a:t>Utilisation d’un modérateur (eau)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fr-FR" sz="2000" dirty="0">
                <a:solidFill>
                  <a:srgbClr val="C00000"/>
                </a:solidFill>
              </a:rPr>
              <a:t>La fission de </a:t>
            </a:r>
            <a:r>
              <a:rPr lang="fr-FR" sz="2000" baseline="30000" dirty="0">
                <a:solidFill>
                  <a:srgbClr val="C00000"/>
                </a:solidFill>
              </a:rPr>
              <a:t>238</a:t>
            </a:r>
            <a:r>
              <a:rPr lang="fr-FR" sz="2000" dirty="0">
                <a:solidFill>
                  <a:srgbClr val="C00000"/>
                </a:solidFill>
              </a:rPr>
              <a:t>U nécessite des neutrons rapides (combustible MOX et futurs générateurs)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D784EB9-CE29-426F-BEB9-FA5ECC5B3BFE}"/>
              </a:ext>
            </a:extLst>
          </p:cNvPr>
          <p:cNvSpPr txBox="1"/>
          <p:nvPr/>
        </p:nvSpPr>
        <p:spPr>
          <a:xfrm>
            <a:off x="4528351" y="753349"/>
            <a:ext cx="2770121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rgbClr val="FF0000"/>
                </a:solidFill>
              </a:rPr>
              <a:t>Neutrons rapides</a:t>
            </a:r>
          </a:p>
          <a:p>
            <a:pPr algn="ctr"/>
            <a:r>
              <a:rPr lang="fr-FR" sz="1400" dirty="0">
                <a:solidFill>
                  <a:srgbClr val="FF0000"/>
                </a:solidFill>
              </a:rPr>
              <a:t>Réacteurs à neutrons rapides (certains projets de 4° génération)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AA85A53-7C39-447A-954D-16B638355C2C}"/>
              </a:ext>
            </a:extLst>
          </p:cNvPr>
          <p:cNvSpPr txBox="1"/>
          <p:nvPr/>
        </p:nvSpPr>
        <p:spPr>
          <a:xfrm>
            <a:off x="107375" y="781631"/>
            <a:ext cx="277012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chemeClr val="accent1"/>
                </a:solidFill>
              </a:rPr>
              <a:t>Neutrons thermiques</a:t>
            </a:r>
          </a:p>
          <a:p>
            <a:pPr algn="ctr"/>
            <a:r>
              <a:rPr lang="fr-FR" sz="1400" dirty="0">
                <a:solidFill>
                  <a:schemeClr val="accent1"/>
                </a:solidFill>
              </a:rPr>
              <a:t>Réacteurs à neutrons thermiques (2° génération, actuels)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BD22A7B-DC28-48B0-9978-618DDF7E3CF7}"/>
              </a:ext>
            </a:extLst>
          </p:cNvPr>
          <p:cNvSpPr txBox="1"/>
          <p:nvPr/>
        </p:nvSpPr>
        <p:spPr>
          <a:xfrm>
            <a:off x="94268" y="75414"/>
            <a:ext cx="78335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chemeClr val="accent1"/>
                </a:solidFill>
              </a:rPr>
              <a:t>Section efficace de fission et énergie cinétique des neutrons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64B03C4-22EC-4379-81BA-5ECA61F7D241}"/>
              </a:ext>
            </a:extLst>
          </p:cNvPr>
          <p:cNvSpPr txBox="1"/>
          <p:nvPr/>
        </p:nvSpPr>
        <p:spPr>
          <a:xfrm>
            <a:off x="7741533" y="1855216"/>
            <a:ext cx="445046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Noyaux fissiles</a:t>
            </a:r>
          </a:p>
          <a:p>
            <a:r>
              <a:rPr lang="fr-FR" dirty="0"/>
              <a:t>La réaction de fission peut intervenir quelle que soit l’NRJ du neutron</a:t>
            </a:r>
          </a:p>
          <a:p>
            <a:r>
              <a:rPr lang="fr-FR" baseline="30000" dirty="0"/>
              <a:t>235</a:t>
            </a:r>
            <a:r>
              <a:rPr lang="fr-FR" dirty="0"/>
              <a:t>U, </a:t>
            </a:r>
            <a:r>
              <a:rPr lang="fr-FR" baseline="30000" dirty="0"/>
              <a:t>233</a:t>
            </a:r>
            <a:r>
              <a:rPr lang="fr-FR" dirty="0"/>
              <a:t>U, </a:t>
            </a:r>
            <a:r>
              <a:rPr lang="fr-FR" baseline="30000" dirty="0"/>
              <a:t>239</a:t>
            </a:r>
            <a:r>
              <a:rPr lang="fr-FR" dirty="0"/>
              <a:t>Pu, </a:t>
            </a:r>
            <a:r>
              <a:rPr lang="fr-FR" baseline="30000" dirty="0"/>
              <a:t>241</a:t>
            </a:r>
            <a:r>
              <a:rPr lang="fr-FR" dirty="0"/>
              <a:t>Pu</a:t>
            </a:r>
          </a:p>
          <a:p>
            <a:endParaRPr lang="fr-FR" dirty="0"/>
          </a:p>
          <a:p>
            <a:r>
              <a:rPr lang="fr-FR" b="1" dirty="0"/>
              <a:t>Noyaux fertiles</a:t>
            </a:r>
          </a:p>
          <a:p>
            <a:r>
              <a:rPr lang="fr-FR" dirty="0"/>
              <a:t>La réaction de fission nécessite des neutrons rapides</a:t>
            </a:r>
          </a:p>
          <a:p>
            <a:r>
              <a:rPr lang="fr-FR" baseline="30000" dirty="0"/>
              <a:t>232</a:t>
            </a:r>
            <a:r>
              <a:rPr lang="fr-FR" dirty="0"/>
              <a:t>Th, </a:t>
            </a:r>
            <a:r>
              <a:rPr lang="fr-FR" baseline="30000" dirty="0"/>
              <a:t>238</a:t>
            </a:r>
            <a:r>
              <a:rPr lang="fr-FR" dirty="0"/>
              <a:t>U, </a:t>
            </a:r>
            <a:r>
              <a:rPr lang="fr-FR" baseline="30000" dirty="0"/>
              <a:t>240</a:t>
            </a:r>
            <a:r>
              <a:rPr lang="fr-FR" dirty="0"/>
              <a:t>Pu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980B009D-9147-401C-A8C0-1EAC87EB8C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77C7A-C57E-4BB8-BCF2-54FA4CC0AAF5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18896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3EB92274-2B9D-4DB0-9393-65909D06A152}"/>
              </a:ext>
            </a:extLst>
          </p:cNvPr>
          <p:cNvSpPr txBox="1"/>
          <p:nvPr/>
        </p:nvSpPr>
        <p:spPr>
          <a:xfrm>
            <a:off x="934825" y="3228945"/>
            <a:ext cx="103223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/>
              <a:t>Elaboration et comportement du combustible en réacteur </a:t>
            </a:r>
            <a:endParaRPr lang="fr-FR" sz="2400" dirty="0"/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2F0842AA-A65D-425F-AC1A-7E9276C09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77C7A-C57E-4BB8-BCF2-54FA4CC0AAF5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11825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53008A50-DBF7-4CDF-B108-62C05BD758C7}"/>
              </a:ext>
            </a:extLst>
          </p:cNvPr>
          <p:cNvSpPr txBox="1"/>
          <p:nvPr/>
        </p:nvSpPr>
        <p:spPr>
          <a:xfrm>
            <a:off x="94267" y="75414"/>
            <a:ext cx="93702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chemeClr val="accent1"/>
                </a:solidFill>
              </a:rPr>
              <a:t>Générations de réacteurs  nucléaires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F4CE04C-C3CB-45B2-9715-146E39CBE3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727" y="857838"/>
            <a:ext cx="11079557" cy="5118755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F9736BB-23FA-4976-81C5-2C11B9911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77C7A-C57E-4BB8-BCF2-54FA4CC0AAF5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330102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240FD128-5E7E-44B2-B6AB-B883FC58FD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1323975"/>
            <a:ext cx="7620000" cy="421005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3F67ED6-30DB-47D0-8EF1-A0B4CA0B3972}"/>
              </a:ext>
            </a:extLst>
          </p:cNvPr>
          <p:cNvSpPr/>
          <p:nvPr/>
        </p:nvSpPr>
        <p:spPr>
          <a:xfrm>
            <a:off x="8865041" y="5164693"/>
            <a:ext cx="20819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/>
              <a:t>https://www.irsn.fr/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3008A50-DBF7-4CDF-B108-62C05BD758C7}"/>
              </a:ext>
            </a:extLst>
          </p:cNvPr>
          <p:cNvSpPr txBox="1"/>
          <p:nvPr/>
        </p:nvSpPr>
        <p:spPr>
          <a:xfrm>
            <a:off x="94267" y="75414"/>
            <a:ext cx="93702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chemeClr val="accent1"/>
                </a:solidFill>
              </a:rPr>
              <a:t>Fonctionnement d’une centrale nucléaire (2° génération)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D3F0354-4AEF-45DC-A1E2-AD493F589702}"/>
              </a:ext>
            </a:extLst>
          </p:cNvPr>
          <p:cNvSpPr txBox="1"/>
          <p:nvPr/>
        </p:nvSpPr>
        <p:spPr>
          <a:xfrm>
            <a:off x="1017766" y="890546"/>
            <a:ext cx="69672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Réacteur à eau pressurisée (~350°C, ~150 bar), rendement ~33%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18050D92-E342-41EC-BB56-BFA4E45AC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77C7A-C57E-4BB8-BCF2-54FA4CC0AAF5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89885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53008A50-DBF7-4CDF-B108-62C05BD758C7}"/>
              </a:ext>
            </a:extLst>
          </p:cNvPr>
          <p:cNvSpPr txBox="1"/>
          <p:nvPr/>
        </p:nvSpPr>
        <p:spPr>
          <a:xfrm>
            <a:off x="94267" y="75414"/>
            <a:ext cx="93702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chemeClr val="accent1"/>
                </a:solidFill>
              </a:rPr>
              <a:t>Fonctionnement d’une centrale nucléaire (2° génération)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1147A01-C289-4B48-8D7D-AFD6BA10FF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4417" y="1124947"/>
            <a:ext cx="6991109" cy="4595004"/>
          </a:xfrm>
          <a:prstGeom prst="rect">
            <a:avLst/>
          </a:prstGeom>
        </p:spPr>
      </p:pic>
      <p:pic>
        <p:nvPicPr>
          <p:cNvPr id="9" name="Image 5">
            <a:extLst>
              <a:ext uri="{FF2B5EF4-FFF2-40B4-BE49-F238E27FC236}">
                <a16:creationId xmlns:a16="http://schemas.microsoft.com/office/drawing/2014/main" id="{6631B6C5-91F8-4604-9895-79FFD38DCCF1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656130" y="3256665"/>
            <a:ext cx="1769982" cy="2463285"/>
          </a:xfrm>
          <a:prstGeom prst="rect">
            <a:avLst/>
          </a:prstGeom>
        </p:spPr>
      </p:pic>
      <p:pic>
        <p:nvPicPr>
          <p:cNvPr id="10" name="Image 4">
            <a:extLst>
              <a:ext uri="{FF2B5EF4-FFF2-40B4-BE49-F238E27FC236}">
                <a16:creationId xmlns:a16="http://schemas.microsoft.com/office/drawing/2014/main" id="{DBA4EE4E-8F02-4535-A735-3B4A439C99D4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2656130" y="1124947"/>
            <a:ext cx="1769982" cy="206318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FAAAD596-2D1D-44F7-A151-C1C226AD7B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348" y="1527849"/>
            <a:ext cx="2494677" cy="3525812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E14BDC3D-90D5-4A2C-8621-281654314BE5}"/>
              </a:ext>
            </a:extLst>
          </p:cNvPr>
          <p:cNvSpPr txBox="1"/>
          <p:nvPr/>
        </p:nvSpPr>
        <p:spPr>
          <a:xfrm>
            <a:off x="-87464" y="4934530"/>
            <a:ext cx="39677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accent1"/>
                </a:solidFill>
              </a:rPr>
              <a:t>Les combustibles nucléaires (CEA)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484E2C5-07D7-4588-A5F3-CC51D4AD4D13}"/>
              </a:ext>
            </a:extLst>
          </p:cNvPr>
          <p:cNvSpPr txBox="1"/>
          <p:nvPr/>
        </p:nvSpPr>
        <p:spPr>
          <a:xfrm>
            <a:off x="7726130" y="5654323"/>
            <a:ext cx="39677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accent1"/>
                </a:solidFill>
              </a:rPr>
              <a:t>Filières et générations de réacteurs nucléaires (CEA)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D35B21B2-4D95-480D-9E39-D9BF3E2F10AE}"/>
              </a:ext>
            </a:extLst>
          </p:cNvPr>
          <p:cNvSpPr txBox="1"/>
          <p:nvPr/>
        </p:nvSpPr>
        <p:spPr>
          <a:xfrm>
            <a:off x="25348" y="5849214"/>
            <a:ext cx="117902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C00000"/>
                </a:solidFill>
              </a:rPr>
              <a:t>Combustible = Pastilles d’oxyde d’uranium UO</a:t>
            </a:r>
            <a:r>
              <a:rPr lang="fr-FR" baseline="-25000" dirty="0">
                <a:solidFill>
                  <a:srgbClr val="C00000"/>
                </a:solidFill>
              </a:rPr>
              <a:t>2</a:t>
            </a:r>
            <a:r>
              <a:rPr lang="fr-FR" dirty="0">
                <a:solidFill>
                  <a:srgbClr val="C00000"/>
                </a:solidFill>
              </a:rPr>
              <a:t> ou oxyde mixte (MOX : UO</a:t>
            </a:r>
            <a:r>
              <a:rPr lang="fr-FR" baseline="-25000" dirty="0">
                <a:solidFill>
                  <a:srgbClr val="C00000"/>
                </a:solidFill>
              </a:rPr>
              <a:t>2</a:t>
            </a:r>
            <a:r>
              <a:rPr lang="fr-FR" dirty="0">
                <a:solidFill>
                  <a:srgbClr val="C00000"/>
                </a:solidFill>
              </a:rPr>
              <a:t> + PuO</a:t>
            </a:r>
            <a:r>
              <a:rPr lang="fr-FR" baseline="-25000" dirty="0">
                <a:solidFill>
                  <a:srgbClr val="C00000"/>
                </a:solidFill>
              </a:rPr>
              <a:t>2</a:t>
            </a:r>
            <a:r>
              <a:rPr lang="fr-FR" dirty="0">
                <a:solidFill>
                  <a:srgbClr val="C00000"/>
                </a:solidFill>
              </a:rPr>
              <a:t>) dans une gaine d’alliage de zirconium</a:t>
            </a:r>
          </a:p>
          <a:p>
            <a:r>
              <a:rPr lang="fr-FR" dirty="0">
                <a:solidFill>
                  <a:srgbClr val="C00000"/>
                </a:solidFill>
              </a:rPr>
              <a:t>Gaines = alliage de Zr     Barres de contrôle = absorbeurs de neutrons (ex: alliages contenant B, Ag, In, Cd …)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8D647588-7C46-4A5F-8FA9-6EA86BF03D00}"/>
              </a:ext>
            </a:extLst>
          </p:cNvPr>
          <p:cNvSpPr txBox="1"/>
          <p:nvPr/>
        </p:nvSpPr>
        <p:spPr>
          <a:xfrm>
            <a:off x="94267" y="843104"/>
            <a:ext cx="2380082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Crayon de combustible</a:t>
            </a:r>
          </a:p>
          <a:p>
            <a:pPr algn="ctr"/>
            <a:r>
              <a:rPr lang="fr-FR" dirty="0"/>
              <a:t>(25 bar He)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D6670629-D9ED-40BE-85A8-B7E68AB0665F}"/>
              </a:ext>
            </a:extLst>
          </p:cNvPr>
          <p:cNvSpPr txBox="1"/>
          <p:nvPr/>
        </p:nvSpPr>
        <p:spPr>
          <a:xfrm>
            <a:off x="756977" y="5352913"/>
            <a:ext cx="139396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Assemblage</a:t>
            </a:r>
          </a:p>
        </p:txBody>
      </p: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FF7C4622-DC11-4601-99EA-F741347233C2}"/>
              </a:ext>
            </a:extLst>
          </p:cNvPr>
          <p:cNvCxnSpPr/>
          <p:nvPr/>
        </p:nvCxnSpPr>
        <p:spPr>
          <a:xfrm>
            <a:off x="2196053" y="5538690"/>
            <a:ext cx="41496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oneTexte 18">
            <a:extLst>
              <a:ext uri="{FF2B5EF4-FFF2-40B4-BE49-F238E27FC236}">
                <a16:creationId xmlns:a16="http://schemas.microsoft.com/office/drawing/2014/main" id="{A45ADDD3-9CC3-4FFE-A23B-C95CCD9F79D1}"/>
              </a:ext>
            </a:extLst>
          </p:cNvPr>
          <p:cNvSpPr txBox="1"/>
          <p:nvPr/>
        </p:nvSpPr>
        <p:spPr>
          <a:xfrm>
            <a:off x="2656130" y="750877"/>
            <a:ext cx="69672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Réacteur à eau pressurisée (~350°C, ~150 bar), rendement ~33%</a:t>
            </a:r>
          </a:p>
        </p:txBody>
      </p:sp>
      <p:sp>
        <p:nvSpPr>
          <p:cNvPr id="20" name="Espace réservé du numéro de diapositive 19">
            <a:extLst>
              <a:ext uri="{FF2B5EF4-FFF2-40B4-BE49-F238E27FC236}">
                <a16:creationId xmlns:a16="http://schemas.microsoft.com/office/drawing/2014/main" id="{BF9E4577-76BA-4856-9155-5A2E0A2A7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77C7A-C57E-4BB8-BCF2-54FA4CC0AAF5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43475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F37B61E1-1D1B-49B9-80BD-D028390F4F84}"/>
              </a:ext>
            </a:extLst>
          </p:cNvPr>
          <p:cNvSpPr txBox="1"/>
          <p:nvPr/>
        </p:nvSpPr>
        <p:spPr>
          <a:xfrm>
            <a:off x="94267" y="75414"/>
            <a:ext cx="93702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chemeClr val="accent1"/>
                </a:solidFill>
              </a:rPr>
              <a:t>Le combustible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0B42273-A261-4BC4-9F6D-7D52CF4034E0}"/>
              </a:ext>
            </a:extLst>
          </p:cNvPr>
          <p:cNvSpPr txBox="1"/>
          <p:nvPr/>
        </p:nvSpPr>
        <p:spPr>
          <a:xfrm>
            <a:off x="179108" y="857590"/>
            <a:ext cx="59168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/>
              <a:t>Matière première </a:t>
            </a:r>
            <a:r>
              <a:rPr lang="fr-FR" sz="2000" dirty="0"/>
              <a:t>: Yellow cake </a:t>
            </a:r>
          </a:p>
          <a:p>
            <a:r>
              <a:rPr lang="fr-FR" sz="2000" dirty="0"/>
              <a:t>Na</a:t>
            </a:r>
            <a:r>
              <a:rPr lang="fr-FR" sz="2000" baseline="-25000" dirty="0"/>
              <a:t>2</a:t>
            </a:r>
            <a:r>
              <a:rPr lang="fr-FR" sz="2000" dirty="0"/>
              <a:t>U</a:t>
            </a:r>
            <a:r>
              <a:rPr lang="fr-FR" sz="2000" baseline="-25000" dirty="0"/>
              <a:t>2</a:t>
            </a:r>
            <a:r>
              <a:rPr lang="fr-FR" sz="2000" dirty="0"/>
              <a:t>O</a:t>
            </a:r>
            <a:r>
              <a:rPr lang="fr-FR" sz="2000" baseline="-25000" dirty="0"/>
              <a:t>7</a:t>
            </a:r>
            <a:r>
              <a:rPr lang="fr-FR" sz="2000" dirty="0"/>
              <a:t> (anciennement) de couleur jaune ou </a:t>
            </a:r>
            <a:r>
              <a:rPr lang="fr-FR" sz="2000" b="1" dirty="0"/>
              <a:t>U</a:t>
            </a:r>
            <a:r>
              <a:rPr lang="fr-FR" sz="2000" b="1" baseline="-25000" dirty="0"/>
              <a:t>3</a:t>
            </a:r>
            <a:r>
              <a:rPr lang="fr-FR" sz="2000" b="1" dirty="0"/>
              <a:t>O</a:t>
            </a:r>
            <a:r>
              <a:rPr lang="fr-FR" sz="2000" b="1" baseline="-25000" dirty="0"/>
              <a:t>8</a:t>
            </a:r>
            <a:r>
              <a:rPr lang="fr-FR" sz="2000" dirty="0"/>
              <a:t> de couleur vert-noir</a:t>
            </a:r>
          </a:p>
          <a:p>
            <a:endParaRPr lang="fr-FR" sz="2000" dirty="0"/>
          </a:p>
          <a:p>
            <a:r>
              <a:rPr lang="fr-FR" sz="2000" dirty="0"/>
              <a:t>Après plusieurs réactions chimiques</a:t>
            </a:r>
          </a:p>
          <a:p>
            <a:r>
              <a:rPr lang="fr-FR" sz="2000" dirty="0"/>
              <a:t>U</a:t>
            </a:r>
            <a:r>
              <a:rPr lang="fr-FR" sz="2000" baseline="-25000" dirty="0"/>
              <a:t>3</a:t>
            </a:r>
            <a:r>
              <a:rPr lang="fr-FR" sz="2000" dirty="0"/>
              <a:t>O</a:t>
            </a:r>
            <a:r>
              <a:rPr lang="fr-FR" sz="2000" baseline="-25000" dirty="0"/>
              <a:t>8</a:t>
            </a:r>
            <a:r>
              <a:rPr lang="fr-FR" sz="2000" dirty="0"/>
              <a:t> =&gt; </a:t>
            </a:r>
            <a:r>
              <a:rPr lang="fr-FR" sz="2000" b="1" dirty="0"/>
              <a:t>UF</a:t>
            </a:r>
            <a:r>
              <a:rPr lang="fr-FR" sz="2000" b="1" baseline="-25000" dirty="0"/>
              <a:t>6 </a:t>
            </a:r>
            <a:r>
              <a:rPr lang="fr-FR" sz="2000" b="1" dirty="0"/>
              <a:t>(hexafluorure d’uranium, gaz)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248EA07-E7E2-45A6-AACB-E00D174C23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7210" y="537079"/>
            <a:ext cx="2028650" cy="270486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15972855-ABDB-4AC5-B6B0-2513543FA1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4565" y="751762"/>
            <a:ext cx="3411076" cy="2275501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CA4F7393-D1F4-40CD-A29F-60F80676941D}"/>
              </a:ext>
            </a:extLst>
          </p:cNvPr>
          <p:cNvSpPr txBox="1"/>
          <p:nvPr/>
        </p:nvSpPr>
        <p:spPr>
          <a:xfrm>
            <a:off x="179107" y="3011308"/>
            <a:ext cx="83710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/>
              <a:t>Enrichissement (à partir d’UF</a:t>
            </a:r>
            <a:r>
              <a:rPr lang="fr-FR" sz="2000" b="1" baseline="-25000" dirty="0"/>
              <a:t>6</a:t>
            </a:r>
            <a:r>
              <a:rPr lang="fr-FR" sz="2000" b="1" dirty="0"/>
              <a:t>) à l’usine Georges BESSE II (Tricastin)</a:t>
            </a:r>
          </a:p>
          <a:p>
            <a:r>
              <a:rPr lang="fr-FR" sz="2000" b="1" dirty="0">
                <a:solidFill>
                  <a:srgbClr val="C00000"/>
                </a:solidFill>
              </a:rPr>
              <a:t>Les différentes méthodes utilisent la différence de masse entre </a:t>
            </a:r>
            <a:r>
              <a:rPr lang="fr-FR" sz="2000" b="1" baseline="30000" dirty="0">
                <a:solidFill>
                  <a:srgbClr val="C00000"/>
                </a:solidFill>
              </a:rPr>
              <a:t>235</a:t>
            </a:r>
            <a:r>
              <a:rPr lang="fr-FR" sz="2000" b="1" dirty="0">
                <a:solidFill>
                  <a:srgbClr val="C00000"/>
                </a:solidFill>
              </a:rPr>
              <a:t>U et </a:t>
            </a:r>
            <a:r>
              <a:rPr lang="fr-FR" sz="2000" b="1" baseline="30000" dirty="0">
                <a:solidFill>
                  <a:srgbClr val="C00000"/>
                </a:solidFill>
              </a:rPr>
              <a:t>238</a:t>
            </a:r>
            <a:r>
              <a:rPr lang="fr-FR" sz="2000" b="1" dirty="0">
                <a:solidFill>
                  <a:srgbClr val="C00000"/>
                </a:solidFill>
              </a:rPr>
              <a:t>U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B42AA81-ED12-4C9F-AB4D-E75C8FA3C53F}"/>
              </a:ext>
            </a:extLst>
          </p:cNvPr>
          <p:cNvSpPr txBox="1"/>
          <p:nvPr/>
        </p:nvSpPr>
        <p:spPr>
          <a:xfrm>
            <a:off x="8270310" y="3427235"/>
            <a:ext cx="217759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dirty="0"/>
              <a:t>Ultracentrifugation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ED98E5D7-66EF-44BC-8AA2-D7AB2D7FA5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8759" y="3839246"/>
            <a:ext cx="1631551" cy="2796581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B68D8A7C-864D-4EA6-86D3-26D7D91B4F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8470" y="3904904"/>
            <a:ext cx="3237584" cy="2590067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DDF90A63-69B7-4DA4-A03C-476663FE951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912" y="4301436"/>
            <a:ext cx="4405745" cy="2136371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DED317D2-D252-4E9E-B201-99359318C9E0}"/>
              </a:ext>
            </a:extLst>
          </p:cNvPr>
          <p:cNvSpPr txBox="1"/>
          <p:nvPr/>
        </p:nvSpPr>
        <p:spPr>
          <a:xfrm>
            <a:off x="1908927" y="3747475"/>
            <a:ext cx="217759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Diffusion gazeuse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C561A033-1382-475C-9CA6-C12D8A9F8AC3}"/>
              </a:ext>
            </a:extLst>
          </p:cNvPr>
          <p:cNvSpPr txBox="1"/>
          <p:nvPr/>
        </p:nvSpPr>
        <p:spPr>
          <a:xfrm>
            <a:off x="8154186" y="6494971"/>
            <a:ext cx="37518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/>
              <a:t>Wikimedia</a:t>
            </a:r>
            <a:r>
              <a:rPr lang="fr-FR" dirty="0"/>
              <a:t> </a:t>
            </a:r>
            <a:r>
              <a:rPr lang="fr-FR" dirty="0" err="1"/>
              <a:t>commons</a:t>
            </a:r>
            <a:endParaRPr lang="fr-FR" dirty="0"/>
          </a:p>
        </p:txBody>
      </p:sp>
      <p:sp>
        <p:nvSpPr>
          <p:cNvPr id="22" name="Espace réservé du numéro de diapositive 21">
            <a:extLst>
              <a:ext uri="{FF2B5EF4-FFF2-40B4-BE49-F238E27FC236}">
                <a16:creationId xmlns:a16="http://schemas.microsoft.com/office/drawing/2014/main" id="{1AA7D2A3-5848-40BA-BCC7-A3F032F03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77C7A-C57E-4BB8-BCF2-54FA4CC0AAF5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94952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F37B61E1-1D1B-49B9-80BD-D028390F4F84}"/>
              </a:ext>
            </a:extLst>
          </p:cNvPr>
          <p:cNvSpPr txBox="1"/>
          <p:nvPr/>
        </p:nvSpPr>
        <p:spPr>
          <a:xfrm>
            <a:off x="94267" y="75414"/>
            <a:ext cx="93702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chemeClr val="accent1"/>
                </a:solidFill>
              </a:rPr>
              <a:t>Le combustible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0B42273-A261-4BC4-9F6D-7D52CF4034E0}"/>
              </a:ext>
            </a:extLst>
          </p:cNvPr>
          <p:cNvSpPr txBox="1"/>
          <p:nvPr/>
        </p:nvSpPr>
        <p:spPr>
          <a:xfrm>
            <a:off x="179108" y="857590"/>
            <a:ext cx="59168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/>
              <a:t>Conversion en UO</a:t>
            </a:r>
            <a:r>
              <a:rPr lang="fr-FR" sz="2000" b="1" baseline="-25000" dirty="0"/>
              <a:t>2</a:t>
            </a:r>
            <a:endParaRPr lang="fr-FR" sz="2000" baseline="-25000" dirty="0"/>
          </a:p>
          <a:p>
            <a:endParaRPr lang="fr-FR" sz="2000" b="1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FEE2723-D7F1-4218-982A-40DD8ACD1A3A}"/>
              </a:ext>
            </a:extLst>
          </p:cNvPr>
          <p:cNvSpPr txBox="1"/>
          <p:nvPr/>
        </p:nvSpPr>
        <p:spPr>
          <a:xfrm>
            <a:off x="179108" y="1250900"/>
            <a:ext cx="4477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Hydrolyse : UF</a:t>
            </a:r>
            <a:r>
              <a:rPr lang="fr-FR" baseline="-25000" dirty="0"/>
              <a:t>6</a:t>
            </a:r>
            <a:r>
              <a:rPr lang="fr-FR" dirty="0"/>
              <a:t> + 2 H</a:t>
            </a:r>
            <a:r>
              <a:rPr lang="fr-FR" baseline="-25000" dirty="0"/>
              <a:t>2</a:t>
            </a:r>
            <a:r>
              <a:rPr lang="fr-FR" dirty="0"/>
              <a:t>O -&gt; UO</a:t>
            </a:r>
            <a:r>
              <a:rPr lang="fr-FR" baseline="-25000" dirty="0"/>
              <a:t>2</a:t>
            </a:r>
            <a:r>
              <a:rPr lang="fr-FR" dirty="0"/>
              <a:t>F</a:t>
            </a:r>
            <a:r>
              <a:rPr lang="fr-FR" baseline="-25000" dirty="0"/>
              <a:t>2</a:t>
            </a:r>
            <a:r>
              <a:rPr lang="fr-FR" dirty="0"/>
              <a:t> + 4 HF</a:t>
            </a:r>
          </a:p>
          <a:p>
            <a:r>
              <a:rPr lang="fr-FR" dirty="0"/>
              <a:t>Réduction : UO</a:t>
            </a:r>
            <a:r>
              <a:rPr lang="fr-FR" baseline="-25000" dirty="0"/>
              <a:t>2</a:t>
            </a:r>
            <a:r>
              <a:rPr lang="fr-FR" dirty="0"/>
              <a:t>F</a:t>
            </a:r>
            <a:r>
              <a:rPr lang="fr-FR" baseline="-25000" dirty="0"/>
              <a:t>2 </a:t>
            </a:r>
            <a:r>
              <a:rPr lang="fr-FR" dirty="0"/>
              <a:t>+ H</a:t>
            </a:r>
            <a:r>
              <a:rPr lang="fr-FR" baseline="-25000" dirty="0"/>
              <a:t>2</a:t>
            </a:r>
            <a:r>
              <a:rPr lang="fr-FR" dirty="0"/>
              <a:t> -&gt; UO</a:t>
            </a:r>
            <a:r>
              <a:rPr lang="fr-FR" baseline="-25000" dirty="0"/>
              <a:t>2</a:t>
            </a:r>
            <a:r>
              <a:rPr lang="fr-FR" dirty="0"/>
              <a:t> + 2 HF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EE9E333-4FC3-47F3-9408-DF25709EEAC5}"/>
              </a:ext>
            </a:extLst>
          </p:cNvPr>
          <p:cNvSpPr txBox="1"/>
          <p:nvPr/>
        </p:nvSpPr>
        <p:spPr>
          <a:xfrm>
            <a:off x="179108" y="2290541"/>
            <a:ext cx="5916892" cy="91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/>
              <a:t>Frittage </a:t>
            </a:r>
            <a:r>
              <a:rPr lang="fr-FR" dirty="0"/>
              <a:t>(on cherche à atteindre 95% de densité)</a:t>
            </a:r>
          </a:p>
          <a:p>
            <a:endParaRPr lang="fr-FR" sz="2000" baseline="-25000" dirty="0"/>
          </a:p>
          <a:p>
            <a:endParaRPr lang="fr-FR" sz="2000" b="1" dirty="0"/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5E84746A-9E96-46EE-B3F6-E9E141029D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2794" y="3481804"/>
            <a:ext cx="3656479" cy="222816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B73D5C4-1251-4FC1-A66E-6E397BE0F7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334" y="3204098"/>
            <a:ext cx="5230440" cy="2818284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B6B0F65F-25A3-4909-8FF5-57E8BBAD1A5D}"/>
              </a:ext>
            </a:extLst>
          </p:cNvPr>
          <p:cNvSpPr txBox="1"/>
          <p:nvPr/>
        </p:nvSpPr>
        <p:spPr>
          <a:xfrm>
            <a:off x="705016" y="2834766"/>
            <a:ext cx="10781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C00000"/>
                </a:solidFill>
              </a:rPr>
              <a:t>Frittage à 1700°C pendant 4h d’un mélange de poudres UO</a:t>
            </a:r>
            <a:r>
              <a:rPr lang="fr-FR" baseline="-25000" dirty="0">
                <a:solidFill>
                  <a:srgbClr val="C00000"/>
                </a:solidFill>
              </a:rPr>
              <a:t>2</a:t>
            </a:r>
            <a:r>
              <a:rPr lang="fr-FR" dirty="0">
                <a:solidFill>
                  <a:srgbClr val="C00000"/>
                </a:solidFill>
              </a:rPr>
              <a:t> + U</a:t>
            </a:r>
            <a:r>
              <a:rPr lang="fr-FR" baseline="-25000" dirty="0">
                <a:solidFill>
                  <a:srgbClr val="C00000"/>
                </a:solidFill>
              </a:rPr>
              <a:t>3</a:t>
            </a:r>
            <a:r>
              <a:rPr lang="fr-FR" dirty="0">
                <a:solidFill>
                  <a:srgbClr val="C00000"/>
                </a:solidFill>
              </a:rPr>
              <a:t>O</a:t>
            </a:r>
            <a:r>
              <a:rPr lang="fr-FR" baseline="-25000" dirty="0">
                <a:solidFill>
                  <a:srgbClr val="C00000"/>
                </a:solidFill>
              </a:rPr>
              <a:t>8</a:t>
            </a:r>
            <a:r>
              <a:rPr lang="fr-FR" dirty="0">
                <a:solidFill>
                  <a:srgbClr val="C00000"/>
                </a:solidFill>
              </a:rPr>
              <a:t> (</a:t>
            </a:r>
            <a:r>
              <a:rPr lang="fr-FR" dirty="0" err="1">
                <a:solidFill>
                  <a:srgbClr val="C00000"/>
                </a:solidFill>
              </a:rPr>
              <a:t>porogène</a:t>
            </a:r>
            <a:r>
              <a:rPr lang="fr-FR" dirty="0">
                <a:solidFill>
                  <a:srgbClr val="C00000"/>
                </a:solidFill>
              </a:rPr>
              <a:t>) sous atmosphère réductrice (H</a:t>
            </a:r>
            <a:r>
              <a:rPr lang="fr-FR" baseline="-25000" dirty="0">
                <a:solidFill>
                  <a:srgbClr val="C00000"/>
                </a:solidFill>
              </a:rPr>
              <a:t>2</a:t>
            </a:r>
            <a:r>
              <a:rPr lang="fr-FR" dirty="0">
                <a:solidFill>
                  <a:srgbClr val="C00000"/>
                </a:solidFill>
              </a:rPr>
              <a:t>)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8B1C348F-129C-4C8E-855D-0806925EE343}"/>
              </a:ext>
            </a:extLst>
          </p:cNvPr>
          <p:cNvSpPr txBox="1"/>
          <p:nvPr/>
        </p:nvSpPr>
        <p:spPr>
          <a:xfrm>
            <a:off x="9390491" y="5672011"/>
            <a:ext cx="39677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accent1"/>
                </a:solidFill>
              </a:rPr>
              <a:t>Les combustibles nucléaires (CEA)</a:t>
            </a: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985E7AC4-D585-436E-8542-B10DF0F4E1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53109" y="3499378"/>
            <a:ext cx="2908088" cy="2214184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B409E222-AD32-4E15-B585-520D0B36AE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08958" y="339197"/>
            <a:ext cx="3123439" cy="2200289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CF3982F0-C2AC-414E-845D-FDB4B978B59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42081" y="438825"/>
            <a:ext cx="1837903" cy="484057"/>
          </a:xfrm>
          <a:prstGeom prst="rect">
            <a:avLst/>
          </a:prstGeom>
        </p:spPr>
      </p:pic>
      <p:sp>
        <p:nvSpPr>
          <p:cNvPr id="20" name="Espace réservé du numéro de diapositive 19">
            <a:extLst>
              <a:ext uri="{FF2B5EF4-FFF2-40B4-BE49-F238E27FC236}">
                <a16:creationId xmlns:a16="http://schemas.microsoft.com/office/drawing/2014/main" id="{77F39672-761E-418D-A798-0EE5EEE70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77C7A-C57E-4BB8-BCF2-54FA4CC0AAF5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09580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04C5FF2D-F330-4B70-B059-70E16C011B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4222" y="939990"/>
            <a:ext cx="5941924" cy="5339762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67C6699-7E8C-454E-B256-7DF5335C5A72}"/>
              </a:ext>
            </a:extLst>
          </p:cNvPr>
          <p:cNvSpPr txBox="1"/>
          <p:nvPr/>
        </p:nvSpPr>
        <p:spPr>
          <a:xfrm>
            <a:off x="94267" y="75414"/>
            <a:ext cx="72288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chemeClr val="accent1"/>
                </a:solidFill>
              </a:rPr>
              <a:t>Taux d’irradiation et composition en sortie de réacteur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3EB187D-D256-4015-BE5A-5CD6AB66D859}"/>
              </a:ext>
            </a:extLst>
          </p:cNvPr>
          <p:cNvSpPr txBox="1"/>
          <p:nvPr/>
        </p:nvSpPr>
        <p:spPr>
          <a:xfrm>
            <a:off x="302150" y="1137037"/>
            <a:ext cx="20911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GWJ/T</a:t>
            </a:r>
          </a:p>
          <a:p>
            <a:r>
              <a:rPr lang="fr-FR" dirty="0"/>
              <a:t>Gigawatt d’NRJ fournie par tonne de combustible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F6402E3-8C68-4824-B104-793EDA1E5B31}"/>
              </a:ext>
            </a:extLst>
          </p:cNvPr>
          <p:cNvSpPr txBox="1"/>
          <p:nvPr/>
        </p:nvSpPr>
        <p:spPr>
          <a:xfrm>
            <a:off x="8493319" y="3429000"/>
            <a:ext cx="36557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rgbClr val="C00000"/>
                </a:solidFill>
              </a:rPr>
              <a:t>L’enrichissement du combustible permet d’augmenter la quantité totale d’énergie fournie par tonne de combustible </a:t>
            </a:r>
          </a:p>
        </p:txBody>
      </p:sp>
      <p:sp>
        <p:nvSpPr>
          <p:cNvPr id="8" name="Flèche : droite 7">
            <a:extLst>
              <a:ext uri="{FF2B5EF4-FFF2-40B4-BE49-F238E27FC236}">
                <a16:creationId xmlns:a16="http://schemas.microsoft.com/office/drawing/2014/main" id="{CB038103-EA2C-4C9C-985C-08A2B68D02AF}"/>
              </a:ext>
            </a:extLst>
          </p:cNvPr>
          <p:cNvSpPr/>
          <p:nvPr/>
        </p:nvSpPr>
        <p:spPr>
          <a:xfrm>
            <a:off x="5986130" y="993153"/>
            <a:ext cx="712382" cy="464128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tx1"/>
                </a:solidFill>
              </a:rPr>
              <a:t>+82%</a:t>
            </a:r>
          </a:p>
        </p:txBody>
      </p:sp>
      <p:sp>
        <p:nvSpPr>
          <p:cNvPr id="10" name="Flèche : droite 9">
            <a:extLst>
              <a:ext uri="{FF2B5EF4-FFF2-40B4-BE49-F238E27FC236}">
                <a16:creationId xmlns:a16="http://schemas.microsoft.com/office/drawing/2014/main" id="{B456A33C-42FB-4ADE-8124-0C6D89308F89}"/>
              </a:ext>
            </a:extLst>
          </p:cNvPr>
          <p:cNvSpPr/>
          <p:nvPr/>
        </p:nvSpPr>
        <p:spPr>
          <a:xfrm>
            <a:off x="5986130" y="1484083"/>
            <a:ext cx="712382" cy="474285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tx1"/>
                </a:solidFill>
              </a:rPr>
              <a:t>+41%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4D0DA60-85EE-4FF8-9334-9E8EB40D32F2}"/>
              </a:ext>
            </a:extLst>
          </p:cNvPr>
          <p:cNvSpPr txBox="1"/>
          <p:nvPr/>
        </p:nvSpPr>
        <p:spPr>
          <a:xfrm>
            <a:off x="6792354" y="555504"/>
            <a:ext cx="2464906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/>
              <a:t>Pour 1T de combustible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9E77377-3169-44EC-BE2B-FB0B4F8E2B6A}"/>
              </a:ext>
            </a:extLst>
          </p:cNvPr>
          <p:cNvSpPr txBox="1"/>
          <p:nvPr/>
        </p:nvSpPr>
        <p:spPr>
          <a:xfrm>
            <a:off x="4352878" y="1429424"/>
            <a:ext cx="10182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bg1"/>
                </a:solidFill>
              </a:rPr>
              <a:t>35 kg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20224E5A-15D1-4285-A829-ADEF1ADF5CE2}"/>
              </a:ext>
            </a:extLst>
          </p:cNvPr>
          <p:cNvSpPr txBox="1"/>
          <p:nvPr/>
        </p:nvSpPr>
        <p:spPr>
          <a:xfrm>
            <a:off x="7667079" y="1406037"/>
            <a:ext cx="10182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bg1"/>
                </a:solidFill>
              </a:rPr>
              <a:t>49,5 kg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DB68EF62-0F71-402B-A1C9-ADB9F91D7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77C7A-C57E-4BB8-BCF2-54FA4CC0AAF5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52799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5672A02B-B83E-4086-BB7D-22B03614FB83}"/>
              </a:ext>
            </a:extLst>
          </p:cNvPr>
          <p:cNvSpPr txBox="1"/>
          <p:nvPr/>
        </p:nvSpPr>
        <p:spPr>
          <a:xfrm>
            <a:off x="1231769" y="2375554"/>
            <a:ext cx="9728462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Sommaire</a:t>
            </a:r>
          </a:p>
          <a:p>
            <a:endParaRPr lang="fr-FR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sz="2400" dirty="0">
                <a:solidFill>
                  <a:schemeClr val="accent1"/>
                </a:solidFill>
              </a:rPr>
              <a:t>Notions de physique nucléaire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fr-FR" sz="2400" dirty="0">
              <a:solidFill>
                <a:schemeClr val="accent1"/>
              </a:solidFill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sz="2400" dirty="0">
                <a:solidFill>
                  <a:schemeClr val="accent1"/>
                </a:solidFill>
              </a:rPr>
              <a:t>Fabrication et comportement du combustible nucléaire en réacteur 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587F583-0524-4962-9FA9-35D60B3687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77C7A-C57E-4BB8-BCF2-54FA4CC0AAF5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886191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422FA10D-A6BF-4308-9947-BC854C32A4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2263" y="1100137"/>
            <a:ext cx="6196678" cy="446270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88B8B74-F406-4D18-98F8-CEF5288F30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2263" y="5562840"/>
            <a:ext cx="1400175" cy="238125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BFFAF7F8-690C-4E76-B1DD-E60D9CE5603A}"/>
              </a:ext>
            </a:extLst>
          </p:cNvPr>
          <p:cNvSpPr txBox="1"/>
          <p:nvPr/>
        </p:nvSpPr>
        <p:spPr>
          <a:xfrm>
            <a:off x="94267" y="75414"/>
            <a:ext cx="72288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chemeClr val="accent1"/>
                </a:solidFill>
              </a:rPr>
              <a:t>Taux d’irradiation et composition en sortie de réacteur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C25C578-5404-47DE-B57E-EB1B18FCD0FB}"/>
              </a:ext>
            </a:extLst>
          </p:cNvPr>
          <p:cNvSpPr txBox="1"/>
          <p:nvPr/>
        </p:nvSpPr>
        <p:spPr>
          <a:xfrm>
            <a:off x="731365" y="5980814"/>
            <a:ext cx="104584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rgbClr val="C00000"/>
                </a:solidFill>
              </a:rPr>
              <a:t>Il semble intéressant d’augmenter la teneur en 235U pour augmenter le taux d’irradiation et diminuer la quantité de déchets à retraiter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75BC6A32-A25B-4474-A991-3BA5C5C62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77C7A-C57E-4BB8-BCF2-54FA4CC0AAF5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44679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12">
            <a:extLst>
              <a:ext uri="{FF2B5EF4-FFF2-40B4-BE49-F238E27FC236}">
                <a16:creationId xmlns:a16="http://schemas.microsoft.com/office/drawing/2014/main" id="{7C28FE2C-F8C4-4A3A-8F7A-D3D2C034139C}"/>
              </a:ext>
            </a:extLst>
          </p:cNvPr>
          <p:cNvSpPr txBox="1"/>
          <p:nvPr/>
        </p:nvSpPr>
        <p:spPr>
          <a:xfrm>
            <a:off x="94267" y="75414"/>
            <a:ext cx="72288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chemeClr val="accent1"/>
                </a:solidFill>
              </a:rPr>
              <a:t>Evolution des combustibles sous irradiation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9884F89-E4AB-4857-ABC3-4CC18DE3F5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7577" y="1585421"/>
            <a:ext cx="5383100" cy="3687157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7437FD9-AF04-4BB5-84BD-AC99B71501D8}"/>
              </a:ext>
            </a:extLst>
          </p:cNvPr>
          <p:cNvSpPr txBox="1"/>
          <p:nvPr/>
        </p:nvSpPr>
        <p:spPr>
          <a:xfrm>
            <a:off x="2821172" y="765544"/>
            <a:ext cx="65496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Les crayons de combustibles fonctionnent typiquement à des puissances linéiques comprises entre 150 et 250 W/cm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DC1B1246-5709-4890-AD18-64DFC14E8483}"/>
              </a:ext>
            </a:extLst>
          </p:cNvPr>
          <p:cNvSpPr txBox="1"/>
          <p:nvPr/>
        </p:nvSpPr>
        <p:spPr>
          <a:xfrm>
            <a:off x="3708708" y="4964801"/>
            <a:ext cx="39677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accent1"/>
                </a:solidFill>
              </a:rPr>
              <a:t>Les combustibles nucléaires (CEA)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703E43A0-5684-459D-BA49-82A066A71121}"/>
              </a:ext>
            </a:extLst>
          </p:cNvPr>
          <p:cNvSpPr txBox="1"/>
          <p:nvPr/>
        </p:nvSpPr>
        <p:spPr>
          <a:xfrm>
            <a:off x="8200677" y="1881963"/>
            <a:ext cx="38885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* Déplacement de l’assemblage vers le cœur de réacteur entre les cycles 1 et 2</a:t>
            </a:r>
          </a:p>
        </p:txBody>
      </p: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446A386A-92EB-43C6-AC08-2FE9A814AA4A}"/>
              </a:ext>
            </a:extLst>
          </p:cNvPr>
          <p:cNvCxnSpPr/>
          <p:nvPr/>
        </p:nvCxnSpPr>
        <p:spPr>
          <a:xfrm>
            <a:off x="5465135" y="1881963"/>
            <a:ext cx="2211274" cy="77617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oneTexte 18">
            <a:extLst>
              <a:ext uri="{FF2B5EF4-FFF2-40B4-BE49-F238E27FC236}">
                <a16:creationId xmlns:a16="http://schemas.microsoft.com/office/drawing/2014/main" id="{26519FDA-B533-438F-935A-48AA8B9DDC78}"/>
              </a:ext>
            </a:extLst>
          </p:cNvPr>
          <p:cNvSpPr txBox="1"/>
          <p:nvPr/>
        </p:nvSpPr>
        <p:spPr>
          <a:xfrm>
            <a:off x="4370007" y="1900719"/>
            <a:ext cx="6485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FF0000"/>
                </a:solidFill>
              </a:rPr>
              <a:t>*</a:t>
            </a:r>
          </a:p>
        </p:txBody>
      </p:sp>
      <p:sp>
        <p:nvSpPr>
          <p:cNvPr id="20" name="Espace réservé du numéro de diapositive 19">
            <a:extLst>
              <a:ext uri="{FF2B5EF4-FFF2-40B4-BE49-F238E27FC236}">
                <a16:creationId xmlns:a16="http://schemas.microsoft.com/office/drawing/2014/main" id="{2A5186F4-44D0-4438-830F-4E69A0651C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77C7A-C57E-4BB8-BCF2-54FA4CC0AAF5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12454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879CE1E5-5B8C-4527-9726-187B421513BC}"/>
              </a:ext>
            </a:extLst>
          </p:cNvPr>
          <p:cNvSpPr txBox="1"/>
          <p:nvPr/>
        </p:nvSpPr>
        <p:spPr>
          <a:xfrm>
            <a:off x="1344876" y="567306"/>
            <a:ext cx="10847124" cy="28146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000" b="1" dirty="0">
                <a:solidFill>
                  <a:schemeClr val="accent1"/>
                </a:solidFill>
              </a:rPr>
              <a:t>Génération de produits de fission + NRJ cinétique</a:t>
            </a:r>
          </a:p>
          <a:p>
            <a:pPr marL="285750" indent="-285750">
              <a:lnSpc>
                <a:spcPct val="150000"/>
              </a:lnSpc>
              <a:buFont typeface="Symbol" panose="05050102010706020507" pitchFamily="18" charset="2"/>
              <a:buChar char="Þ"/>
            </a:pPr>
            <a:r>
              <a:rPr lang="fr-FR" sz="2000" dirty="0"/>
              <a:t>Différence de dilatation thermique entre le cœur </a:t>
            </a:r>
            <a:r>
              <a:rPr lang="fr-FR" sz="2000" dirty="0">
                <a:sym typeface="Symbol" panose="05050102010706020507" pitchFamily="18" charset="2"/>
              </a:rPr>
              <a:t>(~1100°C) </a:t>
            </a:r>
            <a:r>
              <a:rPr lang="fr-FR" sz="2000" dirty="0"/>
              <a:t>et la périphérie </a:t>
            </a:r>
            <a:r>
              <a:rPr lang="fr-FR" sz="2000" dirty="0">
                <a:sym typeface="Symbol" panose="05050102010706020507" pitchFamily="18" charset="2"/>
              </a:rPr>
              <a:t>(400-500°C)</a:t>
            </a:r>
            <a:r>
              <a:rPr lang="fr-FR" sz="2000" dirty="0"/>
              <a:t> des pastilles   = </a:t>
            </a:r>
            <a:r>
              <a:rPr lang="fr-FR" sz="2000" dirty="0">
                <a:solidFill>
                  <a:srgbClr val="C00000"/>
                </a:solidFill>
              </a:rPr>
              <a:t>mise en diabolo</a:t>
            </a:r>
          </a:p>
          <a:p>
            <a:pPr marL="285750" indent="-285750">
              <a:lnSpc>
                <a:spcPct val="150000"/>
              </a:lnSpc>
              <a:buFont typeface="Symbol" panose="05050102010706020507" pitchFamily="18" charset="2"/>
              <a:buChar char="Þ"/>
            </a:pPr>
            <a:r>
              <a:rPr lang="fr-FR" sz="2000" dirty="0"/>
              <a:t>L’implantation des produits de fission dans la matrice des pastilles produit des déplacements d’atomes et de lacunes = </a:t>
            </a:r>
            <a:r>
              <a:rPr lang="fr-FR" sz="2000" dirty="0">
                <a:solidFill>
                  <a:srgbClr val="C00000"/>
                </a:solidFill>
              </a:rPr>
              <a:t>Densification</a:t>
            </a:r>
            <a:r>
              <a:rPr lang="fr-FR" sz="2000" dirty="0"/>
              <a:t> du fait de la résorption des petites porosités</a:t>
            </a:r>
          </a:p>
          <a:p>
            <a:pPr marL="285750" indent="-285750">
              <a:lnSpc>
                <a:spcPct val="150000"/>
              </a:lnSpc>
              <a:buFont typeface="Symbol" panose="05050102010706020507" pitchFamily="18" charset="2"/>
              <a:buChar char="Þ"/>
            </a:pPr>
            <a:r>
              <a:rPr lang="fr-FR" sz="2000" dirty="0"/>
              <a:t>Le </a:t>
            </a:r>
            <a:r>
              <a:rPr lang="fr-FR" sz="2000" dirty="0">
                <a:solidFill>
                  <a:srgbClr val="C00000"/>
                </a:solidFill>
              </a:rPr>
              <a:t>gonflement</a:t>
            </a:r>
            <a:r>
              <a:rPr lang="fr-FR" sz="2000" dirty="0"/>
              <a:t> à cause des produits de fission (augmentation du nombre d’atomes)</a:t>
            </a:r>
            <a:endParaRPr lang="fr-FR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7DFD9B2-F624-4A4B-9977-8A3EED1B74B3}"/>
              </a:ext>
            </a:extLst>
          </p:cNvPr>
          <p:cNvSpPr txBox="1"/>
          <p:nvPr/>
        </p:nvSpPr>
        <p:spPr>
          <a:xfrm>
            <a:off x="-40565" y="668062"/>
            <a:ext cx="13712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chemeClr val="accent1"/>
                </a:solidFill>
              </a:rPr>
              <a:t>Irradiation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C28FE2C-F8C4-4A3A-8F7A-D3D2C034139C}"/>
              </a:ext>
            </a:extLst>
          </p:cNvPr>
          <p:cNvSpPr txBox="1"/>
          <p:nvPr/>
        </p:nvSpPr>
        <p:spPr>
          <a:xfrm>
            <a:off x="94267" y="75414"/>
            <a:ext cx="72288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chemeClr val="accent1"/>
                </a:solidFill>
              </a:rPr>
              <a:t>Evolution des combustibles sous irradiation</a:t>
            </a: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A06C5A88-E35F-430C-98FC-219E6C39F3D4}"/>
              </a:ext>
            </a:extLst>
          </p:cNvPr>
          <p:cNvCxnSpPr>
            <a:cxnSpLocks/>
          </p:cNvCxnSpPr>
          <p:nvPr/>
        </p:nvCxnSpPr>
        <p:spPr>
          <a:xfrm>
            <a:off x="1305980" y="646796"/>
            <a:ext cx="0" cy="2735127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Image 16">
            <a:extLst>
              <a:ext uri="{FF2B5EF4-FFF2-40B4-BE49-F238E27FC236}">
                <a16:creationId xmlns:a16="http://schemas.microsoft.com/office/drawing/2014/main" id="{69FBE23D-177F-4924-B819-0672DCF7AC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7508" y="3288813"/>
            <a:ext cx="5516984" cy="2406455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91794FAC-07E4-4FDC-89D1-2135D847BC01}"/>
              </a:ext>
            </a:extLst>
          </p:cNvPr>
          <p:cNvSpPr txBox="1"/>
          <p:nvPr/>
        </p:nvSpPr>
        <p:spPr>
          <a:xfrm>
            <a:off x="1105785" y="5780329"/>
            <a:ext cx="103986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rgbClr val="C00000"/>
                </a:solidFill>
              </a:rPr>
              <a:t>Les pastilles gonflent, se déforment et fissurent, la gaine flue sous l’effet de la pression de l’eau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13B83EB7-1C2E-4F27-B3A7-0B5BEF097312}"/>
              </a:ext>
            </a:extLst>
          </p:cNvPr>
          <p:cNvSpPr txBox="1"/>
          <p:nvPr/>
        </p:nvSpPr>
        <p:spPr>
          <a:xfrm>
            <a:off x="3355449" y="5583910"/>
            <a:ext cx="39677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accent1"/>
                </a:solidFill>
              </a:rPr>
              <a:t>Les combustibles nucléaires (CEA)</a:t>
            </a:r>
          </a:p>
        </p:txBody>
      </p:sp>
      <p:sp>
        <p:nvSpPr>
          <p:cNvPr id="21" name="Espace réservé du numéro de diapositive 20">
            <a:extLst>
              <a:ext uri="{FF2B5EF4-FFF2-40B4-BE49-F238E27FC236}">
                <a16:creationId xmlns:a16="http://schemas.microsoft.com/office/drawing/2014/main" id="{D0AF407D-80F9-490C-BF86-0E7F1A266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77C7A-C57E-4BB8-BCF2-54FA4CC0AAF5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11849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12">
            <a:extLst>
              <a:ext uri="{FF2B5EF4-FFF2-40B4-BE49-F238E27FC236}">
                <a16:creationId xmlns:a16="http://schemas.microsoft.com/office/drawing/2014/main" id="{7C28FE2C-F8C4-4A3A-8F7A-D3D2C034139C}"/>
              </a:ext>
            </a:extLst>
          </p:cNvPr>
          <p:cNvSpPr txBox="1"/>
          <p:nvPr/>
        </p:nvSpPr>
        <p:spPr>
          <a:xfrm>
            <a:off x="94267" y="75414"/>
            <a:ext cx="72288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chemeClr val="accent1"/>
                </a:solidFill>
              </a:rPr>
              <a:t>Evolution des combustibles sous irradiation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AFB9DEC-49CD-48F4-B576-2757F70DBD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613" y="1275405"/>
            <a:ext cx="5949387" cy="3881887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D999DB7-82A8-4167-87C3-11F084EB1703}"/>
              </a:ext>
            </a:extLst>
          </p:cNvPr>
          <p:cNvSpPr txBox="1"/>
          <p:nvPr/>
        </p:nvSpPr>
        <p:spPr>
          <a:xfrm>
            <a:off x="276447" y="5355025"/>
            <a:ext cx="1122797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u="sng" dirty="0">
                <a:solidFill>
                  <a:srgbClr val="C00000"/>
                </a:solidFill>
              </a:rPr>
              <a:t>Energie cinétique + déplacements d’atomes </a:t>
            </a:r>
            <a:r>
              <a:rPr lang="fr-FR" sz="2000" dirty="0">
                <a:solidFill>
                  <a:srgbClr val="C00000"/>
                </a:solidFill>
              </a:rPr>
              <a:t>=&gt; éjections + diffusion athermique =&gt; Restructuration de la périphérie des pastilles (effet RIM)</a:t>
            </a:r>
          </a:p>
          <a:p>
            <a:r>
              <a:rPr lang="fr-FR" sz="2000" u="sng" dirty="0">
                <a:solidFill>
                  <a:srgbClr val="C00000"/>
                </a:solidFill>
              </a:rPr>
              <a:t>Température</a:t>
            </a:r>
            <a:r>
              <a:rPr lang="fr-FR" sz="2000" dirty="0">
                <a:solidFill>
                  <a:srgbClr val="C00000"/>
                </a:solidFill>
              </a:rPr>
              <a:t> =&gt; diffusion thermique des Produits de fission dans les volumes libres du crayon =&gt; pression de l’ordre de 10 MPa (100 bar) sur l’intérieur de la gaine </a:t>
            </a:r>
          </a:p>
          <a:p>
            <a:r>
              <a:rPr lang="fr-FR" sz="2000" dirty="0">
                <a:solidFill>
                  <a:srgbClr val="C00000"/>
                </a:solidFill>
              </a:rPr>
              <a:t> 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6C86851-7947-4517-B432-E9C8FE6CFB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6299" y="1367400"/>
            <a:ext cx="3032567" cy="297323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0148C94-4241-46A5-AC07-A8739C1B976B}"/>
              </a:ext>
            </a:extLst>
          </p:cNvPr>
          <p:cNvSpPr txBox="1"/>
          <p:nvPr/>
        </p:nvSpPr>
        <p:spPr>
          <a:xfrm>
            <a:off x="7323150" y="629074"/>
            <a:ext cx="3362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Microstructure en zone de fort taux d’irradiation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5E17E74-D9EF-49A5-AC6F-965224FE28CE}"/>
              </a:ext>
            </a:extLst>
          </p:cNvPr>
          <p:cNvSpPr txBox="1"/>
          <p:nvPr/>
        </p:nvSpPr>
        <p:spPr>
          <a:xfrm>
            <a:off x="7842389" y="4540054"/>
            <a:ext cx="39677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accent1"/>
                </a:solidFill>
              </a:rPr>
              <a:t>Les combustibles nucléaires (CEA)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C1E60384-72B4-4751-9EE1-73C16304C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77C7A-C57E-4BB8-BCF2-54FA4CC0AAF5}" type="slidenum">
              <a:rPr lang="fr-FR" smtClean="0"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12411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C436ECEF-3416-4F2A-AD3C-437D4748FEA0}"/>
              </a:ext>
            </a:extLst>
          </p:cNvPr>
          <p:cNvSpPr txBox="1"/>
          <p:nvPr/>
        </p:nvSpPr>
        <p:spPr>
          <a:xfrm>
            <a:off x="1041990" y="1148316"/>
            <a:ext cx="1050496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C00000"/>
                </a:solidFill>
              </a:rPr>
              <a:t>Les taux d’irradiation maximum ne sont pas limités par la capacité énergétique des combustibles mais par l’endommagement des matériaux</a:t>
            </a:r>
          </a:p>
          <a:p>
            <a:endParaRPr lang="fr-FR" sz="2000" dirty="0"/>
          </a:p>
          <a:p>
            <a:r>
              <a:rPr lang="fr-FR" sz="2000" dirty="0"/>
              <a:t>Des travaux de </a:t>
            </a:r>
            <a:r>
              <a:rPr lang="fr-FR" sz="2000" dirty="0" err="1"/>
              <a:t>RetD</a:t>
            </a:r>
            <a:r>
              <a:rPr lang="fr-FR" sz="2000" dirty="0"/>
              <a:t> sont en cours (non exhaustif):</a:t>
            </a:r>
          </a:p>
          <a:p>
            <a:pPr marL="342900" indent="-342900">
              <a:buFontTx/>
              <a:buChar char="-"/>
            </a:pPr>
            <a:r>
              <a:rPr lang="fr-FR" sz="2000" dirty="0"/>
              <a:t>Pour améliorer la tenue des gaines en température (nouveaux alliages)</a:t>
            </a:r>
          </a:p>
          <a:p>
            <a:pPr marL="342900" indent="-342900">
              <a:buFontTx/>
              <a:buChar char="-"/>
            </a:pPr>
            <a:r>
              <a:rPr lang="fr-FR" sz="2000" dirty="0"/>
              <a:t>Pour améliorer la conductivité thermique du combustible pour faciliter son refroidissement (par exemple remplacer les oxydes par des carbures ou nitrures)</a:t>
            </a:r>
          </a:p>
          <a:p>
            <a:pPr marL="342900" indent="-342900">
              <a:buFontTx/>
              <a:buChar char="-"/>
            </a:pPr>
            <a:r>
              <a:rPr lang="fr-FR" sz="2000" dirty="0"/>
              <a:t>Développer les nouveaux concepts de réacteurs (neutrons rapides, autres) </a:t>
            </a:r>
          </a:p>
        </p:txBody>
      </p:sp>
      <p:graphicFrame>
        <p:nvGraphicFramePr>
          <p:cNvPr id="5" name="Tableau 3">
            <a:extLst>
              <a:ext uri="{FF2B5EF4-FFF2-40B4-BE49-F238E27FC236}">
                <a16:creationId xmlns:a16="http://schemas.microsoft.com/office/drawing/2014/main" id="{70E98D06-C948-4D37-BD60-4654816B01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3659802"/>
              </p:ext>
            </p:extLst>
          </p:nvPr>
        </p:nvGraphicFramePr>
        <p:xfrm>
          <a:off x="5373797" y="4252772"/>
          <a:ext cx="5394656" cy="202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5286">
                  <a:extLst>
                    <a:ext uri="{9D8B030D-6E8A-4147-A177-3AD203B41FA5}">
                      <a16:colId xmlns:a16="http://schemas.microsoft.com/office/drawing/2014/main" val="3880461682"/>
                    </a:ext>
                  </a:extLst>
                </a:gridCol>
                <a:gridCol w="910477">
                  <a:extLst>
                    <a:ext uri="{9D8B030D-6E8A-4147-A177-3AD203B41FA5}">
                      <a16:colId xmlns:a16="http://schemas.microsoft.com/office/drawing/2014/main" val="3424674988"/>
                    </a:ext>
                  </a:extLst>
                </a:gridCol>
                <a:gridCol w="910477">
                  <a:extLst>
                    <a:ext uri="{9D8B030D-6E8A-4147-A177-3AD203B41FA5}">
                      <a16:colId xmlns:a16="http://schemas.microsoft.com/office/drawing/2014/main" val="519496914"/>
                    </a:ext>
                  </a:extLst>
                </a:gridCol>
                <a:gridCol w="798416">
                  <a:extLst>
                    <a:ext uri="{9D8B030D-6E8A-4147-A177-3AD203B41FA5}">
                      <a16:colId xmlns:a16="http://schemas.microsoft.com/office/drawing/2014/main" val="56113801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>
                          <a:solidFill>
                            <a:schemeClr val="tx1"/>
                          </a:solidFill>
                        </a:rPr>
                        <a:t>Combustible</a:t>
                      </a:r>
                    </a:p>
                  </a:txBody>
                  <a:tcPr>
                    <a:solidFill>
                      <a:srgbClr val="F2CE4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fr-FR" err="1">
                          <a:solidFill>
                            <a:schemeClr val="tx1"/>
                          </a:solidFill>
                        </a:rPr>
                        <a:t>UPu</a:t>
                      </a:r>
                      <a:r>
                        <a:rPr lang="fr-FR">
                          <a:solidFill>
                            <a:schemeClr val="tx1"/>
                          </a:solidFill>
                        </a:rPr>
                        <a:t>)C</a:t>
                      </a:r>
                    </a:p>
                  </a:txBody>
                  <a:tcPr>
                    <a:solidFill>
                      <a:srgbClr val="F2CE4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fr-FR" err="1">
                          <a:solidFill>
                            <a:schemeClr val="tx1"/>
                          </a:solidFill>
                        </a:rPr>
                        <a:t>UPu</a:t>
                      </a:r>
                      <a:r>
                        <a:rPr lang="fr-FR">
                          <a:solidFill>
                            <a:schemeClr val="tx1"/>
                          </a:solidFill>
                        </a:rPr>
                        <a:t>)N</a:t>
                      </a:r>
                    </a:p>
                  </a:txBody>
                  <a:tcPr>
                    <a:solidFill>
                      <a:srgbClr val="F2CE4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>
                          <a:solidFill>
                            <a:schemeClr val="tx1"/>
                          </a:solidFill>
                        </a:rPr>
                        <a:t>UO</a:t>
                      </a:r>
                      <a:r>
                        <a:rPr lang="fr-FR" sz="110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rgbClr val="F2CE4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40861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/>
                        <a:t>Température de fusion (°C)</a:t>
                      </a:r>
                    </a:p>
                  </a:txBody>
                  <a:tcPr>
                    <a:solidFill>
                      <a:srgbClr val="F2CE4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/>
                        <a:t>2325</a:t>
                      </a:r>
                    </a:p>
                  </a:txBody>
                  <a:tcPr>
                    <a:solidFill>
                      <a:srgbClr val="F2CE4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/>
                        <a:t>2720</a:t>
                      </a:r>
                    </a:p>
                  </a:txBody>
                  <a:tcPr>
                    <a:solidFill>
                      <a:srgbClr val="F2CE4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/>
                        <a:t>2847</a:t>
                      </a:r>
                    </a:p>
                  </a:txBody>
                  <a:tcPr>
                    <a:solidFill>
                      <a:srgbClr val="F2CE4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7227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/>
                        <a:t>Masse volumique d'atomes lourds (g.cm</a:t>
                      </a:r>
                      <a:r>
                        <a:rPr lang="fr-FR" baseline="30000"/>
                        <a:t>-</a:t>
                      </a:r>
                      <a:r>
                        <a:rPr lang="fr-FR" sz="1600" baseline="30000"/>
                        <a:t>3</a:t>
                      </a:r>
                      <a:r>
                        <a:rPr lang="fr-FR"/>
                        <a:t>)</a:t>
                      </a:r>
                    </a:p>
                  </a:txBody>
                  <a:tcPr>
                    <a:solidFill>
                      <a:srgbClr val="F2CE4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/>
                        <a:t>12.9</a:t>
                      </a:r>
                    </a:p>
                  </a:txBody>
                  <a:tcPr>
                    <a:solidFill>
                      <a:srgbClr val="F2CE4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/>
                        <a:t>13.5</a:t>
                      </a:r>
                    </a:p>
                  </a:txBody>
                  <a:tcPr>
                    <a:solidFill>
                      <a:srgbClr val="F2CE4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/>
                        <a:t>10.97</a:t>
                      </a:r>
                    </a:p>
                  </a:txBody>
                  <a:tcPr>
                    <a:solidFill>
                      <a:srgbClr val="F2CE4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36600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/>
                        <a:t>Conductivité thermique à 1000°C (W.m</a:t>
                      </a:r>
                      <a:r>
                        <a:rPr lang="fr-FR" baseline="30000"/>
                        <a:t>-1</a:t>
                      </a:r>
                      <a:r>
                        <a:rPr lang="fr-FR"/>
                        <a:t>.K</a:t>
                      </a:r>
                      <a:r>
                        <a:rPr lang="fr-FR" baseline="30000"/>
                        <a:t>-1</a:t>
                      </a:r>
                      <a:r>
                        <a:rPr lang="fr-FR"/>
                        <a:t>)</a:t>
                      </a:r>
                    </a:p>
                  </a:txBody>
                  <a:tcPr>
                    <a:solidFill>
                      <a:srgbClr val="F2CE4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/>
                        <a:t>19.6</a:t>
                      </a:r>
                    </a:p>
                  </a:txBody>
                  <a:tcPr>
                    <a:solidFill>
                      <a:srgbClr val="F2CE4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/>
                        <a:t>19.8</a:t>
                      </a:r>
                    </a:p>
                  </a:txBody>
                  <a:tcPr>
                    <a:solidFill>
                      <a:srgbClr val="F2CE4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3.2</a:t>
                      </a:r>
                    </a:p>
                  </a:txBody>
                  <a:tcPr>
                    <a:solidFill>
                      <a:srgbClr val="F2CE4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32231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BE3018AB-CCDA-4639-8293-C6BE9B5AB681}"/>
              </a:ext>
            </a:extLst>
          </p:cNvPr>
          <p:cNvSpPr txBox="1"/>
          <p:nvPr/>
        </p:nvSpPr>
        <p:spPr>
          <a:xfrm>
            <a:off x="94267" y="75414"/>
            <a:ext cx="72288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chemeClr val="accent1"/>
                </a:solidFill>
              </a:rPr>
              <a:t>Quelques pistes pour la suite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72B04B3-8A25-49FD-8B81-F6F74A9B0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77C7A-C57E-4BB8-BCF2-54FA4CC0AAF5}" type="slidenum">
              <a:rPr lang="fr-FR" smtClean="0"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8537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FE02503C-D146-484C-8CE8-F9D0ABDC1F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13896"/>
            <a:ext cx="12192000" cy="4430207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3BB865F-76AB-4B2C-859D-9ACB6C0DCD64}"/>
              </a:ext>
            </a:extLst>
          </p:cNvPr>
          <p:cNvSpPr txBox="1"/>
          <p:nvPr/>
        </p:nvSpPr>
        <p:spPr>
          <a:xfrm>
            <a:off x="94267" y="75414"/>
            <a:ext cx="72288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chemeClr val="accent1"/>
                </a:solidFill>
              </a:rPr>
              <a:t>Quelques pistes pour la suite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02DD6190-63CC-4849-95F4-BB02A683F4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77C7A-C57E-4BB8-BCF2-54FA4CC0AAF5}" type="slidenum">
              <a:rPr lang="fr-FR" smtClean="0"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7791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6012F84-ADF3-4A1D-AA35-E80B04D180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0268" y="695140"/>
            <a:ext cx="8469797" cy="479126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8B5BCBA-2D11-402B-84EC-87F9A3F3608B}"/>
              </a:ext>
            </a:extLst>
          </p:cNvPr>
          <p:cNvSpPr/>
          <p:nvPr/>
        </p:nvSpPr>
        <p:spPr>
          <a:xfrm>
            <a:off x="2326445" y="5754767"/>
            <a:ext cx="83144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hlinkClick r:id="rId4"/>
              </a:rPr>
              <a:t>http://books.openedition.org/editionscnrs/docannexe/image/10994/img-1.jpg</a:t>
            </a:r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505726E-2C95-40DE-A722-7BADF9C047BE}"/>
              </a:ext>
            </a:extLst>
          </p:cNvPr>
          <p:cNvSpPr txBox="1"/>
          <p:nvPr/>
        </p:nvSpPr>
        <p:spPr>
          <a:xfrm>
            <a:off x="94267" y="75414"/>
            <a:ext cx="120977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chemeClr val="accent1"/>
                </a:solidFill>
              </a:rPr>
              <a:t>Quelques pistes pour la suite (les 6 solutions techniques retenues par les membres du Forum Génération IV)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5933C7E7-140E-4F5E-A043-F3C3C9AE52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77C7A-C57E-4BB8-BCF2-54FA4CC0AAF5}" type="slidenum">
              <a:rPr lang="fr-FR" smtClean="0"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29239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3EB92274-2B9D-4DB0-9393-65909D06A152}"/>
              </a:ext>
            </a:extLst>
          </p:cNvPr>
          <p:cNvSpPr txBox="1"/>
          <p:nvPr/>
        </p:nvSpPr>
        <p:spPr>
          <a:xfrm>
            <a:off x="934825" y="3228945"/>
            <a:ext cx="103223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/>
              <a:t>Notions de physique nucléaire</a:t>
            </a:r>
            <a:endParaRPr lang="fr-FR" sz="2400" dirty="0"/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4264B12A-B492-4AC1-8839-8B5B024F5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77C7A-C57E-4BB8-BCF2-54FA4CC0AAF5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13677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9C9D3B0C-99D1-4D67-855D-EA79D3155D99}"/>
              </a:ext>
            </a:extLst>
          </p:cNvPr>
          <p:cNvSpPr txBox="1"/>
          <p:nvPr/>
        </p:nvSpPr>
        <p:spPr>
          <a:xfrm>
            <a:off x="94268" y="75414"/>
            <a:ext cx="56089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chemeClr val="accent1"/>
                </a:solidFill>
              </a:rPr>
              <a:t>Radioactivité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71A5728-9ED4-4B12-8F37-2AF43C63BF53}"/>
              </a:ext>
            </a:extLst>
          </p:cNvPr>
          <p:cNvSpPr/>
          <p:nvPr/>
        </p:nvSpPr>
        <p:spPr>
          <a:xfrm>
            <a:off x="851935" y="2335192"/>
            <a:ext cx="10664096" cy="14296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2000" b="1" dirty="0"/>
              <a:t>Radioactivité</a:t>
            </a:r>
            <a:r>
              <a:rPr lang="fr-FR" sz="2000" dirty="0"/>
              <a:t>: Phénomène physique conduisant des noyaux atomiques instables (appelés radionucléides ou radioisotopes) à se transformer en d’autres atomes (désintégration) en émettant des particules de matière (électrons, noyaux d’hélium, neutrons, …) et de l’NRJ (photons, cinétique)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ADF650D-BAAE-450D-A6A6-DF77675C01BA}"/>
              </a:ext>
            </a:extLst>
          </p:cNvPr>
          <p:cNvSpPr/>
          <p:nvPr/>
        </p:nvSpPr>
        <p:spPr>
          <a:xfrm>
            <a:off x="2731280" y="4014976"/>
            <a:ext cx="59438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solidFill>
                  <a:schemeClr val="accent1"/>
                </a:solidFill>
              </a:rPr>
              <a:t>https://laradioactivite.com/le-phenomene/lavalleedestabilite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69A871A-5E33-4935-AD43-B210BE18E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77C7A-C57E-4BB8-BCF2-54FA4CC0AAF5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18178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9C9D3B0C-99D1-4D67-855D-EA79D3155D99}"/>
              </a:ext>
            </a:extLst>
          </p:cNvPr>
          <p:cNvSpPr txBox="1"/>
          <p:nvPr/>
        </p:nvSpPr>
        <p:spPr>
          <a:xfrm>
            <a:off x="94268" y="75414"/>
            <a:ext cx="56089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chemeClr val="accent1"/>
                </a:solidFill>
              </a:rPr>
              <a:t>Modes de désintégration et rayonnements ionisants associés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DEF412F-57F8-4900-8C27-2E1633C714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4915" y="344573"/>
            <a:ext cx="2597085" cy="259708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87B8CCE-2103-4B49-8A84-DCDDC8F2B9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433" y="1414021"/>
            <a:ext cx="3142239" cy="394511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A76B6978-2EB0-4EF2-A96C-0B6EBD1D2EC7}"/>
              </a:ext>
            </a:extLst>
          </p:cNvPr>
          <p:cNvSpPr txBox="1"/>
          <p:nvPr/>
        </p:nvSpPr>
        <p:spPr>
          <a:xfrm>
            <a:off x="88090" y="5114042"/>
            <a:ext cx="35727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Trop de protons et neutrons</a:t>
            </a:r>
          </a:p>
          <a:p>
            <a:pPr marL="285750" indent="-285750">
              <a:buFont typeface="Symbol" panose="05050102010706020507" pitchFamily="18" charset="2"/>
              <a:buChar char="Þ"/>
            </a:pPr>
            <a:r>
              <a:rPr lang="fr-FR" dirty="0"/>
              <a:t>Émission d’</a:t>
            </a:r>
            <a:r>
              <a:rPr lang="fr-FR" dirty="0">
                <a:solidFill>
                  <a:srgbClr val="FF0000"/>
                </a:solidFill>
              </a:rPr>
              <a:t>Hélium 4 (</a:t>
            </a:r>
            <a:r>
              <a:rPr lang="fr-FR" dirty="0">
                <a:solidFill>
                  <a:srgbClr val="FF0000"/>
                </a:solidFill>
                <a:sym typeface="Symbol" panose="05050102010706020507" pitchFamily="18" charset="2"/>
              </a:rPr>
              <a:t>)</a:t>
            </a:r>
            <a:endParaRPr lang="fr-FR" dirty="0">
              <a:solidFill>
                <a:srgbClr val="FF0000"/>
              </a:solidFill>
            </a:endParaRPr>
          </a:p>
          <a:p>
            <a:r>
              <a:rPr lang="fr-FR" i="1" dirty="0">
                <a:solidFill>
                  <a:schemeClr val="accent6"/>
                </a:solidFill>
              </a:rPr>
              <a:t>Parcourt qq cm dans l’air</a:t>
            </a:r>
          </a:p>
          <a:p>
            <a:r>
              <a:rPr lang="fr-FR" i="1" dirty="0">
                <a:solidFill>
                  <a:schemeClr val="accent6"/>
                </a:solidFill>
              </a:rPr>
              <a:t>Arrêté par une feuille de papier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29E9AB51-9418-4A81-BED7-8C77C0D623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262" y="1894261"/>
            <a:ext cx="2969970" cy="3728832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D0442AB9-A9A6-48DD-8642-5695E45CF65A}"/>
              </a:ext>
            </a:extLst>
          </p:cNvPr>
          <p:cNvSpPr txBox="1"/>
          <p:nvPr/>
        </p:nvSpPr>
        <p:spPr>
          <a:xfrm>
            <a:off x="3283672" y="5113513"/>
            <a:ext cx="3960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Ecart trop élevé entre nombre de protons et neutrons</a:t>
            </a:r>
          </a:p>
          <a:p>
            <a:pPr marL="285750" indent="-285750">
              <a:buFont typeface="Symbol" panose="05050102010706020507" pitchFamily="18" charset="2"/>
              <a:buChar char="Þ"/>
            </a:pPr>
            <a:r>
              <a:rPr lang="fr-FR" dirty="0"/>
              <a:t> Proton -&gt; neutron + </a:t>
            </a:r>
            <a:r>
              <a:rPr lang="fr-FR" dirty="0">
                <a:solidFill>
                  <a:srgbClr val="FF0000"/>
                </a:solidFill>
              </a:rPr>
              <a:t>capture e</a:t>
            </a:r>
            <a:r>
              <a:rPr lang="fr-FR" baseline="30000" dirty="0">
                <a:solidFill>
                  <a:srgbClr val="FF0000"/>
                </a:solidFill>
              </a:rPr>
              <a:t>-</a:t>
            </a:r>
            <a:r>
              <a:rPr lang="fr-FR" dirty="0">
                <a:solidFill>
                  <a:srgbClr val="FF0000"/>
                </a:solidFill>
              </a:rPr>
              <a:t> (</a:t>
            </a:r>
            <a:r>
              <a:rPr lang="fr-FR" dirty="0">
                <a:solidFill>
                  <a:srgbClr val="FF0000"/>
                </a:solidFill>
                <a:sym typeface="Symbol" panose="05050102010706020507" pitchFamily="18" charset="2"/>
              </a:rPr>
              <a:t></a:t>
            </a:r>
            <a:r>
              <a:rPr lang="fr-FR" baseline="30000" dirty="0">
                <a:solidFill>
                  <a:srgbClr val="FF0000"/>
                </a:solidFill>
                <a:sym typeface="Symbol" panose="05050102010706020507" pitchFamily="18" charset="2"/>
              </a:rPr>
              <a:t>+</a:t>
            </a:r>
            <a:r>
              <a:rPr lang="fr-FR" dirty="0">
                <a:solidFill>
                  <a:srgbClr val="FF0000"/>
                </a:solidFill>
                <a:sym typeface="Symbol" panose="05050102010706020507" pitchFamily="18" charset="2"/>
              </a:rPr>
              <a:t>)</a:t>
            </a:r>
            <a:endParaRPr lang="fr-FR" baseline="30000" dirty="0">
              <a:solidFill>
                <a:srgbClr val="FF0000"/>
              </a:solidFill>
            </a:endParaRPr>
          </a:p>
          <a:p>
            <a:r>
              <a:rPr lang="fr-FR" dirty="0"/>
              <a:t>ou Neutron -&gt; proton + </a:t>
            </a:r>
            <a:r>
              <a:rPr lang="fr-FR" dirty="0" err="1">
                <a:solidFill>
                  <a:srgbClr val="FF0000"/>
                </a:solidFill>
              </a:rPr>
              <a:t>emission</a:t>
            </a:r>
            <a:r>
              <a:rPr lang="fr-FR" dirty="0"/>
              <a:t> </a:t>
            </a:r>
            <a:r>
              <a:rPr lang="fr-FR" dirty="0">
                <a:solidFill>
                  <a:srgbClr val="FF0000"/>
                </a:solidFill>
              </a:rPr>
              <a:t>e</a:t>
            </a:r>
            <a:r>
              <a:rPr lang="fr-FR" baseline="30000" dirty="0">
                <a:solidFill>
                  <a:srgbClr val="FF0000"/>
                </a:solidFill>
              </a:rPr>
              <a:t>-</a:t>
            </a:r>
            <a:r>
              <a:rPr lang="fr-FR" dirty="0">
                <a:solidFill>
                  <a:srgbClr val="FF0000"/>
                </a:solidFill>
              </a:rPr>
              <a:t> (</a:t>
            </a:r>
            <a:r>
              <a:rPr lang="fr-FR" dirty="0">
                <a:solidFill>
                  <a:srgbClr val="FF0000"/>
                </a:solidFill>
                <a:sym typeface="Symbol" panose="05050102010706020507" pitchFamily="18" charset="2"/>
              </a:rPr>
              <a:t></a:t>
            </a:r>
            <a:r>
              <a:rPr lang="fr-FR" baseline="30000" dirty="0">
                <a:solidFill>
                  <a:srgbClr val="FF0000"/>
                </a:solidFill>
                <a:sym typeface="Symbol" panose="05050102010706020507" pitchFamily="18" charset="2"/>
              </a:rPr>
              <a:t>-</a:t>
            </a:r>
            <a:r>
              <a:rPr lang="fr-FR" dirty="0">
                <a:solidFill>
                  <a:srgbClr val="FF0000"/>
                </a:solidFill>
                <a:sym typeface="Symbol" panose="05050102010706020507" pitchFamily="18" charset="2"/>
              </a:rPr>
              <a:t>)</a:t>
            </a:r>
            <a:endParaRPr lang="fr-FR" baseline="30000" dirty="0">
              <a:solidFill>
                <a:srgbClr val="FF0000"/>
              </a:solidFill>
            </a:endParaRPr>
          </a:p>
          <a:p>
            <a:r>
              <a:rPr lang="fr-FR" i="1" dirty="0">
                <a:solidFill>
                  <a:schemeClr val="accent6"/>
                </a:solidFill>
              </a:rPr>
              <a:t>Parcourt qq m dans l’air</a:t>
            </a:r>
          </a:p>
          <a:p>
            <a:r>
              <a:rPr lang="fr-FR" i="1" dirty="0">
                <a:solidFill>
                  <a:schemeClr val="accent6"/>
                </a:solidFill>
              </a:rPr>
              <a:t>Arrêté par une feuille d’aluminium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F28611CA-4C16-414E-A0E2-DA97199EC9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8973" y="1744487"/>
            <a:ext cx="2969970" cy="3728832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500CC382-893A-4A2E-B196-D3A6203697E6}"/>
              </a:ext>
            </a:extLst>
          </p:cNvPr>
          <p:cNvSpPr txBox="1"/>
          <p:nvPr/>
        </p:nvSpPr>
        <p:spPr>
          <a:xfrm>
            <a:off x="7347373" y="5395905"/>
            <a:ext cx="467180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L’atome possède un trop-plein d’NRJ</a:t>
            </a:r>
          </a:p>
          <a:p>
            <a:pPr marL="285750" indent="-285750">
              <a:buFont typeface="Symbol" panose="05050102010706020507" pitchFamily="18" charset="2"/>
              <a:buChar char="Þ"/>
            </a:pPr>
            <a:r>
              <a:rPr lang="fr-FR" dirty="0"/>
              <a:t>Emission d’un </a:t>
            </a:r>
            <a:r>
              <a:rPr lang="fr-FR" dirty="0">
                <a:solidFill>
                  <a:srgbClr val="FF0000"/>
                </a:solidFill>
              </a:rPr>
              <a:t>photon très énergétique (</a:t>
            </a:r>
            <a:r>
              <a:rPr lang="fr-FR" dirty="0">
                <a:solidFill>
                  <a:srgbClr val="FF0000"/>
                </a:solidFill>
                <a:sym typeface="Symbol" panose="05050102010706020507" pitchFamily="18" charset="2"/>
              </a:rPr>
              <a:t>)</a:t>
            </a:r>
            <a:endParaRPr lang="fr-FR" dirty="0">
              <a:solidFill>
                <a:srgbClr val="FF0000"/>
              </a:solidFill>
            </a:endParaRPr>
          </a:p>
          <a:p>
            <a:r>
              <a:rPr lang="fr-FR" i="1" dirty="0">
                <a:solidFill>
                  <a:schemeClr val="accent6"/>
                </a:solidFill>
              </a:rPr>
              <a:t>Peut parcourir plusieurs 100 m dans l’air</a:t>
            </a:r>
          </a:p>
          <a:p>
            <a:r>
              <a:rPr lang="fr-FR" i="1" dirty="0">
                <a:solidFill>
                  <a:schemeClr val="accent6"/>
                </a:solidFill>
              </a:rPr>
              <a:t>Arrêté par forte épaisseur de plomb, béton, …  </a:t>
            </a:r>
          </a:p>
          <a:p>
            <a:endParaRPr lang="fr-FR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1A7622A-DED1-4C9A-9A7A-F5C4F6B3B591}"/>
              </a:ext>
            </a:extLst>
          </p:cNvPr>
          <p:cNvSpPr txBox="1"/>
          <p:nvPr/>
        </p:nvSpPr>
        <p:spPr>
          <a:xfrm>
            <a:off x="8054393" y="4789842"/>
            <a:ext cx="2578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dirty="0"/>
              <a:t>ANDRA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81B2FF9-4C85-4EF9-B4FE-8D4F11613AFD}"/>
              </a:ext>
            </a:extLst>
          </p:cNvPr>
          <p:cNvSpPr txBox="1"/>
          <p:nvPr/>
        </p:nvSpPr>
        <p:spPr>
          <a:xfrm>
            <a:off x="7506482" y="0"/>
            <a:ext cx="36741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chemeClr val="bg1">
                    <a:lumMod val="50000"/>
                  </a:schemeClr>
                </a:solidFill>
              </a:rPr>
              <a:t>Différents modes de désintégrations radioactives (</a:t>
            </a:r>
            <a:r>
              <a:rPr lang="fr-FR" sz="1600" dirty="0" err="1">
                <a:solidFill>
                  <a:schemeClr val="bg1">
                    <a:lumMod val="50000"/>
                  </a:schemeClr>
                </a:solidFill>
              </a:rPr>
              <a:t>wikipedia</a:t>
            </a:r>
            <a:r>
              <a:rPr lang="fr-FR" sz="1600" dirty="0">
                <a:solidFill>
                  <a:schemeClr val="bg1">
                    <a:lumMod val="50000"/>
                  </a:schemeClr>
                </a:solidFill>
              </a:rPr>
              <a:t>)</a:t>
            </a:r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384D30A2-A714-4D83-9880-09CC9AE0B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77C7A-C57E-4BB8-BCF2-54FA4CC0AAF5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96986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9C9D3B0C-99D1-4D67-855D-EA79D3155D99}"/>
              </a:ext>
            </a:extLst>
          </p:cNvPr>
          <p:cNvSpPr txBox="1"/>
          <p:nvPr/>
        </p:nvSpPr>
        <p:spPr>
          <a:xfrm>
            <a:off x="94268" y="75414"/>
            <a:ext cx="56089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chemeClr val="accent1"/>
                </a:solidFill>
              </a:rPr>
              <a:t>Réactions de fission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71A5728-9ED4-4B12-8F37-2AF43C63BF53}"/>
              </a:ext>
            </a:extLst>
          </p:cNvPr>
          <p:cNvSpPr/>
          <p:nvPr/>
        </p:nvSpPr>
        <p:spPr>
          <a:xfrm>
            <a:off x="371168" y="1952862"/>
            <a:ext cx="1066409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/>
              <a:t>Fission spontanée </a:t>
            </a:r>
            <a:r>
              <a:rPr lang="fr-FR" sz="2000" dirty="0"/>
              <a:t>: certains isotopes très lourds possèdent un trop-plein d’énergie et se divisent, sans apport d’énergie extérieure, en au moins 2 noyaux plus légers. </a:t>
            </a:r>
          </a:p>
          <a:p>
            <a:endParaRPr lang="fr-FR" sz="2000" b="1" dirty="0"/>
          </a:p>
          <a:p>
            <a:r>
              <a:rPr lang="fr-FR" sz="2000" b="1" dirty="0"/>
              <a:t>Fission nucléaire : </a:t>
            </a:r>
            <a:r>
              <a:rPr lang="fr-FR" sz="2000" dirty="0"/>
              <a:t>la fission requière un apport énergétique au noyau sous forme de neutrons ou d’autres particules. </a:t>
            </a:r>
            <a:r>
              <a:rPr lang="fr-FR" sz="2000" b="1" dirty="0"/>
              <a:t>Mis à profit dans les centrales nucléaires</a:t>
            </a:r>
          </a:p>
          <a:p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r>
              <a:rPr lang="fr-FR" sz="2000" dirty="0">
                <a:solidFill>
                  <a:srgbClr val="C00000"/>
                </a:solidFill>
              </a:rPr>
              <a:t>Fission nucléaire et fission spontanée produisent des neutrons et peuvent donc induire une réaction auto-entretenue ou une réaction en chaîne si une masse critique de l’élément radioactif est atteinte.</a:t>
            </a:r>
          </a:p>
          <a:p>
            <a:endParaRPr lang="fr-FR" sz="2000" dirty="0"/>
          </a:p>
          <a:p>
            <a:endParaRPr lang="fr-FR" sz="2000" dirty="0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D4F3B8B0-EA23-4FDE-8E82-5590603D5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77C7A-C57E-4BB8-BCF2-54FA4CC0AAF5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48517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719F2341-4AD3-4354-9D4E-24B40454DD40}"/>
              </a:ext>
            </a:extLst>
          </p:cNvPr>
          <p:cNvSpPr txBox="1"/>
          <p:nvPr/>
        </p:nvSpPr>
        <p:spPr>
          <a:xfrm>
            <a:off x="94268" y="75414"/>
            <a:ext cx="56089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chemeClr val="accent1"/>
                </a:solidFill>
              </a:rPr>
              <a:t>Criticité et réaction en chaîne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F066E27-65D2-4934-B1A4-6EF6EC89BA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727" y="1359817"/>
            <a:ext cx="4744030" cy="537327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F42CAE6D-2866-4DA6-9BC2-D70B11280F28}"/>
              </a:ext>
            </a:extLst>
          </p:cNvPr>
          <p:cNvSpPr txBox="1"/>
          <p:nvPr/>
        </p:nvSpPr>
        <p:spPr>
          <a:xfrm>
            <a:off x="273378" y="550906"/>
            <a:ext cx="114818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La désintégration d’un noyau fissile s’accompagne de l’émission de neutrons, de rayonnements ionisants et d’un </a:t>
            </a:r>
            <a:r>
              <a:rPr lang="fr-FR" sz="2000" u="sng" dirty="0"/>
              <a:t>fort dégagement de chaleur</a:t>
            </a:r>
            <a:r>
              <a:rPr lang="fr-FR" sz="2000" dirty="0"/>
              <a:t> (</a:t>
            </a:r>
            <a:r>
              <a:rPr lang="fr-FR" sz="2000" b="1" dirty="0"/>
              <a:t>mis à profit dans les centrales nucléaires</a:t>
            </a:r>
            <a:r>
              <a:rPr lang="fr-FR" sz="2000" dirty="0"/>
              <a:t>).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2745790F-2C83-42FE-9AB0-F2A3B53C87F4}"/>
              </a:ext>
            </a:extLst>
          </p:cNvPr>
          <p:cNvSpPr txBox="1"/>
          <p:nvPr/>
        </p:nvSpPr>
        <p:spPr>
          <a:xfrm>
            <a:off x="5863473" y="4180474"/>
            <a:ext cx="632852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Réaction en chaîne </a:t>
            </a:r>
          </a:p>
          <a:p>
            <a:endParaRPr lang="fr-FR" b="1" dirty="0"/>
          </a:p>
          <a:p>
            <a:r>
              <a:rPr lang="fr-FR" dirty="0"/>
              <a:t>1</a:t>
            </a:r>
            <a:r>
              <a:rPr lang="fr-FR" baseline="30000" dirty="0"/>
              <a:t>ère</a:t>
            </a:r>
            <a:r>
              <a:rPr lang="fr-FR" dirty="0"/>
              <a:t> réaction entre </a:t>
            </a:r>
            <a:r>
              <a:rPr lang="fr-FR" dirty="0">
                <a:solidFill>
                  <a:srgbClr val="FF0000"/>
                </a:solidFill>
              </a:rPr>
              <a:t>1 atome radioactif </a:t>
            </a:r>
            <a:r>
              <a:rPr lang="fr-FR" dirty="0"/>
              <a:t>et un neutron</a:t>
            </a:r>
          </a:p>
          <a:p>
            <a:r>
              <a:rPr lang="fr-FR" dirty="0"/>
              <a:t>=&gt; Noyaux légers + </a:t>
            </a:r>
            <a:r>
              <a:rPr lang="fr-FR" dirty="0">
                <a:solidFill>
                  <a:schemeClr val="accent1"/>
                </a:solidFill>
              </a:rPr>
              <a:t>plusieurs neutrons</a:t>
            </a:r>
          </a:p>
          <a:p>
            <a:r>
              <a:rPr lang="fr-FR" dirty="0"/>
              <a:t> </a:t>
            </a:r>
          </a:p>
          <a:p>
            <a:r>
              <a:rPr lang="fr-FR" u="sng" dirty="0">
                <a:solidFill>
                  <a:srgbClr val="C00000"/>
                </a:solidFill>
              </a:rPr>
              <a:t>En moyenne, plus d’1 </a:t>
            </a:r>
            <a:r>
              <a:rPr lang="fr-FR" dirty="0">
                <a:solidFill>
                  <a:srgbClr val="C00000"/>
                </a:solidFill>
              </a:rPr>
              <a:t>des neutrons émis produit une nouvelle réaction de fission</a:t>
            </a:r>
          </a:p>
          <a:p>
            <a:r>
              <a:rPr lang="fr-FR" dirty="0">
                <a:solidFill>
                  <a:srgbClr val="C00000"/>
                </a:solidFill>
              </a:rPr>
              <a:t>=&gt; Emballement de la réaction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0782527-0286-4C0D-B956-EC13CBD906D2}"/>
              </a:ext>
            </a:extLst>
          </p:cNvPr>
          <p:cNvSpPr txBox="1"/>
          <p:nvPr/>
        </p:nvSpPr>
        <p:spPr>
          <a:xfrm>
            <a:off x="5863472" y="1661863"/>
            <a:ext cx="632852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Criticité</a:t>
            </a:r>
          </a:p>
          <a:p>
            <a:endParaRPr lang="fr-FR" b="1" dirty="0"/>
          </a:p>
          <a:p>
            <a:r>
              <a:rPr lang="fr-FR" dirty="0"/>
              <a:t>1</a:t>
            </a:r>
            <a:r>
              <a:rPr lang="fr-FR" baseline="30000" dirty="0"/>
              <a:t>ère</a:t>
            </a:r>
            <a:r>
              <a:rPr lang="fr-FR" dirty="0"/>
              <a:t> réaction entre </a:t>
            </a:r>
            <a:r>
              <a:rPr lang="fr-FR" dirty="0">
                <a:solidFill>
                  <a:srgbClr val="FF0000"/>
                </a:solidFill>
              </a:rPr>
              <a:t>1 atome radioactif </a:t>
            </a:r>
            <a:r>
              <a:rPr lang="fr-FR" dirty="0"/>
              <a:t>et un neutron</a:t>
            </a:r>
          </a:p>
          <a:p>
            <a:r>
              <a:rPr lang="fr-FR" dirty="0"/>
              <a:t>=&gt; Noyaux légers + </a:t>
            </a:r>
            <a:r>
              <a:rPr lang="fr-FR" dirty="0">
                <a:solidFill>
                  <a:schemeClr val="accent1"/>
                </a:solidFill>
              </a:rPr>
              <a:t>plusieurs neutrons</a:t>
            </a:r>
          </a:p>
          <a:p>
            <a:r>
              <a:rPr lang="fr-FR" dirty="0"/>
              <a:t> </a:t>
            </a:r>
          </a:p>
          <a:p>
            <a:r>
              <a:rPr lang="fr-FR" u="sng" dirty="0">
                <a:solidFill>
                  <a:srgbClr val="C00000"/>
                </a:solidFill>
              </a:rPr>
              <a:t>En moyenne, 1 seul </a:t>
            </a:r>
            <a:r>
              <a:rPr lang="fr-FR" dirty="0">
                <a:solidFill>
                  <a:srgbClr val="C00000"/>
                </a:solidFill>
              </a:rPr>
              <a:t>des neutrons émis produit une nouvelle réaction de fission</a:t>
            </a:r>
          </a:p>
          <a:p>
            <a:r>
              <a:rPr lang="fr-FR" dirty="0">
                <a:solidFill>
                  <a:srgbClr val="C00000"/>
                </a:solidFill>
              </a:rPr>
              <a:t>=&gt; entretien et stabilité de la réaction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F7B3B24-79AB-4D13-8B80-953D46830C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77C7A-C57E-4BB8-BCF2-54FA4CC0AAF5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304324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9C9D3B0C-99D1-4D67-855D-EA79D3155D99}"/>
              </a:ext>
            </a:extLst>
          </p:cNvPr>
          <p:cNvSpPr txBox="1"/>
          <p:nvPr/>
        </p:nvSpPr>
        <p:spPr>
          <a:xfrm>
            <a:off x="94268" y="75414"/>
            <a:ext cx="56089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chemeClr val="accent1"/>
                </a:solidFill>
              </a:rPr>
              <a:t>Réactions de fission nucléaire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39A88B56-D4A3-4E47-ACE9-695BE85B729B}"/>
                  </a:ext>
                </a:extLst>
              </p:cNvPr>
              <p:cNvSpPr txBox="1"/>
              <p:nvPr/>
            </p:nvSpPr>
            <p:spPr>
              <a:xfrm>
                <a:off x="713232" y="2093976"/>
                <a:ext cx="7351776" cy="8454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dirty="0"/>
                  <a:t>Les principales réactions de fission nucléaires utilisées</a:t>
                </a:r>
              </a:p>
              <a:p>
                <a:r>
                  <a:rPr lang="fr-FR" sz="2400" dirty="0"/>
                  <a:t>(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fr-FR" sz="2400" i="1" smtClean="0">
                            <a:latin typeface="Cambria Math" panose="02040503050406030204" pitchFamily="18" charset="0"/>
                          </a:rPr>
                        </m:ctrlPr>
                      </m:sPrePr>
                      <m:sub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92</m:t>
                        </m:r>
                      </m:sub>
                      <m:sup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235</m:t>
                        </m:r>
                      </m:sup>
                      <m:e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</m:sPre>
                  </m:oMath>
                </a14:m>
                <a:r>
                  <a:rPr lang="fr-FR" sz="2400" dirty="0"/>
                  <a:t> ou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fr-FR" sz="2400" i="1">
                            <a:latin typeface="Cambria Math" panose="02040503050406030204" pitchFamily="18" charset="0"/>
                          </a:rPr>
                        </m:ctrlPr>
                      </m:sPrePr>
                      <m:sub>
                        <m:r>
                          <a:rPr lang="fr-FR" sz="2400" i="1">
                            <a:latin typeface="Cambria Math" panose="02040503050406030204" pitchFamily="18" charset="0"/>
                          </a:rPr>
                          <m:t>9</m:t>
                        </m:r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  <m:sup>
                        <m:r>
                          <a:rPr lang="fr-FR" sz="2400" i="1">
                            <a:latin typeface="Cambria Math" panose="02040503050406030204" pitchFamily="18" charset="0"/>
                          </a:rPr>
                          <m:t>23</m:t>
                        </m:r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sup>
                      <m:e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𝑃𝑢</m:t>
                        </m:r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sPre>
                  </m:oMath>
                </a14:m>
                <a:r>
                  <a:rPr lang="fr-FR" sz="2400" dirty="0"/>
                  <a:t> +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fr-FR" sz="2400" i="1">
                            <a:latin typeface="Cambria Math" panose="02040503050406030204" pitchFamily="18" charset="0"/>
                          </a:rPr>
                        </m:ctrlPr>
                      </m:sPrePr>
                      <m:sub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  <m:e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sPre>
                    <m:r>
                      <a:rPr lang="fr-FR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SubSup>
                      <m:sSubSupPr>
                        <m:ctrlPr>
                          <a:rPr lang="fr-FR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fr-F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𝑃𝐹</m:t>
                        </m:r>
                      </m:e>
                      <m:sub>
                        <m:r>
                          <a:rPr lang="fr-F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fr-F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∗</m:t>
                        </m:r>
                      </m:sup>
                    </m:sSubSup>
                    <m:r>
                      <m:rPr>
                        <m:nor/>
                      </m:rPr>
                      <a:rPr lang="fr-FR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fr-FR" sz="2400" dirty="0"/>
                      <m:t>+</m:t>
                    </m:r>
                    <m:r>
                      <a:rPr lang="fr-FR" sz="2400" b="0" i="1" dirty="0" smtClean="0">
                        <a:latin typeface="Cambria Math" panose="02040503050406030204" pitchFamily="18" charset="0"/>
                      </a:rPr>
                      <m:t> </m:t>
                    </m:r>
                    <m:sSubSup>
                      <m:sSubSupPr>
                        <m:ctrlPr>
                          <a:rPr lang="fr-F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fr-F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𝑃𝐹</m:t>
                        </m:r>
                      </m:e>
                      <m:sub>
                        <m:r>
                          <a:rPr lang="fr-F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fr-F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∗</m:t>
                        </m:r>
                      </m:sup>
                    </m:sSubSup>
                  </m:oMath>
                </a14:m>
                <a:r>
                  <a:rPr lang="fr-FR" sz="2400" dirty="0"/>
                  <a:t> + x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fr-FR" sz="2400" i="1">
                            <a:latin typeface="Cambria Math" panose="02040503050406030204" pitchFamily="18" charset="0"/>
                          </a:rPr>
                        </m:ctrlPr>
                      </m:sPrePr>
                      <m:sub>
                        <m:r>
                          <a:rPr lang="fr-FR" sz="24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fr-FR" sz="2400" i="1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  <m:e>
                        <m:r>
                          <a:rPr lang="fr-FR" sz="2400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fr-FR" sz="2400" i="1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sPre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39A88B56-D4A3-4E47-ACE9-695BE85B72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232" y="2093976"/>
                <a:ext cx="7351776" cy="845488"/>
              </a:xfrm>
              <a:prstGeom prst="rect">
                <a:avLst/>
              </a:prstGeom>
              <a:blipFill>
                <a:blip r:embed="rId2"/>
                <a:stretch>
                  <a:fillRect l="-1244" t="-5797" b="-1521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B44812EA-512C-45CD-8567-2ED482133B5A}"/>
                  </a:ext>
                </a:extLst>
              </p:cNvPr>
              <p:cNvSpPr/>
              <p:nvPr/>
            </p:nvSpPr>
            <p:spPr>
              <a:xfrm>
                <a:off x="8583214" y="2382560"/>
                <a:ext cx="3436454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fr-FR" sz="1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fr-FR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𝑃𝐹</m:t>
                        </m:r>
                      </m:e>
                      <m:sub>
                        <m:r>
                          <a:rPr lang="fr-FR" sz="1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  <m:r>
                          <a:rPr lang="fr-FR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</m:t>
                        </m:r>
                      </m:sub>
                      <m:sup>
                        <m:r>
                          <a:rPr lang="fr-FR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∗</m:t>
                        </m:r>
                      </m:sup>
                    </m:sSubSup>
                    <m:r>
                      <a:rPr lang="fr-FR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𝑒𝑡</m:t>
                    </m:r>
                    <m:sSubSup>
                      <m:sSubSupPr>
                        <m:ctrlPr>
                          <a:rPr lang="fr-FR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fr-FR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fr-FR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𝑃𝐹</m:t>
                        </m:r>
                      </m:e>
                      <m:sub>
                        <m:r>
                          <a:rPr lang="fr-FR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fr-FR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∗</m:t>
                        </m:r>
                      </m:sup>
                    </m:sSubSup>
                  </m:oMath>
                </a14:m>
                <a:r>
                  <a:rPr lang="fr-FR" sz="1600" dirty="0"/>
                  <a:t> : produits de fission excités</a:t>
                </a:r>
              </a:p>
              <a:p>
                <a:r>
                  <a:rPr lang="fr-FR" sz="1600" dirty="0"/>
                  <a:t>x : nombre moyen de neutrons émis</a:t>
                </a:r>
              </a:p>
              <a:p>
                <a:r>
                  <a:rPr lang="fr-FR" sz="1600" dirty="0"/>
                  <a:t>2,46 pour </a:t>
                </a:r>
                <a:r>
                  <a:rPr lang="fr-FR" sz="1600" baseline="30000" dirty="0"/>
                  <a:t>235</a:t>
                </a:r>
                <a:r>
                  <a:rPr lang="fr-FR" sz="1600" dirty="0"/>
                  <a:t>U et 2,88 pour </a:t>
                </a:r>
                <a:r>
                  <a:rPr lang="fr-FR" sz="1600" baseline="30000" dirty="0"/>
                  <a:t>239</a:t>
                </a:r>
                <a:r>
                  <a:rPr lang="fr-FR" sz="1600" dirty="0"/>
                  <a:t>Pu </a:t>
                </a: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B44812EA-512C-45CD-8567-2ED482133B5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83214" y="2382560"/>
                <a:ext cx="3436454" cy="830997"/>
              </a:xfrm>
              <a:prstGeom prst="rect">
                <a:avLst/>
              </a:prstGeom>
              <a:blipFill>
                <a:blip r:embed="rId3"/>
                <a:stretch>
                  <a:fillRect l="-887" t="-2206" b="-882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ZoneTexte 7">
            <a:extLst>
              <a:ext uri="{FF2B5EF4-FFF2-40B4-BE49-F238E27FC236}">
                <a16:creationId xmlns:a16="http://schemas.microsoft.com/office/drawing/2014/main" id="{DDE3534F-784F-426B-9A7D-721DDCC9000B}"/>
              </a:ext>
            </a:extLst>
          </p:cNvPr>
          <p:cNvSpPr txBox="1"/>
          <p:nvPr/>
        </p:nvSpPr>
        <p:spPr>
          <a:xfrm>
            <a:off x="3489295" y="3691890"/>
            <a:ext cx="3088291" cy="4616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solidFill>
                  <a:schemeClr val="accent1"/>
                </a:solidFill>
              </a:rPr>
              <a:t>200 MeV d’NRJ libérée</a:t>
            </a:r>
          </a:p>
        </p:txBody>
      </p: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C04F08AC-2FA9-4A9D-B488-C19EBE21B8D1}"/>
              </a:ext>
            </a:extLst>
          </p:cNvPr>
          <p:cNvCxnSpPr>
            <a:cxnSpLocks/>
          </p:cNvCxnSpPr>
          <p:nvPr/>
        </p:nvCxnSpPr>
        <p:spPr>
          <a:xfrm flipH="1" flipV="1">
            <a:off x="4599432" y="3199698"/>
            <a:ext cx="118872" cy="444968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Accolade fermante 10">
            <a:extLst>
              <a:ext uri="{FF2B5EF4-FFF2-40B4-BE49-F238E27FC236}">
                <a16:creationId xmlns:a16="http://schemas.microsoft.com/office/drawing/2014/main" id="{42CEA6DD-6096-496A-8A20-82ED82B4FECA}"/>
              </a:ext>
            </a:extLst>
          </p:cNvPr>
          <p:cNvSpPr/>
          <p:nvPr/>
        </p:nvSpPr>
        <p:spPr>
          <a:xfrm rot="5400000">
            <a:off x="4484852" y="2568832"/>
            <a:ext cx="155377" cy="886168"/>
          </a:xfrm>
          <a:prstGeom prst="rightBrac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B631049-B9F2-4904-88DA-9372D3D91C10}"/>
              </a:ext>
            </a:extLst>
          </p:cNvPr>
          <p:cNvSpPr txBox="1"/>
          <p:nvPr/>
        </p:nvSpPr>
        <p:spPr>
          <a:xfrm>
            <a:off x="3631951" y="3268778"/>
            <a:ext cx="1317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1"/>
                </a:solidFill>
              </a:rPr>
              <a:t>170 MeV</a:t>
            </a:r>
          </a:p>
        </p:txBody>
      </p: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E94CEF02-2A6C-4D43-AEC7-D49157631CF0}"/>
              </a:ext>
            </a:extLst>
          </p:cNvPr>
          <p:cNvCxnSpPr>
            <a:cxnSpLocks/>
          </p:cNvCxnSpPr>
          <p:nvPr/>
        </p:nvCxnSpPr>
        <p:spPr>
          <a:xfrm flipV="1">
            <a:off x="5375957" y="2981927"/>
            <a:ext cx="202153" cy="662739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ZoneTexte 14">
            <a:extLst>
              <a:ext uri="{FF2B5EF4-FFF2-40B4-BE49-F238E27FC236}">
                <a16:creationId xmlns:a16="http://schemas.microsoft.com/office/drawing/2014/main" id="{F21CF1B7-BBEC-44EA-950B-3ACD56306327}"/>
              </a:ext>
            </a:extLst>
          </p:cNvPr>
          <p:cNvSpPr txBox="1"/>
          <p:nvPr/>
        </p:nvSpPr>
        <p:spPr>
          <a:xfrm>
            <a:off x="5477526" y="3253478"/>
            <a:ext cx="10357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1"/>
                </a:solidFill>
              </a:rPr>
              <a:t>2 MeV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7F97FC2-F337-4873-935A-10342A3C8B16}"/>
              </a:ext>
            </a:extLst>
          </p:cNvPr>
          <p:cNvSpPr txBox="1"/>
          <p:nvPr/>
        </p:nvSpPr>
        <p:spPr>
          <a:xfrm>
            <a:off x="185769" y="5291160"/>
            <a:ext cx="1200623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fr-FR" sz="2400" dirty="0">
                <a:solidFill>
                  <a:srgbClr val="C00000"/>
                </a:solidFill>
              </a:rPr>
              <a:t>Energie cinétique transmise aux PF puis dissipée thermiquement </a:t>
            </a:r>
          </a:p>
          <a:p>
            <a:r>
              <a:rPr lang="fr-FR" sz="2000" dirty="0">
                <a:solidFill>
                  <a:srgbClr val="C00000"/>
                </a:solidFill>
              </a:rPr>
              <a:t>(température du manteau terrestre ou échauffement du combustible nucléaire dans une centrale)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fr-FR" sz="2400" dirty="0">
                <a:solidFill>
                  <a:srgbClr val="C00000"/>
                </a:solidFill>
              </a:rPr>
              <a:t>Energie cinétique transmise aux neutrons =&gt; éventuelles nouvelles fissions</a:t>
            </a:r>
          </a:p>
          <a:p>
            <a:r>
              <a:rPr lang="fr-FR" sz="2000" dirty="0">
                <a:solidFill>
                  <a:srgbClr val="C00000"/>
                </a:solidFill>
              </a:rPr>
              <a:t>(entretien de la réaction)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E5FD607-273C-49D5-88E3-B94A232686C8}"/>
              </a:ext>
            </a:extLst>
          </p:cNvPr>
          <p:cNvSpPr txBox="1"/>
          <p:nvPr/>
        </p:nvSpPr>
        <p:spPr>
          <a:xfrm>
            <a:off x="6751674" y="3622810"/>
            <a:ext cx="32216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vs 5eV pour la combustion de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C36A99CA-40B4-40AB-AD97-EBC7DAF708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77C7A-C57E-4BB8-BCF2-54FA4CC0AAF5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31681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229DA0E2-8193-4827-9CD0-83CF3FD8F1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0207" y="1234909"/>
            <a:ext cx="2649778" cy="413365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4314C5B-2331-4FEE-B43A-C740600161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8132" y="857838"/>
            <a:ext cx="3914241" cy="436461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BCF84EA2-2999-48CD-B304-5DD9658F6D74}"/>
              </a:ext>
            </a:extLst>
          </p:cNvPr>
          <p:cNvSpPr txBox="1"/>
          <p:nvPr/>
        </p:nvSpPr>
        <p:spPr>
          <a:xfrm>
            <a:off x="7734693" y="1593129"/>
            <a:ext cx="1791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I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949DC38-5AD6-4543-9F8A-AF6A9C3E147B}"/>
              </a:ext>
            </a:extLst>
          </p:cNvPr>
          <p:cNvSpPr txBox="1"/>
          <p:nvPr/>
        </p:nvSpPr>
        <p:spPr>
          <a:xfrm>
            <a:off x="94268" y="75414"/>
            <a:ext cx="56089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chemeClr val="accent1"/>
                </a:solidFill>
              </a:rPr>
              <a:t>Distribution des produits de fission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5830CDC-1718-4E5E-9212-6F136684EB29}"/>
              </a:ext>
            </a:extLst>
          </p:cNvPr>
          <p:cNvSpPr txBox="1"/>
          <p:nvPr/>
        </p:nvSpPr>
        <p:spPr>
          <a:xfrm>
            <a:off x="622169" y="650449"/>
            <a:ext cx="264977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/>
              <a:t>Exemple de l’uranium 235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E8A8249-D565-4F6D-98F1-E55F028B4C19}"/>
              </a:ext>
            </a:extLst>
          </p:cNvPr>
          <p:cNvSpPr txBox="1"/>
          <p:nvPr/>
        </p:nvSpPr>
        <p:spPr>
          <a:xfrm>
            <a:off x="6231373" y="5222448"/>
            <a:ext cx="31857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1"/>
                </a:solidFill>
              </a:rPr>
              <a:t>C. </a:t>
            </a:r>
            <a:r>
              <a:rPr lang="fr-FR" dirty="0" err="1">
                <a:solidFill>
                  <a:schemeClr val="accent1"/>
                </a:solidFill>
              </a:rPr>
              <a:t>Lemaignan</a:t>
            </a:r>
            <a:r>
              <a:rPr lang="fr-FR" dirty="0">
                <a:solidFill>
                  <a:schemeClr val="accent1"/>
                </a:solidFill>
              </a:rPr>
              <a:t>, J.C. Niepce, In </a:t>
            </a:r>
            <a:r>
              <a:rPr lang="fr-FR" dirty="0" err="1">
                <a:solidFill>
                  <a:schemeClr val="accent1"/>
                </a:solidFill>
              </a:rPr>
              <a:t>Ceramic</a:t>
            </a:r>
            <a:r>
              <a:rPr lang="fr-FR" dirty="0">
                <a:solidFill>
                  <a:schemeClr val="accent1"/>
                </a:solidFill>
              </a:rPr>
              <a:t> Materials (2007), </a:t>
            </a:r>
            <a:r>
              <a:rPr lang="fr-FR" dirty="0" err="1">
                <a:solidFill>
                  <a:schemeClr val="accent1"/>
                </a:solidFill>
              </a:rPr>
              <a:t>Wiley</a:t>
            </a:r>
            <a:endParaRPr lang="fr-FR" dirty="0">
              <a:solidFill>
                <a:schemeClr val="accent1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2B00EDBA-365C-4609-AF31-330CCE11E75E}"/>
              </a:ext>
            </a:extLst>
          </p:cNvPr>
          <p:cNvSpPr txBox="1"/>
          <p:nvPr/>
        </p:nvSpPr>
        <p:spPr>
          <a:xfrm>
            <a:off x="0" y="6103854"/>
            <a:ext cx="123679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rgbClr val="C00000"/>
                </a:solidFill>
              </a:rPr>
              <a:t>Le résultat de la fission n’est pas connu a priori, un grand nombre de combinaisons de produits de fission est possible</a:t>
            </a:r>
          </a:p>
          <a:p>
            <a:r>
              <a:rPr lang="fr-FR" sz="2000" dirty="0">
                <a:solidFill>
                  <a:srgbClr val="C00000"/>
                </a:solidFill>
              </a:rPr>
              <a:t>Les réactions produisent un grand nombre de produits de fission =&gt; déchets </a:t>
            </a:r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61753EF0-1974-4DA4-9A80-FB8A42773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77C7A-C57E-4BB8-BCF2-54FA4CC0AAF5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503892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</TotalTime>
  <Words>1575</Words>
  <Application>Microsoft Office PowerPoint</Application>
  <PresentationFormat>Grand écran</PresentationFormat>
  <Paragraphs>216</Paragraphs>
  <Slides>26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26</vt:i4>
      </vt:variant>
    </vt:vector>
  </HeadingPairs>
  <TitlesOfParts>
    <vt:vector size="34" baseType="lpstr">
      <vt:lpstr>Amiri</vt:lpstr>
      <vt:lpstr>Arial</vt:lpstr>
      <vt:lpstr>Calibri</vt:lpstr>
      <vt:lpstr>Calibri Light</vt:lpstr>
      <vt:lpstr>Cambria Math</vt:lpstr>
      <vt:lpstr>Courier New</vt:lpstr>
      <vt:lpstr>Symbol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David Horwat</dc:creator>
  <cp:lastModifiedBy>horwat47</cp:lastModifiedBy>
  <cp:revision>103</cp:revision>
  <dcterms:created xsi:type="dcterms:W3CDTF">2023-09-13T20:03:58Z</dcterms:created>
  <dcterms:modified xsi:type="dcterms:W3CDTF">2025-10-23T15:40:37Z</dcterms:modified>
</cp:coreProperties>
</file>