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052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>
            <a:normAutofit/>
          </a:bodyPr>
          <a:lstStyle>
            <a:lvl1pPr algn="l">
              <a:defRPr sz="48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84A242B-6B85-1D47-9AF0-8D57CDE95E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175" y="4214322"/>
            <a:ext cx="4351825" cy="2237278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1800" u="sng"/>
            </a:lvl1pPr>
            <a:lvl2pPr marL="800100" indent="-342900">
              <a:buFont typeface="Courier New" panose="02070309020205020404" pitchFamily="49" charset="0"/>
              <a:buChar char="o"/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chargés de TD :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044324D-619F-0E10-5223-8394FF8920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1998" y="4212734"/>
            <a:ext cx="4351825" cy="2238866"/>
          </a:xfrm>
        </p:spPr>
        <p:txBody>
          <a:bodyPr/>
          <a:lstStyle>
            <a:lvl1pPr>
              <a:defRPr sz="1800" u="sng"/>
            </a:lvl1pPr>
            <a:lvl2pPr marL="742950" indent="-285750">
              <a:buFont typeface="Courier New" panose="02070309020205020404" pitchFamily="49" charset="0"/>
              <a:buChar char="o"/>
              <a:defRPr sz="1600"/>
            </a:lvl2pPr>
          </a:lstStyle>
          <a:p>
            <a:pPr lvl="0"/>
            <a:r>
              <a:rPr lang="fr-FR" dirty="0"/>
              <a:t>déroulé du TD :</a:t>
            </a:r>
          </a:p>
          <a:p>
            <a:pPr lvl="1"/>
            <a:r>
              <a:rPr lang="fr-FR" dirty="0"/>
              <a:t>rappel (duré)</a:t>
            </a:r>
          </a:p>
          <a:p>
            <a:pPr lvl="1"/>
            <a:r>
              <a:rPr lang="fr-FR" dirty="0"/>
              <a:t>n° exo (durée)</a:t>
            </a:r>
          </a:p>
          <a:p>
            <a:pPr lvl="1"/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28/11/2025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xis.derycke@univ-lorraine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CBEEE-5C7F-03C0-D2D0-19550E220E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TD8 : Chaines et Algorithmiques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07CFA5-0BAB-E41F-C326-9BAF11B8B7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2230935"/>
            <a:ext cx="7772399" cy="1655763"/>
          </a:xfrm>
        </p:spPr>
        <p:txBody>
          <a:bodyPr/>
          <a:lstStyle/>
          <a:p>
            <a:r>
              <a:rPr lang="fr-FR" dirty="0"/>
              <a:t>Objectifs du TD : apprendre à découper un problème en plusieurs étapes – fragment de code – et à ensuite les agencer de manière structurée.</a:t>
            </a:r>
          </a:p>
          <a:p>
            <a:r>
              <a:rPr lang="fr-FR" b="1" dirty="0"/>
              <a:t>En d’autre therme apprendre l’algorithmique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B2D42DA-C233-BF6D-EC70-51BACA07E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Chargés de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Anne-Julie Tinet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Pauline </a:t>
            </a:r>
            <a:r>
              <a:rPr lang="fr-FR" u="none" dirty="0" err="1"/>
              <a:t>Collon</a:t>
            </a:r>
            <a:endParaRPr lang="fr-FR" u="none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Alexis Derycke</a:t>
            </a:r>
          </a:p>
          <a:p>
            <a:r>
              <a:rPr lang="fr-FR" u="none" dirty="0"/>
              <a:t>(</a:t>
            </a:r>
            <a:r>
              <a:rPr lang="fr-FR" u="none" dirty="0">
                <a:hlinkClick r:id="rId2"/>
              </a:rPr>
              <a:t>alexis.derycke@univ-lorraine.fr</a:t>
            </a:r>
            <a:r>
              <a:rPr lang="fr-FR" u="none" dirty="0"/>
              <a:t>)</a:t>
            </a:r>
          </a:p>
          <a:p>
            <a:endParaRPr lang="fr-FR" u="none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A06794A-5325-5B20-149F-CFDEF0F84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Déroulé du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discussions/rappels (~15 min)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Exo du </a:t>
            </a:r>
            <a:r>
              <a:rPr lang="fr-FR" u="none" dirty="0" err="1"/>
              <a:t>Soundex</a:t>
            </a:r>
            <a:r>
              <a:rPr lang="fr-FR" u="none" dirty="0"/>
              <a:t> :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découpe du pb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test fragmenté du code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construction du code</a:t>
            </a:r>
          </a:p>
          <a:p>
            <a:pPr marL="1028700" lvl="1">
              <a:buFont typeface="Wingdings" panose="05000000000000000000" pitchFamily="2" charset="2"/>
              <a:buChar char="Ø"/>
            </a:pPr>
            <a:endParaRPr lang="fr-FR" u="none" dirty="0"/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F3B58AD4-28F1-F9EC-496B-9E0AB5EB4126}"/>
              </a:ext>
            </a:extLst>
          </p:cNvPr>
          <p:cNvSpPr/>
          <p:nvPr/>
        </p:nvSpPr>
        <p:spPr>
          <a:xfrm>
            <a:off x="7752080" y="5621937"/>
            <a:ext cx="255270" cy="688340"/>
          </a:xfrm>
          <a:custGeom>
            <a:avLst/>
            <a:gdLst>
              <a:gd name="csX0" fmla="*/ 0 w 255270"/>
              <a:gd name="csY0" fmla="*/ 0 h 688340"/>
              <a:gd name="csX1" fmla="*/ 127635 w 255270"/>
              <a:gd name="csY1" fmla="*/ 49788 h 688340"/>
              <a:gd name="csX2" fmla="*/ 127635 w 255270"/>
              <a:gd name="csY2" fmla="*/ 459480 h 688340"/>
              <a:gd name="csX3" fmla="*/ 255270 w 255270"/>
              <a:gd name="csY3" fmla="*/ 509268 h 688340"/>
              <a:gd name="csX4" fmla="*/ 127635 w 255270"/>
              <a:gd name="csY4" fmla="*/ 559056 h 688340"/>
              <a:gd name="csX5" fmla="*/ 127635 w 255270"/>
              <a:gd name="csY5" fmla="*/ 638552 h 688340"/>
              <a:gd name="csX6" fmla="*/ 0 w 255270"/>
              <a:gd name="csY6" fmla="*/ 688340 h 688340"/>
              <a:gd name="csX7" fmla="*/ 0 w 255270"/>
              <a:gd name="csY7" fmla="*/ 344170 h 688340"/>
              <a:gd name="csX8" fmla="*/ 0 w 255270"/>
              <a:gd name="csY8" fmla="*/ 0 h 688340"/>
              <a:gd name="csX0" fmla="*/ 0 w 255270"/>
              <a:gd name="csY0" fmla="*/ 0 h 688340"/>
              <a:gd name="csX1" fmla="*/ 127635 w 255270"/>
              <a:gd name="csY1" fmla="*/ 49788 h 688340"/>
              <a:gd name="csX2" fmla="*/ 127635 w 255270"/>
              <a:gd name="csY2" fmla="*/ 459480 h 688340"/>
              <a:gd name="csX3" fmla="*/ 255270 w 255270"/>
              <a:gd name="csY3" fmla="*/ 509268 h 688340"/>
              <a:gd name="csX4" fmla="*/ 127635 w 255270"/>
              <a:gd name="csY4" fmla="*/ 559056 h 688340"/>
              <a:gd name="csX5" fmla="*/ 127635 w 255270"/>
              <a:gd name="csY5" fmla="*/ 638552 h 688340"/>
              <a:gd name="csX6" fmla="*/ 0 w 255270"/>
              <a:gd name="csY6" fmla="*/ 688340 h 6883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55270" h="688340" stroke="0" extrusionOk="0">
                <a:moveTo>
                  <a:pt x="0" y="0"/>
                </a:moveTo>
                <a:cubicBezTo>
                  <a:pt x="73191" y="254"/>
                  <a:pt x="124650" y="26375"/>
                  <a:pt x="127635" y="49788"/>
                </a:cubicBezTo>
                <a:cubicBezTo>
                  <a:pt x="158666" y="136988"/>
                  <a:pt x="91297" y="288398"/>
                  <a:pt x="127635" y="459480"/>
                </a:cubicBezTo>
                <a:cubicBezTo>
                  <a:pt x="125944" y="491618"/>
                  <a:pt x="191566" y="497604"/>
                  <a:pt x="255270" y="509268"/>
                </a:cubicBezTo>
                <a:cubicBezTo>
                  <a:pt x="182900" y="507756"/>
                  <a:pt x="129148" y="529587"/>
                  <a:pt x="127635" y="559056"/>
                </a:cubicBezTo>
                <a:cubicBezTo>
                  <a:pt x="132896" y="594112"/>
                  <a:pt x="124133" y="606473"/>
                  <a:pt x="127635" y="638552"/>
                </a:cubicBezTo>
                <a:cubicBezTo>
                  <a:pt x="125486" y="669299"/>
                  <a:pt x="74311" y="684995"/>
                  <a:pt x="0" y="688340"/>
                </a:cubicBezTo>
                <a:cubicBezTo>
                  <a:pt x="-20164" y="605417"/>
                  <a:pt x="20692" y="421664"/>
                  <a:pt x="0" y="344170"/>
                </a:cubicBezTo>
                <a:cubicBezTo>
                  <a:pt x="-20692" y="266676"/>
                  <a:pt x="8119" y="129661"/>
                  <a:pt x="0" y="0"/>
                </a:cubicBezTo>
                <a:close/>
              </a:path>
              <a:path w="255270" h="688340" fill="none" extrusionOk="0">
                <a:moveTo>
                  <a:pt x="0" y="0"/>
                </a:moveTo>
                <a:cubicBezTo>
                  <a:pt x="69205" y="676"/>
                  <a:pt x="121665" y="22389"/>
                  <a:pt x="127635" y="49788"/>
                </a:cubicBezTo>
                <a:cubicBezTo>
                  <a:pt x="167869" y="228393"/>
                  <a:pt x="108487" y="286724"/>
                  <a:pt x="127635" y="459480"/>
                </a:cubicBezTo>
                <a:cubicBezTo>
                  <a:pt x="130050" y="487796"/>
                  <a:pt x="172661" y="498998"/>
                  <a:pt x="255270" y="509268"/>
                </a:cubicBezTo>
                <a:cubicBezTo>
                  <a:pt x="185253" y="516444"/>
                  <a:pt x="126465" y="529681"/>
                  <a:pt x="127635" y="559056"/>
                </a:cubicBezTo>
                <a:cubicBezTo>
                  <a:pt x="128718" y="581994"/>
                  <a:pt x="120114" y="617784"/>
                  <a:pt x="127635" y="638552"/>
                </a:cubicBezTo>
                <a:cubicBezTo>
                  <a:pt x="125693" y="663624"/>
                  <a:pt x="71243" y="671786"/>
                  <a:pt x="0" y="688340"/>
                </a:cubicBezTo>
              </a:path>
              <a:path w="255270" h="688340" fill="none" stroke="0" extrusionOk="0">
                <a:moveTo>
                  <a:pt x="0" y="0"/>
                </a:moveTo>
                <a:cubicBezTo>
                  <a:pt x="68194" y="-3288"/>
                  <a:pt x="124646" y="21578"/>
                  <a:pt x="127635" y="49788"/>
                </a:cubicBezTo>
                <a:cubicBezTo>
                  <a:pt x="161152" y="166060"/>
                  <a:pt x="87162" y="257146"/>
                  <a:pt x="127635" y="459480"/>
                </a:cubicBezTo>
                <a:cubicBezTo>
                  <a:pt x="130024" y="478451"/>
                  <a:pt x="178274" y="513314"/>
                  <a:pt x="255270" y="509268"/>
                </a:cubicBezTo>
                <a:cubicBezTo>
                  <a:pt x="185824" y="513385"/>
                  <a:pt x="122676" y="531521"/>
                  <a:pt x="127635" y="559056"/>
                </a:cubicBezTo>
                <a:cubicBezTo>
                  <a:pt x="128602" y="594521"/>
                  <a:pt x="121601" y="610704"/>
                  <a:pt x="127635" y="638552"/>
                </a:cubicBezTo>
                <a:cubicBezTo>
                  <a:pt x="128944" y="654295"/>
                  <a:pt x="66769" y="701232"/>
                  <a:pt x="0" y="688340"/>
                </a:cubicBezTo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567759243">
                  <a:prstGeom prst="rightBrace">
                    <a:avLst>
                      <a:gd name="adj1" fmla="val 19504"/>
                      <a:gd name="adj2" fmla="val 73985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C06B58-E747-4A9B-C75B-C952FA3AF1AA}"/>
              </a:ext>
            </a:extLst>
          </p:cNvPr>
          <p:cNvSpPr txBox="1"/>
          <p:nvPr/>
        </p:nvSpPr>
        <p:spPr>
          <a:xfrm>
            <a:off x="7955280" y="5940945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~45 min</a:t>
            </a:r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09653AEF-902F-785C-F142-8E6A83BF95BA}"/>
              </a:ext>
            </a:extLst>
          </p:cNvPr>
          <p:cNvSpPr/>
          <p:nvPr/>
        </p:nvSpPr>
        <p:spPr>
          <a:xfrm>
            <a:off x="7752080" y="5295901"/>
            <a:ext cx="255270" cy="688340"/>
          </a:xfrm>
          <a:custGeom>
            <a:avLst/>
            <a:gdLst>
              <a:gd name="csX0" fmla="*/ 0 w 255270"/>
              <a:gd name="csY0" fmla="*/ 0 h 688340"/>
              <a:gd name="csX1" fmla="*/ 127635 w 255270"/>
              <a:gd name="csY1" fmla="*/ 56139 h 688340"/>
              <a:gd name="csX2" fmla="*/ 127635 w 255270"/>
              <a:gd name="csY2" fmla="*/ 84833 h 688340"/>
              <a:gd name="csX3" fmla="*/ 255270 w 255270"/>
              <a:gd name="csY3" fmla="*/ 140972 h 688340"/>
              <a:gd name="csX4" fmla="*/ 127635 w 255270"/>
              <a:gd name="csY4" fmla="*/ 197111 h 688340"/>
              <a:gd name="csX5" fmla="*/ 127635 w 255270"/>
              <a:gd name="csY5" fmla="*/ 632201 h 688340"/>
              <a:gd name="csX6" fmla="*/ 0 w 255270"/>
              <a:gd name="csY6" fmla="*/ 688340 h 688340"/>
              <a:gd name="csX7" fmla="*/ 0 w 255270"/>
              <a:gd name="csY7" fmla="*/ 344170 h 688340"/>
              <a:gd name="csX8" fmla="*/ 0 w 255270"/>
              <a:gd name="csY8" fmla="*/ 0 h 688340"/>
              <a:gd name="csX0" fmla="*/ 0 w 255270"/>
              <a:gd name="csY0" fmla="*/ 0 h 688340"/>
              <a:gd name="csX1" fmla="*/ 127635 w 255270"/>
              <a:gd name="csY1" fmla="*/ 56139 h 688340"/>
              <a:gd name="csX2" fmla="*/ 127635 w 255270"/>
              <a:gd name="csY2" fmla="*/ 84833 h 688340"/>
              <a:gd name="csX3" fmla="*/ 255270 w 255270"/>
              <a:gd name="csY3" fmla="*/ 140972 h 688340"/>
              <a:gd name="csX4" fmla="*/ 127635 w 255270"/>
              <a:gd name="csY4" fmla="*/ 197111 h 688340"/>
              <a:gd name="csX5" fmla="*/ 127635 w 255270"/>
              <a:gd name="csY5" fmla="*/ 632201 h 688340"/>
              <a:gd name="csX6" fmla="*/ 0 w 255270"/>
              <a:gd name="csY6" fmla="*/ 688340 h 6883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55270" h="688340" stroke="0" extrusionOk="0">
                <a:moveTo>
                  <a:pt x="0" y="0"/>
                </a:moveTo>
                <a:cubicBezTo>
                  <a:pt x="76395" y="556"/>
                  <a:pt x="126042" y="27313"/>
                  <a:pt x="127635" y="56139"/>
                </a:cubicBezTo>
                <a:cubicBezTo>
                  <a:pt x="130965" y="65942"/>
                  <a:pt x="127372" y="78789"/>
                  <a:pt x="127635" y="84833"/>
                </a:cubicBezTo>
                <a:cubicBezTo>
                  <a:pt x="122779" y="129164"/>
                  <a:pt x="186847" y="137418"/>
                  <a:pt x="255270" y="140972"/>
                </a:cubicBezTo>
                <a:cubicBezTo>
                  <a:pt x="183080" y="139604"/>
                  <a:pt x="133145" y="158924"/>
                  <a:pt x="127635" y="197111"/>
                </a:cubicBezTo>
                <a:cubicBezTo>
                  <a:pt x="172791" y="403710"/>
                  <a:pt x="79733" y="510307"/>
                  <a:pt x="127635" y="632201"/>
                </a:cubicBezTo>
                <a:cubicBezTo>
                  <a:pt x="125731" y="666086"/>
                  <a:pt x="81600" y="678613"/>
                  <a:pt x="0" y="688340"/>
                </a:cubicBezTo>
                <a:cubicBezTo>
                  <a:pt x="-20164" y="605417"/>
                  <a:pt x="20692" y="421664"/>
                  <a:pt x="0" y="344170"/>
                </a:cubicBezTo>
                <a:cubicBezTo>
                  <a:pt x="-20692" y="266676"/>
                  <a:pt x="8119" y="129661"/>
                  <a:pt x="0" y="0"/>
                </a:cubicBezTo>
                <a:close/>
              </a:path>
              <a:path w="255270" h="688340" fill="none" extrusionOk="0">
                <a:moveTo>
                  <a:pt x="0" y="0"/>
                </a:moveTo>
                <a:cubicBezTo>
                  <a:pt x="65375" y="2691"/>
                  <a:pt x="123556" y="25201"/>
                  <a:pt x="127635" y="56139"/>
                </a:cubicBezTo>
                <a:cubicBezTo>
                  <a:pt x="130816" y="65609"/>
                  <a:pt x="126998" y="74871"/>
                  <a:pt x="127635" y="84833"/>
                </a:cubicBezTo>
                <a:cubicBezTo>
                  <a:pt x="145085" y="121757"/>
                  <a:pt x="175099" y="132768"/>
                  <a:pt x="255270" y="140972"/>
                </a:cubicBezTo>
                <a:cubicBezTo>
                  <a:pt x="184978" y="143989"/>
                  <a:pt x="123049" y="158742"/>
                  <a:pt x="127635" y="197111"/>
                </a:cubicBezTo>
                <a:cubicBezTo>
                  <a:pt x="137104" y="401971"/>
                  <a:pt x="110496" y="485423"/>
                  <a:pt x="127635" y="632201"/>
                </a:cubicBezTo>
                <a:cubicBezTo>
                  <a:pt x="118015" y="651195"/>
                  <a:pt x="70992" y="677317"/>
                  <a:pt x="0" y="688340"/>
                </a:cubicBezTo>
              </a:path>
              <a:path w="255270" h="688340" fill="none" stroke="0" extrusionOk="0">
                <a:moveTo>
                  <a:pt x="0" y="0"/>
                </a:moveTo>
                <a:cubicBezTo>
                  <a:pt x="65952" y="-6495"/>
                  <a:pt x="121884" y="23762"/>
                  <a:pt x="127635" y="56139"/>
                </a:cubicBezTo>
                <a:cubicBezTo>
                  <a:pt x="130731" y="68813"/>
                  <a:pt x="124882" y="74419"/>
                  <a:pt x="127635" y="84833"/>
                </a:cubicBezTo>
                <a:cubicBezTo>
                  <a:pt x="129887" y="107800"/>
                  <a:pt x="176115" y="146361"/>
                  <a:pt x="255270" y="140972"/>
                </a:cubicBezTo>
                <a:cubicBezTo>
                  <a:pt x="185117" y="142304"/>
                  <a:pt x="125199" y="166088"/>
                  <a:pt x="127635" y="197111"/>
                </a:cubicBezTo>
                <a:cubicBezTo>
                  <a:pt x="149944" y="325778"/>
                  <a:pt x="81558" y="482086"/>
                  <a:pt x="127635" y="632201"/>
                </a:cubicBezTo>
                <a:cubicBezTo>
                  <a:pt x="128806" y="652693"/>
                  <a:pt x="66398" y="702514"/>
                  <a:pt x="0" y="688340"/>
                </a:cubicBezTo>
              </a:path>
            </a:pathLst>
          </a:custGeom>
          <a:ln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567759243">
                  <a:prstGeom prst="rightBrace">
                    <a:avLst>
                      <a:gd name="adj1" fmla="val 21992"/>
                      <a:gd name="adj2" fmla="val 2048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EBB2D3-E511-A040-BEC1-2046424C292E}"/>
              </a:ext>
            </a:extLst>
          </p:cNvPr>
          <p:cNvSpPr txBox="1"/>
          <p:nvPr/>
        </p:nvSpPr>
        <p:spPr>
          <a:xfrm>
            <a:off x="7955280" y="5252605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~45 min</a:t>
            </a:r>
          </a:p>
        </p:txBody>
      </p:sp>
    </p:spTree>
    <p:extLst>
      <p:ext uri="{BB962C8B-B14F-4D97-AF65-F5344CB8AC3E}">
        <p14:creationId xmlns:p14="http://schemas.microsoft.com/office/powerpoint/2010/main" val="381998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0D540-DD4F-3753-E2F7-C8184A33A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Discussion : coté prof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39FFBE-BA82-3AC1-11F7-DD395AE12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i="1" dirty="0"/>
              <a:t>Durant les études (Licence/Master) :</a:t>
            </a:r>
          </a:p>
          <a:p>
            <a:r>
              <a:rPr lang="fr-FR" sz="2000" dirty="0"/>
              <a:t>Programmation 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le </a:t>
            </a:r>
            <a:r>
              <a:rPr lang="fr-FR" sz="2000" dirty="0" err="1"/>
              <a:t>scrap</a:t>
            </a:r>
            <a:r>
              <a:rPr lang="fr-FR" sz="2000" dirty="0"/>
              <a:t>, l'analogique et la </a:t>
            </a:r>
            <a:r>
              <a:rPr lang="fr-FR" sz="2000" dirty="0" err="1"/>
              <a:t>redstone</a:t>
            </a:r>
            <a:r>
              <a:rPr lang="fr-FR" sz="2000" dirty="0"/>
              <a:t> c'est cool ! mais du reste, j'ai jamais rien compris au texte...</a:t>
            </a:r>
          </a:p>
          <a:p>
            <a:r>
              <a:rPr lang="fr-FR" sz="2000" dirty="0"/>
              <a:t>Python 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un truc... qui permet de faire des choses... avec du code... (entendu parlé, mais jamais utilisé ou très peu)</a:t>
            </a:r>
          </a:p>
          <a:p>
            <a:endParaRPr lang="fr-FR" sz="2000" dirty="0"/>
          </a:p>
          <a:p>
            <a:r>
              <a:rPr lang="fr-FR" i="1" dirty="0"/>
              <a:t>Maintenant (thèse et après) :</a:t>
            </a:r>
          </a:p>
          <a:p>
            <a:r>
              <a:rPr lang="fr-FR" sz="2000" dirty="0"/>
              <a:t>Programmation 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l’application de la démarche scientifique : un peu le bordel au début, mais propre à la fin </a:t>
            </a:r>
          </a:p>
          <a:p>
            <a:r>
              <a:rPr lang="fr-FR" sz="2000" dirty="0"/>
              <a:t>Python :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Un outil, puissant et qui fait gagner du temps</a:t>
            </a:r>
          </a:p>
        </p:txBody>
      </p:sp>
    </p:spTree>
    <p:extLst>
      <p:ext uri="{BB962C8B-B14F-4D97-AF65-F5344CB8AC3E}">
        <p14:creationId xmlns:p14="http://schemas.microsoft.com/office/powerpoint/2010/main" val="225040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39C9FC-5753-0F3D-CAB9-4F2BDBB7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L’algorithmie, c’est quoi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5DE621-B64F-5B81-DCD7-EE2D8389B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/>
              <a:t>Définition :</a:t>
            </a:r>
          </a:p>
          <a:p>
            <a:r>
              <a:rPr lang="fr-FR" sz="2000" i="1" dirty="0"/>
              <a:t>Système de notations et de règles de calcul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</a:rPr>
              <a:t>, analogues à celles de l'algèbre</a:t>
            </a:r>
            <a:r>
              <a:rPr lang="fr-FR" sz="2000" i="1" dirty="0"/>
              <a:t>, permettant, soit seulement de </a:t>
            </a:r>
            <a:r>
              <a:rPr lang="fr-FR" sz="2000" b="1" i="1" dirty="0"/>
              <a:t>représenter les opérations </a:t>
            </a:r>
            <a:r>
              <a:rPr lang="fr-FR" sz="2000" i="1" dirty="0"/>
              <a:t>de la logique classique </a:t>
            </a:r>
            <a:r>
              <a:rPr lang="fr-FR" sz="2000" b="1" i="1" dirty="0"/>
              <a:t>d'une manière plus condensée et plus rigoureuse</a:t>
            </a:r>
            <a:r>
              <a:rPr lang="fr-FR" sz="2000" i="1" dirty="0"/>
              <a:t>, soit de l'étendre et de définir des opérations nouvelles </a:t>
            </a:r>
            <a:r>
              <a:rPr lang="fr-FR" sz="2000" dirty="0"/>
              <a:t>(CNRTL)</a:t>
            </a:r>
          </a:p>
          <a:p>
            <a:endParaRPr lang="fr-FR" sz="2000" i="1" dirty="0"/>
          </a:p>
          <a:p>
            <a:r>
              <a:rPr lang="fr-FR" u="sng" dirty="0"/>
              <a:t>Utilité dans le domaine des géosciences :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Permettre la réalisation et l’utilisation de modèle et modélisation complexe </a:t>
            </a:r>
          </a:p>
        </p:txBody>
      </p:sp>
      <p:pic>
        <p:nvPicPr>
          <p:cNvPr id="4" name="Image 3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FF2E9E00-BAC4-A7B2-E766-A8E81080F0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478" b="72812"/>
          <a:stretch>
            <a:fillRect/>
          </a:stretch>
        </p:blipFill>
        <p:spPr>
          <a:xfrm>
            <a:off x="455106" y="2722629"/>
            <a:ext cx="3456585" cy="3287310"/>
          </a:xfrm>
          <a:prstGeom prst="rect">
            <a:avLst/>
          </a:prstGeom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AC5BA7-4A0F-A023-320F-CA3A2A000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90" b="93557" l="9961" r="94434">
                        <a14:foregroundMark x1="55078" y1="7517" x2="64746" y2="3758"/>
                        <a14:foregroundMark x1="64746" y1="3758" x2="69629" y2="4564"/>
                        <a14:foregroundMark x1="94141" y1="39329" x2="94531" y2="50604"/>
                        <a14:foregroundMark x1="55762" y1="93557" x2="74805" y2="91544"/>
                      </a14:backgroundRemoval>
                    </a14:imgEffect>
                  </a14:imgLayer>
                </a14:imgProps>
              </a:ext>
            </a:extLst>
          </a:blip>
          <a:srcRect l="27381"/>
          <a:stretch>
            <a:fillRect/>
          </a:stretch>
        </p:blipFill>
        <p:spPr>
          <a:xfrm>
            <a:off x="4849165" y="2924102"/>
            <a:ext cx="3563620" cy="3570237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ABD0C6F-8DEC-5EC7-507C-14273BAE3320}"/>
              </a:ext>
            </a:extLst>
          </p:cNvPr>
          <p:cNvSpPr txBox="1"/>
          <p:nvPr/>
        </p:nvSpPr>
        <p:spPr>
          <a:xfrm>
            <a:off x="5018964" y="6363534"/>
            <a:ext cx="3520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science-climat-energie.be – ILOVECLIM (GIEC)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9A3ACE-F059-CA48-2F41-FA66F02DA6E9}"/>
              </a:ext>
            </a:extLst>
          </p:cNvPr>
          <p:cNvSpPr txBox="1"/>
          <p:nvPr/>
        </p:nvSpPr>
        <p:spPr>
          <a:xfrm>
            <a:off x="1488789" y="5969299"/>
            <a:ext cx="248185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Huber et al. (2024)</a:t>
            </a:r>
          </a:p>
        </p:txBody>
      </p:sp>
    </p:spTree>
    <p:extLst>
      <p:ext uri="{BB962C8B-B14F-4D97-AF65-F5344CB8AC3E}">
        <p14:creationId xmlns:p14="http://schemas.microsoft.com/office/powerpoint/2010/main" val="20022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5FD80-0EA3-103F-24BC-B36E1477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L’algorithmie, concrètement c’est quoi ?</a:t>
            </a:r>
          </a:p>
        </p:txBody>
      </p:sp>
      <p:pic>
        <p:nvPicPr>
          <p:cNvPr id="6" name="C__Users_Alexis_Documents_Jupyter Notebook_QTQt displayer_QTQt displayer (PyQt V0.4.5bis).py - Notepad++ 2025-11-17 16-32-40">
            <a:hlinkClick r:id="" action="ppaction://media"/>
            <a:extLst>
              <a:ext uri="{FF2B5EF4-FFF2-40B4-BE49-F238E27FC236}">
                <a16:creationId xmlns:a16="http://schemas.microsoft.com/office/drawing/2014/main" id="{55CA33AC-FA57-4886-BE9A-290FCB71655B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588" y="1393825"/>
            <a:ext cx="4386262" cy="4532313"/>
          </a:xfrm>
        </p:spPr>
      </p:pic>
      <p:pic>
        <p:nvPicPr>
          <p:cNvPr id="8" name="Espace réservé du contenu 7" descr="Une image contenant texte, capture d’écran, affichage, logiciel&#10;&#10;Le contenu généré par l’IA peut être incorrect.">
            <a:extLst>
              <a:ext uri="{FF2B5EF4-FFF2-40B4-BE49-F238E27FC236}">
                <a16:creationId xmlns:a16="http://schemas.microsoft.com/office/drawing/2014/main" id="{E679F3EE-9AA3-3150-2CA6-F6A674200C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629150" y="1284089"/>
            <a:ext cx="4386263" cy="4751784"/>
          </a:xfrm>
          <a:prstGeom prst="rect">
            <a:avLst/>
          </a:prstGeom>
        </p:spPr>
      </p:pic>
      <p:sp>
        <p:nvSpPr>
          <p:cNvPr id="9" name="Flèche : courbe vers le bas 8">
            <a:extLst>
              <a:ext uri="{FF2B5EF4-FFF2-40B4-BE49-F238E27FC236}">
                <a16:creationId xmlns:a16="http://schemas.microsoft.com/office/drawing/2014/main" id="{572081C3-B7C8-F17A-CE95-B7E00FDB95FE}"/>
              </a:ext>
            </a:extLst>
          </p:cNvPr>
          <p:cNvSpPr/>
          <p:nvPr/>
        </p:nvSpPr>
        <p:spPr>
          <a:xfrm>
            <a:off x="2872994" y="741679"/>
            <a:ext cx="3512312" cy="450159"/>
          </a:xfrm>
          <a:prstGeom prst="curvedDownArrow">
            <a:avLst>
              <a:gd name="adj1" fmla="val 21153"/>
              <a:gd name="adj2" fmla="val 61758"/>
              <a:gd name="adj3" fmla="val 15230"/>
            </a:avLst>
          </a:pr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6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DA2E3D-34DE-C102-C952-8031782E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le </a:t>
            </a:r>
            <a:r>
              <a:rPr lang="fr-FR" dirty="0" err="1"/>
              <a:t>soundex</a:t>
            </a:r>
            <a:r>
              <a:rPr lang="fr-FR" dirty="0"/>
              <a:t> – intro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DC31C86-4F66-3E5F-25E8-54FFD836C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3826217"/>
          </a:xfrm>
        </p:spPr>
        <p:txBody>
          <a:bodyPr>
            <a:normAutofit fontScale="92500" lnSpcReduction="10000"/>
          </a:bodyPr>
          <a:lstStyle/>
          <a:p>
            <a:r>
              <a:rPr lang="fr-FR" u="sng" dirty="0"/>
              <a:t>Concept</a:t>
            </a:r>
            <a:r>
              <a:rPr lang="fr-FR" dirty="0"/>
              <a:t> : </a:t>
            </a:r>
          </a:p>
          <a:p>
            <a:r>
              <a:rPr lang="fr-FR" dirty="0"/>
              <a:t>méthode de </a:t>
            </a:r>
            <a:r>
              <a:rPr lang="fr-FR" i="1" dirty="0"/>
              <a:t>phonétisation </a:t>
            </a:r>
            <a:r>
              <a:rPr lang="fr-FR" b="1" dirty="0"/>
              <a:t>qui</a:t>
            </a:r>
            <a:r>
              <a:rPr lang="fr-FR" b="1" i="1" dirty="0"/>
              <a:t> </a:t>
            </a:r>
            <a:r>
              <a:rPr lang="fr-FR" b="1" dirty="0"/>
              <a:t>convertit un mot </a:t>
            </a:r>
            <a:r>
              <a:rPr lang="fr-FR" dirty="0"/>
              <a:t>(souvent un nom propre) </a:t>
            </a:r>
            <a:r>
              <a:rPr lang="fr-FR" b="1" dirty="0"/>
              <a:t>en un code </a:t>
            </a:r>
            <a:r>
              <a:rPr lang="fr-FR" dirty="0"/>
              <a:t>censé représenter sa prononciation.</a:t>
            </a:r>
          </a:p>
          <a:p>
            <a:r>
              <a:rPr lang="fr-FR" sz="2400" dirty="0"/>
              <a:t>ex : </a:t>
            </a:r>
            <a:r>
              <a:rPr lang="fr-FR" sz="2400" i="1" dirty="0"/>
              <a:t>permet de comparer des noms écrits différemment mais qui se prononcent de façon similaire.</a:t>
            </a:r>
          </a:p>
          <a:p>
            <a:endParaRPr lang="fr-FR" sz="2400" dirty="0"/>
          </a:p>
          <a:p>
            <a:r>
              <a:rPr lang="fr-FR" u="sng" dirty="0"/>
              <a:t>Intérêt :</a:t>
            </a:r>
            <a:r>
              <a:rPr lang="fr-FR" dirty="0"/>
              <a:t> </a:t>
            </a:r>
          </a:p>
          <a:p>
            <a:r>
              <a:rPr lang="fr-FR" dirty="0"/>
              <a:t>cas simple pour apprendre/mettre en place les bonnes pratiques de l’algorithmie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2A62C-9B95-FF6A-8F8F-81F4E9733037}"/>
              </a:ext>
            </a:extLst>
          </p:cNvPr>
          <p:cNvSpPr txBox="1"/>
          <p:nvPr/>
        </p:nvSpPr>
        <p:spPr>
          <a:xfrm>
            <a:off x="406400" y="4825364"/>
            <a:ext cx="4003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/>
              <a:t>choix/normalisation des entrés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gestion des exceptions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choix des structures de données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515E09-2EAD-4A92-9EB3-FD2A684C1575}"/>
              </a:ext>
            </a:extLst>
          </p:cNvPr>
          <p:cNvSpPr txBox="1"/>
          <p:nvPr/>
        </p:nvSpPr>
        <p:spPr>
          <a:xfrm>
            <a:off x="4693920" y="4825364"/>
            <a:ext cx="4003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/>
              <a:t>découpage d’un pb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éviter les duplications logiques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lisibilité du code ET de la structure</a:t>
            </a:r>
          </a:p>
        </p:txBody>
      </p:sp>
    </p:spTree>
    <p:extLst>
      <p:ext uri="{BB962C8B-B14F-4D97-AF65-F5344CB8AC3E}">
        <p14:creationId xmlns:p14="http://schemas.microsoft.com/office/powerpoint/2010/main" val="395588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93A3E-6F91-62E0-5942-B7AD9070F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que 9" descr="Répéter avec un remplissage uni">
            <a:extLst>
              <a:ext uri="{FF2B5EF4-FFF2-40B4-BE49-F238E27FC236}">
                <a16:creationId xmlns:a16="http://schemas.microsoft.com/office/drawing/2014/main" id="{76D5A07D-FB21-F207-1503-C0A449F4D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433" y="510247"/>
            <a:ext cx="6245134" cy="62451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408C2E3-BB56-21B4-9410-6FF89ECE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le </a:t>
            </a:r>
            <a:r>
              <a:rPr lang="fr-FR" dirty="0" err="1"/>
              <a:t>soundex</a:t>
            </a:r>
            <a:r>
              <a:rPr lang="fr-FR" dirty="0"/>
              <a:t> – comment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52DB03-9FFE-975A-4899-8ED114054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6934200" cy="5384068"/>
          </a:xfrm>
        </p:spPr>
        <p:txBody>
          <a:bodyPr>
            <a:normAutofit fontScale="92500" lnSpcReduction="10000"/>
          </a:bodyPr>
          <a:lstStyle/>
          <a:p>
            <a:r>
              <a:rPr lang="fr-FR" sz="2400" u="sng" dirty="0"/>
              <a:t>Étape 1 </a:t>
            </a:r>
            <a:r>
              <a:rPr lang="fr-FR" sz="2400" dirty="0"/>
              <a:t>: </a:t>
            </a:r>
            <a:r>
              <a:rPr lang="fr-FR" sz="2400" b="1" dirty="0"/>
              <a:t>comprendre</a:t>
            </a:r>
            <a:r>
              <a:rPr lang="fr-FR" sz="2400" dirty="0"/>
              <a:t> les différents processus à appliquer et </a:t>
            </a:r>
            <a:r>
              <a:rPr lang="fr-FR" sz="2400" b="1" dirty="0"/>
              <a:t>les lister</a:t>
            </a:r>
            <a:r>
              <a:rPr lang="fr-FR" sz="2400" dirty="0"/>
              <a:t>, voir créer une chronologie / </a:t>
            </a:r>
            <a:r>
              <a:rPr lang="fr-FR" sz="2400" b="1" dirty="0"/>
              <a:t>un workflow</a:t>
            </a:r>
          </a:p>
          <a:p>
            <a:endParaRPr lang="fr-FR" sz="2400" dirty="0"/>
          </a:p>
          <a:p>
            <a:r>
              <a:rPr lang="fr-FR" sz="2400" u="sng" dirty="0"/>
              <a:t>Étape 2 </a:t>
            </a:r>
            <a:r>
              <a:rPr lang="fr-FR" sz="2400" dirty="0"/>
              <a:t>: choisir un processus et créer un premier code capable de le réaliser. Profiter pour définir différents types de  composants à utiliser (chaine, liste, dictionnaires…)</a:t>
            </a:r>
          </a:p>
          <a:p>
            <a:endParaRPr lang="fr-FR" sz="2400" dirty="0"/>
          </a:p>
          <a:p>
            <a:r>
              <a:rPr lang="fr-FR" sz="2400" u="sng" dirty="0"/>
              <a:t>Étape 3 </a:t>
            </a:r>
            <a:r>
              <a:rPr lang="fr-FR" sz="2400" dirty="0"/>
              <a:t>: factoriser le code pour pouvoir ajouter de nouveaux processus / exceptions au « workflow »</a:t>
            </a:r>
          </a:p>
          <a:p>
            <a:endParaRPr lang="fr-FR" sz="2400" dirty="0"/>
          </a:p>
          <a:p>
            <a:r>
              <a:rPr lang="fr-FR" sz="2400" u="sng" dirty="0"/>
              <a:t>Étape 4 </a:t>
            </a:r>
            <a:r>
              <a:rPr lang="fr-FR" sz="2400" dirty="0"/>
              <a:t>: tester le code avec différentes bases de données</a:t>
            </a:r>
          </a:p>
        </p:txBody>
      </p:sp>
      <p:pic>
        <p:nvPicPr>
          <p:cNvPr id="5" name="Graphique 4" descr="Ordinateur avec un remplissage uni">
            <a:extLst>
              <a:ext uri="{FF2B5EF4-FFF2-40B4-BE49-F238E27FC236}">
                <a16:creationId xmlns:a16="http://schemas.microsoft.com/office/drawing/2014/main" id="{689E5CF2-5A29-A8A6-3C7A-D0E3EF010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2800" y="728785"/>
            <a:ext cx="1488440" cy="1488440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74D6FC75-ABB5-635A-925B-9ACB92FA2ECD}"/>
              </a:ext>
            </a:extLst>
          </p:cNvPr>
          <p:cNvSpPr/>
          <p:nvPr/>
        </p:nvSpPr>
        <p:spPr>
          <a:xfrm>
            <a:off x="6756351" y="510247"/>
            <a:ext cx="2301338" cy="1925515"/>
          </a:xfrm>
          <a:custGeom>
            <a:avLst/>
            <a:gdLst>
              <a:gd name="csX0" fmla="*/ 472440 w 2301338"/>
              <a:gd name="csY0" fmla="*/ 558414 h 1925515"/>
              <a:gd name="csX1" fmla="*/ 633008 w 2301338"/>
              <a:gd name="csY1" fmla="*/ 366507 h 1925515"/>
              <a:gd name="csX2" fmla="*/ 886662 w 2301338"/>
              <a:gd name="csY2" fmla="*/ 578738 h 1925515"/>
              <a:gd name="csX3" fmla="*/ 1150669 w 2301338"/>
              <a:gd name="csY3" fmla="*/ 799631 h 1925515"/>
              <a:gd name="csX4" fmla="*/ 1414676 w 2301338"/>
              <a:gd name="csY4" fmla="*/ 578738 h 1925515"/>
              <a:gd name="csX5" fmla="*/ 1668330 w 2301338"/>
              <a:gd name="csY5" fmla="*/ 366507 h 1925515"/>
              <a:gd name="csX6" fmla="*/ 1828898 w 2301338"/>
              <a:gd name="csY6" fmla="*/ 558414 h 1925515"/>
              <a:gd name="csX7" fmla="*/ 1577601 w 2301338"/>
              <a:gd name="csY7" fmla="*/ 768673 h 1925515"/>
              <a:gd name="csX8" fmla="*/ 1345635 w 2301338"/>
              <a:gd name="csY8" fmla="*/ 962758 h 1925515"/>
              <a:gd name="csX9" fmla="*/ 1587267 w 2301338"/>
              <a:gd name="csY9" fmla="*/ 1164930 h 1925515"/>
              <a:gd name="csX10" fmla="*/ 1828898 w 2301338"/>
              <a:gd name="csY10" fmla="*/ 1367101 h 1925515"/>
              <a:gd name="csX11" fmla="*/ 1668330 w 2301338"/>
              <a:gd name="csY11" fmla="*/ 1559008 h 1925515"/>
              <a:gd name="csX12" fmla="*/ 1409500 w 2301338"/>
              <a:gd name="csY12" fmla="*/ 1342446 h 1925515"/>
              <a:gd name="csX13" fmla="*/ 1150669 w 2301338"/>
              <a:gd name="csY13" fmla="*/ 1125884 h 1925515"/>
              <a:gd name="csX14" fmla="*/ 897015 w 2301338"/>
              <a:gd name="csY14" fmla="*/ 1338115 h 1925515"/>
              <a:gd name="csX15" fmla="*/ 633008 w 2301338"/>
              <a:gd name="csY15" fmla="*/ 1559008 h 1925515"/>
              <a:gd name="csX16" fmla="*/ 472440 w 2301338"/>
              <a:gd name="csY16" fmla="*/ 1367101 h 1925515"/>
              <a:gd name="csX17" fmla="*/ 704406 w 2301338"/>
              <a:gd name="csY17" fmla="*/ 1173016 h 1925515"/>
              <a:gd name="csX18" fmla="*/ 955703 w 2301338"/>
              <a:gd name="csY18" fmla="*/ 962758 h 1925515"/>
              <a:gd name="csX19" fmla="*/ 723737 w 2301338"/>
              <a:gd name="csY19" fmla="*/ 768673 h 1925515"/>
              <a:gd name="csX20" fmla="*/ 472440 w 2301338"/>
              <a:gd name="csY20" fmla="*/ 558414 h 19255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301338" h="1925515" fill="none" extrusionOk="0">
                <a:moveTo>
                  <a:pt x="472440" y="558414"/>
                </a:moveTo>
                <a:cubicBezTo>
                  <a:pt x="497558" y="501518"/>
                  <a:pt x="561363" y="467347"/>
                  <a:pt x="633008" y="366507"/>
                </a:cubicBezTo>
                <a:cubicBezTo>
                  <a:pt x="738409" y="403042"/>
                  <a:pt x="742183" y="497591"/>
                  <a:pt x="886662" y="578738"/>
                </a:cubicBezTo>
                <a:cubicBezTo>
                  <a:pt x="1031141" y="659885"/>
                  <a:pt x="1051191" y="746917"/>
                  <a:pt x="1150669" y="799631"/>
                </a:cubicBezTo>
                <a:cubicBezTo>
                  <a:pt x="1208241" y="749014"/>
                  <a:pt x="1340752" y="658340"/>
                  <a:pt x="1414676" y="578738"/>
                </a:cubicBezTo>
                <a:cubicBezTo>
                  <a:pt x="1488600" y="499136"/>
                  <a:pt x="1588277" y="458492"/>
                  <a:pt x="1668330" y="366507"/>
                </a:cubicBezTo>
                <a:cubicBezTo>
                  <a:pt x="1724452" y="413662"/>
                  <a:pt x="1741974" y="497084"/>
                  <a:pt x="1828898" y="558414"/>
                </a:cubicBezTo>
                <a:cubicBezTo>
                  <a:pt x="1715174" y="661976"/>
                  <a:pt x="1680974" y="638119"/>
                  <a:pt x="1577601" y="768673"/>
                </a:cubicBezTo>
                <a:cubicBezTo>
                  <a:pt x="1474228" y="899227"/>
                  <a:pt x="1395855" y="903500"/>
                  <a:pt x="1345635" y="962758"/>
                </a:cubicBezTo>
                <a:cubicBezTo>
                  <a:pt x="1451815" y="1027810"/>
                  <a:pt x="1490316" y="1123544"/>
                  <a:pt x="1587267" y="1164930"/>
                </a:cubicBezTo>
                <a:cubicBezTo>
                  <a:pt x="1684218" y="1206316"/>
                  <a:pt x="1775379" y="1324411"/>
                  <a:pt x="1828898" y="1367101"/>
                </a:cubicBezTo>
                <a:cubicBezTo>
                  <a:pt x="1789555" y="1423750"/>
                  <a:pt x="1688581" y="1500463"/>
                  <a:pt x="1668330" y="1559008"/>
                </a:cubicBezTo>
                <a:cubicBezTo>
                  <a:pt x="1570532" y="1492102"/>
                  <a:pt x="1486182" y="1390680"/>
                  <a:pt x="1409500" y="1342446"/>
                </a:cubicBezTo>
                <a:cubicBezTo>
                  <a:pt x="1332818" y="1294212"/>
                  <a:pt x="1237172" y="1176096"/>
                  <a:pt x="1150669" y="1125884"/>
                </a:cubicBezTo>
                <a:cubicBezTo>
                  <a:pt x="1107111" y="1206063"/>
                  <a:pt x="936850" y="1255094"/>
                  <a:pt x="897015" y="1338115"/>
                </a:cubicBezTo>
                <a:cubicBezTo>
                  <a:pt x="857180" y="1421136"/>
                  <a:pt x="693879" y="1485292"/>
                  <a:pt x="633008" y="1559008"/>
                </a:cubicBezTo>
                <a:cubicBezTo>
                  <a:pt x="568981" y="1493257"/>
                  <a:pt x="525166" y="1389752"/>
                  <a:pt x="472440" y="1367101"/>
                </a:cubicBezTo>
                <a:cubicBezTo>
                  <a:pt x="562179" y="1261522"/>
                  <a:pt x="661970" y="1220784"/>
                  <a:pt x="704406" y="1173016"/>
                </a:cubicBezTo>
                <a:cubicBezTo>
                  <a:pt x="746842" y="1125248"/>
                  <a:pt x="857255" y="1094473"/>
                  <a:pt x="955703" y="962758"/>
                </a:cubicBezTo>
                <a:cubicBezTo>
                  <a:pt x="874137" y="913740"/>
                  <a:pt x="851611" y="830582"/>
                  <a:pt x="723737" y="768673"/>
                </a:cubicBezTo>
                <a:cubicBezTo>
                  <a:pt x="595863" y="706764"/>
                  <a:pt x="546927" y="581224"/>
                  <a:pt x="472440" y="558414"/>
                </a:cubicBezTo>
                <a:close/>
              </a:path>
              <a:path w="2301338" h="1925515" stroke="0" extrusionOk="0">
                <a:moveTo>
                  <a:pt x="472440" y="558414"/>
                </a:moveTo>
                <a:cubicBezTo>
                  <a:pt x="504260" y="489727"/>
                  <a:pt x="604924" y="436916"/>
                  <a:pt x="633008" y="366507"/>
                </a:cubicBezTo>
                <a:cubicBezTo>
                  <a:pt x="785015" y="445042"/>
                  <a:pt x="744118" y="497302"/>
                  <a:pt x="891839" y="583069"/>
                </a:cubicBezTo>
                <a:cubicBezTo>
                  <a:pt x="1039560" y="668837"/>
                  <a:pt x="1019844" y="723208"/>
                  <a:pt x="1150669" y="799631"/>
                </a:cubicBezTo>
                <a:cubicBezTo>
                  <a:pt x="1232091" y="721622"/>
                  <a:pt x="1321113" y="688003"/>
                  <a:pt x="1404323" y="587400"/>
                </a:cubicBezTo>
                <a:cubicBezTo>
                  <a:pt x="1487533" y="486798"/>
                  <a:pt x="1571145" y="489680"/>
                  <a:pt x="1668330" y="366507"/>
                </a:cubicBezTo>
                <a:cubicBezTo>
                  <a:pt x="1730286" y="393901"/>
                  <a:pt x="1783349" y="512932"/>
                  <a:pt x="1828898" y="558414"/>
                </a:cubicBezTo>
                <a:cubicBezTo>
                  <a:pt x="1730282" y="669822"/>
                  <a:pt x="1665497" y="689510"/>
                  <a:pt x="1596932" y="752499"/>
                </a:cubicBezTo>
                <a:cubicBezTo>
                  <a:pt x="1528367" y="815488"/>
                  <a:pt x="1420629" y="853972"/>
                  <a:pt x="1345635" y="962758"/>
                </a:cubicBezTo>
                <a:cubicBezTo>
                  <a:pt x="1447991" y="1036358"/>
                  <a:pt x="1505521" y="1140525"/>
                  <a:pt x="1572769" y="1152799"/>
                </a:cubicBezTo>
                <a:cubicBezTo>
                  <a:pt x="1640017" y="1165074"/>
                  <a:pt x="1763068" y="1320048"/>
                  <a:pt x="1828898" y="1367101"/>
                </a:cubicBezTo>
                <a:cubicBezTo>
                  <a:pt x="1765567" y="1444349"/>
                  <a:pt x="1697279" y="1477711"/>
                  <a:pt x="1668330" y="1559008"/>
                </a:cubicBezTo>
                <a:cubicBezTo>
                  <a:pt x="1582352" y="1538045"/>
                  <a:pt x="1551539" y="1409139"/>
                  <a:pt x="1404323" y="1338115"/>
                </a:cubicBezTo>
                <a:cubicBezTo>
                  <a:pt x="1257107" y="1267091"/>
                  <a:pt x="1251617" y="1184860"/>
                  <a:pt x="1150669" y="1125884"/>
                </a:cubicBezTo>
                <a:cubicBezTo>
                  <a:pt x="1054240" y="1226691"/>
                  <a:pt x="969656" y="1269158"/>
                  <a:pt x="897015" y="1338115"/>
                </a:cubicBezTo>
                <a:cubicBezTo>
                  <a:pt x="824374" y="1407072"/>
                  <a:pt x="723648" y="1432907"/>
                  <a:pt x="633008" y="1559008"/>
                </a:cubicBezTo>
                <a:cubicBezTo>
                  <a:pt x="586684" y="1528708"/>
                  <a:pt x="549071" y="1446140"/>
                  <a:pt x="472440" y="1367101"/>
                </a:cubicBezTo>
                <a:cubicBezTo>
                  <a:pt x="547525" y="1278628"/>
                  <a:pt x="618193" y="1254592"/>
                  <a:pt x="723737" y="1156843"/>
                </a:cubicBezTo>
                <a:cubicBezTo>
                  <a:pt x="829281" y="1059094"/>
                  <a:pt x="856584" y="1051168"/>
                  <a:pt x="955703" y="962758"/>
                </a:cubicBezTo>
                <a:cubicBezTo>
                  <a:pt x="843149" y="898402"/>
                  <a:pt x="838869" y="821222"/>
                  <a:pt x="728569" y="772716"/>
                </a:cubicBezTo>
                <a:cubicBezTo>
                  <a:pt x="618269" y="724210"/>
                  <a:pt x="545250" y="611753"/>
                  <a:pt x="472440" y="558414"/>
                </a:cubicBezTo>
                <a:close/>
              </a:path>
            </a:pathLst>
          </a:custGeom>
          <a:solidFill>
            <a:srgbClr val="C00000">
              <a:alpha val="50000"/>
            </a:srgbClr>
          </a:solid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196682935">
                  <a:prstGeom prst="mathMultiply">
                    <a:avLst>
                      <a:gd name="adj1" fmla="val 12995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31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9CA73-EFC9-342B-1427-A61862AD5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le </a:t>
            </a:r>
            <a:r>
              <a:rPr lang="fr-FR" dirty="0" err="1"/>
              <a:t>soundex</a:t>
            </a:r>
            <a:r>
              <a:rPr lang="fr-FR" dirty="0"/>
              <a:t> – comment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5E158D-E5C6-2518-DA23-91D9DFB43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6934200" cy="5384068"/>
          </a:xfrm>
        </p:spPr>
        <p:txBody>
          <a:bodyPr>
            <a:normAutofit fontScale="92500" lnSpcReduction="10000"/>
          </a:bodyPr>
          <a:lstStyle/>
          <a:p>
            <a:r>
              <a:rPr lang="fr-FR" sz="2400" u="sng" dirty="0"/>
              <a:t>Étape 1 </a:t>
            </a:r>
            <a:r>
              <a:rPr lang="fr-FR" sz="2400" dirty="0"/>
              <a:t>: </a:t>
            </a:r>
            <a:r>
              <a:rPr lang="fr-FR" sz="2400" b="1" dirty="0"/>
              <a:t>comprendre</a:t>
            </a:r>
            <a:r>
              <a:rPr lang="fr-FR" sz="2400" dirty="0"/>
              <a:t> les différents processus à appliquer et </a:t>
            </a:r>
            <a:r>
              <a:rPr lang="fr-FR" sz="2400" b="1" dirty="0"/>
              <a:t>les lister</a:t>
            </a:r>
            <a:r>
              <a:rPr lang="fr-FR" sz="2400" dirty="0"/>
              <a:t>, voir créer une chronologie / </a:t>
            </a:r>
            <a:r>
              <a:rPr lang="fr-FR" sz="2400" b="1" dirty="0"/>
              <a:t>un workflow</a:t>
            </a:r>
          </a:p>
          <a:p>
            <a:endParaRPr lang="fr-FR" sz="2400" dirty="0"/>
          </a:p>
          <a:p>
            <a:r>
              <a:rPr lang="fr-FR" sz="2400" b="1" u="sng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Étape 2 </a:t>
            </a:r>
            <a:r>
              <a:rPr lang="fr-FR" sz="2400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:</a:t>
            </a:r>
            <a:r>
              <a:rPr lang="fr-FR" sz="24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400" dirty="0"/>
              <a:t>choisir un processus et créer un premier code capable de le réaliser. Profiter pour définir différents types de  composants à utiliser (chaine, liste, dictionnaires…)</a:t>
            </a:r>
          </a:p>
          <a:p>
            <a:endParaRPr lang="fr-FR" sz="2400" dirty="0"/>
          </a:p>
          <a:p>
            <a:r>
              <a:rPr lang="fr-FR" sz="2400" b="1" u="sng" dirty="0">
                <a:solidFill>
                  <a:schemeClr val="accent2">
                    <a:lumMod val="50000"/>
                  </a:schemeClr>
                </a:solidFill>
              </a:rPr>
              <a:t>Étape 3 </a:t>
            </a:r>
            <a:r>
              <a:rPr lang="fr-FR" sz="24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fr-FR" sz="2400" dirty="0"/>
              <a:t>factoriser le code pour pouvoir ajouter de nouveaux processus / exceptions au « workflow »</a:t>
            </a:r>
          </a:p>
          <a:p>
            <a:endParaRPr lang="fr-FR" sz="2400" dirty="0"/>
          </a:p>
          <a:p>
            <a:r>
              <a:rPr lang="fr-FR" sz="2400" u="sng" dirty="0"/>
              <a:t>Étape 4 </a:t>
            </a:r>
            <a:r>
              <a:rPr lang="fr-FR" sz="2400" dirty="0"/>
              <a:t>: tester le code avec différentes bases de données</a:t>
            </a:r>
          </a:p>
        </p:txBody>
      </p:sp>
      <p:sp>
        <p:nvSpPr>
          <p:cNvPr id="6" name="Flèche : courbe vers la gauche 5">
            <a:extLst>
              <a:ext uri="{FF2B5EF4-FFF2-40B4-BE49-F238E27FC236}">
                <a16:creationId xmlns:a16="http://schemas.microsoft.com/office/drawing/2014/main" id="{F60EDAEF-D7A5-6FAD-4843-ABDE1B470446}"/>
              </a:ext>
            </a:extLst>
          </p:cNvPr>
          <p:cNvSpPr/>
          <p:nvPr/>
        </p:nvSpPr>
        <p:spPr>
          <a:xfrm>
            <a:off x="7457440" y="2810308"/>
            <a:ext cx="731520" cy="2330651"/>
          </a:xfrm>
          <a:prstGeom prst="curvedLeftArrow">
            <a:avLst>
              <a:gd name="adj1" fmla="val 22177"/>
              <a:gd name="adj2" fmla="val 73800"/>
              <a:gd name="adj3" fmla="val 25000"/>
            </a:avLst>
          </a:prstGeom>
          <a:solidFill>
            <a:schemeClr val="accent1">
              <a:lumMod val="75000"/>
              <a:lumOff val="2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C52B1187-FF4B-719C-5410-49F47700DC3F}"/>
              </a:ext>
            </a:extLst>
          </p:cNvPr>
          <p:cNvSpPr/>
          <p:nvPr/>
        </p:nvSpPr>
        <p:spPr>
          <a:xfrm flipV="1">
            <a:off x="7457440" y="2263674"/>
            <a:ext cx="731520" cy="2330651"/>
          </a:xfrm>
          <a:prstGeom prst="curvedLeftArrow">
            <a:avLst>
              <a:gd name="adj1" fmla="val 22177"/>
              <a:gd name="adj2" fmla="val 73800"/>
              <a:gd name="adj3" fmla="val 25000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F7D895-757B-5067-7DCC-E47110108F62}"/>
              </a:ext>
            </a:extLst>
          </p:cNvPr>
          <p:cNvSpPr txBox="1"/>
          <p:nvPr/>
        </p:nvSpPr>
        <p:spPr>
          <a:xfrm>
            <a:off x="6469380" y="1526000"/>
            <a:ext cx="2707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! programmeur expérimenté !</a:t>
            </a:r>
          </a:p>
        </p:txBody>
      </p:sp>
    </p:spTree>
    <p:extLst>
      <p:ext uri="{BB962C8B-B14F-4D97-AF65-F5344CB8AC3E}">
        <p14:creationId xmlns:p14="http://schemas.microsoft.com/office/powerpoint/2010/main" val="31098986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D - white.potx" id="{B239EF72-B2AD-4867-A8BF-E7F206329C4F}" vid="{18F6142F-C2D1-41DE-890B-07F086912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403</TotalTime>
  <Words>550</Words>
  <Application>Microsoft Office PowerPoint</Application>
  <PresentationFormat>Affichage à l'écran (4:3)</PresentationFormat>
  <Paragraphs>68</Paragraphs>
  <Slides>7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Cavolini</vt:lpstr>
      <vt:lpstr>Courier New</vt:lpstr>
      <vt:lpstr>Wingdings</vt:lpstr>
      <vt:lpstr>Thème - TD</vt:lpstr>
      <vt:lpstr>TD8 : Chaines et Algorithmiques</vt:lpstr>
      <vt:lpstr>Discussion : coté prof ?</vt:lpstr>
      <vt:lpstr>L’algorithmie, c’est quoi ?</vt:lpstr>
      <vt:lpstr>L’algorithmie, concrètement c’est quoi ?</vt:lpstr>
      <vt:lpstr>Exercice : le soundex – intro </vt:lpstr>
      <vt:lpstr>Exercice : le soundex – comment ? </vt:lpstr>
      <vt:lpstr>Exercice : le soundex – comment 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6</cp:revision>
  <dcterms:created xsi:type="dcterms:W3CDTF">2025-11-17T14:11:02Z</dcterms:created>
  <dcterms:modified xsi:type="dcterms:W3CDTF">2025-11-28T14:27:21Z</dcterms:modified>
</cp:coreProperties>
</file>