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660" r:id="rId2"/>
  </p:sldMasterIdLst>
  <p:notesMasterIdLst>
    <p:notesMasterId r:id="rId4"/>
  </p:notesMasterIdLst>
  <p:sldIdLst>
    <p:sldId id="370" r:id="rId3"/>
  </p:sldIdLst>
  <p:sldSz cx="12192000" cy="6858000"/>
  <p:notesSz cx="7099300" cy="10234613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eu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FFCC99"/>
    <a:srgbClr val="BDD7EE"/>
    <a:srgbClr val="F8CA00"/>
    <a:srgbClr val="E97F04"/>
    <a:srgbClr val="FFFFFF"/>
    <a:srgbClr val="899B25"/>
    <a:srgbClr val="FF0000"/>
    <a:srgbClr val="46153D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 autoAdjust="0"/>
    <p:restoredTop sz="88482" autoAdjust="0"/>
  </p:normalViewPr>
  <p:slideViewPr>
    <p:cSldViewPr>
      <p:cViewPr varScale="1">
        <p:scale>
          <a:sx n="69" d="100"/>
          <a:sy n="69" d="100"/>
        </p:scale>
        <p:origin x="445" y="54"/>
      </p:cViewPr>
      <p:guideLst>
        <p:guide orient="horz" pos="2160"/>
        <p:guide pos="384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9699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7108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9700" y="768350"/>
            <a:ext cx="68199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01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0925"/>
            <a:ext cx="5207000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29702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9703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Times New Roman" charset="0"/>
              </a:defRPr>
            </a:lvl1pPr>
          </a:lstStyle>
          <a:p>
            <a:pPr>
              <a:defRPr/>
            </a:pPr>
            <a:fld id="{6CD42D3D-D0E3-4128-9B35-FA7C74CC2EC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95244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7893A6-1811-4654-8E40-5866DEA42214}" type="datetime1">
              <a:rPr lang="fr-FR" smtClean="0"/>
              <a:t>05/12/2025</a:t>
            </a:fld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M1 Energy – UE8: Thermodynamics of energy systems 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4FDCE3-7D05-4A5D-A4EF-41AF3E21A03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4D9535-2672-4F3D-85C2-CD92C4C1D5FB}" type="datetime1">
              <a:rPr lang="fr-FR" smtClean="0"/>
              <a:t>05/12/2025</a:t>
            </a:fld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M1 Energy – UE8: Thermodynamics of energy systems 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23842F-9F87-4AAD-AB1A-9DCA0827670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732F22-BDF0-4B78-8C63-D198A2FE79B8}" type="datetime1">
              <a:rPr lang="fr-FR" smtClean="0"/>
              <a:t>05/12/2025</a:t>
            </a:fld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M1 Energy – UE8: Thermodynamics of energy systems 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6F8D7-71FE-4F4A-AC34-C5CA95C5EA4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60517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91279" y="676167"/>
            <a:ext cx="10515600" cy="874713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85497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SzPct val="100000"/>
              <a:buFont typeface="Wingdings" panose="05000000000000000000" pitchFamily="2" charset="2"/>
              <a:buChar char="§"/>
              <a:defRPr sz="2400"/>
            </a:lvl1pPr>
            <a:lvl2pPr marL="685800" indent="-228600">
              <a:buSzPct val="100000"/>
              <a:buFont typeface="Wingdings" panose="05000000000000000000" pitchFamily="2" charset="2"/>
              <a:buChar char="§"/>
              <a:defRPr sz="2000"/>
            </a:lvl2pPr>
            <a:lvl3pPr marL="1143000" indent="-228600">
              <a:buSzPct val="100000"/>
              <a:buFont typeface="Wingdings" panose="05000000000000000000" pitchFamily="2" charset="2"/>
              <a:buChar char="§"/>
              <a:defRPr sz="1800"/>
            </a:lvl3pPr>
            <a:lvl4pPr marL="1600200" indent="-228600">
              <a:buSzPct val="100000"/>
              <a:buFont typeface="Wingdings" panose="05000000000000000000" pitchFamily="2" charset="2"/>
              <a:buChar char="§"/>
              <a:defRPr sz="1600"/>
            </a:lvl4pPr>
            <a:lvl5pPr marL="2057400" indent="-228600">
              <a:buSzPct val="100000"/>
              <a:buFont typeface="Wingdings" panose="05000000000000000000" pitchFamily="2" charset="2"/>
              <a:buChar char="§"/>
              <a:defRPr sz="1600"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SzPct val="100000"/>
              <a:buFont typeface="Wingdings" panose="05000000000000000000" pitchFamily="2" charset="2"/>
              <a:buChar char="§"/>
              <a:defRPr sz="2400"/>
            </a:lvl1pPr>
            <a:lvl2pPr marL="800100" indent="-342900">
              <a:buSzPct val="100000"/>
              <a:buFont typeface="Wingdings" panose="05000000000000000000" pitchFamily="2" charset="2"/>
              <a:buChar char="§"/>
              <a:defRPr sz="2000"/>
            </a:lvl2pPr>
            <a:lvl3pPr marL="1371600" indent="-457200">
              <a:buSzPct val="100000"/>
              <a:buFont typeface="Wingdings" panose="05000000000000000000" pitchFamily="2" charset="2"/>
              <a:buChar char="§"/>
              <a:defRPr sz="1800"/>
            </a:lvl3pPr>
            <a:lvl4pPr marL="1600200" indent="-228600">
              <a:buSzPct val="100000"/>
              <a:buFont typeface="Wingdings" panose="05000000000000000000" pitchFamily="2" charset="2"/>
              <a:buChar char="§"/>
              <a:defRPr sz="1600"/>
            </a:lvl4pPr>
            <a:lvl5pPr marL="2057400" indent="-228600">
              <a:buSzPct val="100000"/>
              <a:buFont typeface="Wingdings" panose="05000000000000000000" pitchFamily="2" charset="2"/>
              <a:buChar char="§"/>
              <a:defRPr sz="1600"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0127247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806824"/>
            <a:ext cx="10515600" cy="883864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10" name="Espace réservé du contenu 2"/>
          <p:cNvSpPr>
            <a:spLocks noGrp="1"/>
          </p:cNvSpPr>
          <p:nvPr>
            <p:ph sz="half" idx="13"/>
          </p:nvPr>
        </p:nvSpPr>
        <p:spPr>
          <a:xfrm>
            <a:off x="839788" y="2505075"/>
            <a:ext cx="5157787" cy="3671888"/>
          </a:xfrm>
          <a:prstGeom prst="rect">
            <a:avLst/>
          </a:prstGeom>
        </p:spPr>
        <p:txBody>
          <a:bodyPr/>
          <a:lstStyle>
            <a:lvl1pPr marL="228600" indent="-228600">
              <a:buSzPct val="100000"/>
              <a:buFont typeface="Wingdings" panose="05000000000000000000" pitchFamily="2" charset="2"/>
              <a:buChar char="§"/>
              <a:defRPr/>
            </a:lvl1pPr>
            <a:lvl2pPr marL="685800" indent="-228600">
              <a:buSzPct val="100000"/>
              <a:buFont typeface="Wingdings" panose="05000000000000000000" pitchFamily="2" charset="2"/>
              <a:buChar char="§"/>
              <a:defRPr/>
            </a:lvl2pPr>
            <a:lvl3pPr marL="1143000" indent="-228600">
              <a:buSzPct val="100000"/>
              <a:buFont typeface="Wingdings" panose="05000000000000000000" pitchFamily="2" charset="2"/>
              <a:buChar char="§"/>
              <a:defRPr/>
            </a:lvl3pPr>
            <a:lvl4pPr marL="1600200" indent="-228600">
              <a:buSzPct val="100000"/>
              <a:buFont typeface="Wingdings" panose="05000000000000000000" pitchFamily="2" charset="2"/>
              <a:buChar char="§"/>
              <a:defRPr/>
            </a:lvl4pPr>
            <a:lvl5pPr marL="2057400" indent="-228600">
              <a:buSzPct val="100000"/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11" name="Espace réservé du contenu 2"/>
          <p:cNvSpPr>
            <a:spLocks noGrp="1"/>
          </p:cNvSpPr>
          <p:nvPr>
            <p:ph sz="half" idx="14"/>
          </p:nvPr>
        </p:nvSpPr>
        <p:spPr>
          <a:xfrm>
            <a:off x="6172200" y="2505075"/>
            <a:ext cx="5171281" cy="3671888"/>
          </a:xfrm>
          <a:prstGeom prst="rect">
            <a:avLst/>
          </a:prstGeom>
        </p:spPr>
        <p:txBody>
          <a:bodyPr/>
          <a:lstStyle>
            <a:lvl1pPr marL="228600" indent="-228600">
              <a:buSzPct val="100000"/>
              <a:buFont typeface="Wingdings" panose="05000000000000000000" pitchFamily="2" charset="2"/>
              <a:buChar char="§"/>
              <a:defRPr/>
            </a:lvl1pPr>
            <a:lvl2pPr marL="685800" indent="-228600">
              <a:buSzPct val="100000"/>
              <a:buFont typeface="Wingdings" panose="05000000000000000000" pitchFamily="2" charset="2"/>
              <a:buChar char="§"/>
              <a:defRPr/>
            </a:lvl2pPr>
            <a:lvl3pPr marL="1143000" indent="-228600">
              <a:buSzPct val="100000"/>
              <a:buFont typeface="Wingdings" panose="05000000000000000000" pitchFamily="2" charset="2"/>
              <a:buChar char="§"/>
              <a:defRPr/>
            </a:lvl3pPr>
            <a:lvl4pPr marL="1600200" indent="-228600">
              <a:buSzPct val="100000"/>
              <a:buFont typeface="Wingdings" panose="05000000000000000000" pitchFamily="2" charset="2"/>
              <a:buChar char="§"/>
              <a:defRPr/>
            </a:lvl4pPr>
            <a:lvl5pPr marL="2057400" indent="-228600">
              <a:buSzPct val="100000"/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0640446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13273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contenu 2"/>
          <p:cNvSpPr>
            <a:spLocks noGrp="1"/>
          </p:cNvSpPr>
          <p:nvPr>
            <p:ph idx="13"/>
          </p:nvPr>
        </p:nvSpPr>
        <p:spPr>
          <a:xfrm>
            <a:off x="5181600" y="1690688"/>
            <a:ext cx="6172200" cy="4170361"/>
          </a:xfrm>
          <a:prstGeom prst="rect">
            <a:avLst/>
          </a:prstGeom>
        </p:spPr>
        <p:txBody>
          <a:bodyPr/>
          <a:lstStyle>
            <a:lvl1pPr marL="228600" indent="-228600">
              <a:buSzPct val="100000"/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SzPct val="100000"/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9" name="Espace réservé du contenu 2"/>
          <p:cNvSpPr>
            <a:spLocks noGrp="1"/>
          </p:cNvSpPr>
          <p:nvPr>
            <p:ph sz="half" idx="17"/>
          </p:nvPr>
        </p:nvSpPr>
        <p:spPr>
          <a:xfrm>
            <a:off x="839787" y="1690689"/>
            <a:ext cx="3932237" cy="4170362"/>
          </a:xfrm>
          <a:prstGeom prst="rect">
            <a:avLst/>
          </a:prstGeom>
        </p:spPr>
        <p:txBody>
          <a:bodyPr/>
          <a:lstStyle>
            <a:lvl1pPr marL="228600" indent="-228600">
              <a:buSzPct val="100000"/>
              <a:buFont typeface="Wingdings" panose="05000000000000000000" pitchFamily="2" charset="2"/>
              <a:buChar char="§"/>
              <a:defRPr sz="2000"/>
            </a:lvl1pPr>
            <a:lvl2pPr marL="685800" indent="-228600">
              <a:buSzPct val="100000"/>
              <a:buFont typeface="Wingdings" panose="05000000000000000000" pitchFamily="2" charset="2"/>
              <a:buChar char="§"/>
              <a:defRPr sz="1800"/>
            </a:lvl2pPr>
            <a:lvl3pPr marL="1143000" indent="-228600">
              <a:buSzPct val="100000"/>
              <a:buFont typeface="Wingdings" panose="05000000000000000000" pitchFamily="2" charset="2"/>
              <a:buChar char="§"/>
              <a:defRPr sz="1600"/>
            </a:lvl3pPr>
            <a:lvl4pPr marL="1600200" indent="-228600">
              <a:buSzPct val="100000"/>
              <a:buFont typeface="Wingdings" panose="05000000000000000000" pitchFamily="2" charset="2"/>
              <a:buChar char="§"/>
              <a:defRPr sz="1400"/>
            </a:lvl4pPr>
            <a:lvl5pPr marL="2057400" indent="-228600">
              <a:buSzPct val="100000"/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839788" y="806824"/>
            <a:ext cx="10515600" cy="883864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6653201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147221"/>
          </a:xfrm>
          <a:prstGeom prst="rect">
            <a:avLst/>
          </a:prstGeom>
        </p:spPr>
        <p:txBody>
          <a:bodyPr/>
          <a:lstStyle>
            <a:lvl1pPr algn="ctr">
              <a:defRPr sz="6000" baseline="0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02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F843D8-E81C-4DBD-957E-83BD39371E42}" type="datetime1">
              <a:rPr lang="fr-FR" smtClean="0"/>
              <a:t>05/12/2025</a:t>
            </a:fld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M1 Energy – UE8: Thermodynamics of energy systems 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70D288-60F1-42DE-9782-BCBA2C77161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A95D8F-7AEE-4CED-81A7-3DEAA7A27D50}" type="datetime1">
              <a:rPr lang="fr-FR" smtClean="0"/>
              <a:t>05/12/2025</a:t>
            </a:fld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M1 Energy – UE8: Thermodynamics of energy systems 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B01DA3-A362-48A0-B484-7C674DCB846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8ED3F2-65A7-49EC-A859-E05F12AAE8D0}" type="datetime1">
              <a:rPr lang="fr-FR" smtClean="0"/>
              <a:t>05/12/2025</a:t>
            </a:fld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M1 Energy – UE8: Thermodynamics of energy systems </a:t>
            </a: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0A9093-44EA-4C1D-9B9F-028EB736868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795FE9-EEAE-401F-B9B5-6E541B672E81}" type="datetime1">
              <a:rPr lang="fr-FR" smtClean="0"/>
              <a:t>05/12/2025</a:t>
            </a:fld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M1 Energy – UE8: Thermodynamics of energy systems </a:t>
            </a: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F2F612-6681-46FE-97F6-A9970EFD7D5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E52605-2E7E-4A82-ABDE-53DE87779EE3}" type="datetime1">
              <a:rPr lang="fr-FR" smtClean="0"/>
              <a:t>05/12/2025</a:t>
            </a:fld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M1 Energy – UE8: Thermodynamics of energy systems 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D04BEA-82D8-4F4A-86C8-BCA4F5B7596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879976" y="6319106"/>
            <a:ext cx="2540000" cy="457200"/>
          </a:xfrm>
          <a:ln/>
        </p:spPr>
        <p:txBody>
          <a:bodyPr anchor="ctr"/>
          <a:lstStyle>
            <a:lvl1pPr algn="r">
              <a:defRPr b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fr-FR" dirty="0"/>
              <a:t>13 septembre 2021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191344" y="6356176"/>
            <a:ext cx="4954736" cy="457200"/>
          </a:xfrm>
          <a:ln/>
        </p:spPr>
        <p:txBody>
          <a:bodyPr anchor="ctr"/>
          <a:lstStyle>
            <a:lvl1pPr>
              <a:defRPr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b="1" dirty="0"/>
              <a:t>M2 </a:t>
            </a:r>
            <a:r>
              <a:rPr lang="en-US" b="1" dirty="0" err="1"/>
              <a:t>Énergie</a:t>
            </a:r>
            <a:r>
              <a:rPr lang="en-US" b="1" dirty="0"/>
              <a:t> – Réunion de </a:t>
            </a:r>
            <a:r>
              <a:rPr lang="en-US" b="1" dirty="0" err="1"/>
              <a:t>rentrée</a:t>
            </a:r>
            <a:r>
              <a:rPr lang="en-US" b="1" dirty="0"/>
              <a:t> 2021-2022 </a:t>
            </a:r>
            <a:endParaRPr lang="fr-FR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36360" y="6319106"/>
            <a:ext cx="2540000" cy="457200"/>
          </a:xfrm>
          <a:ln/>
        </p:spPr>
        <p:txBody>
          <a:bodyPr anchor="ctr"/>
          <a:lstStyle>
            <a:lvl1pPr>
              <a:defRPr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CEF16E-B070-4B56-94CD-B54AB5E7443D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2192000" cy="6926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fr-FR" b="1" dirty="0">
              <a:ln>
                <a:noFill/>
              </a:ln>
            </a:endParaRPr>
          </a:p>
        </p:txBody>
      </p:sp>
      <p:cxnSp>
        <p:nvCxnSpPr>
          <p:cNvPr id="7" name="Connecteur droit 6"/>
          <p:cNvCxnSpPr/>
          <p:nvPr userDrawn="1"/>
        </p:nvCxnSpPr>
        <p:spPr>
          <a:xfrm>
            <a:off x="0" y="692696"/>
            <a:ext cx="12192000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203728" y="70615"/>
            <a:ext cx="9011737" cy="526264"/>
          </a:xfrm>
        </p:spPr>
        <p:txBody>
          <a:bodyPr/>
          <a:lstStyle>
            <a:lvl1pPr algn="l">
              <a:defRPr sz="28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pic>
        <p:nvPicPr>
          <p:cNvPr id="9" name="Picture 12" descr="http://fst.univ-lorraine.fr/sites/default/files/images/lafaculte-logo.png">
            <a:extLst>
              <a:ext uri="{FF2B5EF4-FFF2-40B4-BE49-F238E27FC236}">
                <a16:creationId xmlns:a16="http://schemas.microsoft.com/office/drawing/2014/main" id="{22A22A72-705C-489B-8778-D069310B24C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9" y="12992"/>
            <a:ext cx="1094580" cy="656748"/>
          </a:xfrm>
          <a:prstGeom prst="rect">
            <a:avLst/>
          </a:prstGeom>
          <a:noFill/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C31BA96-CE28-47D2-A7BF-8EB00BFFCB2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6523" y="21898"/>
            <a:ext cx="2017548" cy="72923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A3F09D-31E6-45A1-9F2B-DD496D83A352}" type="datetime1">
              <a:rPr lang="fr-FR" smtClean="0"/>
              <a:t>05/12/2025</a:t>
            </a:fld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M1 Energy – UE8: Thermodynamics of energy systems </a:t>
            </a: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BC06C5-80AA-43C7-96A5-527699325F6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33AB19-FA5D-4AF3-8742-A64113DF8700}" type="datetime1">
              <a:rPr lang="fr-FR" smtClean="0"/>
              <a:t>05/12/2025</a:t>
            </a:fld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M1 Energy – UE8: Thermodynamics of energy systems </a:t>
            </a: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5995BE-BC6A-40E0-9F36-93C0963D037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18" Type="http://schemas.openxmlformats.org/officeDocument/2006/relationships/image" Target="../media/image13.pn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12" Type="http://schemas.openxmlformats.org/officeDocument/2006/relationships/image" Target="../media/image7.png"/><Relationship Id="rId17" Type="http://schemas.openxmlformats.org/officeDocument/2006/relationships/image" Target="../media/image12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0.png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4.png"/><Relationship Id="rId14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 du masque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</a:defRPr>
            </a:lvl1pPr>
          </a:lstStyle>
          <a:p>
            <a:pPr>
              <a:defRPr/>
            </a:pPr>
            <a:fld id="{77E26179-6A48-41A6-AB7C-F054416241E4}" type="datetime1">
              <a:rPr lang="fr-FR" smtClean="0"/>
              <a:t>05/12/2025</a:t>
            </a:fld>
            <a:endParaRPr 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</a:defRPr>
            </a:lvl1pPr>
          </a:lstStyle>
          <a:p>
            <a:pPr>
              <a:defRPr/>
            </a:pPr>
            <a:r>
              <a:rPr lang="en-US"/>
              <a:t>M1 Energy – UE8: Thermodynamics of energy systems </a:t>
            </a:r>
            <a:endParaRPr 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charset="0"/>
              </a:defRPr>
            </a:lvl1pPr>
          </a:lstStyle>
          <a:p>
            <a:pPr>
              <a:defRPr/>
            </a:pPr>
            <a:fld id="{221B3338-5138-488D-903C-F6EB247915A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AAA98C62-8708-ED40-1F63-0D194954F87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396722" y="5869412"/>
            <a:ext cx="1803161" cy="955743"/>
          </a:xfrm>
          <a:prstGeom prst="rect">
            <a:avLst/>
          </a:prstGeom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53800" y="6588372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80094D4-66CB-4288-8354-B9189107EBA0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12" name="Espace réservé du numéro de diapositive 5"/>
          <p:cNvSpPr txBox="1">
            <a:spLocks/>
          </p:cNvSpPr>
          <p:nvPr/>
        </p:nvSpPr>
        <p:spPr>
          <a:xfrm>
            <a:off x="8610600" y="635158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Downtempo" panose="02000603040000020004" pitchFamily="2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B497F5DB-0FDD-46D5-B490-BE4061BE79CB}" type="slidenum">
              <a:rPr lang="fr-FR" smtClean="0"/>
              <a:pPr algn="r">
                <a:defRPr/>
              </a:pPr>
              <a:t>‹N°›</a:t>
            </a:fld>
            <a:endParaRPr lang="fr-FR" dirty="0"/>
          </a:p>
        </p:txBody>
      </p:sp>
      <p:grpSp>
        <p:nvGrpSpPr>
          <p:cNvPr id="8" name="Groupe 7"/>
          <p:cNvGrpSpPr/>
          <p:nvPr userDrawn="1"/>
        </p:nvGrpSpPr>
        <p:grpSpPr>
          <a:xfrm>
            <a:off x="1291279" y="6049816"/>
            <a:ext cx="2176696" cy="698999"/>
            <a:chOff x="721995" y="6139364"/>
            <a:chExt cx="2176696" cy="698999"/>
          </a:xfrm>
        </p:grpSpPr>
        <p:pic>
          <p:nvPicPr>
            <p:cNvPr id="4" name="Image 3"/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1995" y="6139364"/>
              <a:ext cx="1578305" cy="698999"/>
            </a:xfrm>
            <a:prstGeom prst="rect">
              <a:avLst/>
            </a:prstGeom>
          </p:spPr>
        </p:pic>
        <p:pic>
          <p:nvPicPr>
            <p:cNvPr id="7" name="Image 6"/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6218" y="6337341"/>
              <a:ext cx="482473" cy="287397"/>
            </a:xfrm>
            <a:prstGeom prst="rect">
              <a:avLst/>
            </a:prstGeom>
          </p:spPr>
        </p:pic>
      </p:grp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99" y="848173"/>
            <a:ext cx="1666068" cy="462584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17" y="5858117"/>
            <a:ext cx="1755833" cy="978335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136" y="5756216"/>
            <a:ext cx="1453522" cy="1268929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7913" y="6159050"/>
            <a:ext cx="1412168" cy="625981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009" y="5955196"/>
            <a:ext cx="1462653" cy="785392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47BAC22-3055-A970-547C-A2C15868667B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5760167" y="5955196"/>
            <a:ext cx="861864" cy="82983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783E5A0-4C92-B027-CA16-D4BB31379549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6983836" y="6022952"/>
            <a:ext cx="1264958" cy="8135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0038FD8-B379-1F10-BF00-F7F1AB48980E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0" y="84798"/>
            <a:ext cx="1820180" cy="70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285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Eurostile-Medium" panose="020B0600000000000000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Eurostile-Medium" panose="020B0600000000000000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Eurostile-Medium" panose="020B0600000000000000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Eurostile-Medium" panose="020B0600000000000000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Wingdings" panose="05000000000000000000" pitchFamily="2" charset="2"/>
        <a:buChar char="§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iki.univ-lorraine.fr/short/f3690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ous-titre 2">
            <a:extLst>
              <a:ext uri="{FF2B5EF4-FFF2-40B4-BE49-F238E27FC236}">
                <a16:creationId xmlns:a16="http://schemas.microsoft.com/office/drawing/2014/main" id="{18B7951D-D868-4262-B89D-59F080DCE25B}"/>
              </a:ext>
            </a:extLst>
          </p:cNvPr>
          <p:cNvSpPr txBox="1">
            <a:spLocks/>
          </p:cNvSpPr>
          <p:nvPr/>
        </p:nvSpPr>
        <p:spPr>
          <a:xfrm>
            <a:off x="47328" y="980728"/>
            <a:ext cx="12144672" cy="509380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600"/>
              </a:spcAft>
            </a:pPr>
            <a:r>
              <a:rPr lang="fr-FR" sz="2000" dirty="0">
                <a:latin typeface="Bahnschrift" panose="020B0502040204020203" pitchFamily="34" charset="0"/>
                <a:cs typeface="Arial" panose="020B0604020202020204" pitchFamily="34" charset="0"/>
              </a:rPr>
              <a:t>Utiliser la plateforme logicielle : </a:t>
            </a:r>
            <a:r>
              <a:rPr lang="fr-FR" sz="2000" dirty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Workbench 2024 R2 </a:t>
            </a:r>
            <a:r>
              <a:rPr lang="fr-FR" sz="2000" dirty="0">
                <a:latin typeface="Bahnschrift" panose="020B0502040204020203" pitchFamily="34" charset="0"/>
                <a:cs typeface="Arial" panose="020B0604020202020204" pitchFamily="34" charset="0"/>
              </a:rPr>
              <a:t>sur VIRT’UL (accès par l’ENT)</a:t>
            </a:r>
          </a:p>
          <a:p>
            <a:pPr fontAlgn="auto">
              <a:spcBef>
                <a:spcPts val="0"/>
              </a:spcBef>
              <a:spcAft>
                <a:spcPts val="600"/>
              </a:spcAft>
            </a:pPr>
            <a:r>
              <a:rPr lang="fr-FR" sz="2000" dirty="0">
                <a:latin typeface="Bahnschrift" panose="020B0502040204020203" pitchFamily="34" charset="0"/>
                <a:cs typeface="Arial" panose="020B0604020202020204" pitchFamily="34" charset="0"/>
              </a:rPr>
              <a:t>Systèmes d’analyse : </a:t>
            </a:r>
            <a:r>
              <a:rPr lang="fr-FR" sz="2000" dirty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Mécanique des fluides (FLUENT) </a:t>
            </a:r>
            <a:r>
              <a:rPr lang="fr-FR" sz="2000" dirty="0">
                <a:latin typeface="Bahnschrift" panose="020B0502040204020203" pitchFamily="34" charset="0"/>
                <a:cs typeface="Arial" panose="020B0604020202020204" pitchFamily="34" charset="0"/>
              </a:rPr>
              <a:t>(par drag and drop)</a:t>
            </a:r>
          </a:p>
          <a:p>
            <a:pPr fontAlgn="auto">
              <a:spcBef>
                <a:spcPts val="0"/>
              </a:spcBef>
              <a:spcAft>
                <a:spcPts val="600"/>
              </a:spcAft>
            </a:pPr>
            <a:r>
              <a:rPr lang="fr-FR" sz="2000" dirty="0">
                <a:latin typeface="Bahnschrift" panose="020B0502040204020203" pitchFamily="34" charset="0"/>
                <a:cs typeface="Arial" panose="020B0604020202020204" pitchFamily="34" charset="0"/>
              </a:rPr>
              <a:t>Sauvegarder le projet dans votre espace personnel : </a:t>
            </a:r>
            <a:r>
              <a:rPr lang="fr-FR" sz="2000" u="sng" dirty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Fichier -&gt; Enregistrer Sous …</a:t>
            </a:r>
          </a:p>
          <a:p>
            <a:pPr fontAlgn="auto">
              <a:spcBef>
                <a:spcPts val="0"/>
              </a:spcBef>
              <a:spcAft>
                <a:spcPts val="600"/>
              </a:spcAft>
            </a:pPr>
            <a:r>
              <a:rPr lang="fr-FR" sz="2000" dirty="0">
                <a:latin typeface="Bahnschrift" panose="020B0502040204020203" pitchFamily="34" charset="0"/>
                <a:cs typeface="Arial" panose="020B0604020202020204" pitchFamily="34" charset="0"/>
              </a:rPr>
              <a:t>Pour créer la géométrie : logiciel </a:t>
            </a:r>
            <a:r>
              <a:rPr lang="fr-FR" sz="2000" dirty="0" err="1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DesignModeler</a:t>
            </a:r>
            <a:r>
              <a:rPr lang="fr-FR" sz="2000" dirty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 </a:t>
            </a:r>
            <a:br>
              <a:rPr lang="fr-FR" sz="2000" dirty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     </a:t>
            </a:r>
            <a:r>
              <a:rPr lang="fr-FR" sz="2000" dirty="0">
                <a:solidFill>
                  <a:schemeClr val="tx2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(par défaut sur </a:t>
            </a:r>
            <a:r>
              <a:rPr lang="fr-FR" sz="2000" dirty="0" err="1">
                <a:solidFill>
                  <a:schemeClr val="tx2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Virt’UL</a:t>
            </a:r>
            <a:r>
              <a:rPr lang="fr-FR" sz="2000" dirty="0">
                <a:solidFill>
                  <a:schemeClr val="tx2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, sinon changer par le menu : </a:t>
            </a:r>
            <a:r>
              <a:rPr lang="fr-FR" sz="2000" u="sng" dirty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Outils -&gt; Options -&gt; Importation de géométrie</a:t>
            </a:r>
            <a:r>
              <a:rPr lang="fr-FR" sz="2000" dirty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 </a:t>
            </a:r>
            <a:r>
              <a:rPr lang="fr-FR" sz="2000" dirty="0">
                <a:solidFill>
                  <a:schemeClr val="tx2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)</a:t>
            </a:r>
          </a:p>
          <a:p>
            <a:pPr fontAlgn="auto">
              <a:spcBef>
                <a:spcPts val="0"/>
              </a:spcBef>
              <a:spcAft>
                <a:spcPts val="600"/>
              </a:spcAft>
            </a:pPr>
            <a:r>
              <a:rPr lang="fr-FR" sz="2000" dirty="0">
                <a:latin typeface="Bahnschrift" panose="020B0502040204020203" pitchFamily="34" charset="0"/>
                <a:cs typeface="Arial" panose="020B0604020202020204" pitchFamily="34" charset="0"/>
              </a:rPr>
              <a:t>Changer la langue en anglais, car l’aide en ligne et le jargon de la CFD est en anglais : </a:t>
            </a:r>
            <a:br>
              <a:rPr lang="fr-FR" sz="2000" dirty="0">
                <a:latin typeface="Bahnschrift" panose="020B0502040204020203" pitchFamily="34" charset="0"/>
                <a:cs typeface="Arial" panose="020B0604020202020204" pitchFamily="34" charset="0"/>
              </a:rPr>
            </a:br>
            <a:r>
              <a:rPr lang="fr-FR" sz="2000" dirty="0">
                <a:latin typeface="Bahnschrift" panose="020B0502040204020203" pitchFamily="34" charset="0"/>
                <a:cs typeface="Arial" panose="020B0604020202020204" pitchFamily="34" charset="0"/>
              </a:rPr>
              <a:t>          menu </a:t>
            </a:r>
            <a:r>
              <a:rPr lang="fr-FR" sz="2000" u="sng" dirty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Outils -&gt; Options -&gt; Options régionales et linguistiques…</a:t>
            </a:r>
          </a:p>
          <a:p>
            <a:pPr fontAlgn="auto">
              <a:spcBef>
                <a:spcPts val="0"/>
              </a:spcBef>
              <a:spcAft>
                <a:spcPts val="600"/>
              </a:spcAft>
            </a:pPr>
            <a:r>
              <a:rPr lang="fr-FR" sz="2000" dirty="0">
                <a:latin typeface="Bahnschrift" panose="020B0502040204020203" pitchFamily="34" charset="0"/>
                <a:cs typeface="Arial" panose="020B0604020202020204" pitchFamily="34" charset="0"/>
              </a:rPr>
              <a:t>Pas d’accents, d’espace, de caractères spéciaux ($, @, …) dans votre répertoire de travail ou noms de fichier, </a:t>
            </a:r>
            <a:r>
              <a:rPr lang="fr-FR" sz="2000" dirty="0">
                <a:solidFill>
                  <a:srgbClr val="FF000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sinon FLUENT, le dernier logiciel, va sévèrement bugger ! </a:t>
            </a:r>
          </a:p>
          <a:p>
            <a:pPr fontAlgn="auto">
              <a:spcBef>
                <a:spcPts val="0"/>
              </a:spcBef>
              <a:spcAft>
                <a:spcPts val="600"/>
              </a:spcAft>
            </a:pPr>
            <a:r>
              <a:rPr lang="fr-FR" sz="2000" dirty="0">
                <a:solidFill>
                  <a:srgbClr val="FF000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Ne pas ouvrir plusieurs logiciels en même temps ! </a:t>
            </a:r>
            <a:r>
              <a:rPr lang="fr-FR" sz="2000" dirty="0">
                <a:latin typeface="Bahnschrift" panose="020B0502040204020203" pitchFamily="34" charset="0"/>
                <a:cs typeface="Arial" panose="020B0604020202020204" pitchFamily="34" charset="0"/>
              </a:rPr>
              <a:t>(risques de conflits …)</a:t>
            </a:r>
          </a:p>
          <a:p>
            <a:pPr fontAlgn="auto">
              <a:spcBef>
                <a:spcPts val="0"/>
              </a:spcBef>
              <a:spcAft>
                <a:spcPts val="600"/>
              </a:spcAft>
            </a:pPr>
            <a:r>
              <a:rPr lang="fr-FR" sz="2000" dirty="0">
                <a:latin typeface="Bahnschrift" panose="020B0502040204020203" pitchFamily="34" charset="0"/>
                <a:cs typeface="Arial" panose="020B0604020202020204" pitchFamily="34" charset="0"/>
              </a:rPr>
              <a:t>Si le message </a:t>
            </a:r>
            <a:r>
              <a:rPr lang="fr-FR" sz="2000" i="1" dirty="0">
                <a:latin typeface="Bahnschrift" panose="020B0502040204020203" pitchFamily="34" charset="0"/>
                <a:cs typeface="Arial" panose="020B0604020202020204" pitchFamily="34" charset="0"/>
              </a:rPr>
              <a:t>« Vous avez dépassé le nombre maximal de connexions simultanées » </a:t>
            </a:r>
            <a:r>
              <a:rPr lang="fr-FR" sz="2000" dirty="0">
                <a:latin typeface="Bahnschrift" panose="020B0502040204020203" pitchFamily="34" charset="0"/>
                <a:cs typeface="Arial" panose="020B0604020202020204" pitchFamily="34" charset="0"/>
              </a:rPr>
              <a:t>s'affiche sur VIRT’UL :  </a:t>
            </a:r>
            <a:r>
              <a:rPr lang="fr-FR" sz="2000" dirty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https://wiki.univ-lorraine.fr/short/f3690</a:t>
            </a:r>
            <a:endParaRPr lang="fr-FR" sz="2000" dirty="0">
              <a:solidFill>
                <a:srgbClr val="0070C0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600"/>
              </a:spcAft>
            </a:pPr>
            <a:r>
              <a:rPr lang="fr-FR" sz="2000" dirty="0">
                <a:latin typeface="Bahnschrift" panose="020B0502040204020203" pitchFamily="34" charset="0"/>
                <a:cs typeface="Arial" panose="020B0604020202020204" pitchFamily="34" charset="0"/>
              </a:rPr>
              <a:t>Pour quitter </a:t>
            </a:r>
            <a:r>
              <a:rPr lang="fr-FR" sz="2000" dirty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Workbench : </a:t>
            </a:r>
            <a:r>
              <a:rPr lang="fr-FR" sz="2000" dirty="0">
                <a:latin typeface="Bahnschrift" panose="020B0502040204020203" pitchFamily="34" charset="0"/>
                <a:cs typeface="Arial" panose="020B0604020202020204" pitchFamily="34" charset="0"/>
              </a:rPr>
              <a:t>fermez tous les logiciels et sauvegardez le projet sur votre espace de travail.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</a:pPr>
            <a:endParaRPr lang="fr-FR" sz="1800" dirty="0"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</a:pPr>
            <a:endParaRPr lang="fr-FR" sz="2300" b="1" dirty="0">
              <a:solidFill>
                <a:srgbClr val="E97F0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</a:pPr>
            <a:endParaRPr lang="fr-FR" sz="2300" b="1" dirty="0">
              <a:solidFill>
                <a:srgbClr val="E97F0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</a:pPr>
            <a:endParaRPr lang="fr-FR" b="1" dirty="0">
              <a:solidFill>
                <a:srgbClr val="E97F0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2748FE4-BA9E-44B3-9988-FB2A25EFB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1029" y="6290556"/>
            <a:ext cx="2540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Version du 5/12/2025          </a:t>
            </a:r>
            <a:fld id="{89CEF16E-B070-4B56-94CD-B54AB5E7443D}" type="slidenum">
              <a:rPr lang="fr-FR" smtClean="0"/>
              <a:pPr>
                <a:defRPr/>
              </a:pPr>
              <a:t>1</a:t>
            </a:fld>
            <a:endParaRPr lang="fr-FR" dirty="0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04936C37-0E4B-4FC5-B739-B1EA02CC7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6262" y="90091"/>
            <a:ext cx="9011737" cy="526264"/>
          </a:xfrm>
        </p:spPr>
        <p:txBody>
          <a:bodyPr/>
          <a:lstStyle/>
          <a:p>
            <a:r>
              <a:rPr lang="fr-FR" sz="2400" dirty="0"/>
              <a:t>Guide de survie – TP ANSYS FLUENT, version 2025-26</a:t>
            </a:r>
            <a:endParaRPr lang="fr-FR" sz="2400" i="1" dirty="0"/>
          </a:p>
        </p:txBody>
      </p:sp>
    </p:spTree>
    <p:extLst>
      <p:ext uri="{BB962C8B-B14F-4D97-AF65-F5344CB8AC3E}">
        <p14:creationId xmlns:p14="http://schemas.microsoft.com/office/powerpoint/2010/main" val="269540535"/>
      </p:ext>
    </p:extLst>
  </p:cSld>
  <p:clrMapOvr>
    <a:masterClrMapping/>
  </p:clrMapOvr>
</p:sld>
</file>

<file path=ppt/theme/theme1.xml><?xml version="1.0" encoding="utf-8"?>
<a:theme xmlns:a="http://schemas.openxmlformats.org/drawingml/2006/main" name="Modèle par défaut">
  <a:themeElements>
    <a:clrScheme name="Modèle par défaut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dèle par défau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</a:spPr>
      <a:bodyPr wrap="square" rtlCol="0">
        <a:spAutoFit/>
      </a:bodyPr>
      <a:lstStyle>
        <a:defPPr algn="l" fontAlgn="base">
          <a:spcBef>
            <a:spcPct val="0"/>
          </a:spcBef>
          <a:spcAft>
            <a:spcPct val="0"/>
          </a:spcAft>
          <a:defRPr sz="1800" dirty="0" err="1" smtClean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Personnalisé 9">
      <a:dk1>
        <a:sysClr val="windowText" lastClr="000000"/>
      </a:dk1>
      <a:lt1>
        <a:sysClr val="window" lastClr="FFFFFF"/>
      </a:lt1>
      <a:dk2>
        <a:srgbClr val="A0539F"/>
      </a:dk2>
      <a:lt2>
        <a:srgbClr val="E7E6E6"/>
      </a:lt2>
      <a:accent1>
        <a:srgbClr val="00AFEC"/>
      </a:accent1>
      <a:accent2>
        <a:srgbClr val="004976"/>
      </a:accent2>
      <a:accent3>
        <a:srgbClr val="EA008B"/>
      </a:accent3>
      <a:accent4>
        <a:srgbClr val="BFD741"/>
      </a:accent4>
      <a:accent5>
        <a:srgbClr val="F69230"/>
      </a:accent5>
      <a:accent6>
        <a:srgbClr val="EB0E3F"/>
      </a:accent6>
      <a:hlink>
        <a:srgbClr val="48A1FA"/>
      </a:hlink>
      <a:folHlink>
        <a:srgbClr val="C00000"/>
      </a:folHlink>
    </a:clrScheme>
    <a:fontScheme name="Personnalisé 1">
      <a:majorFont>
        <a:latin typeface="Eurostile-Medium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 Polytech Nancy JPO 2017 2 [Mode de compatibilité]" id="{6F9BEB4F-2CCF-4026-977E-892D974A6C84}" vid="{CC573778-D1BC-4E5F-A0D5-3A03C2DA2821}"/>
    </a:ext>
  </a:extLst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211</Words>
  <Application>Microsoft Office PowerPoint</Application>
  <PresentationFormat>Grand écran</PresentationFormat>
  <Paragraphs>13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</vt:i4>
      </vt:variant>
    </vt:vector>
  </HeadingPairs>
  <TitlesOfParts>
    <vt:vector size="10" baseType="lpstr">
      <vt:lpstr>Arial</vt:lpstr>
      <vt:lpstr>Bahnschrift</vt:lpstr>
      <vt:lpstr>Calibri Light</vt:lpstr>
      <vt:lpstr>Downtempo</vt:lpstr>
      <vt:lpstr>Eurostile-Medium</vt:lpstr>
      <vt:lpstr>Times New Roman</vt:lpstr>
      <vt:lpstr>Wingdings</vt:lpstr>
      <vt:lpstr>Modèle par défaut</vt:lpstr>
      <vt:lpstr>Thème Office</vt:lpstr>
      <vt:lpstr>Guide de survie – TP ANSYS FLUENT, version 2025-26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2023-11-16T11:13:43Z</dcterms:created>
  <dcterms:modified xsi:type="dcterms:W3CDTF">2025-12-05T09:56:06Z</dcterms:modified>
</cp:coreProperties>
</file>