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65" r:id="rId2"/>
  </p:sldMasterIdLst>
  <p:notesMasterIdLst>
    <p:notesMasterId r:id="rId73"/>
  </p:notesMasterIdLst>
  <p:sldIdLst>
    <p:sldId id="257" r:id="rId3"/>
    <p:sldId id="338" r:id="rId4"/>
    <p:sldId id="424" r:id="rId5"/>
    <p:sldId id="373" r:id="rId6"/>
    <p:sldId id="372" r:id="rId7"/>
    <p:sldId id="421" r:id="rId8"/>
    <p:sldId id="367" r:id="rId9"/>
    <p:sldId id="337" r:id="rId10"/>
    <p:sldId id="374" r:id="rId11"/>
    <p:sldId id="375" r:id="rId12"/>
    <p:sldId id="422" r:id="rId13"/>
    <p:sldId id="365" r:id="rId14"/>
    <p:sldId id="261" r:id="rId15"/>
    <p:sldId id="260" r:id="rId16"/>
    <p:sldId id="380" r:id="rId17"/>
    <p:sldId id="348" r:id="rId18"/>
    <p:sldId id="299" r:id="rId19"/>
    <p:sldId id="423" r:id="rId20"/>
    <p:sldId id="378" r:id="rId21"/>
    <p:sldId id="376" r:id="rId22"/>
    <p:sldId id="377" r:id="rId23"/>
    <p:sldId id="264" r:id="rId24"/>
    <p:sldId id="265" r:id="rId25"/>
    <p:sldId id="266" r:id="rId26"/>
    <p:sldId id="267" r:id="rId27"/>
    <p:sldId id="414" r:id="rId28"/>
    <p:sldId id="415" r:id="rId29"/>
    <p:sldId id="416" r:id="rId30"/>
    <p:sldId id="418" r:id="rId31"/>
    <p:sldId id="417" r:id="rId32"/>
    <p:sldId id="419" r:id="rId33"/>
    <p:sldId id="295" r:id="rId34"/>
    <p:sldId id="420" r:id="rId35"/>
    <p:sldId id="269" r:id="rId36"/>
    <p:sldId id="425" r:id="rId37"/>
    <p:sldId id="270" r:id="rId38"/>
    <p:sldId id="358" r:id="rId39"/>
    <p:sldId id="359" r:id="rId40"/>
    <p:sldId id="381" r:id="rId41"/>
    <p:sldId id="426" r:id="rId42"/>
    <p:sldId id="271" r:id="rId43"/>
    <p:sldId id="382" r:id="rId44"/>
    <p:sldId id="383" r:id="rId45"/>
    <p:sldId id="384" r:id="rId46"/>
    <p:sldId id="385" r:id="rId47"/>
    <p:sldId id="386" r:id="rId48"/>
    <p:sldId id="388" r:id="rId49"/>
    <p:sldId id="387" r:id="rId50"/>
    <p:sldId id="407" r:id="rId51"/>
    <p:sldId id="355" r:id="rId52"/>
    <p:sldId id="389" r:id="rId53"/>
    <p:sldId id="409" r:id="rId54"/>
    <p:sldId id="277" r:id="rId55"/>
    <p:sldId id="410" r:id="rId56"/>
    <p:sldId id="427" r:id="rId57"/>
    <p:sldId id="411" r:id="rId58"/>
    <p:sldId id="413" r:id="rId59"/>
    <p:sldId id="357" r:id="rId60"/>
    <p:sldId id="397" r:id="rId61"/>
    <p:sldId id="398" r:id="rId62"/>
    <p:sldId id="401" r:id="rId63"/>
    <p:sldId id="399" r:id="rId64"/>
    <p:sldId id="400" r:id="rId65"/>
    <p:sldId id="428" r:id="rId66"/>
    <p:sldId id="429" r:id="rId67"/>
    <p:sldId id="402" r:id="rId68"/>
    <p:sldId id="403" r:id="rId69"/>
    <p:sldId id="406" r:id="rId70"/>
    <p:sldId id="390" r:id="rId71"/>
    <p:sldId id="391" r:id="rId72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00"/>
    <a:srgbClr val="FF0000"/>
    <a:srgbClr val="C0C0C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02" autoAdjust="0"/>
  </p:normalViewPr>
  <p:slideViewPr>
    <p:cSldViewPr snapToGrid="0">
      <p:cViewPr varScale="1">
        <p:scale>
          <a:sx n="82" d="100"/>
          <a:sy n="82" d="100"/>
        </p:scale>
        <p:origin x="856" y="35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4.xml"/><Relationship Id="rId21" Type="http://schemas.openxmlformats.org/officeDocument/2006/relationships/slide" Target="slides/slide19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63" Type="http://schemas.openxmlformats.org/officeDocument/2006/relationships/slide" Target="slides/slide61.xml"/><Relationship Id="rId68" Type="http://schemas.openxmlformats.org/officeDocument/2006/relationships/slide" Target="slides/slide66.xml"/><Relationship Id="rId16" Type="http://schemas.openxmlformats.org/officeDocument/2006/relationships/slide" Target="slides/slide1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53" Type="http://schemas.openxmlformats.org/officeDocument/2006/relationships/slide" Target="slides/slide51.xml"/><Relationship Id="rId58" Type="http://schemas.openxmlformats.org/officeDocument/2006/relationships/slide" Target="slides/slide56.xml"/><Relationship Id="rId66" Type="http://schemas.openxmlformats.org/officeDocument/2006/relationships/slide" Target="slides/slide64.xml"/><Relationship Id="rId74" Type="http://schemas.openxmlformats.org/officeDocument/2006/relationships/presProps" Target="presProps.xml"/><Relationship Id="rId5" Type="http://schemas.openxmlformats.org/officeDocument/2006/relationships/slide" Target="slides/slide3.xml"/><Relationship Id="rId61" Type="http://schemas.openxmlformats.org/officeDocument/2006/relationships/slide" Target="slides/slide59.xml"/><Relationship Id="rId19" Type="http://schemas.openxmlformats.org/officeDocument/2006/relationships/slide" Target="slides/slide1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56" Type="http://schemas.openxmlformats.org/officeDocument/2006/relationships/slide" Target="slides/slide54.xml"/><Relationship Id="rId64" Type="http://schemas.openxmlformats.org/officeDocument/2006/relationships/slide" Target="slides/slide62.xml"/><Relationship Id="rId69" Type="http://schemas.openxmlformats.org/officeDocument/2006/relationships/slide" Target="slides/slide67.xml"/><Relationship Id="rId77" Type="http://schemas.openxmlformats.org/officeDocument/2006/relationships/tableStyles" Target="tableStyles.xml"/><Relationship Id="rId8" Type="http://schemas.openxmlformats.org/officeDocument/2006/relationships/slide" Target="slides/slide6.xml"/><Relationship Id="rId51" Type="http://schemas.openxmlformats.org/officeDocument/2006/relationships/slide" Target="slides/slide49.xml"/><Relationship Id="rId72" Type="http://schemas.openxmlformats.org/officeDocument/2006/relationships/slide" Target="slides/slide70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59" Type="http://schemas.openxmlformats.org/officeDocument/2006/relationships/slide" Target="slides/slide57.xml"/><Relationship Id="rId67" Type="http://schemas.openxmlformats.org/officeDocument/2006/relationships/slide" Target="slides/slide65.xml"/><Relationship Id="rId20" Type="http://schemas.openxmlformats.org/officeDocument/2006/relationships/slide" Target="slides/slide18.xml"/><Relationship Id="rId41" Type="http://schemas.openxmlformats.org/officeDocument/2006/relationships/slide" Target="slides/slide39.xml"/><Relationship Id="rId54" Type="http://schemas.openxmlformats.org/officeDocument/2006/relationships/slide" Target="slides/slide52.xml"/><Relationship Id="rId62" Type="http://schemas.openxmlformats.org/officeDocument/2006/relationships/slide" Target="slides/slide60.xml"/><Relationship Id="rId70" Type="http://schemas.openxmlformats.org/officeDocument/2006/relationships/slide" Target="slides/slide68.xml"/><Relationship Id="rId75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slide" Target="slides/slide47.xml"/><Relationship Id="rId57" Type="http://schemas.openxmlformats.org/officeDocument/2006/relationships/slide" Target="slides/slide55.xml"/><Relationship Id="rId10" Type="http://schemas.openxmlformats.org/officeDocument/2006/relationships/slide" Target="slides/slide8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slide" Target="slides/slide50.xml"/><Relationship Id="rId60" Type="http://schemas.openxmlformats.org/officeDocument/2006/relationships/slide" Target="slides/slide58.xml"/><Relationship Id="rId65" Type="http://schemas.openxmlformats.org/officeDocument/2006/relationships/slide" Target="slides/slide63.xml"/><Relationship Id="rId73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9" Type="http://schemas.openxmlformats.org/officeDocument/2006/relationships/slide" Target="slides/slide37.xml"/><Relationship Id="rId34" Type="http://schemas.openxmlformats.org/officeDocument/2006/relationships/slide" Target="slides/slide32.xml"/><Relationship Id="rId50" Type="http://schemas.openxmlformats.org/officeDocument/2006/relationships/slide" Target="slides/slide48.xml"/><Relationship Id="rId55" Type="http://schemas.openxmlformats.org/officeDocument/2006/relationships/slide" Target="slides/slide53.xml"/><Relationship Id="rId76" Type="http://schemas.openxmlformats.org/officeDocument/2006/relationships/theme" Target="theme/theme1.xml"/><Relationship Id="rId7" Type="http://schemas.openxmlformats.org/officeDocument/2006/relationships/slide" Target="slides/slide5.xml"/><Relationship Id="rId71" Type="http://schemas.openxmlformats.org/officeDocument/2006/relationships/slide" Target="slides/slide69.xml"/><Relationship Id="rId2" Type="http://schemas.openxmlformats.org/officeDocument/2006/relationships/slideMaster" Target="slideMasters/slideMaster2.xml"/><Relationship Id="rId29" Type="http://schemas.openxmlformats.org/officeDocument/2006/relationships/slide" Target="slides/slide27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E3D91A4-89A0-4E28-85D0-FB5F481EB15F}" type="doc">
      <dgm:prSet loTypeId="urn:microsoft.com/office/officeart/2005/8/layout/funnel1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fr-FR"/>
        </a:p>
      </dgm:t>
    </dgm:pt>
    <dgm:pt modelId="{FB7F1789-C26F-4252-A6C5-4BFF8FB2F455}">
      <dgm:prSet phldrT="[Texte]"/>
      <dgm:spPr/>
      <dgm:t>
        <a:bodyPr/>
        <a:lstStyle/>
        <a:p>
          <a:r>
            <a:rPr lang="fr-FR" dirty="0" err="1"/>
            <a:t>Resources</a:t>
          </a:r>
          <a:r>
            <a:rPr lang="fr-FR" dirty="0"/>
            <a:t> </a:t>
          </a:r>
          <a:r>
            <a:rPr lang="fr-FR" dirty="0" err="1"/>
            <a:t>Re</a:t>
          </a:r>
          <a:endParaRPr lang="fr-FR" dirty="0"/>
        </a:p>
      </dgm:t>
    </dgm:pt>
    <dgm:pt modelId="{F0B4589E-AF96-4F45-95FD-7ECAF18BF07E}" type="parTrans" cxnId="{D6F5797B-D6C9-4AA3-9F71-60FCDE0B933A}">
      <dgm:prSet/>
      <dgm:spPr/>
      <dgm:t>
        <a:bodyPr/>
        <a:lstStyle/>
        <a:p>
          <a:endParaRPr lang="fr-FR"/>
        </a:p>
      </dgm:t>
    </dgm:pt>
    <dgm:pt modelId="{8603257E-D0A2-42FD-87D1-1A8827305F35}" type="sibTrans" cxnId="{D6F5797B-D6C9-4AA3-9F71-60FCDE0B933A}">
      <dgm:prSet/>
      <dgm:spPr/>
      <dgm:t>
        <a:bodyPr/>
        <a:lstStyle/>
        <a:p>
          <a:endParaRPr lang="fr-FR"/>
        </a:p>
      </dgm:t>
    </dgm:pt>
    <dgm:pt modelId="{C5A2298E-D2EA-4F77-AEE3-23869785C626}">
      <dgm:prSet phldrT="[Texte]"/>
      <dgm:spPr/>
      <dgm:t>
        <a:bodyPr/>
        <a:lstStyle/>
        <a:p>
          <a:r>
            <a:rPr lang="fr-FR" b="1" dirty="0" err="1"/>
            <a:t>Reserves</a:t>
          </a:r>
          <a:r>
            <a:rPr lang="fr-FR" b="1" dirty="0"/>
            <a:t> </a:t>
          </a:r>
          <a:r>
            <a:rPr lang="fr-FR" b="1" dirty="0" err="1"/>
            <a:t>Rs</a:t>
          </a:r>
          <a:r>
            <a:rPr lang="fr-FR" b="1" dirty="0"/>
            <a:t>&lt;Re</a:t>
          </a:r>
        </a:p>
      </dgm:t>
    </dgm:pt>
    <dgm:pt modelId="{36DEE7DE-7BA0-4CFE-82C1-C66686687FE3}" type="parTrans" cxnId="{15F9B61C-83B9-42D9-AC1C-5A40F903FE59}">
      <dgm:prSet/>
      <dgm:spPr/>
      <dgm:t>
        <a:bodyPr/>
        <a:lstStyle/>
        <a:p>
          <a:endParaRPr lang="fr-FR"/>
        </a:p>
      </dgm:t>
    </dgm:pt>
    <dgm:pt modelId="{F18BB102-7942-4800-91B4-7AEFA0A6D1E9}" type="sibTrans" cxnId="{15F9B61C-83B9-42D9-AC1C-5A40F903FE59}">
      <dgm:prSet/>
      <dgm:spPr/>
      <dgm:t>
        <a:bodyPr/>
        <a:lstStyle/>
        <a:p>
          <a:endParaRPr lang="fr-FR"/>
        </a:p>
      </dgm:t>
    </dgm:pt>
    <dgm:pt modelId="{AADFC794-711F-4049-8869-19A2A2FD5930}" type="pres">
      <dgm:prSet presAssocID="{DE3D91A4-89A0-4E28-85D0-FB5F481EB15F}" presName="Name0" presStyleCnt="0">
        <dgm:presLayoutVars>
          <dgm:chMax val="4"/>
          <dgm:resizeHandles val="exact"/>
        </dgm:presLayoutVars>
      </dgm:prSet>
      <dgm:spPr/>
    </dgm:pt>
    <dgm:pt modelId="{B7C034DF-E764-4B8F-A9AC-86CD59135A1F}" type="pres">
      <dgm:prSet presAssocID="{DE3D91A4-89A0-4E28-85D0-FB5F481EB15F}" presName="ellipse" presStyleLbl="trBgShp" presStyleIdx="0" presStyleCnt="1"/>
      <dgm:spPr/>
    </dgm:pt>
    <dgm:pt modelId="{4BE5E045-CBA1-4FD0-A749-85A7174168F9}" type="pres">
      <dgm:prSet presAssocID="{DE3D91A4-89A0-4E28-85D0-FB5F481EB15F}" presName="arrow1" presStyleLbl="fgShp" presStyleIdx="0" presStyleCnt="1" custScaleY="362151"/>
      <dgm:spPr/>
    </dgm:pt>
    <dgm:pt modelId="{FDD3A585-07E0-44F0-807A-4EFA7B6289A2}" type="pres">
      <dgm:prSet presAssocID="{DE3D91A4-89A0-4E28-85D0-FB5F481EB15F}" presName="rectangle" presStyleLbl="revTx" presStyleIdx="0" presStyleCnt="1" custLinFactNeighborX="1337" custLinFactNeighborY="78043">
        <dgm:presLayoutVars>
          <dgm:bulletEnabled val="1"/>
        </dgm:presLayoutVars>
      </dgm:prSet>
      <dgm:spPr/>
    </dgm:pt>
    <dgm:pt modelId="{020EAD29-BDD9-458B-8754-9686ABBD33C4}" type="pres">
      <dgm:prSet presAssocID="{C5A2298E-D2EA-4F77-AEE3-23869785C626}" presName="item1" presStyleLbl="node1" presStyleIdx="0" presStyleCnt="1" custScaleX="124392" custLinFactNeighborX="-6462" custLinFactNeighborY="-15015">
        <dgm:presLayoutVars>
          <dgm:bulletEnabled val="1"/>
        </dgm:presLayoutVars>
      </dgm:prSet>
      <dgm:spPr/>
    </dgm:pt>
    <dgm:pt modelId="{04220011-3A15-4A73-9C81-8F07A42A8EFD}" type="pres">
      <dgm:prSet presAssocID="{DE3D91A4-89A0-4E28-85D0-FB5F481EB15F}" presName="funnel" presStyleLbl="trAlignAcc1" presStyleIdx="0" presStyleCnt="1"/>
      <dgm:spPr/>
    </dgm:pt>
  </dgm:ptLst>
  <dgm:cxnLst>
    <dgm:cxn modelId="{15F9B61C-83B9-42D9-AC1C-5A40F903FE59}" srcId="{DE3D91A4-89A0-4E28-85D0-FB5F481EB15F}" destId="{C5A2298E-D2EA-4F77-AEE3-23869785C626}" srcOrd="1" destOrd="0" parTransId="{36DEE7DE-7BA0-4CFE-82C1-C66686687FE3}" sibTransId="{F18BB102-7942-4800-91B4-7AEFA0A6D1E9}"/>
    <dgm:cxn modelId="{ED0E8A42-6609-4A71-9B35-725777AAF996}" type="presOf" srcId="{DE3D91A4-89A0-4E28-85D0-FB5F481EB15F}" destId="{AADFC794-711F-4049-8869-19A2A2FD5930}" srcOrd="0" destOrd="0" presId="urn:microsoft.com/office/officeart/2005/8/layout/funnel1"/>
    <dgm:cxn modelId="{3C30A478-472F-4113-87DC-9D712CF9EECF}" type="presOf" srcId="{FB7F1789-C26F-4252-A6C5-4BFF8FB2F455}" destId="{020EAD29-BDD9-458B-8754-9686ABBD33C4}" srcOrd="0" destOrd="0" presId="urn:microsoft.com/office/officeart/2005/8/layout/funnel1"/>
    <dgm:cxn modelId="{D6F5797B-D6C9-4AA3-9F71-60FCDE0B933A}" srcId="{DE3D91A4-89A0-4E28-85D0-FB5F481EB15F}" destId="{FB7F1789-C26F-4252-A6C5-4BFF8FB2F455}" srcOrd="0" destOrd="0" parTransId="{F0B4589E-AF96-4F45-95FD-7ECAF18BF07E}" sibTransId="{8603257E-D0A2-42FD-87D1-1A8827305F35}"/>
    <dgm:cxn modelId="{0D6BA1CE-E435-41C6-97C5-3E7220C5B84A}" type="presOf" srcId="{C5A2298E-D2EA-4F77-AEE3-23869785C626}" destId="{FDD3A585-07E0-44F0-807A-4EFA7B6289A2}" srcOrd="0" destOrd="0" presId="urn:microsoft.com/office/officeart/2005/8/layout/funnel1"/>
    <dgm:cxn modelId="{997F6227-E5D1-4D07-A334-0F14D8106BED}" type="presParOf" srcId="{AADFC794-711F-4049-8869-19A2A2FD5930}" destId="{B7C034DF-E764-4B8F-A9AC-86CD59135A1F}" srcOrd="0" destOrd="0" presId="urn:microsoft.com/office/officeart/2005/8/layout/funnel1"/>
    <dgm:cxn modelId="{0E935ACF-DF67-4B4E-95C4-A8BC1E0C97C7}" type="presParOf" srcId="{AADFC794-711F-4049-8869-19A2A2FD5930}" destId="{4BE5E045-CBA1-4FD0-A749-85A7174168F9}" srcOrd="1" destOrd="0" presId="urn:microsoft.com/office/officeart/2005/8/layout/funnel1"/>
    <dgm:cxn modelId="{7190AAB4-8202-445E-9EF9-5E3AC55ECE7C}" type="presParOf" srcId="{AADFC794-711F-4049-8869-19A2A2FD5930}" destId="{FDD3A585-07E0-44F0-807A-4EFA7B6289A2}" srcOrd="2" destOrd="0" presId="urn:microsoft.com/office/officeart/2005/8/layout/funnel1"/>
    <dgm:cxn modelId="{B1565EC3-008F-4826-B3B4-A8B456863D04}" type="presParOf" srcId="{AADFC794-711F-4049-8869-19A2A2FD5930}" destId="{020EAD29-BDD9-458B-8754-9686ABBD33C4}" srcOrd="3" destOrd="0" presId="urn:microsoft.com/office/officeart/2005/8/layout/funnel1"/>
    <dgm:cxn modelId="{C65E735E-BD32-4488-8E80-10705569D713}" type="presParOf" srcId="{AADFC794-711F-4049-8869-19A2A2FD5930}" destId="{04220011-3A15-4A73-9C81-8F07A42A8EFD}" srcOrd="4" destOrd="0" presId="urn:microsoft.com/office/officeart/2005/8/layout/funnel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7C034DF-E764-4B8F-A9AC-86CD59135A1F}">
      <dsp:nvSpPr>
        <dsp:cNvPr id="0" name=""/>
        <dsp:cNvSpPr/>
      </dsp:nvSpPr>
      <dsp:spPr>
        <a:xfrm>
          <a:off x="513945" y="344168"/>
          <a:ext cx="1878157" cy="652259"/>
        </a:xfrm>
        <a:prstGeom prst="ellipse">
          <a:avLst/>
        </a:prstGeom>
        <a:solidFill>
          <a:schemeClr val="accent1">
            <a:tint val="50000"/>
            <a:alpha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BE5E045-CBA1-4FD0-A749-85A7174168F9}">
      <dsp:nvSpPr>
        <dsp:cNvPr id="0" name=""/>
        <dsp:cNvSpPr/>
      </dsp:nvSpPr>
      <dsp:spPr>
        <a:xfrm>
          <a:off x="1273943" y="1635990"/>
          <a:ext cx="363984" cy="843629"/>
        </a:xfrm>
        <a:prstGeom prst="downArrow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DD3A585-07E0-44F0-807A-4EFA7B6289A2}">
      <dsp:nvSpPr>
        <dsp:cNvPr id="0" name=""/>
        <dsp:cNvSpPr/>
      </dsp:nvSpPr>
      <dsp:spPr>
        <a:xfrm>
          <a:off x="605733" y="2391782"/>
          <a:ext cx="1747123" cy="43678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500" b="1" kern="1200" dirty="0" err="1"/>
            <a:t>Reserves</a:t>
          </a:r>
          <a:r>
            <a:rPr lang="fr-FR" sz="1500" b="1" kern="1200" dirty="0"/>
            <a:t> </a:t>
          </a:r>
          <a:r>
            <a:rPr lang="fr-FR" sz="1500" b="1" kern="1200" dirty="0" err="1"/>
            <a:t>Rs</a:t>
          </a:r>
          <a:r>
            <a:rPr lang="fr-FR" sz="1500" b="1" kern="1200" dirty="0"/>
            <a:t>&lt;Re</a:t>
          </a:r>
        </a:p>
      </dsp:txBody>
      <dsp:txXfrm>
        <a:off x="605733" y="2391782"/>
        <a:ext cx="1747123" cy="436780"/>
      </dsp:txXfrm>
    </dsp:sp>
    <dsp:sp modelId="{020EAD29-BDD9-458B-8754-9686ABBD33C4}">
      <dsp:nvSpPr>
        <dsp:cNvPr id="0" name=""/>
        <dsp:cNvSpPr/>
      </dsp:nvSpPr>
      <dsp:spPr>
        <a:xfrm>
          <a:off x="610610" y="227540"/>
          <a:ext cx="1267747" cy="1019155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 err="1"/>
            <a:t>Resources</a:t>
          </a:r>
          <a:r>
            <a:rPr lang="fr-FR" sz="1400" kern="1200" dirty="0"/>
            <a:t> </a:t>
          </a:r>
          <a:r>
            <a:rPr lang="fr-FR" sz="1400" kern="1200" dirty="0" err="1"/>
            <a:t>Re</a:t>
          </a:r>
          <a:endParaRPr lang="fr-FR" sz="1400" kern="1200" dirty="0"/>
        </a:p>
      </dsp:txBody>
      <dsp:txXfrm>
        <a:off x="796267" y="376792"/>
        <a:ext cx="896433" cy="720651"/>
      </dsp:txXfrm>
    </dsp:sp>
    <dsp:sp modelId="{04220011-3A15-4A73-9C81-8F07A42A8EFD}">
      <dsp:nvSpPr>
        <dsp:cNvPr id="0" name=""/>
        <dsp:cNvSpPr/>
      </dsp:nvSpPr>
      <dsp:spPr>
        <a:xfrm>
          <a:off x="436780" y="264092"/>
          <a:ext cx="2038310" cy="1630648"/>
        </a:xfrm>
        <a:prstGeom prst="funnel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funnel1">
  <dgm:title val=""/>
  <dgm:desc val=""/>
  <dgm:catLst>
    <dgm:cat type="relationship" pri="2000"/>
    <dgm:cat type="process" pri="27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4"/>
      <dgm:resizeHandles val="exact"/>
    </dgm:varLst>
    <dgm:alg type="composite">
      <dgm:param type="ar" val="1.25"/>
    </dgm:alg>
    <dgm:shape xmlns:r="http://schemas.openxmlformats.org/officeDocument/2006/relationships" r:blip="">
      <dgm:adjLst/>
    </dgm:shape>
    <dgm:presOf/>
    <dgm:choose name="Name1">
      <dgm:if name="Name2" axis="ch" ptType="node" func="cnt" op="equ" val="2">
        <dgm:constrLst>
          <dgm:constr type="w" for="ch" forName="ellipse" refType="w" fact="0.645"/>
          <dgm:constr type="h" for="ch" forName="ellipse" refType="h" fact="0.28"/>
          <dgm:constr type="t" for="ch" forName="ellipse" refType="w" fact="0.0275"/>
          <dgm:constr type="l" for="ch" forName="ellipse" refType="w" fact="0.0265"/>
          <dgm:constr type="w" for="ch" forName="arrow1" refType="w" fact="0.125"/>
          <dgm:constr type="h" for="ch" forName="arrow1" refType="h" fact="0.1"/>
          <dgm:constr type="t" for="ch" forName="arrow1" refType="h" fact="0.72"/>
          <dgm:constr type="l" for="ch" forName="arrow1" refType="w" fact="0.2875"/>
          <dgm:constr type="w" for="ch" forName="rectangle" refType="w" fact="0.6"/>
          <dgm:constr type="h" for="ch" forName="rectangle" refType="w" refFor="ch" refForName="rectangle" fact="0.25"/>
          <dgm:constr type="t" for="ch" forName="rectangle" refType="h" fact="0.8"/>
          <dgm:constr type="l" for="ch" forName="rectangle" refType="w" fact="0.05"/>
          <dgm:constr type="w" for="ch" forName="item1" refType="w" fact="0.35"/>
          <dgm:constr type="h" for="ch" forName="item1" refType="w" fact="0.35"/>
          <dgm:constr type="t" for="ch" forName="item1" refType="h" fact="0.05"/>
          <dgm:constr type="l" for="ch" forName="item1" refType="w" fact="0.125"/>
          <dgm:constr type="primFontSz" for="ch" forName="item1" op="equ" val="65"/>
          <dgm:constr type="w" for="ch" forName="funnel" refType="w" fact="0.7"/>
          <dgm:constr type="h" for="ch" forName="funnel" refType="h" fact="0.7"/>
          <dgm:constr type="t" for="ch" forName="funnel"/>
          <dgm:constr type="l" for="ch" forName="funnel"/>
        </dgm:constrLst>
      </dgm:if>
      <dgm:else name="Name3">
        <dgm:constrLst>
          <dgm:constr type="w" for="ch" forName="ellipse" refType="w" fact="0.645"/>
          <dgm:constr type="h" for="ch" forName="ellipse" refType="h" fact="0.28"/>
          <dgm:constr type="t" for="ch" forName="ellipse" refType="w" fact="0.0275"/>
          <dgm:constr type="l" for="ch" forName="ellipse" refType="w" fact="0.0265"/>
          <dgm:constr type="w" for="ch" forName="arrow1" refType="w" fact="0.125"/>
          <dgm:constr type="h" for="ch" forName="arrow1" refType="h" fact="0.1"/>
          <dgm:constr type="t" for="ch" forName="arrow1" refType="h" fact="0.72"/>
          <dgm:constr type="l" for="ch" forName="arrow1" refType="w" fact="0.2875"/>
          <dgm:constr type="w" for="ch" forName="rectangle" refType="w" fact="0.6"/>
          <dgm:constr type="h" for="ch" forName="rectangle" refType="w" refFor="ch" refForName="rectangle" fact="0.25"/>
          <dgm:constr type="t" for="ch" forName="rectangle" refType="h" fact="0.8"/>
          <dgm:constr type="l" for="ch" forName="rectangle" refType="w" fact="0.05"/>
          <dgm:constr type="primFontSz" for="ch" forName="rectangle" val="65"/>
          <dgm:constr type="w" for="ch" forName="item1" refType="w" fact="0.225"/>
          <dgm:constr type="h" for="ch" forName="item1" refType="w" fact="0.225"/>
          <dgm:constr type="t" for="ch" forName="item1" refType="h" fact="0.336"/>
          <dgm:constr type="l" for="ch" forName="item1" refType="w" fact="0.261"/>
          <dgm:constr type="primFontSz" for="ch" forName="item1" val="65"/>
          <dgm:constr type="w" for="ch" forName="item2" refType="w" fact="0.225"/>
          <dgm:constr type="h" for="ch" forName="item2" refType="w" fact="0.225"/>
          <dgm:constr type="t" for="ch" forName="item2" refType="h" fact="0.125"/>
          <dgm:constr type="l" for="ch" forName="item2" refType="w" fact="0.1"/>
          <dgm:constr type="primFontSz" for="ch" forName="item2" refType="primFontSz" refFor="ch" refForName="item1" op="equ"/>
          <dgm:constr type="w" for="ch" forName="item3" refType="w" fact="0.225"/>
          <dgm:constr type="h" for="ch" forName="item3" refType="w" fact="0.225"/>
          <dgm:constr type="t" for="ch" forName="item3" refType="h" fact="0.057"/>
          <dgm:constr type="l" for="ch" forName="item3" refType="w" fact="0.33"/>
          <dgm:constr type="primFontSz" for="ch" forName="item3" refType="primFontSz" refFor="ch" refForName="item1" op="equ"/>
          <dgm:constr type="w" for="ch" forName="funnel" refType="w" fact="0.7"/>
          <dgm:constr type="h" for="ch" forName="funnel" refType="h" fact="0.7"/>
          <dgm:constr type="t" for="ch" forName="funnel"/>
          <dgm:constr type="l" for="ch" forName="funnel"/>
        </dgm:constrLst>
      </dgm:else>
    </dgm:choose>
    <dgm:ruleLst/>
    <dgm:choose name="Name4">
      <dgm:if name="Name5" axis="ch" ptType="node" func="cnt" op="gte" val="1">
        <dgm:layoutNode name="ellipse" styleLbl="trBgShp">
          <dgm:alg type="sp"/>
          <dgm:shape xmlns:r="http://schemas.openxmlformats.org/officeDocument/2006/relationships" type="ellipse" r:blip="">
            <dgm:adjLst/>
          </dgm:shape>
          <dgm:presOf/>
          <dgm:constrLst/>
          <dgm:ruleLst/>
        </dgm:layoutNode>
        <dgm:layoutNode name="arrow1" styleLbl="fgShp">
          <dgm:alg type="sp"/>
          <dgm:shape xmlns:r="http://schemas.openxmlformats.org/officeDocument/2006/relationships" type="downArrow" r:blip="">
            <dgm:adjLst/>
          </dgm:shape>
          <dgm:presOf/>
          <dgm:constrLst/>
          <dgm:ruleLst/>
        </dgm:layoutNode>
        <dgm:layoutNode name="rectangle" styleLbl="revTx">
          <dgm:varLst>
            <dgm:bulletEnabled val="1"/>
          </dgm:varLst>
          <dgm:alg type="tx">
            <dgm:param type="txAnchorHorzCh" val="ctr"/>
          </dgm:alg>
          <dgm:shape xmlns:r="http://schemas.openxmlformats.org/officeDocument/2006/relationships" type="rect" r:blip="">
            <dgm:adjLst/>
          </dgm:shape>
          <dgm:choose name="Name6">
            <dgm:if name="Name7" axis="ch" ptType="node" func="cnt" op="equ" val="1">
              <dgm:presOf axis="ch desOrSelf" ptType="node node" st="1 1" cnt="1 0"/>
            </dgm:if>
            <dgm:if name="Name8" axis="ch" ptType="node" func="cnt" op="equ" val="2">
              <dgm:presOf axis="ch desOrSelf" ptType="node node" st="2 1" cnt="1 0"/>
            </dgm:if>
            <dgm:if name="Name9" axis="ch" ptType="node" func="cnt" op="equ" val="3">
              <dgm:presOf axis="ch desOrSelf" ptType="node node" st="3 1" cnt="1 0"/>
            </dgm:if>
            <dgm:else name="Name10">
              <dgm:presOf axis="ch desOrSelf" ptType="node node" st="4 1" cnt="1 0"/>
            </dgm:else>
          </dgm:choose>
          <dgm:constrLst/>
          <dgm:ruleLst>
            <dgm:rule type="primFontSz" val="5" fact="NaN" max="NaN"/>
          </dgm:ruleLst>
        </dgm:layoutNode>
        <dgm:forEach name="Name11" axis="ch" ptType="node" st="2" cnt="1">
          <dgm:layoutNode name="item1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12">
              <dgm:if name="Name13" axis="root ch" ptType="all node" func="cnt" op="equ" val="1">
                <dgm:presOf/>
              </dgm:if>
              <dgm:if name="Name14" axis="root ch" ptType="all node" func="cnt" op="equ" val="2">
                <dgm:presOf axis="root ch desOrSelf" ptType="all node node" st="1 1 1" cnt="0 1 0"/>
              </dgm:if>
              <dgm:if name="Name15" axis="root ch" ptType="all node" func="cnt" op="equ" val="3">
                <dgm:presOf axis="root ch desOrSelf" ptType="all node node" st="1 2 1" cnt="0 1 0"/>
              </dgm:if>
              <dgm:else name="Name16">
                <dgm:presOf axis="root ch desOrSelf" ptType="all node node" st="1 3 1" cnt="0 1 0"/>
              </dgm:else>
            </dgm:choose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  <dgm:forEach name="Name17" axis="ch" ptType="node" st="3" cnt="1">
          <dgm:layoutNode name="item2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18">
              <dgm:if name="Name19" axis="root ch" ptType="all node" func="cnt" op="equ" val="1">
                <dgm:presOf/>
              </dgm:if>
              <dgm:if name="Name20" axis="root ch" ptType="all node" func="cnt" op="equ" val="2">
                <dgm:presOf/>
              </dgm:if>
              <dgm:if name="Name21" axis="root ch" ptType="all node" func="cnt" op="equ" val="3">
                <dgm:presOf axis="root ch desOrSelf" ptType="all node node" st="1 1 1" cnt="0 1 0"/>
              </dgm:if>
              <dgm:else name="Name22">
                <dgm:presOf axis="root ch desOrSelf" ptType="all node node" st="1 2 1" cnt="0 1 0"/>
              </dgm:else>
            </dgm:choose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  <dgm:forEach name="Name23" axis="ch" ptType="node" st="4" cnt="1">
          <dgm:layoutNode name="item3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4">
              <dgm:if name="Name25" axis="root ch" ptType="all node" func="cnt" op="equ" val="1">
                <dgm:presOf/>
              </dgm:if>
              <dgm:if name="Name26" axis="root ch" ptType="all node" func="cnt" op="equ" val="2">
                <dgm:presOf/>
              </dgm:if>
              <dgm:if name="Name27" axis="root ch" ptType="all node" func="cnt" op="equ" val="3">
                <dgm:presOf/>
              </dgm:if>
              <dgm:else name="Name28">
                <dgm:presOf axis="root ch desOrSelf" ptType="all node node" st="1 1 1" cnt="0 1 0"/>
              </dgm:else>
            </dgm:choose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  <dgm:layoutNode name="funnel" styleLbl="trAlignAcc1">
          <dgm:alg type="sp"/>
          <dgm:shape xmlns:r="http://schemas.openxmlformats.org/officeDocument/2006/relationships" type="funnel" r:blip="">
            <dgm:adjLst/>
          </dgm:shape>
          <dgm:presOf/>
          <dgm:constrLst/>
          <dgm:ruleLst/>
        </dgm:layoutNode>
      </dgm:if>
      <dgm:else name="Name29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AA2EBBD-0EE7-47BD-82BB-A85856E7CF54}" type="datetimeFigureOut">
              <a:rPr lang="fr-FR" smtClean="0"/>
              <a:t>08/01/2026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EB6CBB7-A5E1-49B0-9F84-5A3904E2A6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6817520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4F90FCB-3B2B-4A24-8944-5E31E49019C9}" type="slidenum">
              <a:rPr lang="fr-FR" smtClean="0"/>
              <a:t>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5118634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E612D57-798D-3145-3AF3-C0A9AEBC3C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5A0930FD-5749-912F-C2CD-D495B99BF8F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>
            <a:extLst>
              <a:ext uri="{FF2B5EF4-FFF2-40B4-BE49-F238E27FC236}">
                <a16:creationId xmlns:a16="http://schemas.microsoft.com/office/drawing/2014/main" id="{7EDF6599-A775-327C-1951-5EFED6F39F4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302B06F6-B611-93FF-B78C-917C4E31370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4F90FCB-3B2B-4A24-8944-5E31E49019C9}" type="slidenum">
              <a:rPr lang="fr-FR" smtClean="0"/>
              <a:t>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3127478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4F90FCB-3B2B-4A24-8944-5E31E49019C9}" type="slidenum">
              <a:rPr lang="fr-FR" smtClean="0"/>
              <a:t>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1078701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4F90FCB-3B2B-4A24-8944-5E31E49019C9}" type="slidenum">
              <a:rPr lang="fr-FR" smtClean="0"/>
              <a:t>20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77694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6E40B032-3C52-4EF1-86FA-9DD4D1CE5D3D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Arial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32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itchFamily="18" charset="0"/>
              <a:ea typeface="+mn-ea"/>
              <a:cs typeface="Arial" charset="0"/>
            </a:endParaRPr>
          </a:p>
        </p:txBody>
      </p:sp>
      <p:sp>
        <p:nvSpPr>
          <p:cNvPr id="174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41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</p:spPr>
        <p:txBody>
          <a:bodyPr/>
          <a:lstStyle/>
          <a:p>
            <a:pPr eaLnBrk="1" hangingPunct="1"/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4F90FCB-3B2B-4A24-8944-5E31E49019C9}" type="slidenum">
              <a:rPr lang="fr-FR" smtClean="0"/>
              <a:t>34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2269878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4F90FCB-3B2B-4A24-8944-5E31E49019C9}" type="slidenum">
              <a:rPr lang="fr-FR" smtClean="0"/>
              <a:t>39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7603297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0B661AD-B577-40EA-A2D2-13E9A20EAB26}" type="slidenum">
              <a:rPr lang="en-GB" smtClean="0"/>
              <a:pPr/>
              <a:t>70</a:t>
            </a:fld>
            <a:endParaRPr lang="en-GB"/>
          </a:p>
        </p:txBody>
      </p:sp>
      <p:sp>
        <p:nvSpPr>
          <p:cNvPr id="993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933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376972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1_Titre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5" name="Titre 7"/>
          <p:cNvSpPr>
            <a:spLocks noGrp="1"/>
          </p:cNvSpPr>
          <p:nvPr>
            <p:ph type="ctrTitle"/>
          </p:nvPr>
        </p:nvSpPr>
        <p:spPr bwMode="auto">
          <a:xfrm>
            <a:off x="7816" y="841857"/>
            <a:ext cx="12192001" cy="2011079"/>
          </a:xfrm>
          <a:prstGeom prst="rect">
            <a:avLst/>
          </a:prstGeom>
        </p:spPr>
        <p:txBody>
          <a:bodyPr lIns="0" tIns="0" rIns="0" bIns="0" anchor="t" anchorCtr="1">
            <a:noAutofit/>
          </a:bodyPr>
          <a:lstStyle>
            <a:lvl1pPr algn="ctr">
              <a:lnSpc>
                <a:spcPct val="100000"/>
              </a:lnSpc>
              <a:spcBef>
                <a:spcPts val="5600"/>
              </a:spcBef>
              <a:defRPr kumimoji="0" lang="en-US" sz="4400" b="1" i="0" kern="1200" cap="small" normalizeH="0" baseline="0" dirty="0">
                <a:solidFill>
                  <a:schemeClr val="accent1"/>
                </a:solidFill>
                <a:latin typeface="Calibri" panose="020F0502020204030204" pitchFamily="34" charset="0"/>
                <a:ea typeface="DejaVu Sans" pitchFamily="34" charset="2"/>
                <a:cs typeface="Calibri" panose="020F0502020204030204" pitchFamily="34" charset="0"/>
              </a:defRPr>
            </a:lvl1pPr>
          </a:lstStyle>
          <a:p>
            <a:pPr>
              <a:defRPr/>
            </a:pPr>
            <a:r>
              <a:rPr lang="fr-FR" dirty="0"/>
              <a:t>Cliquez pour modifier le style du titre</a:t>
            </a:r>
            <a:endParaRPr lang="en-US" dirty="0"/>
          </a:p>
        </p:txBody>
      </p:sp>
      <p:sp>
        <p:nvSpPr>
          <p:cNvPr id="9" name="ZoneTexte 18"/>
          <p:cNvSpPr txBox="1"/>
          <p:nvPr userDrawn="1"/>
        </p:nvSpPr>
        <p:spPr bwMode="auto">
          <a:xfrm>
            <a:off x="0" y="6552440"/>
            <a:ext cx="1879600" cy="287259"/>
          </a:xfrm>
          <a:prstGeom prst="rect">
            <a:avLst/>
          </a:prstGeom>
          <a:noFill/>
        </p:spPr>
        <p:txBody>
          <a:bodyPr wrap="none" lIns="144000" tIns="0" rIns="0" bIns="0" rtlCol="0" anchor="b" anchorCtr="0">
            <a:noAutofit/>
          </a:bodyPr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Declercq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rbel" panose="020B0503020204020204" pitchFamily="34" charset="0"/>
              <a:ea typeface="+mn-ea"/>
              <a:cs typeface="+mn-cs"/>
            </a:endParaRPr>
          </a:p>
        </p:txBody>
      </p:sp>
      <p:sp>
        <p:nvSpPr>
          <p:cNvPr id="12" name="ZoneTexte 4"/>
          <p:cNvSpPr txBox="1"/>
          <p:nvPr userDrawn="1"/>
        </p:nvSpPr>
        <p:spPr bwMode="auto">
          <a:xfrm>
            <a:off x="4871864" y="6553048"/>
            <a:ext cx="2472275" cy="287259"/>
          </a:xfrm>
          <a:prstGeom prst="rect">
            <a:avLst/>
          </a:prstGeom>
          <a:noFill/>
        </p:spPr>
        <p:txBody>
          <a:bodyPr wrap="none" lIns="144000" tIns="0" rIns="0" bIns="0" rtlCol="0" anchor="b" anchorCtr="1">
            <a:noAutofit/>
          </a:bodyPr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Cours Géomodélisation Minière 3A – GN et GGMPM</a:t>
            </a:r>
            <a:endParaRPr kumimoji="0" lang="fr-FR" sz="14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rbel" panose="020B0503020204020204" pitchFamily="34" charset="0"/>
              <a:ea typeface="+mn-ea"/>
              <a:cs typeface="+mn-cs"/>
            </a:endParaRPr>
          </a:p>
        </p:txBody>
      </p:sp>
      <p:sp>
        <p:nvSpPr>
          <p:cNvPr id="14" name="ZoneTexte 14"/>
          <p:cNvSpPr txBox="1"/>
          <p:nvPr userDrawn="1"/>
        </p:nvSpPr>
        <p:spPr bwMode="auto">
          <a:xfrm>
            <a:off x="10336402" y="6544581"/>
            <a:ext cx="1863413" cy="287259"/>
          </a:xfrm>
          <a:prstGeom prst="rect">
            <a:avLst/>
          </a:prstGeom>
          <a:noFill/>
        </p:spPr>
        <p:txBody>
          <a:bodyPr wrap="none" lIns="144000" tIns="0" rIns="0" bIns="0" rtlCol="0" anchor="b" anchorCtr="1">
            <a:noAutofit/>
          </a:bodyPr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Janvier 2025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rbel" panose="020B0503020204020204" pitchFamily="34" charset="0"/>
              <a:ea typeface="+mn-ea"/>
              <a:cs typeface="+mn-cs"/>
            </a:endParaRPr>
          </a:p>
        </p:txBody>
      </p:sp>
      <p:sp>
        <p:nvSpPr>
          <p:cNvPr id="13" name="Espace réservé du texte 9"/>
          <p:cNvSpPr>
            <a:spLocks noGrp="1"/>
          </p:cNvSpPr>
          <p:nvPr>
            <p:ph type="body" sz="quarter" idx="10"/>
          </p:nvPr>
        </p:nvSpPr>
        <p:spPr>
          <a:xfrm>
            <a:off x="0" y="4525144"/>
            <a:ext cx="12184183" cy="522733"/>
          </a:xfrm>
          <a:prstGeom prst="rect">
            <a:avLst/>
          </a:prstGeom>
        </p:spPr>
        <p:txBody>
          <a:bodyPr wrap="none" lIns="0" tIns="0" rIns="0" bIns="0" anchor="ctr" anchorCtr="1">
            <a:normAutofit/>
          </a:bodyPr>
          <a:lstStyle>
            <a:lvl1pPr>
              <a:buNone/>
              <a:defRPr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fr-FR" noProof="0" dirty="0"/>
              <a:t>Modifiez les styles du texte du masque</a:t>
            </a:r>
          </a:p>
        </p:txBody>
      </p:sp>
      <p:pic>
        <p:nvPicPr>
          <p:cNvPr id="15" name="Picture 2"/>
          <p:cNvPicPr>
            <a:picLocks noChangeAspect="1" noChangeArrowheads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10619211" y="58848"/>
            <a:ext cx="1453453" cy="50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6" name="Image 15" descr="Une image contenant signe&#10;&#10;Description générée automatiquement">
            <a:extLst>
              <a:ext uri="{FF2B5EF4-FFF2-40B4-BE49-F238E27FC236}">
                <a16:creationId xmlns:a16="http://schemas.microsoft.com/office/drawing/2014/main" id="{CA425CB8-72E9-4EDC-8FAF-CFD7AE2D65C9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19336" y="26491"/>
            <a:ext cx="576000" cy="57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60794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5B06E01-3415-45D7-AD8A-86BCDDE7F022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721969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76F05A4-E98F-4C95-BA23-1B1D95B20233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8535577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22F5A8C-B00D-472A-8105-11D137B42A75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513676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fr-FR" noProof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D244FE9-8043-4609-8E13-41125ACC7B31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892022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CF634A4-4863-45F0-A28E-52A087BA864E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4128826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8686800" y="609600"/>
            <a:ext cx="2590800" cy="5486400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914400" y="609600"/>
            <a:ext cx="7569200" cy="5486400"/>
          </a:xfrm>
        </p:spPr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04212CB-775B-41F6-B62D-5E16926E1D9A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242003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3_Texte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2" name="Titre 1"/>
          <p:cNvSpPr>
            <a:spLocks noGrp="1"/>
          </p:cNvSpPr>
          <p:nvPr>
            <p:ph type="title"/>
          </p:nvPr>
        </p:nvSpPr>
        <p:spPr bwMode="auto">
          <a:xfrm>
            <a:off x="0" y="0"/>
            <a:ext cx="12167277" cy="665911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kumimoji="0" sz="3600" kern="1200" dirty="0">
                <a:solidFill>
                  <a:schemeClr val="tx2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defRPr>
            </a:lvl1pPr>
          </a:lstStyle>
          <a:p>
            <a:pPr>
              <a:defRPr/>
            </a:pPr>
            <a:r>
              <a:rPr lang="fr-FR" dirty="0"/>
              <a:t>Cliquez pour modifier le style du titre</a:t>
            </a:r>
            <a:endParaRPr dirty="0"/>
          </a:p>
        </p:txBody>
      </p:sp>
      <p:sp>
        <p:nvSpPr>
          <p:cNvPr id="12" name="Espace réservé du texte 3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726770"/>
            <a:ext cx="12192000" cy="5726565"/>
          </a:xfrm>
          <a:prstGeom prst="rect">
            <a:avLst/>
          </a:prstGeom>
        </p:spPr>
        <p:txBody>
          <a:bodyPr/>
          <a:lstStyle>
            <a:lvl1pPr>
              <a:buClr>
                <a:schemeClr val="tx1"/>
              </a:buClr>
              <a:defRPr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658368" indent="-246888">
              <a:buClr>
                <a:schemeClr val="accent1"/>
              </a:buClr>
              <a:buFont typeface="Arial" panose="020B0604020202020204" pitchFamily="34" charset="0"/>
              <a:buChar char="•"/>
              <a:defRPr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 marL="923544" indent="-219456">
              <a:buClr>
                <a:schemeClr val="accent2"/>
              </a:buClr>
              <a:buFont typeface="Arial" panose="020B0604020202020204" pitchFamily="34" charset="0"/>
              <a:buChar char="•"/>
              <a:defRPr>
                <a:solidFill>
                  <a:schemeClr val="accent2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 marL="1179576" indent="-201168">
              <a:buClr>
                <a:schemeClr val="accent4"/>
              </a:buClr>
              <a:buFont typeface="Arial" panose="020B0604020202020204" pitchFamily="34" charset="0"/>
              <a:buChar char="•"/>
              <a:defRPr>
                <a:solidFill>
                  <a:schemeClr val="accent4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4pPr>
          </a:lstStyle>
          <a:p>
            <a:pPr lvl="0"/>
            <a:r>
              <a:rPr lang="en-US" noProof="0" dirty="0" err="1"/>
              <a:t>Cliquez</a:t>
            </a:r>
            <a:r>
              <a:rPr lang="en-US" noProof="0" dirty="0"/>
              <a:t> pour modifier les styles du </a:t>
            </a:r>
            <a:r>
              <a:rPr lang="en-US" noProof="0" dirty="0" err="1"/>
              <a:t>texte</a:t>
            </a:r>
            <a:r>
              <a:rPr lang="en-US" noProof="0" dirty="0"/>
              <a:t> du masque</a:t>
            </a:r>
          </a:p>
          <a:p>
            <a:pPr lvl="1"/>
            <a:r>
              <a:rPr lang="en-US" noProof="0" dirty="0" err="1"/>
              <a:t>Deuxième</a:t>
            </a:r>
            <a:r>
              <a:rPr lang="en-US" noProof="0" dirty="0"/>
              <a:t> </a:t>
            </a:r>
            <a:r>
              <a:rPr lang="en-US" noProof="0" dirty="0" err="1"/>
              <a:t>niveau</a:t>
            </a:r>
            <a:endParaRPr lang="en-US" noProof="0" dirty="0"/>
          </a:p>
          <a:p>
            <a:pPr lvl="2"/>
            <a:r>
              <a:rPr lang="en-US" noProof="0" dirty="0" err="1"/>
              <a:t>Troisième</a:t>
            </a:r>
            <a:r>
              <a:rPr lang="en-US" noProof="0" dirty="0"/>
              <a:t> </a:t>
            </a:r>
            <a:r>
              <a:rPr lang="en-US" noProof="0" dirty="0" err="1"/>
              <a:t>niveau</a:t>
            </a:r>
            <a:endParaRPr lang="en-US" noProof="0" dirty="0"/>
          </a:p>
          <a:p>
            <a:pPr lvl="3"/>
            <a:r>
              <a:rPr lang="en-US" noProof="0" dirty="0" err="1"/>
              <a:t>Quatrième</a:t>
            </a:r>
            <a:r>
              <a:rPr lang="en-US" noProof="0" dirty="0"/>
              <a:t> </a:t>
            </a:r>
            <a:r>
              <a:rPr lang="en-US" noProof="0" dirty="0" err="1"/>
              <a:t>niveau</a:t>
            </a:r>
            <a:endParaRPr lang="en-US" noProof="0" dirty="0"/>
          </a:p>
        </p:txBody>
      </p:sp>
      <p:sp>
        <p:nvSpPr>
          <p:cNvPr id="10" name="Espace réservé du texte 18">
            <a:extLst>
              <a:ext uri="{FF2B5EF4-FFF2-40B4-BE49-F238E27FC236}">
                <a16:creationId xmlns:a16="http://schemas.microsoft.com/office/drawing/2014/main" id="{8A13051E-CE0B-4278-AC0C-8B8646304592}"/>
              </a:ext>
            </a:extLst>
          </p:cNvPr>
          <p:cNvSpPr txBox="1">
            <a:spLocks/>
          </p:cNvSpPr>
          <p:nvPr userDrawn="1"/>
        </p:nvSpPr>
        <p:spPr>
          <a:xfrm>
            <a:off x="11347200" y="6613200"/>
            <a:ext cx="844800" cy="2448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lIns="0" tIns="0" rIns="0" bIns="0" anchor="ctr" anchorCtr="1"/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Tx/>
              <a:buFont typeface="Georgia"/>
              <a:buNone/>
              <a:tabLst/>
              <a:defRPr sz="1600">
                <a:solidFill>
                  <a:schemeClr val="accent1"/>
                </a:solidFill>
                <a:latin typeface="Candara" pitchFamily="34" charset="0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E4067"/>
              </a:buClr>
              <a:buSzTx/>
              <a:buFont typeface="Georgia"/>
              <a:buNone/>
              <a:tabLst/>
              <a:defRPr/>
            </a:pPr>
            <a:fld id="{792F762F-95C2-433B-A727-0453E67EA33D}" type="slidenum">
              <a:rPr kumimoji="0" lang="fr-FR" sz="1600" b="0" i="0" u="none" strike="noStrike" kern="1200" cap="none" spc="0" normalizeH="0" baseline="0" noProof="0" smtClean="0">
                <a:ln>
                  <a:noFill/>
                </a:ln>
                <a:solidFill>
                  <a:srgbClr val="4A66AC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BE4067"/>
                </a:buClr>
                <a:buSzTx/>
                <a:buFont typeface="Georgia"/>
                <a:buNone/>
                <a:tabLst/>
                <a:defRPr/>
              </a:pPr>
              <a:t>‹N°›</a:t>
            </a:fld>
            <a:endParaRPr kumimoji="0" lang="fr-FR" sz="1600" b="0" i="0" u="none" strike="noStrike" kern="1200" cap="none" spc="0" normalizeH="0" baseline="0" noProof="0" dirty="0">
              <a:ln>
                <a:noFill/>
              </a:ln>
              <a:solidFill>
                <a:srgbClr val="4A66AC"/>
              </a:solidFill>
              <a:effectLst/>
              <a:uLnTx/>
              <a:uFillTx/>
              <a:latin typeface="Calibri" pitchFamily="34" charset="0"/>
              <a:ea typeface="+mn-ea"/>
              <a:cs typeface="+mn-cs"/>
            </a:endParaRP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5BC70534-2ED1-41F4-A4A3-58DFFB4BF2F1}"/>
              </a:ext>
            </a:extLst>
          </p:cNvPr>
          <p:cNvSpPr txBox="1"/>
          <p:nvPr userDrawn="1"/>
        </p:nvSpPr>
        <p:spPr>
          <a:xfrm>
            <a:off x="4296836" y="6634772"/>
            <a:ext cx="3095308" cy="215444"/>
          </a:xfrm>
          <a:prstGeom prst="rect">
            <a:avLst/>
          </a:prstGeom>
          <a:noFill/>
        </p:spPr>
        <p:txBody>
          <a:bodyPr wrap="none" lIns="108000" tIns="0" rIns="0" bIns="0" rtlCol="0" anchor="b" anchorCtr="1">
            <a:noAutofit/>
          </a:bodyPr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Géomodélisation</a:t>
            </a:r>
            <a:r>
              <a:rPr kumimoji="0" lang="fr-FR" sz="14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 Minière 3A</a:t>
            </a:r>
          </a:p>
        </p:txBody>
      </p:sp>
      <p:sp>
        <p:nvSpPr>
          <p:cNvPr id="2" name="ZoneTexte 18">
            <a:extLst>
              <a:ext uri="{FF2B5EF4-FFF2-40B4-BE49-F238E27FC236}">
                <a16:creationId xmlns:a16="http://schemas.microsoft.com/office/drawing/2014/main" id="{3D9EB462-FB9C-BA55-2C1D-6BA56CD72F42}"/>
              </a:ext>
            </a:extLst>
          </p:cNvPr>
          <p:cNvSpPr txBox="1"/>
          <p:nvPr userDrawn="1"/>
        </p:nvSpPr>
        <p:spPr bwMode="auto">
          <a:xfrm>
            <a:off x="0" y="6552440"/>
            <a:ext cx="1879600" cy="287259"/>
          </a:xfrm>
          <a:prstGeom prst="rect">
            <a:avLst/>
          </a:prstGeom>
          <a:noFill/>
        </p:spPr>
        <p:txBody>
          <a:bodyPr wrap="none" lIns="144000" tIns="0" rIns="0" bIns="0" rtlCol="0" anchor="b" anchorCtr="0">
            <a:noAutofit/>
          </a:bodyPr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Declercq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rbel" panose="020B0503020204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613235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620687"/>
          </a:xfrm>
          <a:prstGeom prst="rect">
            <a:avLst/>
          </a:prstGeom>
        </p:spPr>
        <p:txBody>
          <a:bodyPr/>
          <a:lstStyle>
            <a:lvl1pPr>
              <a:defRPr sz="3600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noProof="0"/>
              <a:t>Modifiez le style du titre</a:t>
            </a:r>
            <a:endParaRPr lang="en-US" noProof="0" dirty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908720"/>
            <a:ext cx="12192000" cy="5544615"/>
          </a:xfrm>
          <a:prstGeom prst="rect">
            <a:avLst/>
          </a:prstGeom>
        </p:spPr>
        <p:txBody>
          <a:bodyPr/>
          <a:lstStyle>
            <a:lvl1pPr>
              <a:buClr>
                <a:schemeClr val="tx1"/>
              </a:buClr>
              <a:defRPr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658368" indent="-246888">
              <a:buClr>
                <a:schemeClr val="accent1"/>
              </a:buClr>
              <a:buFont typeface="Arial" panose="020B0604020202020204" pitchFamily="34" charset="0"/>
              <a:buChar char="•"/>
              <a:defRPr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 marL="923544" indent="-219456">
              <a:buClr>
                <a:schemeClr val="accent2"/>
              </a:buClr>
              <a:buFont typeface="Arial" panose="020B0604020202020204" pitchFamily="34" charset="0"/>
              <a:buChar char="•"/>
              <a:defRPr>
                <a:solidFill>
                  <a:schemeClr val="accent2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 marL="1179576" indent="-201168">
              <a:buClr>
                <a:schemeClr val="accent4"/>
              </a:buClr>
              <a:buFont typeface="Arial" panose="020B0604020202020204" pitchFamily="34" charset="0"/>
              <a:buChar char="•"/>
              <a:defRPr>
                <a:solidFill>
                  <a:schemeClr val="accent4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4pPr>
          </a:lstStyle>
          <a:p>
            <a:pPr lvl="0"/>
            <a:r>
              <a:rPr lang="en-US" noProof="0" dirty="0" err="1"/>
              <a:t>Cliquez</a:t>
            </a:r>
            <a:r>
              <a:rPr lang="en-US" noProof="0" dirty="0"/>
              <a:t> pour modifier les styles du </a:t>
            </a:r>
            <a:r>
              <a:rPr lang="en-US" noProof="0" dirty="0" err="1"/>
              <a:t>texte</a:t>
            </a:r>
            <a:r>
              <a:rPr lang="en-US" noProof="0" dirty="0"/>
              <a:t> du masque</a:t>
            </a:r>
          </a:p>
          <a:p>
            <a:pPr lvl="1"/>
            <a:r>
              <a:rPr lang="en-US" noProof="0" dirty="0" err="1"/>
              <a:t>Deuxième</a:t>
            </a:r>
            <a:r>
              <a:rPr lang="en-US" noProof="0" dirty="0"/>
              <a:t> </a:t>
            </a:r>
            <a:r>
              <a:rPr lang="en-US" noProof="0" dirty="0" err="1"/>
              <a:t>niveau</a:t>
            </a:r>
            <a:endParaRPr lang="en-US" noProof="0" dirty="0"/>
          </a:p>
          <a:p>
            <a:pPr lvl="2"/>
            <a:r>
              <a:rPr lang="en-US" noProof="0" dirty="0" err="1"/>
              <a:t>Troisième</a:t>
            </a:r>
            <a:r>
              <a:rPr lang="en-US" noProof="0" dirty="0"/>
              <a:t> </a:t>
            </a:r>
            <a:r>
              <a:rPr lang="en-US" noProof="0" dirty="0" err="1"/>
              <a:t>niveau</a:t>
            </a:r>
            <a:endParaRPr lang="en-US" noProof="0" dirty="0"/>
          </a:p>
          <a:p>
            <a:pPr lvl="3"/>
            <a:r>
              <a:rPr lang="en-US" noProof="0" dirty="0" err="1"/>
              <a:t>Quatrième</a:t>
            </a:r>
            <a:r>
              <a:rPr lang="en-US" noProof="0" dirty="0"/>
              <a:t> </a:t>
            </a:r>
            <a:r>
              <a:rPr lang="en-US" noProof="0" dirty="0" err="1"/>
              <a:t>niveau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16960692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842275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EB82226-4517-4335-A8AD-6762590D59A0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910284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38BFEEE-D0D6-4ABC-B6D3-DDE63096F971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938856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296CE2F-C3D3-4FBD-A482-6D3583945D7F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514704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914400" y="1981200"/>
            <a:ext cx="508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197600" y="1981200"/>
            <a:ext cx="508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996B1A2-7AD4-42BA-B3A0-4C474D4E8723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34509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0A8C66B-066B-4FEC-B00E-FBECEEBB52FC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025196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slideLayout" Target="../slideLayouts/slideLayout3.xml"/><Relationship Id="rId7" Type="http://schemas.microsoft.com/office/2007/relationships/hdphoto" Target="../media/hdphoto1.wdp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.pn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2.xml"/><Relationship Id="rId3" Type="http://schemas.openxmlformats.org/officeDocument/2006/relationships/slideLayout" Target="../slideLayouts/slideLayout7.xml"/><Relationship Id="rId7" Type="http://schemas.openxmlformats.org/officeDocument/2006/relationships/slideLayout" Target="../slideLayouts/slideLayout11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6.xml"/><Relationship Id="rId1" Type="http://schemas.openxmlformats.org/officeDocument/2006/relationships/slideLayout" Target="../slideLayouts/slideLayout5.xml"/><Relationship Id="rId6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5.xml"/><Relationship Id="rId5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4.xml"/><Relationship Id="rId4" Type="http://schemas.openxmlformats.org/officeDocument/2006/relationships/slideLayout" Target="../slideLayouts/slideLayout8.xml"/><Relationship Id="rId9" Type="http://schemas.openxmlformats.org/officeDocument/2006/relationships/slideLayout" Target="../slideLayouts/slideLayout1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0F7D7F0A-4249-A517-F526-6DC8D95D99B5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alphaModFix amt="50000"/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contrast="12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85" t="51458" r="182" b="40450"/>
          <a:stretch>
            <a:fillRect/>
          </a:stretch>
        </p:blipFill>
        <p:spPr bwMode="auto">
          <a:xfrm>
            <a:off x="1" y="-3417"/>
            <a:ext cx="12192000" cy="660841"/>
          </a:xfrm>
          <a:prstGeom prst="rect">
            <a:avLst/>
          </a:prstGeom>
        </p:spPr>
      </p:pic>
      <p:sp>
        <p:nvSpPr>
          <p:cNvPr id="9" name="ZoneTexte 8"/>
          <p:cNvSpPr txBox="1"/>
          <p:nvPr userDrawn="1"/>
        </p:nvSpPr>
        <p:spPr>
          <a:xfrm>
            <a:off x="0" y="6584363"/>
            <a:ext cx="12192000" cy="273637"/>
          </a:xfrm>
          <a:prstGeom prst="rect">
            <a:avLst/>
          </a:prstGeom>
          <a:solidFill>
            <a:schemeClr val="accent1">
              <a:lumMod val="20000"/>
              <a:lumOff val="80000"/>
              <a:alpha val="75000"/>
            </a:schemeClr>
          </a:solidFill>
          <a:ln w="19050">
            <a:noFill/>
          </a:ln>
          <a:effectLst/>
        </p:spPr>
        <p:txBody>
          <a:bodyPr wrap="square" lIns="0" tIns="0" rIns="180000" bIns="0" rtlCol="0" anchor="ctr" anchorCtr="0">
            <a:noAutofit/>
          </a:bodyPr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1" i="0" u="none" strike="noStrike" kern="0" cap="none" spc="0" normalizeH="0" baseline="0" noProof="0" dirty="0">
              <a:ln>
                <a:noFill/>
              </a:ln>
              <a:solidFill>
                <a:prstClr val="black">
                  <a:lumMod val="85000"/>
                  <a:lumOff val="15000"/>
                </a:prstClr>
              </a:solidFill>
              <a:effectLst/>
              <a:uLnTx/>
              <a:uFillTx/>
              <a:latin typeface="Trebuchet MS"/>
              <a:ea typeface="+mn-ea"/>
              <a:cs typeface="Times New Roman" pitchFamily="18" charset="0"/>
            </a:endParaRPr>
          </a:p>
        </p:txBody>
      </p:sp>
      <p:cxnSp>
        <p:nvCxnSpPr>
          <p:cNvPr id="10" name="Connecteur droit 9"/>
          <p:cNvCxnSpPr/>
          <p:nvPr userDrawn="1"/>
        </p:nvCxnSpPr>
        <p:spPr>
          <a:xfrm>
            <a:off x="0" y="6573006"/>
            <a:ext cx="12192000" cy="4763"/>
          </a:xfrm>
          <a:prstGeom prst="line">
            <a:avLst/>
          </a:prstGeom>
          <a:ln w="222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Image 10" descr="barre_avancement.png"/>
          <p:cNvPicPr>
            <a:picLocks noChangeAspect="1"/>
          </p:cNvPicPr>
          <p:nvPr userDrawn="1"/>
        </p:nvPicPr>
        <p:blipFill>
          <a:blip r:embed="rId8"/>
          <a:stretch>
            <a:fillRect/>
          </a:stretch>
        </p:blipFill>
        <p:spPr>
          <a:xfrm>
            <a:off x="194732" y="6540331"/>
            <a:ext cx="11008783" cy="88064"/>
          </a:xfrm>
          <a:prstGeom prst="rect">
            <a:avLst/>
          </a:prstGeom>
        </p:spPr>
      </p:pic>
      <p:sp>
        <p:nvSpPr>
          <p:cNvPr id="15" name="Rectangle 14"/>
          <p:cNvSpPr/>
          <p:nvPr userDrawn="1"/>
        </p:nvSpPr>
        <p:spPr>
          <a:xfrm>
            <a:off x="0" y="1"/>
            <a:ext cx="12192000" cy="657423"/>
          </a:xfrm>
          <a:prstGeom prst="rect">
            <a:avLst/>
          </a:prstGeom>
          <a:solidFill>
            <a:schemeClr val="accent1">
              <a:alpha val="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cxnSp>
        <p:nvCxnSpPr>
          <p:cNvPr id="20" name="Connecteur droit 19"/>
          <p:cNvCxnSpPr/>
          <p:nvPr userDrawn="1"/>
        </p:nvCxnSpPr>
        <p:spPr>
          <a:xfrm>
            <a:off x="0" y="659012"/>
            <a:ext cx="12192000" cy="1588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9" name="Image 18" descr="barre_avancement.png"/>
          <p:cNvPicPr>
            <a:picLocks noChangeAspect="1"/>
          </p:cNvPicPr>
          <p:nvPr userDrawn="1"/>
        </p:nvPicPr>
        <p:blipFill>
          <a:blip r:embed="rId8"/>
          <a:stretch>
            <a:fillRect/>
          </a:stretch>
        </p:blipFill>
        <p:spPr>
          <a:xfrm>
            <a:off x="194732" y="620688"/>
            <a:ext cx="11802536" cy="85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15994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</p:sldLayoutIdLst>
  <p:hf sldNum="0" hdr="0" ftr="0" dt="0"/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65760" indent="-256032" algn="l" rtl="0" eaLnBrk="1" latinLnBrk="0" hangingPunct="1">
        <a:spcBef>
          <a:spcPts val="300"/>
        </a:spcBef>
        <a:buClr>
          <a:schemeClr val="accent3"/>
        </a:buClr>
        <a:buFont typeface="Georgia"/>
        <a:buChar char="•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58368" indent="-246888" algn="l" rtl="0" eaLnBrk="1" latinLnBrk="0" hangingPunct="1">
        <a:spcBef>
          <a:spcPts val="300"/>
        </a:spcBef>
        <a:buClr>
          <a:schemeClr val="accent2"/>
        </a:buClr>
        <a:buFont typeface="Georgia"/>
        <a:buChar char="▫"/>
        <a:defRPr kumimoji="0" sz="2600" kern="1200">
          <a:solidFill>
            <a:schemeClr val="accent2"/>
          </a:solidFill>
          <a:latin typeface="+mn-lt"/>
          <a:ea typeface="+mn-ea"/>
          <a:cs typeface="+mn-cs"/>
        </a:defRPr>
      </a:lvl2pPr>
      <a:lvl3pPr marL="923544" indent="-219456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179576" indent="-201168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2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38988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2000" kern="1200">
          <a:solidFill>
            <a:schemeClr val="accent3"/>
          </a:solidFill>
          <a:latin typeface="+mn-lt"/>
          <a:ea typeface="+mn-ea"/>
          <a:cs typeface="+mn-cs"/>
        </a:defRPr>
      </a:lvl5pPr>
      <a:lvl6pPr marL="1609344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800" kern="1200">
          <a:solidFill>
            <a:schemeClr val="accent3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600" kern="1200">
          <a:solidFill>
            <a:schemeClr val="accent3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500" kern="1200">
          <a:solidFill>
            <a:schemeClr val="accent3"/>
          </a:solidFill>
          <a:latin typeface="+mn-lt"/>
          <a:ea typeface="+mn-ea"/>
          <a:cs typeface="+mn-cs"/>
        </a:defRPr>
      </a:lvl8pPr>
      <a:lvl9pPr marL="224028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400" kern="1200" baseline="0">
          <a:solidFill>
            <a:schemeClr val="accent3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914400" y="609600"/>
            <a:ext cx="103632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fr-FR"/>
              <a:t>Cliquez pour modifier le style du titre du masque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1981200"/>
            <a:ext cx="10363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914400" y="6248400"/>
            <a:ext cx="25400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cs typeface="+mn-cs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8400"/>
            <a:ext cx="38608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cs typeface="+mn-cs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8400"/>
            <a:ext cx="25400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cs typeface="+mn-cs"/>
              </a:defRPr>
            </a:lvl1pPr>
          </a:lstStyle>
          <a:p>
            <a:pPr>
              <a:defRPr/>
            </a:pPr>
            <a:fld id="{1207D641-F13A-4708-890B-1248984B3D40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72637886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6" r:id="rId1"/>
    <p:sldLayoutId id="2147483667" r:id="rId2"/>
    <p:sldLayoutId id="2147483668" r:id="rId3"/>
    <p:sldLayoutId id="2147483669" r:id="rId4"/>
    <p:sldLayoutId id="2147483670" r:id="rId5"/>
    <p:sldLayoutId id="2147483671" r:id="rId6"/>
    <p:sldLayoutId id="2147483672" r:id="rId7"/>
    <p:sldLayoutId id="2147483673" r:id="rId8"/>
    <p:sldLayoutId id="2147483674" r:id="rId9"/>
    <p:sldLayoutId id="2147483675" r:id="rId10"/>
    <p:sldLayoutId id="2147483676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jp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gif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emf"/><Relationship Id="rId3" Type="http://schemas.openxmlformats.org/officeDocument/2006/relationships/image" Target="../media/image31.png"/><Relationship Id="rId7" Type="http://schemas.openxmlformats.org/officeDocument/2006/relationships/image" Target="../media/image35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4.png"/><Relationship Id="rId5" Type="http://schemas.openxmlformats.org/officeDocument/2006/relationships/image" Target="../media/image33.png"/><Relationship Id="rId4" Type="http://schemas.openxmlformats.org/officeDocument/2006/relationships/image" Target="../media/image32.png"/><Relationship Id="rId9" Type="http://schemas.openxmlformats.org/officeDocument/2006/relationships/image" Target="../media/image37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png"/><Relationship Id="rId3" Type="http://schemas.openxmlformats.org/officeDocument/2006/relationships/image" Target="../media/image38.png"/><Relationship Id="rId7" Type="http://schemas.openxmlformats.org/officeDocument/2006/relationships/image" Target="../media/image4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1.png"/><Relationship Id="rId5" Type="http://schemas.openxmlformats.org/officeDocument/2006/relationships/image" Target="../media/image40.png"/><Relationship Id="rId4" Type="http://schemas.openxmlformats.org/officeDocument/2006/relationships/image" Target="../media/image39.png"/><Relationship Id="rId9" Type="http://schemas.openxmlformats.org/officeDocument/2006/relationships/image" Target="../media/image44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9.gif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oleObject" Target="../embeddings/oleObject1.bin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1.png"/><Relationship Id="rId4" Type="http://schemas.openxmlformats.org/officeDocument/2006/relationships/oleObject" Target="../embeddings/oleObject2.bin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5.png"/><Relationship Id="rId5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3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7.png"/><Relationship Id="rId4" Type="http://schemas.openxmlformats.org/officeDocument/2006/relationships/image" Target="../media/image56.png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1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jpg"/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3.png"/><Relationship Id="rId4" Type="http://schemas.openxmlformats.org/officeDocument/2006/relationships/image" Target="../media/image64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0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7" Type="http://schemas.openxmlformats.org/officeDocument/2006/relationships/image" Target="../media/image72.png"/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1.png"/><Relationship Id="rId5" Type="http://schemas.openxmlformats.org/officeDocument/2006/relationships/image" Target="../media/image70.png"/><Relationship Id="rId4" Type="http://schemas.openxmlformats.org/officeDocument/2006/relationships/image" Target="../media/image69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png"/><Relationship Id="rId2" Type="http://schemas.openxmlformats.org/officeDocument/2006/relationships/image" Target="../media/image73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5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png"/><Relationship Id="rId2" Type="http://schemas.openxmlformats.org/officeDocument/2006/relationships/image" Target="../media/image76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9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png"/><Relationship Id="rId2" Type="http://schemas.openxmlformats.org/officeDocument/2006/relationships/image" Target="../media/image8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3.png"/><Relationship Id="rId4" Type="http://schemas.openxmlformats.org/officeDocument/2006/relationships/image" Target="../media/image82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5.jpg"/><Relationship Id="rId2" Type="http://schemas.openxmlformats.org/officeDocument/2006/relationships/image" Target="../media/image84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6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8.emf"/><Relationship Id="rId2" Type="http://schemas.openxmlformats.org/officeDocument/2006/relationships/image" Target="../media/image87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9.jpg"/></Relationships>
</file>

<file path=ppt/slides/_rels/slide4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3.png"/><Relationship Id="rId3" Type="http://schemas.openxmlformats.org/officeDocument/2006/relationships/image" Target="../media/image90.png"/><Relationship Id="rId7" Type="http://schemas.openxmlformats.org/officeDocument/2006/relationships/image" Target="../media/image92.png"/><Relationship Id="rId2" Type="http://schemas.openxmlformats.org/officeDocument/2006/relationships/oleObject" Target="../embeddings/oleObject3.bin"/><Relationship Id="rId1" Type="http://schemas.openxmlformats.org/officeDocument/2006/relationships/slideLayout" Target="../slideLayouts/slideLayout2.xml"/><Relationship Id="rId6" Type="http://schemas.openxmlformats.org/officeDocument/2006/relationships/oleObject" Target="../embeddings/oleObject5.bin"/><Relationship Id="rId5" Type="http://schemas.openxmlformats.org/officeDocument/2006/relationships/image" Target="../media/image91.png"/><Relationship Id="rId4" Type="http://schemas.openxmlformats.org/officeDocument/2006/relationships/oleObject" Target="../embeddings/oleObject4.bin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7" Type="http://schemas.openxmlformats.org/officeDocument/2006/relationships/image" Target="../media/image97.png"/><Relationship Id="rId2" Type="http://schemas.openxmlformats.org/officeDocument/2006/relationships/image" Target="../media/image8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6.png"/><Relationship Id="rId5" Type="http://schemas.openxmlformats.org/officeDocument/2006/relationships/image" Target="../media/image95.png"/><Relationship Id="rId4" Type="http://schemas.openxmlformats.org/officeDocument/2006/relationships/image" Target="../media/image94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9.png"/><Relationship Id="rId2" Type="http://schemas.openxmlformats.org/officeDocument/2006/relationships/image" Target="../media/image98.pn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1.png"/><Relationship Id="rId2" Type="http://schemas.openxmlformats.org/officeDocument/2006/relationships/image" Target="../media/image100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2.pn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4.png"/><Relationship Id="rId2" Type="http://schemas.openxmlformats.org/officeDocument/2006/relationships/image" Target="../media/image10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5.pn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7.png"/><Relationship Id="rId7" Type="http://schemas.openxmlformats.org/officeDocument/2006/relationships/image" Target="../media/image111.png"/><Relationship Id="rId2" Type="http://schemas.openxmlformats.org/officeDocument/2006/relationships/image" Target="../media/image10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0.png"/><Relationship Id="rId5" Type="http://schemas.openxmlformats.org/officeDocument/2006/relationships/image" Target="../media/image109.png"/><Relationship Id="rId4" Type="http://schemas.openxmlformats.org/officeDocument/2006/relationships/image" Target="../media/image108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3.png"/><Relationship Id="rId2" Type="http://schemas.openxmlformats.org/officeDocument/2006/relationships/image" Target="../media/image11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6.png"/><Relationship Id="rId5" Type="http://schemas.openxmlformats.org/officeDocument/2006/relationships/image" Target="../media/image115.png"/><Relationship Id="rId4" Type="http://schemas.openxmlformats.org/officeDocument/2006/relationships/image" Target="../media/image114.pn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8.png"/><Relationship Id="rId2" Type="http://schemas.openxmlformats.org/officeDocument/2006/relationships/image" Target="../media/image117.pn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8.png"/><Relationship Id="rId2" Type="http://schemas.openxmlformats.org/officeDocument/2006/relationships/image" Target="../media/image11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2.png"/><Relationship Id="rId5" Type="http://schemas.openxmlformats.org/officeDocument/2006/relationships/image" Target="../media/image121.png"/><Relationship Id="rId4" Type="http://schemas.openxmlformats.org/officeDocument/2006/relationships/image" Target="../media/image120.pn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png"/><Relationship Id="rId2" Type="http://schemas.openxmlformats.org/officeDocument/2006/relationships/image" Target="../media/image8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2.png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4.png"/><Relationship Id="rId2" Type="http://schemas.openxmlformats.org/officeDocument/2006/relationships/image" Target="../media/image12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6.png"/><Relationship Id="rId4" Type="http://schemas.openxmlformats.org/officeDocument/2006/relationships/image" Target="../media/image125.png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7.png"/><Relationship Id="rId2" Type="http://schemas.openxmlformats.org/officeDocument/2006/relationships/oleObject" Target="../embeddings/oleObject6.bin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9.png"/><Relationship Id="rId4" Type="http://schemas.openxmlformats.org/officeDocument/2006/relationships/image" Target="../media/image128.png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1.png"/><Relationship Id="rId2" Type="http://schemas.openxmlformats.org/officeDocument/2006/relationships/image" Target="../media/image130.png"/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2.png"/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3.png"/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4.png"/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6.png"/><Relationship Id="rId2" Type="http://schemas.openxmlformats.org/officeDocument/2006/relationships/image" Target="../media/image135.png"/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8.png"/><Relationship Id="rId2" Type="http://schemas.openxmlformats.org/officeDocument/2006/relationships/image" Target="../media/image13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9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5" Type="http://schemas.openxmlformats.org/officeDocument/2006/relationships/image" Target="../media/image13.jpg"/><Relationship Id="rId4" Type="http://schemas.openxmlformats.org/officeDocument/2006/relationships/image" Target="../media/image12.gi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87009D0-9E6F-2B9F-E038-6C545CA6743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1809011"/>
            <a:ext cx="12192001" cy="2011079"/>
          </a:xfrm>
        </p:spPr>
        <p:txBody>
          <a:bodyPr/>
          <a:lstStyle/>
          <a:p>
            <a:r>
              <a:rPr lang="fr-FR" dirty="0"/>
              <a:t>Modélisation des gisements miniers</a:t>
            </a:r>
            <a:br>
              <a:rPr lang="en-GB" dirty="0"/>
            </a:br>
            <a:r>
              <a:rPr lang="en-GB" dirty="0"/>
              <a:t>- Mining geomodelling -</a:t>
            </a:r>
            <a:endParaRPr lang="fr-FR" dirty="0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0D3F335D-12E2-79EE-6FB3-BFC5A71065B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0" y="3820090"/>
            <a:ext cx="12184183" cy="1227787"/>
          </a:xfrm>
        </p:spPr>
        <p:txBody>
          <a:bodyPr>
            <a:normAutofit/>
          </a:bodyPr>
          <a:lstStyle/>
          <a:p>
            <a:pPr marL="365760" marR="0" lvl="0" indent="-256032" algn="ctr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BE4067"/>
              </a:buClr>
              <a:buSzTx/>
              <a:buFont typeface="Georgia"/>
              <a:buNone/>
              <a:tabLst/>
              <a:defRPr/>
            </a:pPr>
            <a:r>
              <a:rPr kumimoji="0" lang="fr-FR" sz="32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Application to </a:t>
            </a:r>
            <a:r>
              <a:rPr kumimoji="0" lang="fr-FR" sz="32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metallogeny</a:t>
            </a:r>
            <a:r>
              <a:rPr kumimoji="0" lang="fr-FR" sz="32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, </a:t>
            </a:r>
            <a:r>
              <a:rPr kumimoji="0" lang="fr-FR" sz="32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mining</a:t>
            </a:r>
            <a:r>
              <a:rPr kumimoji="0" lang="fr-FR" sz="32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exploration and exploitation :  </a:t>
            </a:r>
          </a:p>
          <a:p>
            <a:pPr marL="365760" marR="0" lvl="0" indent="-256032" algn="ctr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BE4067"/>
              </a:buClr>
              <a:buSzTx/>
              <a:buFont typeface="Georgia"/>
              <a:buNone/>
              <a:tabLst/>
              <a:defRPr/>
            </a:pPr>
            <a:r>
              <a:rPr kumimoji="0" lang="fr-FR" sz="32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stakes</a:t>
            </a:r>
            <a:r>
              <a:rPr kumimoji="0" lang="fr-FR" sz="32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and </a:t>
            </a:r>
            <a:r>
              <a:rPr kumimoji="0" lang="fr-FR" sz="32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methods</a:t>
            </a:r>
            <a:endParaRPr kumimoji="0" lang="en-GB" sz="3200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sp>
        <p:nvSpPr>
          <p:cNvPr id="4" name="Espace réservé du texte 2">
            <a:extLst>
              <a:ext uri="{FF2B5EF4-FFF2-40B4-BE49-F238E27FC236}">
                <a16:creationId xmlns:a16="http://schemas.microsoft.com/office/drawing/2014/main" id="{AB8A5EB1-2C63-749F-0622-4132A87E01AF}"/>
              </a:ext>
            </a:extLst>
          </p:cNvPr>
          <p:cNvSpPr txBox="1">
            <a:spLocks/>
          </p:cNvSpPr>
          <p:nvPr/>
        </p:nvSpPr>
        <p:spPr>
          <a:xfrm>
            <a:off x="-322383" y="5390777"/>
            <a:ext cx="3074376" cy="1227787"/>
          </a:xfrm>
          <a:prstGeom prst="rect">
            <a:avLst/>
          </a:prstGeom>
        </p:spPr>
        <p:txBody>
          <a:bodyPr wrap="none" lIns="0" tIns="0" rIns="0" bIns="0" anchor="ctr" anchorCtr="1">
            <a:normAutofit/>
          </a:bodyPr>
          <a:lstStyle>
            <a:lvl1pPr marL="365760" indent="-256032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None/>
              <a:defRPr kumimoji="0" sz="28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658368" indent="-246888" algn="l" rtl="0" eaLnBrk="1" latinLnBrk="0" hangingPunct="1">
              <a:spcBef>
                <a:spcPts val="300"/>
              </a:spcBef>
              <a:buClr>
                <a:schemeClr val="accent2"/>
              </a:buClr>
              <a:buFont typeface="Georgia"/>
              <a:buChar char="▫"/>
              <a:defRPr kumimoji="0" sz="2600" kern="12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2pPr>
            <a:lvl3pPr marL="923544" indent="-219456" algn="l" rtl="0" eaLnBrk="1" latinLnBrk="0" hangingPunct="1">
              <a:spcBef>
                <a:spcPts val="300"/>
              </a:spcBef>
              <a:buClr>
                <a:schemeClr val="accent1"/>
              </a:buClr>
              <a:buFont typeface="Wingdings 2"/>
              <a:buChar char=""/>
              <a:defRPr kumimoji="0" sz="2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3pPr>
            <a:lvl4pPr marL="1179576" indent="-201168" algn="l" rtl="0" eaLnBrk="1" latinLnBrk="0" hangingPunct="1">
              <a:spcBef>
                <a:spcPts val="300"/>
              </a:spcBef>
              <a:buClr>
                <a:schemeClr val="accent1"/>
              </a:buClr>
              <a:buFont typeface="Wingdings 2"/>
              <a:buChar char=""/>
              <a:defRPr kumimoji="0" sz="22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4pPr>
            <a:lvl5pPr marL="1389888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0" sz="20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5pPr>
            <a:lvl6pPr marL="1609344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0" sz="18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6pPr>
            <a:lvl7pPr marL="1828800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0" sz="16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7pPr>
            <a:lvl8pPr marL="2029968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◦"/>
              <a:defRPr kumimoji="0" sz="15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8pPr>
            <a:lvl9pPr marL="2240280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◦"/>
              <a:defRPr kumimoji="0" sz="1400" kern="1200" baseline="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Clr>
                <a:srgbClr val="BE4067"/>
              </a:buClr>
              <a:defRPr/>
            </a:pPr>
            <a:r>
              <a:rPr lang="fr-FR" sz="2000" dirty="0">
                <a:solidFill>
                  <a:prstClr val="black"/>
                </a:solidFill>
              </a:rPr>
              <a:t>Marie-Cécile </a:t>
            </a:r>
            <a:r>
              <a:rPr lang="fr-FR" sz="2000" dirty="0" err="1">
                <a:solidFill>
                  <a:prstClr val="black"/>
                </a:solidFill>
              </a:rPr>
              <a:t>Febvey</a:t>
            </a:r>
            <a:endParaRPr lang="fr-FR" sz="2000" dirty="0">
              <a:solidFill>
                <a:prstClr val="black"/>
              </a:solidFill>
            </a:endParaRPr>
          </a:p>
          <a:p>
            <a:pPr>
              <a:buClr>
                <a:srgbClr val="BE4067"/>
              </a:buClr>
              <a:defRPr/>
            </a:pPr>
            <a:r>
              <a:rPr lang="fr-FR" sz="2000" dirty="0">
                <a:solidFill>
                  <a:prstClr val="black"/>
                </a:solidFill>
              </a:rPr>
              <a:t>Lou Declercq</a:t>
            </a:r>
          </a:p>
        </p:txBody>
      </p:sp>
    </p:spTree>
    <p:extLst>
      <p:ext uri="{BB962C8B-B14F-4D97-AF65-F5344CB8AC3E}">
        <p14:creationId xmlns:p14="http://schemas.microsoft.com/office/powerpoint/2010/main" val="351045558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err="1"/>
              <a:t>Numerical</a:t>
            </a:r>
            <a:r>
              <a:rPr lang="fr-FR" dirty="0"/>
              <a:t> </a:t>
            </a:r>
            <a:r>
              <a:rPr lang="fr-FR" dirty="0" err="1"/>
              <a:t>geology</a:t>
            </a:r>
            <a:r>
              <a:rPr lang="fr-FR" dirty="0"/>
              <a:t> </a:t>
            </a:r>
            <a:r>
              <a:rPr lang="fr-FR" dirty="0" err="1"/>
              <a:t>modelling</a:t>
            </a:r>
            <a:r>
              <a:rPr lang="fr-FR" dirty="0"/>
              <a:t>, </a:t>
            </a:r>
            <a:r>
              <a:rPr lang="fr-FR" dirty="0" err="1"/>
              <a:t>what</a:t>
            </a:r>
            <a:r>
              <a:rPr lang="fr-FR" dirty="0"/>
              <a:t> for?</a:t>
            </a:r>
            <a:endParaRPr lang="en-GB" dirty="0"/>
          </a:p>
        </p:txBody>
      </p:sp>
      <p:sp>
        <p:nvSpPr>
          <p:cNvPr id="3" name="Espace réservé du texte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GB" sz="2400" dirty="0"/>
              <a:t>Natural resources assessment : </a:t>
            </a:r>
          </a:p>
          <a:p>
            <a:pPr lvl="1"/>
            <a:r>
              <a:rPr lang="en-GB" sz="2200" dirty="0"/>
              <a:t>Locate, Estimate, Characterize connectivity of reservoirs</a:t>
            </a:r>
          </a:p>
          <a:p>
            <a:pPr marL="109728" indent="0">
              <a:buNone/>
            </a:pPr>
            <a:endParaRPr lang="en-GB" sz="2400" dirty="0"/>
          </a:p>
        </p:txBody>
      </p:sp>
      <p:sp>
        <p:nvSpPr>
          <p:cNvPr id="4" name="Rectangle 3"/>
          <p:cNvSpPr/>
          <p:nvPr/>
        </p:nvSpPr>
        <p:spPr bwMode="auto">
          <a:xfrm>
            <a:off x="815964" y="1717383"/>
            <a:ext cx="2301279" cy="702589"/>
          </a:xfrm>
          <a:prstGeom prst="rect">
            <a:avLst/>
          </a:prstGeom>
          <a:solidFill>
            <a:schemeClr val="tx2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2400" b="1" dirty="0"/>
              <a:t>Hydrocarbons</a:t>
            </a:r>
          </a:p>
        </p:txBody>
      </p:sp>
      <p:sp>
        <p:nvSpPr>
          <p:cNvPr id="5" name="Rectangle 4"/>
          <p:cNvSpPr/>
          <p:nvPr/>
        </p:nvSpPr>
        <p:spPr bwMode="auto">
          <a:xfrm>
            <a:off x="5159896" y="1733455"/>
            <a:ext cx="2011353" cy="702589"/>
          </a:xfrm>
          <a:prstGeom prst="rect">
            <a:avLst/>
          </a:prstGeom>
          <a:solidFill>
            <a:schemeClr val="tx2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2400" b="1" dirty="0"/>
              <a:t>Water </a:t>
            </a:r>
          </a:p>
        </p:txBody>
      </p:sp>
      <p:sp>
        <p:nvSpPr>
          <p:cNvPr id="6" name="Rectangle 5"/>
          <p:cNvSpPr/>
          <p:nvPr/>
        </p:nvSpPr>
        <p:spPr bwMode="auto">
          <a:xfrm>
            <a:off x="8853854" y="1751700"/>
            <a:ext cx="2774400" cy="702589"/>
          </a:xfrm>
          <a:prstGeom prst="rect">
            <a:avLst/>
          </a:prstGeom>
          <a:solidFill>
            <a:schemeClr val="tx2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2400" b="1" dirty="0"/>
              <a:t>Mineral deposits</a:t>
            </a:r>
          </a:p>
        </p:txBody>
      </p:sp>
      <p:pic>
        <p:nvPicPr>
          <p:cNvPr id="7" name="Image 16"/>
          <p:cNvPicPr>
            <a:picLocks noChangeAspect="1"/>
          </p:cNvPicPr>
          <p:nvPr/>
        </p:nvPicPr>
        <p:blipFill rotWithShape="1">
          <a:blip r:embed="rId2"/>
          <a:srcRect r="50683"/>
          <a:stretch/>
        </p:blipFill>
        <p:spPr bwMode="auto">
          <a:xfrm>
            <a:off x="8237144" y="2647014"/>
            <a:ext cx="2330188" cy="1706012"/>
          </a:xfrm>
          <a:prstGeom prst="rect">
            <a:avLst/>
          </a:prstGeom>
        </p:spPr>
      </p:pic>
      <p:pic>
        <p:nvPicPr>
          <p:cNvPr id="8" name="Image 12"/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>
            <a:off x="3869047" y="2496902"/>
            <a:ext cx="4076672" cy="3308361"/>
          </a:xfrm>
          <a:prstGeom prst="rect">
            <a:avLst/>
          </a:prstGeom>
        </p:spPr>
      </p:pic>
      <p:sp>
        <p:nvSpPr>
          <p:cNvPr id="9" name="ZoneTexte 13"/>
          <p:cNvSpPr txBox="1"/>
          <p:nvPr/>
        </p:nvSpPr>
        <p:spPr bwMode="auto">
          <a:xfrm>
            <a:off x="6190657" y="5790745"/>
            <a:ext cx="251263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fr-FR" sz="1600" i="1" dirty="0"/>
              <a:t>[Sinha et al., 2013]</a:t>
            </a:r>
            <a:endParaRPr sz="1600" i="1" dirty="0"/>
          </a:p>
        </p:txBody>
      </p:sp>
      <p:pic>
        <p:nvPicPr>
          <p:cNvPr id="10" name="Picture 2" descr="G:\point bar depositional models\resources\c6 alluvial miall fig 03.tif"/>
          <p:cNvPicPr>
            <a:picLocks noChangeAspect="1" noChangeArrowheads="1"/>
          </p:cNvPicPr>
          <p:nvPr/>
        </p:nvPicPr>
        <p:blipFill>
          <a:blip r:embed="rId4"/>
          <a:srcRect b="13170"/>
          <a:stretch/>
        </p:blipFill>
        <p:spPr bwMode="auto">
          <a:xfrm>
            <a:off x="189701" y="2647014"/>
            <a:ext cx="3558129" cy="2623466"/>
          </a:xfrm>
          <a:prstGeom prst="rect">
            <a:avLst/>
          </a:prstGeom>
          <a:noFill/>
        </p:spPr>
      </p:pic>
      <p:sp>
        <p:nvSpPr>
          <p:cNvPr id="11" name="ZoneTexte 14"/>
          <p:cNvSpPr txBox="1"/>
          <p:nvPr/>
        </p:nvSpPr>
        <p:spPr bwMode="auto">
          <a:xfrm>
            <a:off x="2294115" y="5229200"/>
            <a:ext cx="164625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fr-FR" sz="1600" i="1" dirty="0"/>
              <a:t>[Tyler, 1988]</a:t>
            </a:r>
            <a:endParaRPr sz="1600" i="1" dirty="0"/>
          </a:p>
        </p:txBody>
      </p:sp>
      <p:sp>
        <p:nvSpPr>
          <p:cNvPr id="12" name="ZoneTexte 15"/>
          <p:cNvSpPr txBox="1"/>
          <p:nvPr/>
        </p:nvSpPr>
        <p:spPr bwMode="auto">
          <a:xfrm>
            <a:off x="9692750" y="5574130"/>
            <a:ext cx="266429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fr-FR" sz="1600" i="1" dirty="0"/>
              <a:t>[John </a:t>
            </a:r>
            <a:r>
              <a:rPr lang="fr-FR" sz="1600" i="1" dirty="0" err="1"/>
              <a:t>Wiley</a:t>
            </a:r>
            <a:r>
              <a:rPr lang="fr-FR" sz="1600" i="1" dirty="0"/>
              <a:t> and sons, 1990, all </a:t>
            </a:r>
            <a:r>
              <a:rPr lang="fr-FR" sz="1600" i="1" dirty="0" err="1"/>
              <a:t>rights</a:t>
            </a:r>
            <a:r>
              <a:rPr lang="fr-FR" sz="1600" i="1" dirty="0"/>
              <a:t> </a:t>
            </a:r>
            <a:r>
              <a:rPr lang="fr-FR" sz="1600" i="1" dirty="0" err="1"/>
              <a:t>reserved</a:t>
            </a:r>
            <a:r>
              <a:rPr lang="fr-FR" sz="1600" i="1" dirty="0"/>
              <a:t>]</a:t>
            </a:r>
            <a:endParaRPr sz="1600" i="1" dirty="0"/>
          </a:p>
        </p:txBody>
      </p:sp>
      <p:sp>
        <p:nvSpPr>
          <p:cNvPr id="13" name="ZoneTexte 12"/>
          <p:cNvSpPr txBox="1"/>
          <p:nvPr/>
        </p:nvSpPr>
        <p:spPr bwMode="auto">
          <a:xfrm>
            <a:off x="7614138" y="869903"/>
            <a:ext cx="4456645" cy="36933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dirty="0">
                <a:solidFill>
                  <a:srgbClr val="FF0000"/>
                </a:solidFill>
              </a:rPr>
              <a:t>STAKE: resources, </a:t>
            </a:r>
            <a:r>
              <a:rPr lang="en-US" b="1" dirty="0">
                <a:solidFill>
                  <a:srgbClr val="FF0000"/>
                </a:solidFill>
              </a:rPr>
              <a:t>profitability</a:t>
            </a:r>
            <a:r>
              <a:rPr lang="en-US" dirty="0">
                <a:solidFill>
                  <a:srgbClr val="FF0000"/>
                </a:solidFill>
              </a:rPr>
              <a:t>, targeting</a:t>
            </a:r>
            <a:endParaRPr lang="fr-FR" dirty="0">
              <a:solidFill>
                <a:srgbClr val="FF0000"/>
              </a:solidFill>
            </a:endParaRPr>
          </a:p>
        </p:txBody>
      </p:sp>
      <p:pic>
        <p:nvPicPr>
          <p:cNvPr id="21" name="Image 16"/>
          <p:cNvPicPr>
            <a:picLocks noChangeAspect="1"/>
          </p:cNvPicPr>
          <p:nvPr/>
        </p:nvPicPr>
        <p:blipFill rotWithShape="1">
          <a:blip r:embed="rId2"/>
          <a:srcRect l="52081" t="-5597" r="-1398" b="-4728"/>
          <a:stretch/>
        </p:blipFill>
        <p:spPr bwMode="auto">
          <a:xfrm>
            <a:off x="9740593" y="3685586"/>
            <a:ext cx="2330190" cy="18821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08593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9" grpId="0"/>
      <p:bldP spid="11" grpId="0"/>
      <p:bldP spid="1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F67F814-B4D3-E0CE-7247-DC58721FF48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Image 13">
            <a:extLst>
              <a:ext uri="{FF2B5EF4-FFF2-40B4-BE49-F238E27FC236}">
                <a16:creationId xmlns:a16="http://schemas.microsoft.com/office/drawing/2014/main" id="{355E09E7-7663-263C-0D9C-988CB5096D03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90843" y="767200"/>
            <a:ext cx="11585589" cy="5842094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10BFF16D-93CF-590D-4CAA-9F55DB5878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err="1"/>
              <a:t>modelling</a:t>
            </a:r>
            <a:r>
              <a:rPr lang="fr-FR" dirty="0"/>
              <a:t> in mine cycle life </a:t>
            </a:r>
            <a:endParaRPr lang="en-GB" dirty="0"/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96AE74F7-AAF3-1763-58D7-E22A04F4FF88}"/>
              </a:ext>
            </a:extLst>
          </p:cNvPr>
          <p:cNvSpPr txBox="1"/>
          <p:nvPr/>
        </p:nvSpPr>
        <p:spPr>
          <a:xfrm>
            <a:off x="9047283" y="1728911"/>
            <a:ext cx="2927840" cy="328739"/>
          </a:xfrm>
          <a:prstGeom prst="rect">
            <a:avLst/>
          </a:prstGeom>
          <a:solidFill>
            <a:schemeClr val="accent1">
              <a:lumMod val="75000"/>
              <a:alpha val="35000"/>
            </a:schemeClr>
          </a:solidFill>
          <a:ln w="15875">
            <a:solidFill>
              <a:schemeClr val="tx1">
                <a:lumMod val="50000"/>
                <a:lumOff val="50000"/>
              </a:schemeClr>
            </a:solidFill>
          </a:ln>
          <a:effectLst>
            <a:softEdge rad="31750"/>
          </a:effectLst>
        </p:spPr>
        <p:txBody>
          <a:bodyPr wrap="square" lIns="0" tIns="0" rIns="180000" bIns="36000" rtlCol="0" anchor="ctr" anchorCtr="0">
            <a:spAutoFit/>
          </a:bodyPr>
          <a:lstStyle/>
          <a:p>
            <a:pPr marL="365760" marR="0" indent="-256032" algn="ctr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accent3"/>
              </a:buClr>
              <a:buSzTx/>
              <a:buFont typeface="Georgia"/>
              <a:buNone/>
              <a:tabLst/>
            </a:pPr>
            <a:r>
              <a:rPr kumimoji="0" lang="en-GB" sz="1900" b="0" i="0" u="none" strike="noStrike" kern="1200" cap="none" spc="6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Pollutants</a:t>
            </a:r>
            <a:r>
              <a:rPr kumimoji="0" lang="en-GB" sz="1900" b="0" i="0" u="none" strike="noStrike" kern="1200" cap="none" spc="60" normalizeH="0" noProof="0" dirty="0">
                <a:ln>
                  <a:noFill/>
                </a:ln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concentration</a:t>
            </a:r>
            <a:endParaRPr kumimoji="0" lang="en-GB" sz="1900" b="1" i="0" u="none" strike="noStrike" kern="1200" cap="none" spc="60" normalizeH="0" baseline="0" noProof="0" dirty="0">
              <a:ln>
                <a:noFill/>
              </a:ln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71E3B46B-97BF-D395-B022-B914CA331D6B}"/>
              </a:ext>
            </a:extLst>
          </p:cNvPr>
          <p:cNvSpPr txBox="1"/>
          <p:nvPr/>
        </p:nvSpPr>
        <p:spPr>
          <a:xfrm>
            <a:off x="7658100" y="2158939"/>
            <a:ext cx="4317023" cy="328739"/>
          </a:xfrm>
          <a:prstGeom prst="rect">
            <a:avLst/>
          </a:prstGeom>
          <a:solidFill>
            <a:schemeClr val="accent1">
              <a:lumMod val="75000"/>
              <a:alpha val="35000"/>
            </a:schemeClr>
          </a:solidFill>
          <a:ln w="15875">
            <a:solidFill>
              <a:schemeClr val="tx1">
                <a:lumMod val="50000"/>
                <a:lumOff val="50000"/>
              </a:schemeClr>
            </a:solidFill>
          </a:ln>
          <a:effectLst>
            <a:softEdge rad="31750"/>
          </a:effectLst>
        </p:spPr>
        <p:txBody>
          <a:bodyPr wrap="square" lIns="0" tIns="0" rIns="180000" bIns="36000" rtlCol="0" anchor="ctr" anchorCtr="0">
            <a:spAutoFit/>
          </a:bodyPr>
          <a:lstStyle/>
          <a:p>
            <a:pPr marL="365760" marR="0" indent="-256032" algn="ctr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accent3"/>
              </a:buClr>
              <a:buSzTx/>
              <a:buFont typeface="Georgia"/>
              <a:buNone/>
              <a:tabLst/>
            </a:pPr>
            <a:r>
              <a:rPr kumimoji="0" lang="en-GB" sz="1900" b="0" i="0" u="none" strike="noStrike" kern="1200" cap="none" spc="6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Evaluate flows</a:t>
            </a:r>
            <a:endParaRPr kumimoji="0" lang="en-GB" sz="1900" b="1" i="0" u="none" strike="noStrike" kern="1200" cap="none" spc="60" normalizeH="0" baseline="0" noProof="0" dirty="0">
              <a:ln>
                <a:noFill/>
              </a:ln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EB01F82F-4D3E-FAF7-20B8-38B65383F6CD}"/>
              </a:ext>
            </a:extLst>
          </p:cNvPr>
          <p:cNvSpPr txBox="1"/>
          <p:nvPr/>
        </p:nvSpPr>
        <p:spPr>
          <a:xfrm>
            <a:off x="6506309" y="2588967"/>
            <a:ext cx="5468814" cy="328739"/>
          </a:xfrm>
          <a:prstGeom prst="rect">
            <a:avLst/>
          </a:prstGeom>
          <a:solidFill>
            <a:schemeClr val="accent1">
              <a:lumMod val="75000"/>
              <a:alpha val="35000"/>
            </a:schemeClr>
          </a:solidFill>
          <a:ln w="15875">
            <a:solidFill>
              <a:schemeClr val="tx1">
                <a:lumMod val="50000"/>
                <a:lumOff val="50000"/>
              </a:schemeClr>
            </a:solidFill>
          </a:ln>
          <a:effectLst>
            <a:softEdge rad="31750"/>
          </a:effectLst>
        </p:spPr>
        <p:txBody>
          <a:bodyPr wrap="square" lIns="0" tIns="0" rIns="180000" bIns="36000" rtlCol="0" anchor="ctr" anchorCtr="0">
            <a:spAutoFit/>
          </a:bodyPr>
          <a:lstStyle/>
          <a:p>
            <a:pPr marL="365760" marR="0" indent="-256032" algn="ctr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accent3"/>
              </a:buClr>
              <a:buSzTx/>
              <a:buFont typeface="Georgia"/>
              <a:buNone/>
              <a:tabLst/>
            </a:pPr>
            <a:r>
              <a:rPr kumimoji="0" lang="en-GB" sz="1900" b="0" i="0" u="none" strike="noStrike" kern="1200" cap="none" spc="6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Penalizing factors location and concentration</a:t>
            </a:r>
            <a:endParaRPr kumimoji="0" lang="en-GB" sz="1900" b="1" i="0" u="none" strike="noStrike" kern="1200" cap="none" spc="60" normalizeH="0" baseline="0" noProof="0" dirty="0">
              <a:ln>
                <a:noFill/>
              </a:ln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D4ABEF2A-FE86-4F35-0791-04625D5C0B14}"/>
              </a:ext>
            </a:extLst>
          </p:cNvPr>
          <p:cNvSpPr txBox="1"/>
          <p:nvPr/>
        </p:nvSpPr>
        <p:spPr>
          <a:xfrm>
            <a:off x="1151792" y="5458190"/>
            <a:ext cx="6843347" cy="328739"/>
          </a:xfrm>
          <a:prstGeom prst="rect">
            <a:avLst/>
          </a:prstGeom>
          <a:solidFill>
            <a:schemeClr val="accent1">
              <a:lumMod val="75000"/>
              <a:alpha val="35000"/>
            </a:schemeClr>
          </a:solidFill>
          <a:ln w="15875">
            <a:solidFill>
              <a:schemeClr val="tx1">
                <a:lumMod val="50000"/>
                <a:lumOff val="50000"/>
              </a:schemeClr>
            </a:solidFill>
          </a:ln>
          <a:effectLst>
            <a:softEdge rad="31750"/>
          </a:effectLst>
        </p:spPr>
        <p:txBody>
          <a:bodyPr wrap="square" lIns="0" tIns="0" rIns="180000" bIns="36000" rtlCol="0" anchor="ctr" anchorCtr="0">
            <a:spAutoFit/>
          </a:bodyPr>
          <a:lstStyle/>
          <a:p>
            <a:pPr marL="365760" marR="0" indent="-256032" algn="ctr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accent3"/>
              </a:buClr>
              <a:buSzTx/>
              <a:buFont typeface="Georgia"/>
              <a:buNone/>
              <a:tabLst/>
            </a:pPr>
            <a:r>
              <a:rPr kumimoji="0" lang="en-GB" sz="1900" b="0" i="0" u="none" strike="noStrike" kern="1200" cap="none" spc="6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Determine resources location</a:t>
            </a:r>
            <a:endParaRPr kumimoji="0" lang="en-GB" sz="1900" b="1" i="0" u="none" strike="noStrike" kern="1200" cap="none" spc="60" normalizeH="0" baseline="0" noProof="0" dirty="0">
              <a:ln>
                <a:noFill/>
              </a:ln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81E48C72-A843-3B81-2654-6C21210D9B41}"/>
              </a:ext>
            </a:extLst>
          </p:cNvPr>
          <p:cNvSpPr txBox="1"/>
          <p:nvPr/>
        </p:nvSpPr>
        <p:spPr>
          <a:xfrm>
            <a:off x="4844562" y="3018995"/>
            <a:ext cx="4138246" cy="328739"/>
          </a:xfrm>
          <a:prstGeom prst="rect">
            <a:avLst/>
          </a:prstGeom>
          <a:solidFill>
            <a:schemeClr val="accent1">
              <a:lumMod val="75000"/>
              <a:alpha val="35000"/>
            </a:schemeClr>
          </a:solidFill>
          <a:ln w="15875">
            <a:solidFill>
              <a:schemeClr val="tx1">
                <a:lumMod val="50000"/>
                <a:lumOff val="50000"/>
              </a:schemeClr>
            </a:solidFill>
          </a:ln>
          <a:effectLst>
            <a:softEdge rad="31750"/>
          </a:effectLst>
        </p:spPr>
        <p:txBody>
          <a:bodyPr wrap="square" lIns="0" tIns="0" rIns="180000" bIns="36000" rtlCol="0" anchor="ctr" anchorCtr="0">
            <a:spAutoFit/>
          </a:bodyPr>
          <a:lstStyle/>
          <a:p>
            <a:pPr marL="365760" marR="0" indent="-256032" algn="ctr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accent3"/>
              </a:buClr>
              <a:buSzTx/>
              <a:buFont typeface="Georgia"/>
              <a:buNone/>
              <a:tabLst/>
            </a:pPr>
            <a:r>
              <a:rPr lang="en-GB" sz="1900" spc="6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Ore extractability</a:t>
            </a:r>
            <a:endParaRPr kumimoji="0" lang="en-GB" sz="1900" b="1" i="0" u="none" strike="noStrike" kern="1200" cap="none" spc="60" normalizeH="0" baseline="0" noProof="0" dirty="0">
              <a:ln>
                <a:noFill/>
              </a:ln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D64429AA-9663-3941-BCB6-88657095EA0E}"/>
              </a:ext>
            </a:extLst>
          </p:cNvPr>
          <p:cNvSpPr txBox="1"/>
          <p:nvPr/>
        </p:nvSpPr>
        <p:spPr>
          <a:xfrm>
            <a:off x="3402623" y="3644194"/>
            <a:ext cx="5580185" cy="328739"/>
          </a:xfrm>
          <a:prstGeom prst="rect">
            <a:avLst/>
          </a:prstGeom>
          <a:solidFill>
            <a:schemeClr val="accent1">
              <a:lumMod val="75000"/>
              <a:alpha val="35000"/>
            </a:schemeClr>
          </a:solidFill>
          <a:ln w="15875">
            <a:solidFill>
              <a:schemeClr val="tx1">
                <a:lumMod val="50000"/>
                <a:lumOff val="50000"/>
              </a:schemeClr>
            </a:solidFill>
          </a:ln>
          <a:effectLst>
            <a:softEdge rad="31750"/>
          </a:effectLst>
        </p:spPr>
        <p:txBody>
          <a:bodyPr wrap="square" lIns="0" tIns="0" rIns="180000" bIns="36000" rtlCol="0" anchor="ctr" anchorCtr="0">
            <a:spAutoFit/>
          </a:bodyPr>
          <a:lstStyle/>
          <a:p>
            <a:pPr marL="365760" marR="0" indent="-256032" algn="ctr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accent3"/>
              </a:buClr>
              <a:buSzTx/>
              <a:buFont typeface="Georgia"/>
              <a:buNone/>
              <a:tabLst/>
            </a:pPr>
            <a:r>
              <a:rPr lang="en-GB" sz="1900" spc="6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Grades determination</a:t>
            </a:r>
            <a:endParaRPr kumimoji="0" lang="en-GB" sz="1900" b="1" i="0" u="none" strike="noStrike" kern="1200" cap="none" spc="60" normalizeH="0" baseline="0" noProof="0" dirty="0">
              <a:ln>
                <a:noFill/>
              </a:ln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782065EE-4B58-BBFF-0BFC-61759EF97A59}"/>
              </a:ext>
            </a:extLst>
          </p:cNvPr>
          <p:cNvSpPr txBox="1"/>
          <p:nvPr/>
        </p:nvSpPr>
        <p:spPr>
          <a:xfrm>
            <a:off x="74735" y="730834"/>
            <a:ext cx="945173" cy="553998"/>
          </a:xfrm>
          <a:prstGeom prst="rect">
            <a:avLst/>
          </a:prstGeom>
          <a:solidFill>
            <a:schemeClr val="bg1">
              <a:alpha val="35000"/>
            </a:schemeClr>
          </a:solidFill>
          <a:ln w="15875">
            <a:solidFill>
              <a:schemeClr val="bg1"/>
            </a:solidFill>
          </a:ln>
          <a:effectLst/>
        </p:spPr>
        <p:txBody>
          <a:bodyPr wrap="square">
            <a:spAutoFit/>
          </a:bodyPr>
          <a:lstStyle/>
          <a:p>
            <a:pPr algn="l"/>
            <a:endParaRPr lang="fr-FR" sz="1200" b="0" i="0" u="none" strike="noStrike" baseline="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r>
              <a:rPr lang="fr-FR" sz="1800" b="0" i="0" u="none" strike="noStrike" baseline="0" dirty="0">
                <a:latin typeface="Calibri" panose="020F0502020204030204" pitchFamily="34" charset="0"/>
              </a:rPr>
              <a:t>© IAEA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3607040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  <p:bldP spid="3" grpId="0" animBg="1"/>
      <p:bldP spid="4" grpId="0" animBg="1"/>
      <p:bldP spid="5" grpId="0" animBg="1"/>
      <p:bldP spid="6" grpId="0" animBg="1"/>
      <p:bldP spid="7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/>
          <p:nvPr/>
        </p:nvSpPr>
        <p:spPr bwMode="auto">
          <a:xfrm>
            <a:off x="8339494" y="2816373"/>
            <a:ext cx="1911215" cy="517519"/>
          </a:xfrm>
          <a:prstGeom prst="rect">
            <a:avLst/>
          </a:prstGeom>
          <a:ln/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fr-FR" sz="2400" b="1" dirty="0"/>
              <a:t>Volumes</a:t>
            </a:r>
          </a:p>
        </p:txBody>
      </p:sp>
      <p:sp>
        <p:nvSpPr>
          <p:cNvPr id="14" name="Rectangle 13"/>
          <p:cNvSpPr/>
          <p:nvPr/>
        </p:nvSpPr>
        <p:spPr bwMode="auto">
          <a:xfrm>
            <a:off x="8339494" y="4127334"/>
            <a:ext cx="1758652" cy="528026"/>
          </a:xfrm>
          <a:prstGeom prst="rect">
            <a:avLst/>
          </a:prstGeom>
          <a:ln/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2400" b="1" dirty="0"/>
              <a:t>Location</a:t>
            </a:r>
          </a:p>
        </p:txBody>
      </p:sp>
      <p:sp>
        <p:nvSpPr>
          <p:cNvPr id="17" name="Rectangle 16"/>
          <p:cNvSpPr/>
          <p:nvPr/>
        </p:nvSpPr>
        <p:spPr bwMode="auto">
          <a:xfrm>
            <a:off x="8339494" y="3471244"/>
            <a:ext cx="2107941" cy="519958"/>
          </a:xfrm>
          <a:prstGeom prst="rect">
            <a:avLst/>
          </a:prstGeom>
          <a:ln/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GB" sz="2400" b="1" dirty="0"/>
              <a:t>Connectivity</a:t>
            </a:r>
          </a:p>
        </p:txBody>
      </p:sp>
      <p:sp>
        <p:nvSpPr>
          <p:cNvPr id="15" name="Rectangle 14"/>
          <p:cNvSpPr/>
          <p:nvPr/>
        </p:nvSpPr>
        <p:spPr bwMode="auto">
          <a:xfrm>
            <a:off x="8339493" y="1527107"/>
            <a:ext cx="3662005" cy="517519"/>
          </a:xfrm>
          <a:prstGeom prst="rect">
            <a:avLst/>
          </a:prstGeom>
          <a:ln/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GB" sz="2400" b="1" dirty="0"/>
              <a:t>Geometry </a:t>
            </a:r>
            <a:r>
              <a:rPr lang="en-GB" sz="2400" b="1" dirty="0">
                <a:sym typeface="Wingdings" panose="05000000000000000000" pitchFamily="2" charset="2"/>
              </a:rPr>
              <a:t> Structures</a:t>
            </a:r>
            <a:endParaRPr lang="en-GB" sz="2400" b="1" dirty="0"/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1061" y="1700808"/>
            <a:ext cx="4079918" cy="3451611"/>
          </a:xfrm>
          <a:prstGeom prst="rect">
            <a:avLst/>
          </a:prstGeom>
        </p:spPr>
      </p:pic>
      <p:sp>
        <p:nvSpPr>
          <p:cNvPr id="16" name="Rectangle 15"/>
          <p:cNvSpPr/>
          <p:nvPr/>
        </p:nvSpPr>
        <p:spPr bwMode="auto">
          <a:xfrm>
            <a:off x="4727408" y="2565323"/>
            <a:ext cx="2736304" cy="1047963"/>
          </a:xfrm>
          <a:prstGeom prst="rect">
            <a:avLst/>
          </a:prstGeom>
          <a:solidFill>
            <a:schemeClr val="tx2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2400" b="1" dirty="0"/>
              <a:t>1. Orebody characterization</a:t>
            </a:r>
          </a:p>
        </p:txBody>
      </p:sp>
      <p:sp>
        <p:nvSpPr>
          <p:cNvPr id="47" name="Rectangle 46"/>
          <p:cNvSpPr/>
          <p:nvPr/>
        </p:nvSpPr>
        <p:spPr bwMode="auto">
          <a:xfrm>
            <a:off x="7248128" y="5422264"/>
            <a:ext cx="2520280" cy="780913"/>
          </a:xfrm>
          <a:prstGeom prst="rect">
            <a:avLst/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defRPr/>
            </a:pPr>
            <a:r>
              <a:rPr lang="en-GB" sz="2400" b="1" dirty="0"/>
              <a:t>=&gt; Orebody profitability?</a:t>
            </a:r>
          </a:p>
        </p:txBody>
      </p:sp>
      <p:sp>
        <p:nvSpPr>
          <p:cNvPr id="71" name="Rectangle 70"/>
          <p:cNvSpPr/>
          <p:nvPr/>
        </p:nvSpPr>
        <p:spPr bwMode="auto">
          <a:xfrm>
            <a:off x="8339494" y="2169318"/>
            <a:ext cx="1534332" cy="512401"/>
          </a:xfrm>
          <a:prstGeom prst="rect">
            <a:avLst/>
          </a:prstGeom>
          <a:ln/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GB" sz="2400" b="1" dirty="0"/>
              <a:t>Grades</a:t>
            </a:r>
          </a:p>
        </p:txBody>
      </p:sp>
      <p:sp>
        <p:nvSpPr>
          <p:cNvPr id="106" name="ZoneTexte 17"/>
          <p:cNvSpPr txBox="1"/>
          <p:nvPr/>
        </p:nvSpPr>
        <p:spPr bwMode="auto">
          <a:xfrm>
            <a:off x="2573309" y="4490699"/>
            <a:ext cx="2126698" cy="6617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fr-FR" sz="1850" dirty="0">
                <a:solidFill>
                  <a:schemeClr val="bg1"/>
                </a:solidFill>
                <a:latin typeface="+mj-lt"/>
              </a:rPr>
              <a:t>[</a:t>
            </a:r>
            <a:r>
              <a:rPr lang="fr-FR" sz="1850" dirty="0" err="1">
                <a:solidFill>
                  <a:schemeClr val="bg1"/>
                </a:solidFill>
                <a:latin typeface="+mj-lt"/>
              </a:rPr>
              <a:t>Marchive</a:t>
            </a:r>
            <a:r>
              <a:rPr lang="fr-FR" sz="1850" dirty="0">
                <a:solidFill>
                  <a:schemeClr val="bg1"/>
                </a:solidFill>
                <a:latin typeface="+mj-lt"/>
              </a:rPr>
              <a:t> &amp; </a:t>
            </a:r>
            <a:r>
              <a:rPr lang="fr-FR" sz="1850" dirty="0" err="1">
                <a:solidFill>
                  <a:schemeClr val="bg1"/>
                </a:solidFill>
                <a:latin typeface="+mj-lt"/>
              </a:rPr>
              <a:t>Verlhac</a:t>
            </a:r>
            <a:r>
              <a:rPr lang="fr-FR" sz="1850" dirty="0">
                <a:solidFill>
                  <a:schemeClr val="bg1"/>
                </a:solidFill>
                <a:latin typeface="+mj-lt"/>
              </a:rPr>
              <a:t>, 2017]</a:t>
            </a:r>
            <a:endParaRPr dirty="0">
              <a:solidFill>
                <a:schemeClr val="bg1"/>
              </a:solidFill>
              <a:latin typeface="+mj-lt"/>
            </a:endParaRPr>
          </a:p>
        </p:txBody>
      </p:sp>
      <p:cxnSp>
        <p:nvCxnSpPr>
          <p:cNvPr id="6" name="Connecteur droit avec flèche 5"/>
          <p:cNvCxnSpPr>
            <a:stCxn id="16" idx="3"/>
            <a:endCxn id="71" idx="1"/>
          </p:cNvCxnSpPr>
          <p:nvPr/>
        </p:nvCxnSpPr>
        <p:spPr>
          <a:xfrm flipV="1">
            <a:off x="7463712" y="2425519"/>
            <a:ext cx="875782" cy="663786"/>
          </a:xfrm>
          <a:prstGeom prst="straightConnector1">
            <a:avLst/>
          </a:prstGeom>
          <a:ln w="28575">
            <a:solidFill>
              <a:schemeClr val="tx1"/>
            </a:solidFill>
            <a:bevel/>
            <a:headEnd type="none" w="med" len="me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Connecteur droit avec flèche 17"/>
          <p:cNvCxnSpPr>
            <a:stCxn id="16" idx="3"/>
            <a:endCxn id="13" idx="1"/>
          </p:cNvCxnSpPr>
          <p:nvPr/>
        </p:nvCxnSpPr>
        <p:spPr bwMode="auto">
          <a:xfrm flipV="1">
            <a:off x="7463712" y="3075133"/>
            <a:ext cx="875782" cy="14172"/>
          </a:xfrm>
          <a:prstGeom prst="straightConnector1">
            <a:avLst/>
          </a:prstGeom>
          <a:ln w="28575">
            <a:solidFill>
              <a:schemeClr val="tx1"/>
            </a:solidFill>
            <a:bevel/>
            <a:headEnd type="none" w="med" len="me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Connecteur droit avec flèche 18"/>
          <p:cNvCxnSpPr>
            <a:cxnSpLocks/>
            <a:stCxn id="16" idx="3"/>
            <a:endCxn id="15" idx="1"/>
          </p:cNvCxnSpPr>
          <p:nvPr/>
        </p:nvCxnSpPr>
        <p:spPr bwMode="auto">
          <a:xfrm flipV="1">
            <a:off x="7463712" y="1785867"/>
            <a:ext cx="875781" cy="1303438"/>
          </a:xfrm>
          <a:prstGeom prst="straightConnector1">
            <a:avLst/>
          </a:prstGeom>
          <a:ln w="28575">
            <a:solidFill>
              <a:schemeClr val="tx1"/>
            </a:solidFill>
            <a:bevel/>
            <a:headEnd type="none" w="med" len="me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Connecteur droit avec flèche 21"/>
          <p:cNvCxnSpPr>
            <a:stCxn id="16" idx="3"/>
            <a:endCxn id="17" idx="1"/>
          </p:cNvCxnSpPr>
          <p:nvPr/>
        </p:nvCxnSpPr>
        <p:spPr bwMode="auto">
          <a:xfrm>
            <a:off x="7463712" y="3089305"/>
            <a:ext cx="875782" cy="641918"/>
          </a:xfrm>
          <a:prstGeom prst="straightConnector1">
            <a:avLst/>
          </a:prstGeom>
          <a:ln w="28575">
            <a:solidFill>
              <a:schemeClr val="tx1"/>
            </a:solidFill>
            <a:bevel/>
            <a:headEnd type="none" w="med" len="me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Connecteur droit avec flèche 23"/>
          <p:cNvCxnSpPr>
            <a:stCxn id="16" idx="3"/>
            <a:endCxn id="14" idx="1"/>
          </p:cNvCxnSpPr>
          <p:nvPr/>
        </p:nvCxnSpPr>
        <p:spPr bwMode="auto">
          <a:xfrm>
            <a:off x="7463712" y="3089305"/>
            <a:ext cx="875782" cy="1302042"/>
          </a:xfrm>
          <a:prstGeom prst="straightConnector1">
            <a:avLst/>
          </a:prstGeom>
          <a:ln w="28575">
            <a:solidFill>
              <a:schemeClr val="tx1"/>
            </a:solidFill>
            <a:bevel/>
            <a:headEnd type="none" w="med" len="me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itre 2">
            <a:extLst>
              <a:ext uri="{FF2B5EF4-FFF2-40B4-BE49-F238E27FC236}">
                <a16:creationId xmlns:a16="http://schemas.microsoft.com/office/drawing/2014/main" id="{62117EC8-D07E-045C-5E24-327A6490AA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err="1"/>
              <a:t>Geomodelling</a:t>
            </a:r>
            <a:r>
              <a:rPr lang="fr-FR" dirty="0"/>
              <a:t> in </a:t>
            </a:r>
            <a:r>
              <a:rPr lang="fr-FR" dirty="0" err="1"/>
              <a:t>mining</a:t>
            </a:r>
            <a:r>
              <a:rPr lang="fr-FR" dirty="0"/>
              <a:t>, </a:t>
            </a:r>
            <a:r>
              <a:rPr lang="fr-FR" dirty="0" err="1"/>
              <a:t>what</a:t>
            </a:r>
            <a:r>
              <a:rPr lang="fr-FR" dirty="0"/>
              <a:t> for?</a:t>
            </a:r>
          </a:p>
        </p:txBody>
      </p:sp>
    </p:spTree>
    <p:extLst>
      <p:ext uri="{BB962C8B-B14F-4D97-AF65-F5344CB8AC3E}">
        <p14:creationId xmlns:p14="http://schemas.microsoft.com/office/powerpoint/2010/main" val="17422780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  <p:bldP spid="17" grpId="0" animBg="1"/>
      <p:bldP spid="15" grpId="0" animBg="1"/>
      <p:bldP spid="47" grpId="0" animBg="1"/>
      <p:bldP spid="71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6" name="Image 5"/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5447928" y="1196752"/>
            <a:ext cx="6120680" cy="4611228"/>
          </a:xfrm>
          <a:prstGeom prst="rect">
            <a:avLst/>
          </a:prstGeom>
        </p:spPr>
      </p:pic>
      <p:pic>
        <p:nvPicPr>
          <p:cNvPr id="7" name="Imag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23392" y="3627022"/>
            <a:ext cx="4253636" cy="2520280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 bwMode="auto">
          <a:xfrm>
            <a:off x="191344" y="981085"/>
            <a:ext cx="3096344" cy="1080121"/>
          </a:xfrm>
          <a:prstGeom prst="rect">
            <a:avLst/>
          </a:prstGeom>
          <a:solidFill>
            <a:schemeClr val="tx2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2800" dirty="0"/>
              <a:t>2. Uncertainties </a:t>
            </a:r>
            <a:r>
              <a:rPr lang="en-US" sz="2800" b="1" dirty="0"/>
              <a:t>characterization</a:t>
            </a:r>
            <a:r>
              <a:rPr lang="en-US" sz="2800" dirty="0"/>
              <a:t> </a:t>
            </a:r>
          </a:p>
        </p:txBody>
      </p:sp>
      <p:sp>
        <p:nvSpPr>
          <p:cNvPr id="9" name="Rectangle 8"/>
          <p:cNvSpPr/>
          <p:nvPr/>
        </p:nvSpPr>
        <p:spPr bwMode="auto">
          <a:xfrm>
            <a:off x="1202038" y="2231727"/>
            <a:ext cx="3096344" cy="1080121"/>
          </a:xfrm>
          <a:prstGeom prst="rect">
            <a:avLst/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2800" b="1" dirty="0"/>
              <a:t>Exploration strategy </a:t>
            </a:r>
            <a:r>
              <a:rPr lang="en-US" sz="2800" dirty="0"/>
              <a:t>: drilling</a:t>
            </a:r>
          </a:p>
        </p:txBody>
      </p:sp>
      <p:sp>
        <p:nvSpPr>
          <p:cNvPr id="3" name="Titre 2">
            <a:extLst>
              <a:ext uri="{FF2B5EF4-FFF2-40B4-BE49-F238E27FC236}">
                <a16:creationId xmlns:a16="http://schemas.microsoft.com/office/drawing/2014/main" id="{1C44CFC2-DCA2-8BAE-DC7A-446F5075A8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err="1"/>
              <a:t>Geomodelling</a:t>
            </a:r>
            <a:r>
              <a:rPr lang="fr-FR" dirty="0"/>
              <a:t> in </a:t>
            </a:r>
            <a:r>
              <a:rPr lang="fr-FR" dirty="0" err="1"/>
              <a:t>mining</a:t>
            </a:r>
            <a:r>
              <a:rPr lang="fr-FR" dirty="0"/>
              <a:t>, </a:t>
            </a:r>
            <a:r>
              <a:rPr lang="fr-FR" dirty="0" err="1"/>
              <a:t>what</a:t>
            </a:r>
            <a:r>
              <a:rPr lang="fr-FR" dirty="0"/>
              <a:t> for?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8" name="Picture 2" descr="https://lh3.googleusercontent.com/RVZss_J_nrd-AFPhjo2LZT0ZTv6i3tYO1yaMffk2wELoIeBJ55XLDWDsiNgyC3grpzkVvtfTqwAQz769coB1ndGfaK9Q9fswM-cpTyIuiljiqQJa4dEKO379WU7wz4eBi-yDS1ywiiesvuFsoN7ovYYCA6qU__s8hi5OTOiPToOfdXLm_BubsqrXq2o1djSZ3w38QptXx0N1-aMR77QgLD9hzL2EzlDzy-kxpVQ5GXo9urlU1godXklA3SPRrhj0qvKOciHTFY68V-j31KiCLZbVMmliclYAg2lhX6A9HE9VXA9nYKe9IACTSoi4KKMFvyC5kPHtTDcYR_orLK3pel0fQ9W46dB6R6Xhi5qutxfGQhA_BOWoDZYXn16riLjvMmOudnFFeC73A7poHAvt8VIDHxY7mLOkGfTshNXRaRs93MxwW3k8QepvvirK21VLXfZiTv-d0prIZ-h3OLjev_5LoF8CFH2zEiwVhdUtukR6-XyyUz3sFhUSuyzSlGVpepdodJzsVu73ceucW2crH7nVB0Z4C60_MDaPPqqUGumz3UeBN7b9JJxHDx9aj0WRJ-AEfK8aIaPfp0A13304M4IyJiWVf9qLT8bXauBuwbLfEYR0k88FT8jfmDJL661gjCSs4N29OTMStOL1WI5m_7Rg7rCGAKNNihYDXjsg-Xn71PJh4s2M_rvghWrOaT9WRdZWNf3c39ymk_EPQQp3FCsU2g=w1418-h1064-no?authuser=0"/>
          <p:cNvPicPr>
            <a:picLocks noChangeAspect="1" noChangeArrowheads="1"/>
          </p:cNvPicPr>
          <p:nvPr/>
        </p:nvPicPr>
        <p:blipFill>
          <a:blip r:embed="rId2"/>
          <a:srcRect l="1642" t="20053" r="1367" b="5783"/>
          <a:stretch/>
        </p:blipFill>
        <p:spPr bwMode="auto">
          <a:xfrm>
            <a:off x="4898241" y="852769"/>
            <a:ext cx="6661469" cy="3822082"/>
          </a:xfrm>
          <a:prstGeom prst="rect">
            <a:avLst/>
          </a:prstGeom>
          <a:noFill/>
        </p:spPr>
      </p:pic>
      <p:sp>
        <p:nvSpPr>
          <p:cNvPr id="10" name="Rectangle 9"/>
          <p:cNvSpPr/>
          <p:nvPr/>
        </p:nvSpPr>
        <p:spPr bwMode="auto">
          <a:xfrm>
            <a:off x="335360" y="1185468"/>
            <a:ext cx="3888432" cy="1030679"/>
          </a:xfrm>
          <a:prstGeom prst="rect">
            <a:avLst/>
          </a:prstGeom>
          <a:solidFill>
            <a:schemeClr val="tx2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/>
            </a:pPr>
            <a:r>
              <a:rPr lang="en-US" sz="2800" dirty="0"/>
              <a:t>3. Design and planning of the mine</a:t>
            </a:r>
            <a:endParaRPr lang="fr-FR" sz="2800" dirty="0"/>
          </a:p>
        </p:txBody>
      </p:sp>
      <p:sp>
        <p:nvSpPr>
          <p:cNvPr id="13" name="Rectangle 12"/>
          <p:cNvSpPr/>
          <p:nvPr/>
        </p:nvSpPr>
        <p:spPr>
          <a:xfrm>
            <a:off x="4898241" y="4336297"/>
            <a:ext cx="3363421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1600" dirty="0">
                <a:latin typeface="+mj-lt"/>
              </a:rPr>
              <a:t>[Courtesy of </a:t>
            </a:r>
            <a:r>
              <a:rPr lang="en-GB" sz="1600" dirty="0" err="1">
                <a:latin typeface="+mj-lt"/>
              </a:rPr>
              <a:t>Diavik</a:t>
            </a:r>
            <a:r>
              <a:rPr lang="en-GB" sz="1600" dirty="0">
                <a:latin typeface="+mj-lt"/>
              </a:rPr>
              <a:t> Diamond Mine]</a:t>
            </a:r>
          </a:p>
        </p:txBody>
      </p:sp>
      <p:sp>
        <p:nvSpPr>
          <p:cNvPr id="6" name="Rectangle 5"/>
          <p:cNvSpPr/>
          <p:nvPr/>
        </p:nvSpPr>
        <p:spPr bwMode="auto">
          <a:xfrm>
            <a:off x="731404" y="2575677"/>
            <a:ext cx="3096344" cy="1080121"/>
          </a:xfrm>
          <a:prstGeom prst="rect">
            <a:avLst/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2800" b="1" dirty="0"/>
              <a:t>Orebody?</a:t>
            </a:r>
            <a:endParaRPr lang="en-US" sz="2800" dirty="0"/>
          </a:p>
        </p:txBody>
      </p:sp>
      <p:sp>
        <p:nvSpPr>
          <p:cNvPr id="7" name="Rectangle 6"/>
          <p:cNvSpPr/>
          <p:nvPr/>
        </p:nvSpPr>
        <p:spPr bwMode="auto">
          <a:xfrm>
            <a:off x="731404" y="3861048"/>
            <a:ext cx="3096344" cy="1080121"/>
          </a:xfrm>
          <a:prstGeom prst="rect">
            <a:avLst/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2800" b="1" dirty="0"/>
              <a:t>Penalizing factors?</a:t>
            </a:r>
            <a:endParaRPr lang="en-US" sz="2800" dirty="0"/>
          </a:p>
        </p:txBody>
      </p:sp>
      <p:sp>
        <p:nvSpPr>
          <p:cNvPr id="9" name="Rectangle 8"/>
          <p:cNvSpPr/>
          <p:nvPr/>
        </p:nvSpPr>
        <p:spPr bwMode="auto">
          <a:xfrm>
            <a:off x="731404" y="5146419"/>
            <a:ext cx="3096344" cy="1080121"/>
          </a:xfrm>
          <a:prstGeom prst="rect">
            <a:avLst/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2800" b="1" dirty="0"/>
              <a:t>Gangue?</a:t>
            </a:r>
            <a:endParaRPr lang="en-US" sz="2800" dirty="0"/>
          </a:p>
        </p:txBody>
      </p:sp>
      <p:sp>
        <p:nvSpPr>
          <p:cNvPr id="5" name="Titre 4">
            <a:extLst>
              <a:ext uri="{FF2B5EF4-FFF2-40B4-BE49-F238E27FC236}">
                <a16:creationId xmlns:a16="http://schemas.microsoft.com/office/drawing/2014/main" id="{D3BECEA6-E984-5FE2-7538-12FE2DB103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err="1"/>
              <a:t>Geomodelling</a:t>
            </a:r>
            <a:r>
              <a:rPr lang="fr-FR" dirty="0"/>
              <a:t> in </a:t>
            </a:r>
            <a:r>
              <a:rPr lang="fr-FR" dirty="0" err="1"/>
              <a:t>mining</a:t>
            </a:r>
            <a:r>
              <a:rPr lang="fr-FR" dirty="0"/>
              <a:t>, </a:t>
            </a:r>
            <a:r>
              <a:rPr lang="fr-FR" dirty="0" err="1"/>
              <a:t>what</a:t>
            </a:r>
            <a:r>
              <a:rPr lang="fr-FR" dirty="0"/>
              <a:t> for?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48D89ABE-D173-7943-783F-AAFF2F54433E}"/>
              </a:ext>
            </a:extLst>
          </p:cNvPr>
          <p:cNvSpPr/>
          <p:nvPr/>
        </p:nvSpPr>
        <p:spPr bwMode="auto">
          <a:xfrm>
            <a:off x="4898241" y="5146419"/>
            <a:ext cx="6661468" cy="1080121"/>
          </a:xfrm>
          <a:prstGeom prst="rect">
            <a:avLst/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2800" b="1" dirty="0"/>
              <a:t>+ Surrounding infrastructures and possible satellite deposits?</a:t>
            </a:r>
            <a:endParaRPr lang="en-US" sz="28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9" grpId="0" animBg="1"/>
      <p:bldP spid="11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Mine planification</a:t>
            </a:r>
            <a:endParaRPr lang="en-GB" dirty="0"/>
          </a:p>
        </p:txBody>
      </p:sp>
      <p:sp>
        <p:nvSpPr>
          <p:cNvPr id="13" name="ZoneTexte 12"/>
          <p:cNvSpPr txBox="1"/>
          <p:nvPr/>
        </p:nvSpPr>
        <p:spPr>
          <a:xfrm>
            <a:off x="2213039" y="4696916"/>
            <a:ext cx="3905419" cy="1329013"/>
          </a:xfrm>
          <a:prstGeom prst="rect">
            <a:avLst/>
          </a:prstGeom>
          <a:solidFill>
            <a:schemeClr val="accent1">
              <a:lumMod val="75000"/>
              <a:alpha val="35000"/>
            </a:schemeClr>
          </a:solidFill>
          <a:ln w="15875">
            <a:solidFill>
              <a:schemeClr val="tx1">
                <a:lumMod val="50000"/>
                <a:lumOff val="50000"/>
              </a:schemeClr>
            </a:solidFill>
          </a:ln>
          <a:effectLst/>
        </p:spPr>
        <p:txBody>
          <a:bodyPr wrap="square" lIns="0" tIns="0" rIns="180000" bIns="36000" rtlCol="0" anchor="ctr" anchorCtr="0">
            <a:spAutoFit/>
          </a:bodyPr>
          <a:lstStyle/>
          <a:p>
            <a:pPr marL="365760" marR="0" indent="-256032" algn="ctr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accent3"/>
              </a:buClr>
              <a:buSzTx/>
              <a:buFont typeface="Georgia"/>
              <a:buNone/>
              <a:tabLst/>
            </a:pPr>
            <a:r>
              <a:rPr kumimoji="0" lang="fr-FR" sz="2800" b="1" i="0" u="none" strike="noStrike" kern="1200" cap="none" spc="60" normalizeH="0" baseline="0" noProof="0" dirty="0" err="1">
                <a:ln>
                  <a:noFill/>
                </a:ln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Shallow</a:t>
            </a:r>
            <a:r>
              <a:rPr kumimoji="0" lang="fr-FR" sz="2800" b="0" i="0" u="none" strike="noStrike" kern="1200" cap="none" spc="60" normalizeH="0" noProof="0" dirty="0">
                <a:ln>
                  <a:noFill/>
                </a:ln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fr-FR" sz="2800" b="0" i="0" u="none" strike="noStrike" kern="1200" cap="none" spc="60" normalizeH="0" noProof="0" dirty="0" err="1">
                <a:ln>
                  <a:noFill/>
                </a:ln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orebody</a:t>
            </a:r>
            <a:r>
              <a:rPr kumimoji="0" lang="fr-FR" sz="2800" b="0" i="0" u="none" strike="noStrike" kern="1200" cap="none" spc="60" normalizeH="0" noProof="0" dirty="0">
                <a:ln>
                  <a:noFill/>
                </a:ln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fr-FR" sz="2800" b="0" i="0" u="none" strike="noStrike" kern="1200" cap="none" spc="60" normalizeH="0" noProof="0" dirty="0" err="1">
                <a:ln>
                  <a:noFill/>
                </a:ln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with</a:t>
            </a:r>
            <a:r>
              <a:rPr kumimoji="0" lang="fr-FR" sz="2800" b="0" i="0" u="none" strike="noStrike" kern="1200" cap="none" spc="60" normalizeH="0" noProof="0" dirty="0">
                <a:ln>
                  <a:noFill/>
                </a:ln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fr-FR" sz="2800" b="0" i="0" u="none" strike="noStrike" kern="1200" cap="none" spc="60" normalizeH="0" noProof="0" dirty="0" err="1">
                <a:ln>
                  <a:noFill/>
                </a:ln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mainly</a:t>
            </a:r>
            <a:r>
              <a:rPr kumimoji="0" lang="fr-FR" sz="2800" b="0" i="0" u="none" strike="noStrike" kern="1200" cap="none" spc="60" normalizeH="0" noProof="0" dirty="0">
                <a:ln>
                  <a:noFill/>
                </a:ln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fr-FR" sz="2800" b="1" i="0" u="none" strike="noStrike" kern="1200" cap="none" spc="60" normalizeH="0" noProof="0" dirty="0">
                <a:ln>
                  <a:noFill/>
                </a:ln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horizontal</a:t>
            </a:r>
            <a:r>
              <a:rPr kumimoji="0" lang="fr-FR" sz="2800" b="0" i="0" u="none" strike="noStrike" kern="1200" cap="none" spc="60" normalizeH="0" noProof="0" dirty="0">
                <a:ln>
                  <a:noFill/>
                </a:ln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extension </a:t>
            </a:r>
            <a:endParaRPr kumimoji="0" lang="en-GB" sz="2800" b="0" i="0" u="none" strike="noStrike" kern="1200" cap="none" spc="60" normalizeH="0" baseline="0" noProof="0" dirty="0">
              <a:ln>
                <a:noFill/>
              </a:ln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4" name="ZoneTexte 13"/>
          <p:cNvSpPr txBox="1"/>
          <p:nvPr/>
        </p:nvSpPr>
        <p:spPr>
          <a:xfrm>
            <a:off x="6365115" y="4696915"/>
            <a:ext cx="3905419" cy="1329013"/>
          </a:xfrm>
          <a:prstGeom prst="rect">
            <a:avLst/>
          </a:prstGeom>
          <a:solidFill>
            <a:schemeClr val="accent1">
              <a:lumMod val="75000"/>
              <a:alpha val="35000"/>
            </a:schemeClr>
          </a:solidFill>
          <a:ln w="15875">
            <a:solidFill>
              <a:schemeClr val="tx1">
                <a:lumMod val="50000"/>
                <a:lumOff val="50000"/>
              </a:schemeClr>
            </a:solidFill>
          </a:ln>
          <a:effectLst/>
        </p:spPr>
        <p:txBody>
          <a:bodyPr wrap="square" lIns="0" tIns="0" rIns="180000" bIns="36000" rtlCol="0" anchor="ctr" anchorCtr="0">
            <a:spAutoFit/>
          </a:bodyPr>
          <a:lstStyle/>
          <a:p>
            <a:pPr marL="365760" marR="0" indent="-256032" algn="ctr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accent3"/>
              </a:buClr>
              <a:buSzTx/>
              <a:buFont typeface="Georgia"/>
              <a:buNone/>
              <a:tabLst/>
            </a:pPr>
            <a:r>
              <a:rPr kumimoji="0" lang="fr-FR" sz="2800" b="1" i="0" u="none" strike="noStrike" kern="1200" cap="none" spc="60" normalizeH="0" baseline="0" noProof="0" dirty="0" err="1">
                <a:ln>
                  <a:noFill/>
                </a:ln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Deep</a:t>
            </a:r>
            <a:r>
              <a:rPr kumimoji="0" lang="fr-FR" sz="2800" b="0" i="0" u="none" strike="noStrike" kern="1200" cap="none" spc="60" normalizeH="0" noProof="0" dirty="0">
                <a:ln>
                  <a:noFill/>
                </a:ln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fr-FR" sz="2800" b="0" i="0" u="none" strike="noStrike" kern="1200" cap="none" spc="60" normalizeH="0" noProof="0" dirty="0" err="1">
                <a:ln>
                  <a:noFill/>
                </a:ln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orebody</a:t>
            </a:r>
            <a:r>
              <a:rPr kumimoji="0" lang="fr-FR" sz="2800" b="0" i="0" u="none" strike="noStrike" kern="1200" cap="none" spc="60" normalizeH="0" noProof="0" dirty="0">
                <a:ln>
                  <a:noFill/>
                </a:ln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fr-FR" sz="2800" b="0" i="0" u="none" strike="noStrike" kern="1200" cap="none" spc="60" normalizeH="0" noProof="0" dirty="0" err="1">
                <a:ln>
                  <a:noFill/>
                </a:ln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with</a:t>
            </a:r>
            <a:r>
              <a:rPr kumimoji="0" lang="fr-FR" sz="2800" b="0" i="0" u="none" strike="noStrike" kern="1200" cap="none" spc="60" normalizeH="0" noProof="0" dirty="0">
                <a:ln>
                  <a:noFill/>
                </a:ln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fr-FR" sz="2800" b="0" i="0" u="none" strike="noStrike" kern="1200" cap="none" spc="60" normalizeH="0" noProof="0" dirty="0" err="1">
                <a:ln>
                  <a:noFill/>
                </a:ln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mainly</a:t>
            </a:r>
            <a:r>
              <a:rPr kumimoji="0" lang="fr-FR" sz="2800" b="0" i="0" u="none" strike="noStrike" kern="1200" cap="none" spc="60" normalizeH="0" noProof="0" dirty="0">
                <a:ln>
                  <a:noFill/>
                </a:ln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fr-FR" sz="2800" b="1" i="0" u="none" strike="noStrike" kern="1200" cap="none" spc="60" normalizeH="0" noProof="0" dirty="0">
                <a:ln>
                  <a:noFill/>
                </a:ln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vertical</a:t>
            </a:r>
            <a:r>
              <a:rPr kumimoji="0" lang="fr-FR" sz="2800" b="0" i="0" u="none" strike="noStrike" kern="1200" cap="none" spc="60" normalizeH="0" noProof="0" dirty="0">
                <a:ln>
                  <a:noFill/>
                </a:ln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extension </a:t>
            </a:r>
            <a:endParaRPr kumimoji="0" lang="en-GB" sz="2800" b="0" i="0" u="none" strike="noStrike" kern="1200" cap="none" spc="60" normalizeH="0" baseline="0" noProof="0" dirty="0">
              <a:ln>
                <a:noFill/>
              </a:ln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5" name="ZoneTexte 14"/>
          <p:cNvSpPr txBox="1"/>
          <p:nvPr/>
        </p:nvSpPr>
        <p:spPr>
          <a:xfrm>
            <a:off x="1919536" y="940397"/>
            <a:ext cx="4088472" cy="528794"/>
          </a:xfrm>
          <a:prstGeom prst="rect">
            <a:avLst/>
          </a:prstGeom>
          <a:solidFill>
            <a:schemeClr val="accent1">
              <a:lumMod val="75000"/>
              <a:alpha val="35000"/>
            </a:schemeClr>
          </a:solidFill>
          <a:ln w="15875">
            <a:solidFill>
              <a:schemeClr val="tx1">
                <a:lumMod val="50000"/>
                <a:lumOff val="50000"/>
              </a:schemeClr>
            </a:solidFill>
          </a:ln>
          <a:effectLst/>
        </p:spPr>
        <p:txBody>
          <a:bodyPr wrap="square" lIns="0" tIns="0" rIns="180000" bIns="36000" rtlCol="0" anchor="ctr" anchorCtr="0">
            <a:spAutoFit/>
          </a:bodyPr>
          <a:lstStyle/>
          <a:p>
            <a:pPr marL="365760" marR="0" indent="-256032" algn="ctr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accent3"/>
              </a:buClr>
              <a:buSzTx/>
              <a:buFont typeface="Georgia"/>
              <a:buNone/>
              <a:tabLst/>
            </a:pPr>
            <a:r>
              <a:rPr kumimoji="0" lang="fr-FR" sz="3200" b="1" i="0" u="none" strike="noStrike" kern="1200" cap="none" spc="6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Open-</a:t>
            </a:r>
            <a:r>
              <a:rPr kumimoji="0" lang="fr-FR" sz="3200" b="1" i="0" u="none" strike="noStrike" kern="1200" cap="none" spc="60" normalizeH="0" baseline="0" noProof="0" dirty="0" err="1">
                <a:ln>
                  <a:noFill/>
                </a:ln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pit</a:t>
            </a:r>
            <a:r>
              <a:rPr kumimoji="0" lang="fr-FR" sz="3200" b="1" i="0" u="none" strike="noStrike" kern="1200" cap="none" spc="60" normalizeH="0" noProof="0" dirty="0">
                <a:ln>
                  <a:noFill/>
                </a:ln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mine</a:t>
            </a:r>
            <a:endParaRPr kumimoji="0" lang="en-GB" sz="3200" b="1" i="0" u="none" strike="noStrike" kern="1200" cap="none" spc="60" normalizeH="0" baseline="0" noProof="0" dirty="0">
              <a:ln>
                <a:noFill/>
              </a:ln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6" name="ZoneTexte 15"/>
          <p:cNvSpPr txBox="1"/>
          <p:nvPr/>
        </p:nvSpPr>
        <p:spPr>
          <a:xfrm>
            <a:off x="6365115" y="938488"/>
            <a:ext cx="4088472" cy="528794"/>
          </a:xfrm>
          <a:prstGeom prst="rect">
            <a:avLst/>
          </a:prstGeom>
          <a:solidFill>
            <a:schemeClr val="accent1">
              <a:lumMod val="75000"/>
              <a:alpha val="35000"/>
            </a:schemeClr>
          </a:solidFill>
          <a:ln w="15875">
            <a:solidFill>
              <a:schemeClr val="tx1">
                <a:lumMod val="50000"/>
                <a:lumOff val="50000"/>
              </a:schemeClr>
            </a:solidFill>
          </a:ln>
          <a:effectLst/>
        </p:spPr>
        <p:txBody>
          <a:bodyPr wrap="square" lIns="0" tIns="0" rIns="180000" bIns="36000" rtlCol="0" anchor="ctr" anchorCtr="0">
            <a:spAutoFit/>
          </a:bodyPr>
          <a:lstStyle/>
          <a:p>
            <a:pPr marL="365760" marR="0" indent="-256032" algn="ctr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accent3"/>
              </a:buClr>
              <a:buSzTx/>
              <a:buFont typeface="Georgia"/>
              <a:buNone/>
              <a:tabLst/>
            </a:pPr>
            <a:r>
              <a:rPr kumimoji="0" lang="fr-FR" sz="3200" b="1" i="0" u="none" strike="noStrike" kern="1200" cap="none" spc="6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Underground</a:t>
            </a:r>
            <a:r>
              <a:rPr kumimoji="0" lang="fr-FR" sz="3200" b="1" i="0" u="none" strike="noStrike" kern="1200" cap="none" spc="60" normalizeH="0" noProof="0" dirty="0">
                <a:ln>
                  <a:noFill/>
                </a:ln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mine</a:t>
            </a:r>
            <a:endParaRPr kumimoji="0" lang="en-GB" sz="3200" b="1" i="0" u="none" strike="noStrike" kern="1200" cap="none" spc="60" normalizeH="0" baseline="0" noProof="0" dirty="0">
              <a:ln>
                <a:noFill/>
              </a:ln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20" name="Image 1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79576" y="1708074"/>
            <a:ext cx="7885979" cy="2754962"/>
          </a:xfrm>
          <a:prstGeom prst="rect">
            <a:avLst/>
          </a:prstGeom>
        </p:spPr>
      </p:pic>
      <p:pic>
        <p:nvPicPr>
          <p:cNvPr id="21" name="Image 2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79575" y="1708074"/>
            <a:ext cx="7885979" cy="2754962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 bwMode="auto">
          <a:xfrm>
            <a:off x="3143672" y="2148803"/>
            <a:ext cx="5666174" cy="2546204"/>
          </a:xfrm>
          <a:prstGeom prst="rect">
            <a:avLst/>
          </a:prstGeom>
          <a:solidFill>
            <a:schemeClr val="tx2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2800" b="1" dirty="0"/>
              <a:t>Needs to characterize orebody geometry to choose mining strategy</a:t>
            </a:r>
            <a:endParaRPr lang="fr-FR" sz="2800" b="1" dirty="0"/>
          </a:p>
        </p:txBody>
      </p:sp>
    </p:spTree>
    <p:extLst>
      <p:ext uri="{BB962C8B-B14F-4D97-AF65-F5344CB8AC3E}">
        <p14:creationId xmlns:p14="http://schemas.microsoft.com/office/powerpoint/2010/main" val="20733835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  <p:bldP spid="15" grpId="0" animBg="1"/>
      <p:bldP spid="16" grpId="0" animBg="1"/>
      <p:bldP spid="9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err="1"/>
              <a:t>Numerical</a:t>
            </a:r>
            <a:r>
              <a:rPr lang="fr-FR" dirty="0"/>
              <a:t> </a:t>
            </a:r>
            <a:r>
              <a:rPr lang="fr-FR" dirty="0" err="1"/>
              <a:t>Geology</a:t>
            </a:r>
            <a:r>
              <a:rPr lang="fr-FR" dirty="0"/>
              <a:t> </a:t>
            </a:r>
            <a:r>
              <a:rPr lang="fr-FR" dirty="0" err="1"/>
              <a:t>modelling</a:t>
            </a:r>
            <a:r>
              <a:rPr lang="fr-FR" dirty="0"/>
              <a:t> in Mining, </a:t>
            </a:r>
            <a:r>
              <a:rPr lang="fr-FR" dirty="0" err="1"/>
              <a:t>what</a:t>
            </a:r>
            <a:r>
              <a:rPr lang="fr-FR" dirty="0"/>
              <a:t> for ? </a:t>
            </a:r>
          </a:p>
        </p:txBody>
      </p:sp>
      <p:pic>
        <p:nvPicPr>
          <p:cNvPr id="5" name="Imag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3352" y="2268461"/>
            <a:ext cx="5416798" cy="3871971"/>
          </a:xfrm>
          <a:prstGeom prst="rect">
            <a:avLst/>
          </a:prstGeom>
        </p:spPr>
      </p:pic>
      <p:pic>
        <p:nvPicPr>
          <p:cNvPr id="6" name="Imag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70829" y="1298476"/>
            <a:ext cx="4457389" cy="3495223"/>
          </a:xfrm>
          <a:prstGeom prst="rect">
            <a:avLst/>
          </a:prstGeom>
        </p:spPr>
      </p:pic>
      <p:pic>
        <p:nvPicPr>
          <p:cNvPr id="7" name="Imag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70828" y="1298476"/>
            <a:ext cx="4457389" cy="3506808"/>
          </a:xfrm>
          <a:prstGeom prst="rect">
            <a:avLst/>
          </a:prstGeom>
        </p:spPr>
      </p:pic>
      <p:pic>
        <p:nvPicPr>
          <p:cNvPr id="8" name="Image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970827" y="1298476"/>
            <a:ext cx="4457389" cy="3470475"/>
          </a:xfrm>
          <a:prstGeom prst="rect">
            <a:avLst/>
          </a:prstGeom>
        </p:spPr>
      </p:pic>
      <p:sp>
        <p:nvSpPr>
          <p:cNvPr id="9" name="ZoneTexte 17"/>
          <p:cNvSpPr txBox="1"/>
          <p:nvPr/>
        </p:nvSpPr>
        <p:spPr bwMode="auto">
          <a:xfrm>
            <a:off x="3935760" y="6140432"/>
            <a:ext cx="1468672" cy="3770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defRPr/>
            </a:pPr>
            <a:r>
              <a:rPr lang="fr-FR" sz="1850" dirty="0">
                <a:latin typeface="+mj-lt"/>
              </a:rPr>
              <a:t>[Collet, 2022]</a:t>
            </a:r>
            <a:endParaRPr dirty="0">
              <a:latin typeface="+mj-lt"/>
            </a:endParaRPr>
          </a:p>
        </p:txBody>
      </p:sp>
      <p:sp>
        <p:nvSpPr>
          <p:cNvPr id="12" name="Rectangle 11"/>
          <p:cNvSpPr/>
          <p:nvPr/>
        </p:nvSpPr>
        <p:spPr bwMode="auto">
          <a:xfrm>
            <a:off x="191344" y="923861"/>
            <a:ext cx="2361406" cy="1030679"/>
          </a:xfrm>
          <a:prstGeom prst="rect">
            <a:avLst/>
          </a:prstGeom>
          <a:solidFill>
            <a:schemeClr val="tx2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/>
            </a:pPr>
            <a:r>
              <a:rPr lang="fr-FR" sz="2800" dirty="0"/>
              <a:t>4. Production </a:t>
            </a:r>
            <a:r>
              <a:rPr lang="fr-FR" sz="2800" dirty="0" err="1"/>
              <a:t>forecasting</a:t>
            </a:r>
            <a:endParaRPr lang="fr-FR" sz="2800" dirty="0"/>
          </a:p>
        </p:txBody>
      </p:sp>
      <p:sp>
        <p:nvSpPr>
          <p:cNvPr id="10" name="Rectangle 9"/>
          <p:cNvSpPr/>
          <p:nvPr/>
        </p:nvSpPr>
        <p:spPr>
          <a:xfrm>
            <a:off x="2639616" y="1405942"/>
            <a:ext cx="324398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fr-FR" i="1" dirty="0"/>
              <a:t> Mine production estimation : ISR (In Situ </a:t>
            </a:r>
            <a:r>
              <a:rPr lang="fr-FR" i="1" dirty="0" err="1"/>
              <a:t>Recovery</a:t>
            </a:r>
            <a:r>
              <a:rPr lang="fr-FR" i="1" dirty="0"/>
              <a:t>) </a:t>
            </a:r>
          </a:p>
        </p:txBody>
      </p:sp>
      <p:sp>
        <p:nvSpPr>
          <p:cNvPr id="13" name="Rectangle 12"/>
          <p:cNvSpPr/>
          <p:nvPr/>
        </p:nvSpPr>
        <p:spPr>
          <a:xfrm>
            <a:off x="7680176" y="4945292"/>
            <a:ext cx="345967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i="1" dirty="0" err="1"/>
              <a:t>Fluid</a:t>
            </a:r>
            <a:r>
              <a:rPr lang="fr-FR" i="1" dirty="0"/>
              <a:t> flow simulations</a:t>
            </a:r>
          </a:p>
          <a:p>
            <a:r>
              <a:rPr lang="fr-FR" i="1" dirty="0"/>
              <a:t>Chemical </a:t>
            </a:r>
            <a:r>
              <a:rPr lang="fr-FR" i="1" dirty="0" err="1"/>
              <a:t>reactions</a:t>
            </a:r>
            <a:r>
              <a:rPr lang="fr-FR" i="1" dirty="0"/>
              <a:t> simulations </a:t>
            </a:r>
          </a:p>
        </p:txBody>
      </p:sp>
    </p:spTree>
    <p:extLst>
      <p:ext uri="{BB962C8B-B14F-4D97-AF65-F5344CB8AC3E}">
        <p14:creationId xmlns:p14="http://schemas.microsoft.com/office/powerpoint/2010/main" val="9425020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3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545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>
                <a:solidFill>
                  <a:srgbClr val="FFC000"/>
                </a:solidFill>
                <a:latin typeface="Arial" charset="0"/>
                <a:cs typeface="Arial" charset="0"/>
              </a:rPr>
              <a:t>Size of Mining Projects</a:t>
            </a:r>
          </a:p>
        </p:txBody>
      </p:sp>
      <p:pic>
        <p:nvPicPr>
          <p:cNvPr id="108546" name="Picture 2" descr="E:\Pictures\2012\Alain_2012\Chili2011\DSC_0383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2998789" y="1981200"/>
            <a:ext cx="6194425" cy="4114800"/>
          </a:xfrm>
        </p:spPr>
      </p:pic>
      <p:cxnSp>
        <p:nvCxnSpPr>
          <p:cNvPr id="5" name="Connecteur droit avec flèche 4"/>
          <p:cNvCxnSpPr/>
          <p:nvPr/>
        </p:nvCxnSpPr>
        <p:spPr>
          <a:xfrm>
            <a:off x="2309814" y="2420939"/>
            <a:ext cx="1296987" cy="503237"/>
          </a:xfrm>
          <a:prstGeom prst="straightConnector1">
            <a:avLst/>
          </a:prstGeom>
          <a:ln w="25400">
            <a:solidFill>
              <a:srgbClr val="CC00CC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8548" name="ZoneTexte 5"/>
          <p:cNvSpPr txBox="1">
            <a:spLocks noChangeArrowheads="1"/>
          </p:cNvSpPr>
          <p:nvPr/>
        </p:nvSpPr>
        <p:spPr bwMode="auto">
          <a:xfrm>
            <a:off x="1703388" y="1916113"/>
            <a:ext cx="121285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fr-FR" sz="2400">
                <a:solidFill>
                  <a:srgbClr val="FF99FF"/>
                </a:solidFill>
                <a:latin typeface="Arial" charset="0"/>
                <a:cs typeface="Arial" charset="0"/>
              </a:rPr>
              <a:t>Tailings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7816" y="2924944"/>
            <a:ext cx="12192001" cy="1944216"/>
          </a:xfrm>
        </p:spPr>
        <p:txBody>
          <a:bodyPr/>
          <a:lstStyle/>
          <a:p>
            <a:r>
              <a:rPr lang="fr-FR" dirty="0"/>
              <a:t>Mining </a:t>
            </a:r>
            <a:r>
              <a:rPr lang="fr-FR" dirty="0" err="1"/>
              <a:t>modelling</a:t>
            </a:r>
            <a:r>
              <a:rPr lang="fr-FR" dirty="0"/>
              <a:t> </a:t>
            </a:r>
            <a:r>
              <a:rPr lang="fr-FR" dirty="0" err="1"/>
              <a:t>chain</a:t>
            </a:r>
            <a:br>
              <a:rPr lang="fr-FR" dirty="0"/>
            </a:br>
            <a:r>
              <a:rPr lang="fr-FR" dirty="0"/>
              <a:t>in, </a:t>
            </a:r>
            <a:r>
              <a:rPr lang="fr-FR" dirty="0" err="1"/>
              <a:t>outs</a:t>
            </a:r>
            <a:r>
              <a:rPr lang="fr-FR" dirty="0"/>
              <a:t> &amp; softwares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3525927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9" name="Flèche droite 8"/>
          <p:cNvSpPr/>
          <p:nvPr/>
        </p:nvSpPr>
        <p:spPr>
          <a:xfrm>
            <a:off x="107919" y="1523116"/>
            <a:ext cx="10009112" cy="832565"/>
          </a:xfrm>
          <a:prstGeom prst="rightArrow">
            <a:avLst/>
          </a:prstGeom>
          <a:ln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latin typeface="Calibri" pitchFamily="34" charset="0"/>
              <a:cs typeface="Arial" pitchFamily="34" charset="0"/>
            </a:endParaRPr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Overview of </a:t>
            </a:r>
            <a:r>
              <a:rPr lang="fr-FR" dirty="0" err="1"/>
              <a:t>processes</a:t>
            </a:r>
            <a:r>
              <a:rPr lang="fr-FR" dirty="0"/>
              <a:t> </a:t>
            </a:r>
          </a:p>
        </p:txBody>
      </p:sp>
      <p:sp>
        <p:nvSpPr>
          <p:cNvPr id="6" name="Rectangle 5"/>
          <p:cNvSpPr/>
          <p:nvPr/>
        </p:nvSpPr>
        <p:spPr>
          <a:xfrm>
            <a:off x="274519" y="1543354"/>
            <a:ext cx="1944216" cy="792088"/>
          </a:xfrm>
          <a:prstGeom prst="rect">
            <a:avLst/>
          </a:prstGeom>
          <a:solidFill>
            <a:schemeClr val="tx2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latin typeface="Calibri" pitchFamily="34" charset="0"/>
                <a:cs typeface="Arial" pitchFamily="34" charset="0"/>
              </a:rPr>
              <a:t>Field work &amp; data</a:t>
            </a:r>
          </a:p>
        </p:txBody>
      </p:sp>
      <p:sp>
        <p:nvSpPr>
          <p:cNvPr id="15" name="Rectangle 14"/>
          <p:cNvSpPr/>
          <p:nvPr/>
        </p:nvSpPr>
        <p:spPr bwMode="auto">
          <a:xfrm>
            <a:off x="2484183" y="1543354"/>
            <a:ext cx="1937991" cy="792088"/>
          </a:xfrm>
          <a:prstGeom prst="rect">
            <a:avLst/>
          </a:prstGeom>
          <a:solidFill>
            <a:schemeClr val="tx2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latin typeface="Calibri" pitchFamily="34" charset="0"/>
                <a:cs typeface="Arial" pitchFamily="34" charset="0"/>
              </a:rPr>
              <a:t>Geological interpretations</a:t>
            </a:r>
          </a:p>
        </p:txBody>
      </p:sp>
      <p:sp>
        <p:nvSpPr>
          <p:cNvPr id="16" name="Rectangle 15"/>
          <p:cNvSpPr/>
          <p:nvPr/>
        </p:nvSpPr>
        <p:spPr bwMode="auto">
          <a:xfrm>
            <a:off x="5231904" y="1556792"/>
            <a:ext cx="1721969" cy="792088"/>
          </a:xfrm>
          <a:prstGeom prst="rect">
            <a:avLst/>
          </a:prstGeom>
          <a:solidFill>
            <a:schemeClr val="tx2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latin typeface="Calibri" pitchFamily="34" charset="0"/>
                <a:cs typeface="Arial" pitchFamily="34" charset="0"/>
              </a:rPr>
              <a:t>Numerical tools</a:t>
            </a:r>
          </a:p>
        </p:txBody>
      </p:sp>
      <p:sp>
        <p:nvSpPr>
          <p:cNvPr id="24" name="Rectangle 23"/>
          <p:cNvSpPr/>
          <p:nvPr/>
        </p:nvSpPr>
        <p:spPr bwMode="auto">
          <a:xfrm>
            <a:off x="10195263" y="1563593"/>
            <a:ext cx="1721969" cy="792088"/>
          </a:xfrm>
          <a:prstGeom prst="rect">
            <a:avLst/>
          </a:prstGeom>
          <a:solidFill>
            <a:schemeClr val="tx2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latin typeface="Calibri" pitchFamily="34" charset="0"/>
                <a:cs typeface="Arial" pitchFamily="34" charset="0"/>
              </a:rPr>
              <a:t>Numerical models</a:t>
            </a:r>
          </a:p>
        </p:txBody>
      </p:sp>
      <p:pic>
        <p:nvPicPr>
          <p:cNvPr id="25" name="Image 1"/>
          <p:cNvPicPr>
            <a:picLocks noChangeAspect="1"/>
          </p:cNvPicPr>
          <p:nvPr/>
        </p:nvPicPr>
        <p:blipFill rotWithShape="1">
          <a:blip r:embed="rId2"/>
          <a:srcRect l="30431" r="29399" b="7325"/>
          <a:stretch/>
        </p:blipFill>
        <p:spPr bwMode="auto">
          <a:xfrm>
            <a:off x="250680" y="2420888"/>
            <a:ext cx="1584176" cy="2127481"/>
          </a:xfrm>
          <a:prstGeom prst="rect">
            <a:avLst/>
          </a:prstGeom>
        </p:spPr>
      </p:pic>
      <p:pic>
        <p:nvPicPr>
          <p:cNvPr id="26" name="Image 17"/>
          <p:cNvPicPr>
            <a:picLocks noChangeAspect="1"/>
          </p:cNvPicPr>
          <p:nvPr/>
        </p:nvPicPr>
        <p:blipFill rotWithShape="1">
          <a:blip r:embed="rId3"/>
          <a:srcRect r="35514"/>
          <a:stretch/>
        </p:blipFill>
        <p:spPr bwMode="auto">
          <a:xfrm>
            <a:off x="4688534" y="3119253"/>
            <a:ext cx="1520971" cy="895757"/>
          </a:xfrm>
          <a:prstGeom prst="rect">
            <a:avLst/>
          </a:prstGeom>
        </p:spPr>
      </p:pic>
      <p:pic>
        <p:nvPicPr>
          <p:cNvPr id="27" name="Image 18"/>
          <p:cNvPicPr>
            <a:picLocks noChangeAspect="1"/>
          </p:cNvPicPr>
          <p:nvPr/>
        </p:nvPicPr>
        <p:blipFill>
          <a:blip r:embed="rId4"/>
          <a:stretch/>
        </p:blipFill>
        <p:spPr bwMode="auto">
          <a:xfrm>
            <a:off x="4900328" y="2464007"/>
            <a:ext cx="1968486" cy="482735"/>
          </a:xfrm>
          <a:prstGeom prst="rect">
            <a:avLst/>
          </a:prstGeom>
        </p:spPr>
      </p:pic>
      <p:pic>
        <p:nvPicPr>
          <p:cNvPr id="28" name="Image 19"/>
          <p:cNvPicPr>
            <a:picLocks noChangeAspect="1"/>
          </p:cNvPicPr>
          <p:nvPr/>
        </p:nvPicPr>
        <p:blipFill>
          <a:blip r:embed="rId5"/>
          <a:stretch/>
        </p:blipFill>
        <p:spPr bwMode="auto">
          <a:xfrm>
            <a:off x="6364793" y="3124931"/>
            <a:ext cx="1178160" cy="1004632"/>
          </a:xfrm>
          <a:prstGeom prst="rect">
            <a:avLst/>
          </a:prstGeom>
        </p:spPr>
      </p:pic>
      <p:pic>
        <p:nvPicPr>
          <p:cNvPr id="29" name="Image 20"/>
          <p:cNvPicPr>
            <a:picLocks noChangeAspect="1"/>
          </p:cNvPicPr>
          <p:nvPr/>
        </p:nvPicPr>
        <p:blipFill>
          <a:blip r:embed="rId6"/>
          <a:stretch/>
        </p:blipFill>
        <p:spPr bwMode="auto">
          <a:xfrm>
            <a:off x="4688534" y="4276288"/>
            <a:ext cx="1875292" cy="721762"/>
          </a:xfrm>
          <a:prstGeom prst="rect">
            <a:avLst/>
          </a:prstGeom>
        </p:spPr>
      </p:pic>
      <p:pic>
        <p:nvPicPr>
          <p:cNvPr id="30" name="Image 21"/>
          <p:cNvPicPr>
            <a:picLocks noChangeAspect="1"/>
          </p:cNvPicPr>
          <p:nvPr/>
        </p:nvPicPr>
        <p:blipFill>
          <a:blip r:embed="rId7"/>
          <a:stretch/>
        </p:blipFill>
        <p:spPr bwMode="auto">
          <a:xfrm>
            <a:off x="5381413" y="5091783"/>
            <a:ext cx="1656184" cy="734651"/>
          </a:xfrm>
          <a:prstGeom prst="rect">
            <a:avLst/>
          </a:prstGeom>
        </p:spPr>
      </p:pic>
      <p:pic>
        <p:nvPicPr>
          <p:cNvPr id="31" name="Image 7"/>
          <p:cNvPicPr>
            <a:picLocks noChangeAspect="1"/>
          </p:cNvPicPr>
          <p:nvPr/>
        </p:nvPicPr>
        <p:blipFill>
          <a:blip r:embed="rId8"/>
          <a:srcRect r="65131" b="52068"/>
          <a:stretch/>
        </p:blipFill>
        <p:spPr bwMode="auto">
          <a:xfrm>
            <a:off x="2475507" y="2499372"/>
            <a:ext cx="2021516" cy="1148931"/>
          </a:xfrm>
          <a:prstGeom prst="rect">
            <a:avLst/>
          </a:prstGeom>
        </p:spPr>
      </p:pic>
      <p:pic>
        <p:nvPicPr>
          <p:cNvPr id="14" name="Image 13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608049" y="2502461"/>
            <a:ext cx="3174427" cy="1844824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AC8888FB-EBD5-1EE0-117F-DBE565288DB0}"/>
              </a:ext>
            </a:extLst>
          </p:cNvPr>
          <p:cNvSpPr/>
          <p:nvPr/>
        </p:nvSpPr>
        <p:spPr bwMode="auto">
          <a:xfrm>
            <a:off x="3512271" y="5960270"/>
            <a:ext cx="2580617" cy="383029"/>
          </a:xfrm>
          <a:prstGeom prst="rect">
            <a:avLst/>
          </a:prstGeom>
          <a:solidFill>
            <a:schemeClr val="tx2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latin typeface="Calibri" pitchFamily="34" charset="0"/>
                <a:cs typeface="Arial" pitchFamily="34" charset="0"/>
              </a:rPr>
              <a:t>Many possible models!</a:t>
            </a:r>
          </a:p>
        </p:txBody>
      </p:sp>
      <p:sp>
        <p:nvSpPr>
          <p:cNvPr id="4" name="Arc 3">
            <a:extLst>
              <a:ext uri="{FF2B5EF4-FFF2-40B4-BE49-F238E27FC236}">
                <a16:creationId xmlns:a16="http://schemas.microsoft.com/office/drawing/2014/main" id="{C9603038-43D0-9E85-5256-D38D9D81F28B}"/>
              </a:ext>
            </a:extLst>
          </p:cNvPr>
          <p:cNvSpPr/>
          <p:nvPr/>
        </p:nvSpPr>
        <p:spPr>
          <a:xfrm rot="1553815">
            <a:off x="5671315" y="4523007"/>
            <a:ext cx="2341916" cy="1556402"/>
          </a:xfrm>
          <a:prstGeom prst="arc">
            <a:avLst>
              <a:gd name="adj1" fmla="val 16200000"/>
              <a:gd name="adj2" fmla="val 2759545"/>
            </a:avLst>
          </a:prstGeom>
          <a:ln w="19050" cap="flat" cmpd="sng" algn="ctr">
            <a:solidFill>
              <a:schemeClr val="dk1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" name="Arc 4">
            <a:extLst>
              <a:ext uri="{FF2B5EF4-FFF2-40B4-BE49-F238E27FC236}">
                <a16:creationId xmlns:a16="http://schemas.microsoft.com/office/drawing/2014/main" id="{B3F9497A-B013-DF0C-A4BF-86AE03A4E42E}"/>
              </a:ext>
            </a:extLst>
          </p:cNvPr>
          <p:cNvSpPr/>
          <p:nvPr/>
        </p:nvSpPr>
        <p:spPr bwMode="auto">
          <a:xfrm rot="20814270" flipH="1">
            <a:off x="2288324" y="3681912"/>
            <a:ext cx="3098035" cy="2268111"/>
          </a:xfrm>
          <a:prstGeom prst="arc">
            <a:avLst>
              <a:gd name="adj1" fmla="val 19649576"/>
              <a:gd name="adj2" fmla="val 2759545"/>
            </a:avLst>
          </a:prstGeom>
          <a:ln w="19050" cap="flat" cmpd="sng" algn="ctr">
            <a:solidFill>
              <a:schemeClr val="dk1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857786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5" grpId="0" animBg="1"/>
      <p:bldP spid="16" grpId="0" animBg="1"/>
      <p:bldP spid="24" grpId="0" animBg="1"/>
      <p:bldP spid="3" grpId="0" animBg="1"/>
      <p:bldP spid="4" grpId="0" animBg="1"/>
      <p:bldP spid="5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Titre 1"/>
          <p:cNvSpPr>
            <a:spLocks noGrp="1"/>
          </p:cNvSpPr>
          <p:nvPr>
            <p:ph type="title"/>
          </p:nvPr>
        </p:nvSpPr>
        <p:spPr bwMode="auto">
          <a:xfrm>
            <a:off x="0" y="-27384"/>
            <a:ext cx="12191957" cy="1047725"/>
          </a:xfrm>
        </p:spPr>
        <p:txBody>
          <a:bodyPr/>
          <a:lstStyle/>
          <a:p>
            <a:pPr>
              <a:defRPr/>
            </a:pPr>
            <a:r>
              <a:rPr lang="en-US" dirty="0"/>
              <a:t>Outline of the course / Schedule</a:t>
            </a:r>
            <a:endParaRPr lang="fr-FR" dirty="0"/>
          </a:p>
        </p:txBody>
      </p:sp>
      <p:sp>
        <p:nvSpPr>
          <p:cNvPr id="12" name="Espace réservé du texte 2"/>
          <p:cNvSpPr>
            <a:spLocks noGrp="1"/>
          </p:cNvSpPr>
          <p:nvPr>
            <p:ph type="body" sz="quarter" idx="10"/>
          </p:nvPr>
        </p:nvSpPr>
        <p:spPr bwMode="auto">
          <a:xfrm>
            <a:off x="0" y="1052736"/>
            <a:ext cx="12167277" cy="5328592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endParaRPr lang="en-GB" dirty="0"/>
          </a:p>
          <a:p>
            <a:pPr marL="0" indent="0">
              <a:buNone/>
              <a:defRPr/>
            </a:pPr>
            <a:endParaRPr lang="en-GB" dirty="0"/>
          </a:p>
          <a:p>
            <a:pPr>
              <a:defRPr/>
            </a:pPr>
            <a:r>
              <a:rPr lang="en-GB" dirty="0"/>
              <a:t>Mining geomodelling course</a:t>
            </a:r>
          </a:p>
          <a:p>
            <a:pPr>
              <a:defRPr/>
            </a:pPr>
            <a:r>
              <a:rPr lang="en-GB" dirty="0"/>
              <a:t>Mining geostatistics course</a:t>
            </a:r>
          </a:p>
          <a:p>
            <a:pPr>
              <a:defRPr/>
            </a:pPr>
            <a:r>
              <a:rPr lang="en-GB" dirty="0"/>
              <a:t>Project </a:t>
            </a:r>
            <a:r>
              <a:rPr lang="en-GB" i="1" dirty="0"/>
              <a:t>San Nicolas</a:t>
            </a:r>
          </a:p>
          <a:p>
            <a:pPr>
              <a:defRPr/>
            </a:pPr>
            <a:r>
              <a:rPr lang="en-GB" dirty="0"/>
              <a:t>Oral &amp; Synthetic report 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3411F620-80D7-D6C0-5013-4E346AE8113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 bwMode="auto">
          <a:xfrm>
            <a:off x="4659550" y="939364"/>
            <a:ext cx="7376496" cy="3080122"/>
          </a:xfrm>
          <a:prstGeom prst="rect">
            <a:avLst/>
          </a:prstGeom>
        </p:spPr>
      </p:pic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85487761-3242-1C58-A702-7C91134F8C2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33718639"/>
              </p:ext>
            </p:extLst>
          </p:nvPr>
        </p:nvGraphicFramePr>
        <p:xfrm>
          <a:off x="1192133" y="4409057"/>
          <a:ext cx="8712968" cy="1884124"/>
        </p:xfrm>
        <a:graphic>
          <a:graphicData uri="http://schemas.openxmlformats.org/drawingml/2006/table">
            <a:tbl>
              <a:tblPr firstCol="1" bandRow="1">
                <a:tableStyleId>{85BE263C-DBD7-4A20-BB59-AAB30ACAA65A}</a:tableStyleId>
              </a:tblPr>
              <a:tblGrid>
                <a:gridCol w="95563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75733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93937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2400" dirty="0">
                          <a:effectLst/>
                        </a:rPr>
                        <a:t>AF1</a:t>
                      </a:r>
                      <a:endParaRPr lang="en-GB" sz="2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7625" marR="47625" marT="47625" marB="476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2400" dirty="0">
                          <a:effectLst/>
                        </a:rPr>
                        <a:t>– </a:t>
                      </a:r>
                      <a:r>
                        <a:rPr lang="fr-FR" sz="2400" dirty="0" err="1">
                          <a:effectLst/>
                        </a:rPr>
                        <a:t>Analyze</a:t>
                      </a:r>
                      <a:r>
                        <a:rPr lang="fr-FR" sz="2400" dirty="0">
                          <a:effectLst/>
                        </a:rPr>
                        <a:t> and process </a:t>
                      </a:r>
                      <a:r>
                        <a:rPr lang="fr-FR" sz="2400" b="1" dirty="0">
                          <a:effectLst/>
                        </a:rPr>
                        <a:t>multi-source data </a:t>
                      </a:r>
                      <a:r>
                        <a:rPr lang="fr-FR" sz="2400" dirty="0">
                          <a:effectLst/>
                        </a:rPr>
                        <a:t>to </a:t>
                      </a:r>
                      <a:r>
                        <a:rPr lang="fr-FR" sz="2400" dirty="0" err="1">
                          <a:effectLst/>
                        </a:rPr>
                        <a:t>address</a:t>
                      </a:r>
                      <a:r>
                        <a:rPr lang="fr-FR" sz="2400" dirty="0">
                          <a:effectLst/>
                        </a:rPr>
                        <a:t> a </a:t>
                      </a:r>
                      <a:r>
                        <a:rPr lang="fr-FR" sz="2400" b="1" dirty="0" err="1">
                          <a:effectLst/>
                        </a:rPr>
                        <a:t>mining</a:t>
                      </a:r>
                      <a:r>
                        <a:rPr lang="fr-FR" sz="2400" b="1" dirty="0">
                          <a:effectLst/>
                        </a:rPr>
                        <a:t> exploration </a:t>
                      </a:r>
                      <a:r>
                        <a:rPr lang="fr-FR" sz="2400" b="1" dirty="0" err="1">
                          <a:effectLst/>
                        </a:rPr>
                        <a:t>problem</a:t>
                      </a:r>
                      <a:r>
                        <a:rPr lang="fr-FR" sz="2400" dirty="0">
                          <a:effectLst/>
                        </a:rPr>
                        <a:t>, </a:t>
                      </a:r>
                      <a:r>
                        <a:rPr lang="fr-FR" sz="2400" dirty="0" err="1">
                          <a:effectLst/>
                        </a:rPr>
                        <a:t>given</a:t>
                      </a:r>
                      <a:r>
                        <a:rPr lang="fr-FR" sz="2400" dirty="0">
                          <a:effectLst/>
                        </a:rPr>
                        <a:t> an ore </a:t>
                      </a:r>
                      <a:r>
                        <a:rPr lang="fr-FR" sz="2400" dirty="0" err="1">
                          <a:effectLst/>
                        </a:rPr>
                        <a:t>genesis</a:t>
                      </a:r>
                      <a:r>
                        <a:rPr lang="fr-FR" sz="2400" dirty="0">
                          <a:effectLst/>
                        </a:rPr>
                        <a:t> </a:t>
                      </a:r>
                      <a:r>
                        <a:rPr lang="fr-FR" sz="2400" dirty="0" err="1">
                          <a:effectLst/>
                        </a:rPr>
                        <a:t>problem</a:t>
                      </a:r>
                      <a:endParaRPr lang="en-GB" sz="2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7625" marR="47625" marT="47625" marB="476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9159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2400" dirty="0">
                          <a:effectLst/>
                        </a:rPr>
                        <a:t>AF2</a:t>
                      </a:r>
                      <a:endParaRPr lang="en-GB" sz="2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7625" marR="47625" marT="47625" marB="476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2400" dirty="0">
                          <a:effectLst/>
                        </a:rPr>
                        <a:t>– </a:t>
                      </a:r>
                      <a:r>
                        <a:rPr lang="fr-FR" sz="2400" dirty="0" err="1">
                          <a:effectLst/>
                        </a:rPr>
                        <a:t>Perform</a:t>
                      </a:r>
                      <a:r>
                        <a:rPr lang="fr-FR" sz="2400" dirty="0">
                          <a:effectLst/>
                        </a:rPr>
                        <a:t> a </a:t>
                      </a:r>
                      <a:r>
                        <a:rPr lang="fr-FR" sz="2400" b="1" dirty="0" err="1">
                          <a:effectLst/>
                        </a:rPr>
                        <a:t>mineral</a:t>
                      </a:r>
                      <a:r>
                        <a:rPr lang="fr-FR" sz="2400" b="1" dirty="0">
                          <a:effectLst/>
                        </a:rPr>
                        <a:t> </a:t>
                      </a:r>
                      <a:r>
                        <a:rPr lang="fr-FR" sz="2400" b="1" dirty="0" err="1">
                          <a:effectLst/>
                        </a:rPr>
                        <a:t>resource</a:t>
                      </a:r>
                      <a:r>
                        <a:rPr lang="fr-FR" sz="2400" b="1" dirty="0">
                          <a:effectLst/>
                        </a:rPr>
                        <a:t> </a:t>
                      </a:r>
                      <a:r>
                        <a:rPr lang="fr-FR" sz="2400" b="1" dirty="0" err="1">
                          <a:effectLst/>
                        </a:rPr>
                        <a:t>assessment</a:t>
                      </a:r>
                      <a:r>
                        <a:rPr lang="fr-FR" sz="2400" dirty="0">
                          <a:effectLst/>
                        </a:rPr>
                        <a:t>.</a:t>
                      </a:r>
                      <a:endParaRPr lang="en-GB" sz="2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7625" marR="47625" marT="47625" marB="476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8197718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err="1"/>
              <a:t>What</a:t>
            </a:r>
            <a:r>
              <a:rPr lang="fr-FR" dirty="0"/>
              <a:t> are the </a:t>
            </a:r>
            <a:r>
              <a:rPr lang="fr-FR" dirty="0" err="1"/>
              <a:t>field</a:t>
            </a:r>
            <a:r>
              <a:rPr lang="fr-FR" dirty="0"/>
              <a:t> </a:t>
            </a:r>
            <a:r>
              <a:rPr lang="fr-FR" dirty="0" err="1"/>
              <a:t>work</a:t>
            </a:r>
            <a:r>
              <a:rPr lang="fr-FR" dirty="0"/>
              <a:t> input data?</a:t>
            </a:r>
            <a:endParaRPr lang="en-GB" dirty="0"/>
          </a:p>
        </p:txBody>
      </p:sp>
      <p:sp>
        <p:nvSpPr>
          <p:cNvPr id="6" name="Rectangle 5"/>
          <p:cNvSpPr/>
          <p:nvPr/>
        </p:nvSpPr>
        <p:spPr bwMode="auto">
          <a:xfrm>
            <a:off x="6394766" y="973489"/>
            <a:ext cx="2160240" cy="837311"/>
          </a:xfrm>
          <a:prstGeom prst="rect">
            <a:avLst/>
          </a:prstGeom>
          <a:solidFill>
            <a:schemeClr val="tx2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GB" sz="2400" dirty="0"/>
              <a:t>Geological interpretations</a:t>
            </a:r>
          </a:p>
        </p:txBody>
      </p:sp>
      <p:sp>
        <p:nvSpPr>
          <p:cNvPr id="7" name="Rectangle 6"/>
          <p:cNvSpPr/>
          <p:nvPr/>
        </p:nvSpPr>
        <p:spPr bwMode="auto">
          <a:xfrm>
            <a:off x="9484345" y="982801"/>
            <a:ext cx="2160240" cy="837311"/>
          </a:xfrm>
          <a:prstGeom prst="rect">
            <a:avLst/>
          </a:prstGeom>
          <a:solidFill>
            <a:schemeClr val="tx2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GB" sz="2400" dirty="0"/>
              <a:t>Time series </a:t>
            </a:r>
          </a:p>
        </p:txBody>
      </p:sp>
      <p:pic>
        <p:nvPicPr>
          <p:cNvPr id="15" name="Image 1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55124" y="1931823"/>
            <a:ext cx="2834439" cy="2352139"/>
          </a:xfrm>
          <a:prstGeom prst="rect">
            <a:avLst/>
          </a:prstGeom>
        </p:spPr>
      </p:pic>
      <p:sp>
        <p:nvSpPr>
          <p:cNvPr id="16" name="ZoneTexte 15"/>
          <p:cNvSpPr txBox="1"/>
          <p:nvPr/>
        </p:nvSpPr>
        <p:spPr>
          <a:xfrm>
            <a:off x="10423924" y="4195034"/>
            <a:ext cx="158070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i="1" dirty="0"/>
              <a:t>[Zhao, 2016]</a:t>
            </a:r>
          </a:p>
        </p:txBody>
      </p:sp>
      <p:pic>
        <p:nvPicPr>
          <p:cNvPr id="18" name="Image 1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83638" y="1928168"/>
            <a:ext cx="1734674" cy="2548176"/>
          </a:xfrm>
          <a:prstGeom prst="rect">
            <a:avLst/>
          </a:prstGeom>
        </p:spPr>
      </p:pic>
      <p:pic>
        <p:nvPicPr>
          <p:cNvPr id="19" name="Image 18"/>
          <p:cNvPicPr>
            <a:picLocks noChangeAspect="1"/>
          </p:cNvPicPr>
          <p:nvPr/>
        </p:nvPicPr>
        <p:blipFill rotWithShape="1">
          <a:blip r:embed="rId5"/>
          <a:srcRect t="35746" r="875" b="1409"/>
          <a:stretch/>
        </p:blipFill>
        <p:spPr>
          <a:xfrm>
            <a:off x="6310263" y="3625204"/>
            <a:ext cx="2462547" cy="1075487"/>
          </a:xfrm>
          <a:prstGeom prst="rect">
            <a:avLst/>
          </a:prstGeom>
        </p:spPr>
      </p:pic>
      <p:sp>
        <p:nvSpPr>
          <p:cNvPr id="20" name="ZoneTexte 19"/>
          <p:cNvSpPr txBox="1"/>
          <p:nvPr/>
        </p:nvSpPr>
        <p:spPr>
          <a:xfrm>
            <a:off x="6596987" y="4736343"/>
            <a:ext cx="188909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i="1" dirty="0"/>
              <a:t>[Marchal, 2017]</a:t>
            </a:r>
          </a:p>
        </p:txBody>
      </p:sp>
      <p:sp>
        <p:nvSpPr>
          <p:cNvPr id="25" name="Rectangle 24"/>
          <p:cNvSpPr/>
          <p:nvPr/>
        </p:nvSpPr>
        <p:spPr bwMode="auto">
          <a:xfrm>
            <a:off x="9455989" y="5171925"/>
            <a:ext cx="2160240" cy="913267"/>
          </a:xfrm>
          <a:prstGeom prst="rect">
            <a:avLst/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defRPr/>
            </a:pPr>
            <a:r>
              <a:rPr lang="en-GB" sz="2000" i="1" dirty="0"/>
              <a:t>Well injection, production data</a:t>
            </a:r>
          </a:p>
        </p:txBody>
      </p:sp>
      <p:sp>
        <p:nvSpPr>
          <p:cNvPr id="28" name="Rectangle 27"/>
          <p:cNvSpPr/>
          <p:nvPr/>
        </p:nvSpPr>
        <p:spPr bwMode="auto">
          <a:xfrm>
            <a:off x="6311004" y="5180028"/>
            <a:ext cx="2160240" cy="908279"/>
          </a:xfrm>
          <a:prstGeom prst="rect">
            <a:avLst/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defRPr/>
            </a:pPr>
            <a:r>
              <a:rPr lang="en-GB" sz="2000" i="1" dirty="0"/>
              <a:t>Maps, cross sections, outcrop digitation</a:t>
            </a:r>
          </a:p>
        </p:txBody>
      </p:sp>
      <p:sp>
        <p:nvSpPr>
          <p:cNvPr id="30" name="Rectangle 29"/>
          <p:cNvSpPr/>
          <p:nvPr/>
        </p:nvSpPr>
        <p:spPr bwMode="auto">
          <a:xfrm>
            <a:off x="548223" y="973489"/>
            <a:ext cx="2160240" cy="837311"/>
          </a:xfrm>
          <a:prstGeom prst="rect">
            <a:avLst/>
          </a:prstGeom>
          <a:solidFill>
            <a:schemeClr val="tx2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GB" sz="2400" dirty="0"/>
              <a:t>Drillcore &amp; samples </a:t>
            </a:r>
          </a:p>
        </p:txBody>
      </p:sp>
      <p:pic>
        <p:nvPicPr>
          <p:cNvPr id="31" name="Image 30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4349" y="1909800"/>
            <a:ext cx="3184904" cy="1942710"/>
          </a:xfrm>
          <a:prstGeom prst="rect">
            <a:avLst/>
          </a:prstGeom>
        </p:spPr>
      </p:pic>
      <p:pic>
        <p:nvPicPr>
          <p:cNvPr id="32" name="Image 3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77081" y="3818500"/>
            <a:ext cx="1646065" cy="1267148"/>
          </a:xfrm>
          <a:prstGeom prst="rect">
            <a:avLst/>
          </a:prstGeom>
        </p:spPr>
      </p:pic>
      <p:sp>
        <p:nvSpPr>
          <p:cNvPr id="33" name="ZoneTexte 32"/>
          <p:cNvSpPr txBox="1"/>
          <p:nvPr/>
        </p:nvSpPr>
        <p:spPr>
          <a:xfrm>
            <a:off x="1763914" y="1880391"/>
            <a:ext cx="188909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i="1" dirty="0"/>
              <a:t>[Braga, 2019]</a:t>
            </a:r>
          </a:p>
        </p:txBody>
      </p:sp>
      <p:sp>
        <p:nvSpPr>
          <p:cNvPr id="34" name="ZoneTexte 33"/>
          <p:cNvSpPr txBox="1"/>
          <p:nvPr/>
        </p:nvSpPr>
        <p:spPr>
          <a:xfrm>
            <a:off x="1900695" y="4796439"/>
            <a:ext cx="188909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i="1" dirty="0"/>
              <a:t>[</a:t>
            </a:r>
            <a:r>
              <a:rPr lang="fr-FR" sz="1600" i="1" dirty="0" err="1"/>
              <a:t>Martz</a:t>
            </a:r>
            <a:r>
              <a:rPr lang="fr-FR" sz="1600" i="1" dirty="0"/>
              <a:t>, 2016]</a:t>
            </a:r>
          </a:p>
        </p:txBody>
      </p:sp>
      <p:sp>
        <p:nvSpPr>
          <p:cNvPr id="35" name="Rectangle 34"/>
          <p:cNvSpPr/>
          <p:nvPr/>
        </p:nvSpPr>
        <p:spPr bwMode="auto">
          <a:xfrm>
            <a:off x="212010" y="5180028"/>
            <a:ext cx="2832666" cy="908279"/>
          </a:xfrm>
          <a:prstGeom prst="rect">
            <a:avLst/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defRPr/>
            </a:pPr>
            <a:r>
              <a:rPr lang="en-GB" sz="2000" i="1" dirty="0"/>
              <a:t>Geology, Geochemistry &amp; petrophysical data, markers</a:t>
            </a:r>
          </a:p>
        </p:txBody>
      </p:sp>
      <p:pic>
        <p:nvPicPr>
          <p:cNvPr id="36" name="Image 35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4412" b="7794"/>
          <a:stretch/>
        </p:blipFill>
        <p:spPr>
          <a:xfrm>
            <a:off x="4058919" y="2172049"/>
            <a:ext cx="1792607" cy="1476252"/>
          </a:xfrm>
          <a:prstGeom prst="rect">
            <a:avLst/>
          </a:prstGeom>
        </p:spPr>
      </p:pic>
      <p:sp>
        <p:nvSpPr>
          <p:cNvPr id="37" name="Rectangle 36"/>
          <p:cNvSpPr/>
          <p:nvPr/>
        </p:nvSpPr>
        <p:spPr bwMode="auto">
          <a:xfrm>
            <a:off x="3522991" y="973490"/>
            <a:ext cx="2160240" cy="837311"/>
          </a:xfrm>
          <a:prstGeom prst="rect">
            <a:avLst/>
          </a:prstGeom>
          <a:solidFill>
            <a:schemeClr val="tx2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GB" sz="2400" dirty="0"/>
              <a:t>Geophysical survey</a:t>
            </a:r>
          </a:p>
        </p:txBody>
      </p:sp>
      <p:pic>
        <p:nvPicPr>
          <p:cNvPr id="38" name="Image 37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350232" y="1980790"/>
            <a:ext cx="1011517" cy="2562510"/>
          </a:xfrm>
          <a:prstGeom prst="rect">
            <a:avLst/>
          </a:prstGeom>
        </p:spPr>
      </p:pic>
      <p:sp>
        <p:nvSpPr>
          <p:cNvPr id="39" name="ZoneTexte 38"/>
          <p:cNvSpPr txBox="1"/>
          <p:nvPr/>
        </p:nvSpPr>
        <p:spPr>
          <a:xfrm>
            <a:off x="4244336" y="3546914"/>
            <a:ext cx="188909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i="1" dirty="0"/>
              <a:t>[</a:t>
            </a:r>
            <a:r>
              <a:rPr lang="fr-FR" sz="1600" i="1" dirty="0" err="1"/>
              <a:t>Nejad</a:t>
            </a:r>
            <a:r>
              <a:rPr lang="fr-FR" sz="1600" i="1" dirty="0"/>
              <a:t>, 2021]</a:t>
            </a:r>
          </a:p>
        </p:txBody>
      </p:sp>
      <p:sp>
        <p:nvSpPr>
          <p:cNvPr id="40" name="ZoneTexte 39"/>
          <p:cNvSpPr txBox="1"/>
          <p:nvPr/>
        </p:nvSpPr>
        <p:spPr>
          <a:xfrm>
            <a:off x="3304004" y="4508108"/>
            <a:ext cx="188909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i="1" dirty="0"/>
              <a:t>[</a:t>
            </a:r>
            <a:r>
              <a:rPr lang="fr-FR" sz="1600" i="1" dirty="0" err="1"/>
              <a:t>Courtesy</a:t>
            </a:r>
            <a:r>
              <a:rPr lang="fr-FR" sz="1600" i="1" dirty="0"/>
              <a:t> of Orano]</a:t>
            </a:r>
          </a:p>
        </p:txBody>
      </p:sp>
      <p:sp>
        <p:nvSpPr>
          <p:cNvPr id="41" name="Rectangle 40"/>
          <p:cNvSpPr/>
          <p:nvPr/>
        </p:nvSpPr>
        <p:spPr bwMode="auto">
          <a:xfrm>
            <a:off x="3486066" y="5180028"/>
            <a:ext cx="2160240" cy="908279"/>
          </a:xfrm>
          <a:prstGeom prst="rect">
            <a:avLst/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defRPr/>
            </a:pPr>
            <a:r>
              <a:rPr lang="en-GB" sz="2000" i="1" dirty="0"/>
              <a:t>EM, seismic, radiometric, resistivity</a:t>
            </a:r>
          </a:p>
        </p:txBody>
      </p:sp>
    </p:spTree>
    <p:extLst>
      <p:ext uri="{BB962C8B-B14F-4D97-AF65-F5344CB8AC3E}">
        <p14:creationId xmlns:p14="http://schemas.microsoft.com/office/powerpoint/2010/main" val="19760044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16" grpId="0"/>
      <p:bldP spid="20" grpId="0"/>
      <p:bldP spid="25" grpId="0" animBg="1"/>
      <p:bldP spid="28" grpId="0" animBg="1"/>
      <p:bldP spid="30" grpId="0" animBg="1"/>
      <p:bldP spid="33" grpId="0"/>
      <p:bldP spid="34" grpId="0"/>
      <p:bldP spid="35" grpId="0" animBg="1"/>
      <p:bldP spid="37" grpId="0" animBg="1"/>
      <p:bldP spid="39" grpId="0"/>
      <p:bldP spid="40" grpId="0"/>
      <p:bldP spid="41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Drillcore Data</a:t>
            </a:r>
            <a:endParaRPr lang="en-GB" dirty="0"/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798" t="24012" r="17833"/>
          <a:stretch/>
        </p:blipFill>
        <p:spPr>
          <a:xfrm>
            <a:off x="3035660" y="810435"/>
            <a:ext cx="4212468" cy="5697005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4007768" y="778617"/>
            <a:ext cx="720080" cy="5760640"/>
          </a:xfrm>
          <a:prstGeom prst="rect">
            <a:avLst/>
          </a:prstGeom>
          <a:noFill/>
          <a:ln w="57150"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 dirty="0">
              <a:latin typeface="Calibri" pitchFamily="34" charset="0"/>
              <a:cs typeface="Arial" pitchFamily="34" charset="0"/>
            </a:endParaRPr>
          </a:p>
        </p:txBody>
      </p:sp>
      <p:cxnSp>
        <p:nvCxnSpPr>
          <p:cNvPr id="8" name="Connecteur droit avec flèche 7"/>
          <p:cNvCxnSpPr>
            <a:cxnSpLocks/>
          </p:cNvCxnSpPr>
          <p:nvPr/>
        </p:nvCxnSpPr>
        <p:spPr>
          <a:xfrm flipH="1">
            <a:off x="2764409" y="1320511"/>
            <a:ext cx="1225080" cy="90000"/>
          </a:xfrm>
          <a:prstGeom prst="straightConnector1">
            <a:avLst/>
          </a:prstGeom>
          <a:ln w="57150">
            <a:solidFill>
              <a:schemeClr val="accent2">
                <a:lumMod val="60000"/>
                <a:lumOff val="40000"/>
              </a:schemeClr>
            </a:solidFill>
            <a:bevel/>
            <a:headEnd type="none" w="med" len="me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Rectangle 8"/>
          <p:cNvSpPr/>
          <p:nvPr/>
        </p:nvSpPr>
        <p:spPr>
          <a:xfrm>
            <a:off x="5231904" y="746800"/>
            <a:ext cx="612068" cy="5760640"/>
          </a:xfrm>
          <a:prstGeom prst="rect">
            <a:avLst/>
          </a:prstGeom>
          <a:noFill/>
          <a:ln w="57150"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 dirty="0">
              <a:latin typeface="Calibri" pitchFamily="34" charset="0"/>
              <a:cs typeface="Arial" pitchFamily="34" charset="0"/>
            </a:endParaRPr>
          </a:p>
        </p:txBody>
      </p:sp>
      <p:cxnSp>
        <p:nvCxnSpPr>
          <p:cNvPr id="12" name="Connecteur droit avec flèche 11"/>
          <p:cNvCxnSpPr>
            <a:cxnSpLocks/>
            <a:endCxn id="21" idx="1"/>
          </p:cNvCxnSpPr>
          <p:nvPr/>
        </p:nvCxnSpPr>
        <p:spPr>
          <a:xfrm>
            <a:off x="5843972" y="1988840"/>
            <a:ext cx="2766555" cy="1440626"/>
          </a:xfrm>
          <a:prstGeom prst="straightConnector1">
            <a:avLst/>
          </a:prstGeom>
          <a:ln w="57150">
            <a:solidFill>
              <a:schemeClr val="accent6">
                <a:lumMod val="60000"/>
                <a:lumOff val="40000"/>
              </a:schemeClr>
            </a:solidFill>
            <a:bevel/>
            <a:headEnd type="none" w="med" len="me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Connecteur droit avec flèche 14"/>
          <p:cNvCxnSpPr/>
          <p:nvPr/>
        </p:nvCxnSpPr>
        <p:spPr>
          <a:xfrm>
            <a:off x="6960096" y="3717032"/>
            <a:ext cx="1650431" cy="0"/>
          </a:xfrm>
          <a:prstGeom prst="straightConnector1">
            <a:avLst/>
          </a:prstGeom>
          <a:ln w="57150">
            <a:solidFill>
              <a:schemeClr val="accent6">
                <a:lumMod val="60000"/>
                <a:lumOff val="40000"/>
              </a:schemeClr>
            </a:solidFill>
            <a:bevel/>
            <a:headEnd type="none" w="med" len="me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Connecteur droit avec flèche 16"/>
          <p:cNvCxnSpPr/>
          <p:nvPr/>
        </p:nvCxnSpPr>
        <p:spPr>
          <a:xfrm flipV="1">
            <a:off x="6670955" y="4149080"/>
            <a:ext cx="1939572" cy="1224136"/>
          </a:xfrm>
          <a:prstGeom prst="straightConnector1">
            <a:avLst/>
          </a:prstGeom>
          <a:ln w="57150">
            <a:solidFill>
              <a:schemeClr val="accent6">
                <a:lumMod val="60000"/>
                <a:lumOff val="40000"/>
              </a:schemeClr>
            </a:solidFill>
            <a:bevel/>
            <a:headEnd type="none" w="med" len="me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Rectangle 17"/>
          <p:cNvSpPr/>
          <p:nvPr/>
        </p:nvSpPr>
        <p:spPr>
          <a:xfrm>
            <a:off x="6316668" y="4869159"/>
            <a:ext cx="354287" cy="1673411"/>
          </a:xfrm>
          <a:prstGeom prst="rect">
            <a:avLst/>
          </a:prstGeom>
          <a:noFill/>
          <a:ln w="57150"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 dirty="0">
              <a:latin typeface="Calibri" pitchFamily="34" charset="0"/>
              <a:cs typeface="Arial" pitchFamily="34" charset="0"/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6605809" y="675468"/>
            <a:ext cx="354287" cy="4697748"/>
          </a:xfrm>
          <a:prstGeom prst="rect">
            <a:avLst/>
          </a:prstGeom>
          <a:noFill/>
          <a:ln w="57150"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 dirty="0">
              <a:latin typeface="Calibri" pitchFamily="34" charset="0"/>
              <a:cs typeface="Arial" pitchFamily="34" charset="0"/>
            </a:endParaRPr>
          </a:p>
        </p:txBody>
      </p:sp>
      <p:sp>
        <p:nvSpPr>
          <p:cNvPr id="20" name="ZoneTexte 19"/>
          <p:cNvSpPr txBox="1"/>
          <p:nvPr/>
        </p:nvSpPr>
        <p:spPr>
          <a:xfrm>
            <a:off x="91677" y="1230649"/>
            <a:ext cx="2672732" cy="1729123"/>
          </a:xfrm>
          <a:prstGeom prst="rect">
            <a:avLst/>
          </a:prstGeom>
          <a:solidFill>
            <a:schemeClr val="accent1">
              <a:lumMod val="75000"/>
              <a:alpha val="35000"/>
            </a:schemeClr>
          </a:solidFill>
          <a:ln w="15875">
            <a:solidFill>
              <a:schemeClr val="tx1">
                <a:lumMod val="50000"/>
                <a:lumOff val="50000"/>
              </a:schemeClr>
            </a:solidFill>
          </a:ln>
          <a:effectLst/>
        </p:spPr>
        <p:txBody>
          <a:bodyPr wrap="square" lIns="0" tIns="0" rIns="180000" bIns="36000" rtlCol="0" anchor="ctr" anchorCtr="0">
            <a:spAutoFit/>
          </a:bodyPr>
          <a:lstStyle/>
          <a:p>
            <a:pPr marL="365760" marR="0" indent="-256032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accent3"/>
              </a:buClr>
              <a:buSzTx/>
              <a:buFont typeface="Georgia"/>
              <a:buNone/>
              <a:tabLst/>
            </a:pPr>
            <a:r>
              <a:rPr lang="fr-FR" sz="2200" b="1" spc="6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	</a:t>
            </a:r>
            <a:r>
              <a:rPr lang="fr-FR" sz="2200" b="1" spc="6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Continuous</a:t>
            </a:r>
            <a:r>
              <a:rPr lang="fr-FR" sz="2200" b="1" spc="6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 log </a:t>
            </a:r>
            <a:r>
              <a:rPr lang="fr-FR" sz="2200" b="1" spc="6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properties</a:t>
            </a:r>
            <a:r>
              <a:rPr lang="fr-FR" sz="2200" b="1" spc="6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: </a:t>
            </a:r>
            <a:r>
              <a:rPr lang="fr-FR" sz="2200" spc="6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geochemical</a:t>
            </a:r>
            <a:r>
              <a:rPr lang="fr-FR" sz="2200" spc="6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 data, spectral data, gamma-ray</a:t>
            </a:r>
            <a:endParaRPr kumimoji="0" lang="en-GB" sz="2200" b="0" i="0" u="none" strike="noStrike" kern="1200" cap="none" spc="60" normalizeH="0" baseline="0" dirty="0">
              <a:ln>
                <a:noFill/>
              </a:ln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1" name="ZoneTexte 20"/>
          <p:cNvSpPr txBox="1"/>
          <p:nvPr/>
        </p:nvSpPr>
        <p:spPr>
          <a:xfrm>
            <a:off x="8610527" y="2395627"/>
            <a:ext cx="3315584" cy="2067677"/>
          </a:xfrm>
          <a:prstGeom prst="rect">
            <a:avLst/>
          </a:prstGeom>
          <a:solidFill>
            <a:schemeClr val="accent6">
              <a:lumMod val="60000"/>
              <a:lumOff val="40000"/>
              <a:alpha val="35000"/>
            </a:schemeClr>
          </a:solidFill>
          <a:ln w="15875">
            <a:solidFill>
              <a:schemeClr val="tx1">
                <a:lumMod val="50000"/>
                <a:lumOff val="50000"/>
              </a:schemeClr>
            </a:solidFill>
          </a:ln>
          <a:effectLst/>
        </p:spPr>
        <p:txBody>
          <a:bodyPr wrap="square" lIns="0" tIns="0" rIns="180000" bIns="36000" rtlCol="0" anchor="ctr" anchorCtr="0">
            <a:spAutoFit/>
          </a:bodyPr>
          <a:lstStyle/>
          <a:p>
            <a:pPr marL="365760" marR="0" indent="-256032" algn="ctr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accent3"/>
              </a:buClr>
              <a:buSzTx/>
              <a:buFont typeface="Georgia"/>
              <a:buNone/>
              <a:tabLst/>
            </a:pPr>
            <a:r>
              <a:rPr lang="fr-FR" sz="2200" b="1" spc="6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Discrete</a:t>
            </a:r>
            <a:r>
              <a:rPr lang="fr-FR" sz="2200" b="1" spc="6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 log </a:t>
            </a:r>
            <a:r>
              <a:rPr lang="fr-FR" sz="2200" b="1" spc="6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properties</a:t>
            </a:r>
            <a:r>
              <a:rPr lang="fr-FR" sz="2200" b="1" spc="6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: </a:t>
            </a:r>
            <a:r>
              <a:rPr lang="fr-FR" sz="2200" spc="6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fracture </a:t>
            </a:r>
            <a:r>
              <a:rPr lang="fr-FR" sz="2200" spc="6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degree</a:t>
            </a:r>
            <a:r>
              <a:rPr lang="fr-FR" sz="2200" spc="6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, </a:t>
            </a:r>
            <a:r>
              <a:rPr lang="fr-FR" sz="2200" spc="6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argillization</a:t>
            </a:r>
            <a:r>
              <a:rPr lang="fr-FR" sz="2200" spc="6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, </a:t>
            </a:r>
            <a:r>
              <a:rPr lang="fr-FR" sz="2200" spc="6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bleaching</a:t>
            </a:r>
            <a:r>
              <a:rPr lang="fr-FR" sz="2200" spc="6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, but </a:t>
            </a:r>
            <a:r>
              <a:rPr lang="fr-FR" sz="2200" spc="6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also</a:t>
            </a:r>
            <a:r>
              <a:rPr lang="fr-FR" sz="2200" spc="6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 Au grades (</a:t>
            </a:r>
            <a:r>
              <a:rPr lang="fr-FR" sz="2200" spc="6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every</a:t>
            </a:r>
            <a:r>
              <a:rPr lang="fr-FR" sz="2200" spc="6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 </a:t>
            </a:r>
            <a:r>
              <a:rPr lang="fr-FR" sz="2200" spc="6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meter</a:t>
            </a:r>
            <a:r>
              <a:rPr lang="fr-FR" sz="2200" spc="6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), </a:t>
            </a:r>
            <a:r>
              <a:rPr lang="fr-FR" sz="2200" spc="6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geochemical</a:t>
            </a:r>
            <a:r>
              <a:rPr lang="fr-FR" sz="2200" spc="6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 data…</a:t>
            </a:r>
            <a:endParaRPr kumimoji="0" lang="en-GB" sz="2200" b="0" i="0" u="none" strike="noStrike" kern="1200" cap="none" spc="60" normalizeH="0" baseline="0" dirty="0">
              <a:ln>
                <a:noFill/>
              </a:ln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7" name="Rectangle 26"/>
          <p:cNvSpPr/>
          <p:nvPr/>
        </p:nvSpPr>
        <p:spPr>
          <a:xfrm>
            <a:off x="3053385" y="1105973"/>
            <a:ext cx="720080" cy="5433283"/>
          </a:xfrm>
          <a:prstGeom prst="rect">
            <a:avLst/>
          </a:prstGeom>
          <a:noFill/>
          <a:ln w="57150">
            <a:solidFill>
              <a:srgbClr val="E9541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 dirty="0">
              <a:latin typeface="Calibri" pitchFamily="34" charset="0"/>
              <a:cs typeface="Arial" pitchFamily="34" charset="0"/>
            </a:endParaRPr>
          </a:p>
        </p:txBody>
      </p:sp>
      <p:cxnSp>
        <p:nvCxnSpPr>
          <p:cNvPr id="28" name="Connecteur droit avec flèche 27"/>
          <p:cNvCxnSpPr/>
          <p:nvPr/>
        </p:nvCxnSpPr>
        <p:spPr>
          <a:xfrm flipH="1">
            <a:off x="2549329" y="3898228"/>
            <a:ext cx="494917" cy="0"/>
          </a:xfrm>
          <a:prstGeom prst="straightConnector1">
            <a:avLst/>
          </a:prstGeom>
          <a:ln w="57150">
            <a:solidFill>
              <a:srgbClr val="E95411"/>
            </a:solidFill>
            <a:bevel/>
            <a:headEnd type="none" w="med" len="me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ZoneTexte 29"/>
          <p:cNvSpPr txBox="1"/>
          <p:nvPr/>
        </p:nvSpPr>
        <p:spPr>
          <a:xfrm>
            <a:off x="86274" y="3778946"/>
            <a:ext cx="2458486" cy="1505985"/>
          </a:xfrm>
          <a:prstGeom prst="rect">
            <a:avLst/>
          </a:prstGeom>
          <a:solidFill>
            <a:srgbClr val="E95411">
              <a:alpha val="35000"/>
            </a:srgbClr>
          </a:solidFill>
          <a:ln w="15875">
            <a:solidFill>
              <a:schemeClr val="tx1">
                <a:lumMod val="50000"/>
                <a:lumOff val="50000"/>
              </a:schemeClr>
            </a:solidFill>
          </a:ln>
          <a:effectLst/>
        </p:spPr>
        <p:txBody>
          <a:bodyPr wrap="square" lIns="0" tIns="0" rIns="180000" bIns="36000" rtlCol="0" anchor="ctr" anchorCtr="0">
            <a:spAutoFit/>
          </a:bodyPr>
          <a:lstStyle/>
          <a:p>
            <a:pPr marL="365760" marR="0" indent="-256032" algn="ctr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accent3"/>
              </a:buClr>
              <a:buSzTx/>
              <a:buFont typeface="Georgia"/>
              <a:buNone/>
              <a:tabLst/>
            </a:pPr>
            <a:r>
              <a:rPr lang="fr-FR" sz="2200" b="1" spc="6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Sparse</a:t>
            </a:r>
            <a:endParaRPr lang="fr-FR" sz="2200" b="1" spc="6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Wingdings" panose="05000000000000000000" pitchFamily="2" charset="2"/>
            </a:endParaRPr>
          </a:p>
          <a:p>
            <a:pPr marL="365760" marR="0" indent="-256032" algn="ctr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accent3"/>
              </a:buClr>
              <a:buSzTx/>
              <a:buFont typeface="Georgia"/>
              <a:buNone/>
              <a:tabLst/>
            </a:pPr>
            <a:r>
              <a:rPr lang="fr-FR" sz="2200" b="1" spc="6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structural data:</a:t>
            </a:r>
          </a:p>
          <a:p>
            <a:pPr marL="365760" marR="0" indent="-256032" algn="ctr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accent3"/>
              </a:buClr>
              <a:buSzTx/>
              <a:buFont typeface="Georgia"/>
              <a:buNone/>
              <a:tabLst/>
            </a:pPr>
            <a:r>
              <a:rPr lang="fr-FR" sz="2200" b="1" spc="60" dirty="0" err="1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stratigraphy</a:t>
            </a:r>
            <a:r>
              <a:rPr lang="fr-FR" sz="2200" b="1" spc="6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,</a:t>
            </a:r>
          </a:p>
          <a:p>
            <a:pPr marL="365760" marR="0" indent="-256032" algn="ctr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accent3"/>
              </a:buClr>
              <a:buSzTx/>
              <a:buFont typeface="Georgia"/>
              <a:buNone/>
              <a:tabLst/>
            </a:pPr>
            <a:r>
              <a:rPr lang="fr-FR" sz="2200" b="1" spc="60" dirty="0" err="1">
                <a:solidFill>
                  <a:schemeClr val="bg2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faults</a:t>
            </a:r>
            <a:endParaRPr kumimoji="0" lang="en-GB" sz="2200" b="0" i="0" u="none" strike="noStrike" kern="1200" cap="none" spc="60" normalizeH="0" baseline="0" dirty="0">
              <a:ln>
                <a:noFill/>
              </a:ln>
              <a:solidFill>
                <a:schemeClr val="bg2">
                  <a:lumMod val="75000"/>
                </a:schemeClr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087976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9" grpId="0" animBg="1"/>
      <p:bldP spid="18" grpId="0" animBg="1"/>
      <p:bldP spid="19" grpId="0" animBg="1"/>
      <p:bldP spid="20" grpId="0" animBg="1"/>
      <p:bldP spid="21" grpId="0" animBg="1"/>
      <p:bldP spid="27" grpId="0" animBg="1"/>
      <p:bldP spid="30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Titre 3"/>
          <p:cNvSpPr>
            <a:spLocks noGrp="1"/>
          </p:cNvSpPr>
          <p:nvPr>
            <p:ph type="title"/>
          </p:nvPr>
        </p:nvSpPr>
        <p:spPr bwMode="auto">
          <a:xfrm>
            <a:off x="0" y="-27384"/>
            <a:ext cx="12191957" cy="1047725"/>
          </a:xfrm>
        </p:spPr>
        <p:txBody>
          <a:bodyPr/>
          <a:lstStyle/>
          <a:p>
            <a:pPr>
              <a:defRPr/>
            </a:pPr>
            <a:r>
              <a:rPr lang="fr-FR" dirty="0"/>
              <a:t>About Data </a:t>
            </a:r>
            <a:r>
              <a:rPr lang="en-GB" dirty="0"/>
              <a:t>Heterogeneities</a:t>
            </a:r>
            <a:endParaRPr lang="fr-FR" dirty="0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10"/>
          </p:nvPr>
        </p:nvSpPr>
        <p:spPr bwMode="auto">
          <a:xfrm>
            <a:off x="263352" y="4004076"/>
            <a:ext cx="11239498" cy="955097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r>
              <a:rPr lang="en-US" b="1" dirty="0"/>
              <a:t>Multi-scale</a:t>
            </a:r>
            <a:r>
              <a:rPr lang="en-US" dirty="0"/>
              <a:t>: from µm to km</a:t>
            </a:r>
          </a:p>
          <a:p>
            <a:pPr>
              <a:defRPr/>
            </a:pPr>
            <a:r>
              <a:rPr lang="en-US" b="1" dirty="0"/>
              <a:t>Multi-dimensional</a:t>
            </a:r>
            <a:r>
              <a:rPr lang="en-US" dirty="0"/>
              <a:t>: 1D, 2D, 3D, 4D</a:t>
            </a:r>
          </a:p>
          <a:p>
            <a:pPr>
              <a:defRPr/>
            </a:pPr>
            <a:r>
              <a:rPr lang="en-US" dirty="0"/>
              <a:t>Various range of </a:t>
            </a:r>
            <a:r>
              <a:rPr lang="en-US" b="1" dirty="0"/>
              <a:t>uncertainties</a:t>
            </a:r>
          </a:p>
          <a:p>
            <a:pPr>
              <a:defRPr/>
            </a:pPr>
            <a:r>
              <a:rPr lang="en-US" dirty="0"/>
              <a:t>Different </a:t>
            </a:r>
            <a:r>
              <a:rPr lang="en-US" b="1" dirty="0"/>
              <a:t>quality</a:t>
            </a:r>
            <a:r>
              <a:rPr lang="en-US" dirty="0"/>
              <a:t> of interpretation</a:t>
            </a:r>
          </a:p>
          <a:p>
            <a:pPr>
              <a:defRPr/>
            </a:pPr>
            <a:endParaRPr lang="en-US" dirty="0"/>
          </a:p>
        </p:txBody>
      </p:sp>
      <p:pic>
        <p:nvPicPr>
          <p:cNvPr id="6" name="Image 5"/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1199434" y="1001566"/>
            <a:ext cx="9793088" cy="3002510"/>
          </a:xfrm>
          <a:prstGeom prst="rect">
            <a:avLst/>
          </a:prstGeom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Titre 3"/>
          <p:cNvSpPr>
            <a:spLocks noGrp="1"/>
          </p:cNvSpPr>
          <p:nvPr>
            <p:ph type="title"/>
          </p:nvPr>
        </p:nvSpPr>
        <p:spPr bwMode="auto">
          <a:xfrm>
            <a:off x="0" y="-27384"/>
            <a:ext cx="12191957" cy="1047725"/>
          </a:xfrm>
        </p:spPr>
        <p:txBody>
          <a:bodyPr/>
          <a:lstStyle/>
          <a:p>
            <a:pPr>
              <a:defRPr/>
            </a:pPr>
            <a:r>
              <a:rPr lang="fr-FR" dirty="0" err="1"/>
              <a:t>Well</a:t>
            </a:r>
            <a:r>
              <a:rPr lang="fr-FR" dirty="0"/>
              <a:t> Data Overview </a:t>
            </a:r>
            <a:endParaRPr dirty="0"/>
          </a:p>
        </p:txBody>
      </p:sp>
      <p:pic>
        <p:nvPicPr>
          <p:cNvPr id="5" name="Image 4"/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191344" y="1214236"/>
            <a:ext cx="4757509" cy="4745403"/>
          </a:xfrm>
          <a:prstGeom prst="rect">
            <a:avLst/>
          </a:prstGeom>
        </p:spPr>
      </p:pic>
      <p:pic>
        <p:nvPicPr>
          <p:cNvPr id="6" name="Image 5"/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>
            <a:off x="7095885" y="1569859"/>
            <a:ext cx="4835302" cy="4745403"/>
          </a:xfrm>
          <a:prstGeom prst="rect">
            <a:avLst/>
          </a:prstGeom>
        </p:spPr>
      </p:pic>
      <p:sp>
        <p:nvSpPr>
          <p:cNvPr id="8" name="ZoneTexte 7"/>
          <p:cNvSpPr txBox="1"/>
          <p:nvPr/>
        </p:nvSpPr>
        <p:spPr bwMode="auto">
          <a:xfrm>
            <a:off x="7792211" y="1020340"/>
            <a:ext cx="4935513" cy="387793"/>
          </a:xfrm>
          <a:prstGeom prst="rect">
            <a:avLst/>
          </a:prstGeom>
          <a:noFill/>
        </p:spPr>
        <p:txBody>
          <a:bodyPr vertOverflow="overflow" horzOverflow="clip" vert="horz" wrap="square" lIns="91440" tIns="45720" rIns="91440" bIns="45720" numCol="1" spcCol="0" rtlCol="0" fromWordArt="0" anchor="t" anchorCtr="0" forceAA="0" compatLnSpc="0">
            <a:spAutoFit/>
          </a:bodyPr>
          <a:lstStyle/>
          <a:p>
            <a:pPr>
              <a:defRPr/>
            </a:pPr>
            <a:r>
              <a:t>Curvilinear length </a:t>
            </a:r>
            <a:r>
              <a:rPr>
                <a:latin typeface="Abyssinica SIL"/>
                <a:ea typeface="Abyssinica SIL"/>
                <a:cs typeface="Abyssinica SIL"/>
              </a:rPr>
              <a:t>≠</a:t>
            </a:r>
            <a:r>
              <a:t>True trace of wells</a:t>
            </a:r>
          </a:p>
        </p:txBody>
      </p:sp>
      <p:pic>
        <p:nvPicPr>
          <p:cNvPr id="2" name="Image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307210" y="3656034"/>
            <a:ext cx="3810000" cy="952500"/>
          </a:xfrm>
          <a:prstGeom prst="rect">
            <a:avLst/>
          </a:prstGeom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Titre 3"/>
          <p:cNvSpPr>
            <a:spLocks noGrp="1"/>
          </p:cNvSpPr>
          <p:nvPr>
            <p:ph type="title"/>
          </p:nvPr>
        </p:nvSpPr>
        <p:spPr bwMode="auto">
          <a:xfrm>
            <a:off x="0" y="-27384"/>
            <a:ext cx="12191957" cy="1047725"/>
          </a:xfrm>
        </p:spPr>
        <p:txBody>
          <a:bodyPr/>
          <a:lstStyle/>
          <a:p>
            <a:pPr>
              <a:defRPr/>
            </a:pPr>
            <a:r>
              <a:rPr lang="fr-FR"/>
              <a:t>What are the output?</a:t>
            </a:r>
            <a:endParaRPr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10"/>
          </p:nvPr>
        </p:nvSpPr>
        <p:spPr bwMode="auto">
          <a:xfrm>
            <a:off x="425120" y="1214868"/>
            <a:ext cx="11239499" cy="4953035"/>
          </a:xfrm>
          <a:prstGeom prst="rect">
            <a:avLst/>
          </a:prstGeom>
        </p:spPr>
        <p:txBody>
          <a:bodyPr>
            <a:normAutofit/>
          </a:bodyPr>
          <a:lstStyle/>
          <a:p>
            <a:pPr>
              <a:defRPr/>
            </a:pPr>
            <a:r>
              <a:rPr lang="fr-FR" dirty="0"/>
              <a:t>3D </a:t>
            </a:r>
            <a:r>
              <a:rPr lang="fr-FR" b="1" dirty="0" err="1"/>
              <a:t>geomodels</a:t>
            </a:r>
            <a:r>
              <a:rPr lang="fr-FR" dirty="0"/>
              <a:t>: structural </a:t>
            </a:r>
            <a:r>
              <a:rPr lang="fr-FR" dirty="0" err="1"/>
              <a:t>models</a:t>
            </a:r>
            <a:r>
              <a:rPr lang="fr-FR" dirty="0"/>
              <a:t>,</a:t>
            </a:r>
            <a:endParaRPr dirty="0"/>
          </a:p>
          <a:p>
            <a:pPr marL="0" indent="0">
              <a:buNone/>
              <a:defRPr/>
            </a:pPr>
            <a:r>
              <a:rPr lang="fr-FR" dirty="0" err="1"/>
              <a:t>petrophysical</a:t>
            </a:r>
            <a:r>
              <a:rPr lang="fr-FR" dirty="0"/>
              <a:t> </a:t>
            </a:r>
            <a:r>
              <a:rPr lang="fr-FR" dirty="0" err="1"/>
              <a:t>grids</a:t>
            </a:r>
            <a:endParaRPr lang="fr-FR" dirty="0"/>
          </a:p>
          <a:p>
            <a:pPr>
              <a:defRPr/>
            </a:pPr>
            <a:endParaRPr lang="fr-FR" dirty="0"/>
          </a:p>
          <a:p>
            <a:pPr>
              <a:defRPr/>
            </a:pPr>
            <a:r>
              <a:rPr lang="fr-FR" dirty="0" err="1"/>
              <a:t>Detailing</a:t>
            </a:r>
            <a:r>
              <a:rPr lang="fr-FR" dirty="0"/>
              <a:t> the </a:t>
            </a:r>
            <a:r>
              <a:rPr lang="fr-FR" b="1" dirty="0"/>
              <a:t>spatial architecture </a:t>
            </a:r>
          </a:p>
          <a:p>
            <a:pPr marL="0" indent="0">
              <a:buNone/>
              <a:defRPr/>
            </a:pPr>
            <a:r>
              <a:rPr lang="fr-FR" dirty="0"/>
              <a:t>of the </a:t>
            </a:r>
            <a:r>
              <a:rPr lang="fr-FR" dirty="0" err="1"/>
              <a:t>surbsurface</a:t>
            </a:r>
            <a:endParaRPr lang="fr-FR" dirty="0"/>
          </a:p>
          <a:p>
            <a:pPr>
              <a:defRPr/>
            </a:pPr>
            <a:endParaRPr lang="fr-FR" dirty="0"/>
          </a:p>
          <a:p>
            <a:pPr>
              <a:defRPr/>
            </a:pPr>
            <a:r>
              <a:rPr lang="fr-FR" b="1" dirty="0" err="1"/>
              <a:t>Highlighting</a:t>
            </a:r>
            <a:r>
              <a:rPr lang="fr-FR" dirty="0"/>
              <a:t> the location and </a:t>
            </a:r>
          </a:p>
          <a:p>
            <a:pPr marL="0" indent="0">
              <a:buNone/>
              <a:defRPr/>
            </a:pPr>
            <a:r>
              <a:rPr lang="fr-FR" dirty="0"/>
              <a:t>extension of the </a:t>
            </a:r>
            <a:r>
              <a:rPr lang="fr-FR" b="1" dirty="0" err="1"/>
              <a:t>orebody</a:t>
            </a:r>
            <a:endParaRPr lang="fr-FR" b="1" dirty="0"/>
          </a:p>
          <a:p>
            <a:pPr marL="0" indent="0">
              <a:buNone/>
              <a:defRPr/>
            </a:pPr>
            <a:endParaRPr lang="fr-FR" dirty="0"/>
          </a:p>
          <a:p>
            <a:pPr>
              <a:defRPr/>
            </a:pPr>
            <a:r>
              <a:rPr lang="fr-FR" dirty="0"/>
              <a:t>Temporal </a:t>
            </a:r>
            <a:r>
              <a:rPr lang="fr-FR" dirty="0" err="1"/>
              <a:t>models</a:t>
            </a:r>
            <a:r>
              <a:rPr lang="fr-FR" dirty="0"/>
              <a:t>, …</a:t>
            </a:r>
          </a:p>
        </p:txBody>
      </p:sp>
      <p:graphicFrame>
        <p:nvGraphicFramePr>
          <p:cNvPr id="2" name="Objet 1"/>
          <p:cNvGraphicFramePr>
            <a:graphicFrameLocks noChangeAspect="1"/>
          </p:cNvGraphicFramePr>
          <p:nvPr/>
        </p:nvGraphicFramePr>
        <p:xfrm>
          <a:off x="6672064" y="1124744"/>
          <a:ext cx="4998897" cy="524624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oleObj" r:id="rId2" imgW="3977005" imgH="4175125" progId="PBrush">
                  <p:embed/>
                </p:oleObj>
              </mc:Choice>
              <mc:Fallback>
                <p:oleObj name="oleObj" r:id="rId2" imgW="3977005" imgH="4175125" progId="PBrush">
                  <p:embed/>
                  <p:pic>
                    <p:nvPicPr>
                      <p:cNvPr id="2" name="Objet 1"/>
                      <p:cNvPicPr/>
                      <p:nvPr/>
                    </p:nvPicPr>
                    <p:blipFill>
                      <a:blip r:embed="rId3"/>
                      <a:stretch/>
                    </p:blipFill>
                    <p:spPr bwMode="auto">
                      <a:xfrm>
                        <a:off x="6672064" y="1124744"/>
                        <a:ext cx="4998897" cy="524624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" name="Objet 2"/>
          <p:cNvGraphicFramePr>
            <a:graphicFrameLocks noChangeAspect="1"/>
          </p:cNvGraphicFramePr>
          <p:nvPr/>
        </p:nvGraphicFramePr>
        <p:xfrm>
          <a:off x="6409649" y="1243113"/>
          <a:ext cx="5523725" cy="489654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oleObj" r:id="rId4" imgW="4700905" imgH="4167505" progId="PBrush">
                  <p:embed/>
                </p:oleObj>
              </mc:Choice>
              <mc:Fallback>
                <p:oleObj name="oleObj" r:id="rId4" imgW="4700905" imgH="4167505" progId="PBrush">
                  <p:embed/>
                  <p:pic>
                    <p:nvPicPr>
                      <p:cNvPr id="3" name="Objet 2"/>
                      <p:cNvPicPr/>
                      <p:nvPr/>
                    </p:nvPicPr>
                    <p:blipFill>
                      <a:blip r:embed="rId5"/>
                      <a:stretch/>
                    </p:blipFill>
                    <p:spPr bwMode="auto">
                      <a:xfrm>
                        <a:off x="6409649" y="1243113"/>
                        <a:ext cx="5523725" cy="489654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Titre 3"/>
          <p:cNvSpPr>
            <a:spLocks noGrp="1"/>
          </p:cNvSpPr>
          <p:nvPr>
            <p:ph type="title"/>
          </p:nvPr>
        </p:nvSpPr>
        <p:spPr bwMode="auto">
          <a:xfrm>
            <a:off x="0" y="-27384"/>
            <a:ext cx="12191957" cy="1047725"/>
          </a:xfrm>
        </p:spPr>
        <p:txBody>
          <a:bodyPr/>
          <a:lstStyle/>
          <a:p>
            <a:pPr>
              <a:defRPr/>
            </a:pPr>
            <a:r>
              <a:rPr lang="fr-FR" dirty="0" err="1"/>
              <a:t>Geomodelling</a:t>
            </a:r>
            <a:r>
              <a:rPr lang="fr-FR" dirty="0"/>
              <a:t> softwares</a:t>
            </a:r>
            <a:endParaRPr dirty="0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10"/>
          </p:nvPr>
        </p:nvSpPr>
        <p:spPr bwMode="auto">
          <a:xfrm>
            <a:off x="425119" y="1214867"/>
            <a:ext cx="2989239" cy="4953034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r>
              <a:rPr lang="en-US" dirty="0"/>
              <a:t>Petrel</a:t>
            </a:r>
            <a:endParaRPr dirty="0"/>
          </a:p>
          <a:p>
            <a:pPr>
              <a:defRPr/>
            </a:pPr>
            <a:r>
              <a:rPr lang="en-US" dirty="0"/>
              <a:t>Leapfrog</a:t>
            </a:r>
            <a:endParaRPr dirty="0"/>
          </a:p>
          <a:p>
            <a:pPr>
              <a:defRPr/>
            </a:pPr>
            <a:r>
              <a:rPr lang="en-US" dirty="0" err="1"/>
              <a:t>Geomodeller</a:t>
            </a:r>
            <a:endParaRPr dirty="0"/>
          </a:p>
          <a:p>
            <a:pPr>
              <a:defRPr/>
            </a:pPr>
            <a:r>
              <a:rPr lang="en-US" dirty="0" err="1"/>
              <a:t>Surpac</a:t>
            </a:r>
            <a:r>
              <a:rPr lang="en-US" dirty="0"/>
              <a:t> Vision</a:t>
            </a:r>
            <a:endParaRPr dirty="0"/>
          </a:p>
          <a:p>
            <a:pPr>
              <a:defRPr/>
            </a:pPr>
            <a:r>
              <a:rPr lang="en-US" dirty="0"/>
              <a:t>SKUA-</a:t>
            </a:r>
            <a:r>
              <a:rPr lang="en-US" dirty="0" err="1"/>
              <a:t>Gocad</a:t>
            </a:r>
            <a:endParaRPr lang="en-US" dirty="0"/>
          </a:p>
          <a:p>
            <a:pPr>
              <a:defRPr/>
            </a:pPr>
            <a:r>
              <a:rPr lang="en-US" dirty="0" err="1"/>
              <a:t>Isatis</a:t>
            </a:r>
            <a:r>
              <a:rPr lang="en-US" dirty="0"/>
              <a:t> Neo</a:t>
            </a:r>
            <a:endParaRPr dirty="0"/>
          </a:p>
          <a:p>
            <a:pPr>
              <a:defRPr/>
            </a:pPr>
            <a:endParaRPr lang="en-US" dirty="0"/>
          </a:p>
        </p:txBody>
      </p:sp>
      <p:pic>
        <p:nvPicPr>
          <p:cNvPr id="6" name="Image 5"/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8456490" y="4392100"/>
            <a:ext cx="3486150" cy="1323974"/>
          </a:xfrm>
          <a:prstGeom prst="rect">
            <a:avLst/>
          </a:prstGeom>
        </p:spPr>
      </p:pic>
      <p:pic>
        <p:nvPicPr>
          <p:cNvPr id="7" name="Image 6"/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>
            <a:off x="7916424" y="2188465"/>
            <a:ext cx="2909521" cy="713506"/>
          </a:xfrm>
          <a:prstGeom prst="rect">
            <a:avLst/>
          </a:prstGeom>
        </p:spPr>
      </p:pic>
      <p:pic>
        <p:nvPicPr>
          <p:cNvPr id="8" name="Image 7"/>
          <p:cNvPicPr>
            <a:picLocks noChangeAspect="1"/>
          </p:cNvPicPr>
          <p:nvPr/>
        </p:nvPicPr>
        <p:blipFill>
          <a:blip r:embed="rId4"/>
          <a:stretch/>
        </p:blipFill>
        <p:spPr bwMode="auto">
          <a:xfrm>
            <a:off x="4811063" y="1886682"/>
            <a:ext cx="1741379" cy="1484896"/>
          </a:xfrm>
          <a:prstGeom prst="rect">
            <a:avLst/>
          </a:prstGeom>
        </p:spPr>
      </p:pic>
      <p:pic>
        <p:nvPicPr>
          <p:cNvPr id="9" name="Image 8"/>
          <p:cNvPicPr>
            <a:picLocks noChangeAspect="1"/>
          </p:cNvPicPr>
          <p:nvPr/>
        </p:nvPicPr>
        <p:blipFill>
          <a:blip r:embed="rId5"/>
          <a:stretch/>
        </p:blipFill>
        <p:spPr bwMode="auto">
          <a:xfrm>
            <a:off x="989134" y="4783602"/>
            <a:ext cx="2771775" cy="1066799"/>
          </a:xfrm>
          <a:prstGeom prst="rect">
            <a:avLst/>
          </a:prstGeom>
        </p:spPr>
      </p:pic>
      <p:pic>
        <p:nvPicPr>
          <p:cNvPr id="10" name="Image 9"/>
          <p:cNvPicPr>
            <a:picLocks noChangeAspect="1"/>
          </p:cNvPicPr>
          <p:nvPr/>
        </p:nvPicPr>
        <p:blipFill>
          <a:blip r:embed="rId6"/>
          <a:stretch/>
        </p:blipFill>
        <p:spPr bwMode="auto">
          <a:xfrm>
            <a:off x="5015880" y="4630224"/>
            <a:ext cx="2447924" cy="1085850"/>
          </a:xfrm>
          <a:prstGeom prst="rect">
            <a:avLst/>
          </a:prstGeom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About </a:t>
            </a:r>
            <a:r>
              <a:rPr lang="fr-FR" dirty="0" err="1"/>
              <a:t>Leapfrog</a:t>
            </a:r>
            <a:endParaRPr lang="en-GB" dirty="0"/>
          </a:p>
        </p:txBody>
      </p:sp>
      <p:sp>
        <p:nvSpPr>
          <p:cNvPr id="3" name="Espace réservé du texte 2"/>
          <p:cNvSpPr>
            <a:spLocks noGrp="1"/>
          </p:cNvSpPr>
          <p:nvPr>
            <p:ph type="body" sz="quarter" idx="10"/>
          </p:nvPr>
        </p:nvSpPr>
        <p:spPr>
          <a:xfrm>
            <a:off x="0" y="726770"/>
            <a:ext cx="8688288" cy="5726565"/>
          </a:xfrm>
        </p:spPr>
        <p:txBody>
          <a:bodyPr/>
          <a:lstStyle/>
          <a:p>
            <a:r>
              <a:rPr lang="fr-FR" dirty="0" err="1"/>
              <a:t>Commonly</a:t>
            </a:r>
            <a:r>
              <a:rPr lang="fr-FR" dirty="0"/>
              <a:t> </a:t>
            </a:r>
            <a:r>
              <a:rPr lang="fr-FR" dirty="0" err="1"/>
              <a:t>used</a:t>
            </a:r>
            <a:r>
              <a:rPr lang="fr-FR" dirty="0"/>
              <a:t> </a:t>
            </a:r>
            <a:r>
              <a:rPr lang="fr-FR" b="1" dirty="0"/>
              <a:t>geomodelling software </a:t>
            </a:r>
            <a:r>
              <a:rPr lang="fr-FR" dirty="0"/>
              <a:t>in </a:t>
            </a:r>
            <a:r>
              <a:rPr lang="fr-FR" dirty="0" err="1"/>
              <a:t>mining</a:t>
            </a:r>
            <a:r>
              <a:rPr lang="fr-FR" dirty="0"/>
              <a:t> </a:t>
            </a:r>
            <a:r>
              <a:rPr lang="fr-FR" dirty="0" err="1"/>
              <a:t>industry</a:t>
            </a:r>
            <a:endParaRPr lang="fr-FR" dirty="0"/>
          </a:p>
          <a:p>
            <a:endParaRPr lang="en-GB" dirty="0"/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8904312" y="980728"/>
            <a:ext cx="2909521" cy="713506"/>
          </a:xfrm>
          <a:prstGeom prst="rect">
            <a:avLst/>
          </a:prstGeom>
        </p:spPr>
      </p:pic>
      <p:pic>
        <p:nvPicPr>
          <p:cNvPr id="5" name="Imag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39616" y="1844824"/>
            <a:ext cx="6534456" cy="4163816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2639616" y="2132856"/>
            <a:ext cx="1656184" cy="3816424"/>
          </a:xfrm>
          <a:prstGeom prst="rect">
            <a:avLst/>
          </a:prstGeom>
          <a:solidFill>
            <a:schemeClr val="accent4">
              <a:lumMod val="20000"/>
              <a:lumOff val="80000"/>
              <a:alpha val="50196"/>
            </a:schemeClr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latin typeface="Calibri" pitchFamily="34" charset="0"/>
              <a:cs typeface="Arial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623392" y="1911405"/>
            <a:ext cx="1656184" cy="1557097"/>
          </a:xfrm>
          <a:prstGeom prst="rect">
            <a:avLst/>
          </a:prstGeom>
          <a:solidFill>
            <a:schemeClr val="accent4">
              <a:lumMod val="20000"/>
              <a:lumOff val="80000"/>
              <a:alpha val="50196"/>
            </a:schemeClr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>
                <a:solidFill>
                  <a:schemeClr val="tx1"/>
                </a:solidFill>
                <a:latin typeface="Calibri" pitchFamily="34" charset="0"/>
                <a:cs typeface="Arial" pitchFamily="34" charset="0"/>
              </a:rPr>
              <a:t>Project </a:t>
            </a:r>
            <a:r>
              <a:rPr lang="fr-FR" b="1" dirty="0" err="1">
                <a:solidFill>
                  <a:schemeClr val="tx1"/>
                </a:solidFill>
                <a:latin typeface="Calibri" pitchFamily="34" charset="0"/>
                <a:cs typeface="Arial" pitchFamily="34" charset="0"/>
              </a:rPr>
              <a:t>tree</a:t>
            </a:r>
            <a:r>
              <a:rPr lang="fr-FR" b="1" dirty="0">
                <a:solidFill>
                  <a:schemeClr val="tx1"/>
                </a:solidFill>
                <a:latin typeface="Calibri" pitchFamily="34" charset="0"/>
                <a:cs typeface="Arial" pitchFamily="34" charset="0"/>
              </a:rPr>
              <a:t>: </a:t>
            </a:r>
            <a:r>
              <a:rPr lang="fr-FR" dirty="0" err="1">
                <a:solidFill>
                  <a:schemeClr val="tx1"/>
                </a:solidFill>
                <a:latin typeface="Calibri" pitchFamily="34" charset="0"/>
                <a:cs typeface="Arial" pitchFamily="34" charset="0"/>
              </a:rPr>
              <a:t>where</a:t>
            </a:r>
            <a:r>
              <a:rPr lang="fr-FR" dirty="0">
                <a:solidFill>
                  <a:schemeClr val="tx1"/>
                </a:solidFill>
                <a:latin typeface="Calibri" pitchFamily="34" charset="0"/>
                <a:cs typeface="Arial" pitchFamily="34" charset="0"/>
              </a:rPr>
              <a:t> </a:t>
            </a:r>
            <a:r>
              <a:rPr lang="fr-FR" dirty="0" err="1">
                <a:solidFill>
                  <a:schemeClr val="tx1"/>
                </a:solidFill>
                <a:latin typeface="Calibri" pitchFamily="34" charset="0"/>
                <a:cs typeface="Arial" pitchFamily="34" charset="0"/>
              </a:rPr>
              <a:t>objects</a:t>
            </a:r>
            <a:r>
              <a:rPr lang="fr-FR" dirty="0">
                <a:solidFill>
                  <a:schemeClr val="tx1"/>
                </a:solidFill>
                <a:latin typeface="Calibri" pitchFamily="34" charset="0"/>
                <a:cs typeface="Arial" pitchFamily="34" charset="0"/>
              </a:rPr>
              <a:t> are </a:t>
            </a:r>
            <a:r>
              <a:rPr lang="fr-FR" dirty="0" err="1">
                <a:solidFill>
                  <a:schemeClr val="tx1"/>
                </a:solidFill>
                <a:latin typeface="Calibri" pitchFamily="34" charset="0"/>
                <a:cs typeface="Arial" pitchFamily="34" charset="0"/>
              </a:rPr>
              <a:t>stored</a:t>
            </a:r>
            <a:r>
              <a:rPr lang="fr-FR" dirty="0">
                <a:solidFill>
                  <a:schemeClr val="tx1"/>
                </a:solidFill>
                <a:latin typeface="Calibri" pitchFamily="34" charset="0"/>
                <a:cs typeface="Arial" pitchFamily="34" charset="0"/>
              </a:rPr>
              <a:t>, </a:t>
            </a:r>
            <a:r>
              <a:rPr lang="fr-FR" dirty="0" err="1">
                <a:solidFill>
                  <a:schemeClr val="tx1"/>
                </a:solidFill>
                <a:latin typeface="Calibri" pitchFamily="34" charset="0"/>
                <a:cs typeface="Arial" pitchFamily="34" charset="0"/>
              </a:rPr>
              <a:t>created</a:t>
            </a:r>
            <a:r>
              <a:rPr lang="fr-FR" dirty="0">
                <a:solidFill>
                  <a:schemeClr val="tx1"/>
                </a:solidFill>
                <a:latin typeface="Calibri" pitchFamily="34" charset="0"/>
                <a:cs typeface="Arial" pitchFamily="34" charset="0"/>
              </a:rPr>
              <a:t> and </a:t>
            </a:r>
            <a:r>
              <a:rPr lang="fr-FR" dirty="0" err="1">
                <a:solidFill>
                  <a:schemeClr val="tx1"/>
                </a:solidFill>
                <a:latin typeface="Calibri" pitchFamily="34" charset="0"/>
                <a:cs typeface="Arial" pitchFamily="34" charset="0"/>
              </a:rPr>
              <a:t>imported</a:t>
            </a:r>
            <a:endParaRPr lang="en-GB" dirty="0">
              <a:solidFill>
                <a:schemeClr val="tx1"/>
              </a:solidFill>
              <a:latin typeface="Calibri" pitchFamily="34" charset="0"/>
              <a:cs typeface="Arial" pitchFamily="34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4326902" y="4941168"/>
            <a:ext cx="3600400" cy="1008112"/>
          </a:xfrm>
          <a:prstGeom prst="rect">
            <a:avLst/>
          </a:prstGeom>
          <a:solidFill>
            <a:schemeClr val="accent5">
              <a:lumMod val="20000"/>
              <a:lumOff val="80000"/>
              <a:alpha val="50196"/>
            </a:schemeClr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latin typeface="Calibri" pitchFamily="34" charset="0"/>
              <a:cs typeface="Arial" pitchFamily="34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75219" y="4653136"/>
            <a:ext cx="2489178" cy="1685864"/>
          </a:xfrm>
          <a:prstGeom prst="rect">
            <a:avLst/>
          </a:prstGeom>
          <a:solidFill>
            <a:schemeClr val="accent5">
              <a:lumMod val="20000"/>
              <a:lumOff val="80000"/>
              <a:alpha val="50196"/>
            </a:schemeClr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 err="1">
                <a:solidFill>
                  <a:schemeClr val="tx1"/>
                </a:solidFill>
                <a:latin typeface="Calibri" pitchFamily="34" charset="0"/>
                <a:cs typeface="Arial" pitchFamily="34" charset="0"/>
              </a:rPr>
              <a:t>View</a:t>
            </a:r>
            <a:r>
              <a:rPr lang="fr-FR" b="1" dirty="0">
                <a:solidFill>
                  <a:schemeClr val="tx1"/>
                </a:solidFill>
                <a:latin typeface="Calibri" pitchFamily="34" charset="0"/>
                <a:cs typeface="Arial" pitchFamily="34" charset="0"/>
              </a:rPr>
              <a:t> </a:t>
            </a:r>
            <a:r>
              <a:rPr lang="fr-FR" b="1" dirty="0" err="1">
                <a:solidFill>
                  <a:schemeClr val="tx1"/>
                </a:solidFill>
                <a:latin typeface="Calibri" pitchFamily="34" charset="0"/>
                <a:cs typeface="Arial" pitchFamily="34" charset="0"/>
              </a:rPr>
              <a:t>selector</a:t>
            </a:r>
            <a:r>
              <a:rPr lang="fr-FR" b="1" dirty="0">
                <a:solidFill>
                  <a:schemeClr val="tx1"/>
                </a:solidFill>
                <a:latin typeface="Calibri" pitchFamily="34" charset="0"/>
                <a:cs typeface="Arial" pitchFamily="34" charset="0"/>
              </a:rPr>
              <a:t>: </a:t>
            </a:r>
            <a:r>
              <a:rPr lang="fr-FR" dirty="0" err="1">
                <a:solidFill>
                  <a:schemeClr val="tx1"/>
                </a:solidFill>
                <a:latin typeface="Calibri" pitchFamily="34" charset="0"/>
                <a:cs typeface="Arial" pitchFamily="34" charset="0"/>
              </a:rPr>
              <a:t>where</a:t>
            </a:r>
            <a:r>
              <a:rPr lang="fr-FR" dirty="0">
                <a:solidFill>
                  <a:schemeClr val="tx1"/>
                </a:solidFill>
                <a:latin typeface="Calibri" pitchFamily="34" charset="0"/>
                <a:cs typeface="Arial" pitchFamily="34" charset="0"/>
              </a:rPr>
              <a:t> </a:t>
            </a:r>
            <a:r>
              <a:rPr lang="fr-FR" dirty="0" err="1">
                <a:solidFill>
                  <a:schemeClr val="tx1"/>
                </a:solidFill>
                <a:latin typeface="Calibri" pitchFamily="34" charset="0"/>
                <a:cs typeface="Arial" pitchFamily="34" charset="0"/>
              </a:rPr>
              <a:t>you</a:t>
            </a:r>
            <a:r>
              <a:rPr lang="fr-FR" dirty="0">
                <a:solidFill>
                  <a:schemeClr val="tx1"/>
                </a:solidFill>
                <a:latin typeface="Calibri" pitchFamily="34" charset="0"/>
                <a:cs typeface="Arial" pitchFamily="34" charset="0"/>
              </a:rPr>
              <a:t> select </a:t>
            </a:r>
            <a:r>
              <a:rPr lang="fr-FR" dirty="0" err="1">
                <a:solidFill>
                  <a:schemeClr val="tx1"/>
                </a:solidFill>
                <a:latin typeface="Calibri" pitchFamily="34" charset="0"/>
                <a:cs typeface="Arial" pitchFamily="34" charset="0"/>
              </a:rPr>
              <a:t>objects</a:t>
            </a:r>
            <a:r>
              <a:rPr lang="fr-FR" dirty="0">
                <a:solidFill>
                  <a:schemeClr val="tx1"/>
                </a:solidFill>
                <a:latin typeface="Calibri" pitchFamily="34" charset="0"/>
                <a:cs typeface="Arial" pitchFamily="34" charset="0"/>
              </a:rPr>
              <a:t> </a:t>
            </a:r>
            <a:r>
              <a:rPr lang="fr-FR" dirty="0" err="1">
                <a:solidFill>
                  <a:schemeClr val="tx1"/>
                </a:solidFill>
                <a:latin typeface="Calibri" pitchFamily="34" charset="0"/>
                <a:cs typeface="Arial" pitchFamily="34" charset="0"/>
              </a:rPr>
              <a:t>you</a:t>
            </a:r>
            <a:r>
              <a:rPr lang="fr-FR" dirty="0">
                <a:solidFill>
                  <a:schemeClr val="tx1"/>
                </a:solidFill>
                <a:latin typeface="Calibri" pitchFamily="34" charset="0"/>
                <a:cs typeface="Arial" pitchFamily="34" charset="0"/>
              </a:rPr>
              <a:t> </a:t>
            </a:r>
            <a:r>
              <a:rPr lang="fr-FR" dirty="0" err="1">
                <a:solidFill>
                  <a:schemeClr val="tx1"/>
                </a:solidFill>
                <a:latin typeface="Calibri" pitchFamily="34" charset="0"/>
                <a:cs typeface="Arial" pitchFamily="34" charset="0"/>
              </a:rPr>
              <a:t>want</a:t>
            </a:r>
            <a:r>
              <a:rPr lang="fr-FR" dirty="0">
                <a:solidFill>
                  <a:schemeClr val="tx1"/>
                </a:solidFill>
                <a:latin typeface="Calibri" pitchFamily="34" charset="0"/>
                <a:cs typeface="Arial" pitchFamily="34" charset="0"/>
              </a:rPr>
              <a:t> to display (</a:t>
            </a:r>
            <a:r>
              <a:rPr lang="fr-FR" dirty="0" err="1">
                <a:solidFill>
                  <a:schemeClr val="tx1"/>
                </a:solidFill>
                <a:latin typeface="Calibri" pitchFamily="34" charset="0"/>
                <a:cs typeface="Arial" pitchFamily="34" charset="0"/>
              </a:rPr>
              <a:t>after</a:t>
            </a:r>
            <a:r>
              <a:rPr lang="fr-FR" dirty="0">
                <a:solidFill>
                  <a:schemeClr val="tx1"/>
                </a:solidFill>
                <a:latin typeface="Calibri" pitchFamily="34" charset="0"/>
                <a:cs typeface="Arial" pitchFamily="34" charset="0"/>
              </a:rPr>
              <a:t> drag and drop to </a:t>
            </a:r>
            <a:r>
              <a:rPr lang="fr-FR" dirty="0" err="1">
                <a:solidFill>
                  <a:schemeClr val="tx1"/>
                </a:solidFill>
                <a:latin typeface="Calibri" pitchFamily="34" charset="0"/>
                <a:cs typeface="Arial" pitchFamily="34" charset="0"/>
              </a:rPr>
              <a:t>view</a:t>
            </a:r>
            <a:r>
              <a:rPr lang="fr-FR" dirty="0">
                <a:solidFill>
                  <a:schemeClr val="tx1"/>
                </a:solidFill>
                <a:latin typeface="Calibri" pitchFamily="34" charset="0"/>
                <a:cs typeface="Arial" pitchFamily="34" charset="0"/>
              </a:rPr>
              <a:t> area) + display </a:t>
            </a:r>
            <a:r>
              <a:rPr lang="fr-FR" dirty="0" err="1">
                <a:solidFill>
                  <a:schemeClr val="tx1"/>
                </a:solidFill>
                <a:latin typeface="Calibri" pitchFamily="34" charset="0"/>
                <a:cs typeface="Arial" pitchFamily="34" charset="0"/>
              </a:rPr>
              <a:t>parameters</a:t>
            </a:r>
            <a:endParaRPr lang="en-GB" dirty="0">
              <a:solidFill>
                <a:schemeClr val="tx1"/>
              </a:solidFill>
              <a:latin typeface="Calibri" pitchFamily="34" charset="0"/>
              <a:cs typeface="Arial" pitchFamily="34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4333002" y="2277276"/>
            <a:ext cx="4787333" cy="2604531"/>
          </a:xfrm>
          <a:prstGeom prst="rect">
            <a:avLst/>
          </a:prstGeom>
          <a:solidFill>
            <a:schemeClr val="accent3">
              <a:lumMod val="40000"/>
              <a:lumOff val="60000"/>
              <a:alpha val="50196"/>
            </a:schemeClr>
          </a:solidFill>
          <a:ln>
            <a:solidFill>
              <a:schemeClr val="accent3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latin typeface="Calibri" pitchFamily="34" charset="0"/>
              <a:cs typeface="Arial" pitchFamily="34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9333571" y="3711522"/>
            <a:ext cx="1519758" cy="317712"/>
          </a:xfrm>
          <a:prstGeom prst="rect">
            <a:avLst/>
          </a:prstGeom>
          <a:solidFill>
            <a:schemeClr val="accent3">
              <a:lumMod val="40000"/>
              <a:lumOff val="60000"/>
              <a:alpha val="50196"/>
            </a:schemeClr>
          </a:solidFill>
          <a:ln>
            <a:solidFill>
              <a:schemeClr val="accent3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>
                <a:solidFill>
                  <a:schemeClr val="tx1"/>
                </a:solidFill>
                <a:latin typeface="Calibri" pitchFamily="34" charset="0"/>
                <a:cs typeface="Arial" pitchFamily="34" charset="0"/>
              </a:rPr>
              <a:t>3d </a:t>
            </a:r>
            <a:r>
              <a:rPr lang="fr-FR" b="1" dirty="0" err="1">
                <a:solidFill>
                  <a:schemeClr val="tx1"/>
                </a:solidFill>
                <a:latin typeface="Calibri" pitchFamily="34" charset="0"/>
                <a:cs typeface="Arial" pitchFamily="34" charset="0"/>
              </a:rPr>
              <a:t>viewer</a:t>
            </a:r>
            <a:endParaRPr lang="en-GB" dirty="0">
              <a:solidFill>
                <a:schemeClr val="tx1"/>
              </a:solidFill>
              <a:latin typeface="Calibri" pitchFamily="34" charset="0"/>
              <a:cs typeface="Arial" pitchFamily="34" charset="0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4303915" y="2131525"/>
            <a:ext cx="1648070" cy="145752"/>
          </a:xfrm>
          <a:prstGeom prst="rect">
            <a:avLst/>
          </a:prstGeom>
          <a:solidFill>
            <a:schemeClr val="accent6">
              <a:lumMod val="40000"/>
              <a:lumOff val="60000"/>
              <a:alpha val="50196"/>
            </a:schemeClr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latin typeface="Calibri" pitchFamily="34" charset="0"/>
              <a:cs typeface="Arial" pitchFamily="34" charset="0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9314892" y="2056312"/>
            <a:ext cx="2498796" cy="1083187"/>
          </a:xfrm>
          <a:prstGeom prst="rect">
            <a:avLst/>
          </a:prstGeom>
          <a:solidFill>
            <a:schemeClr val="accent6">
              <a:lumMod val="40000"/>
              <a:lumOff val="60000"/>
              <a:alpha val="50196"/>
            </a:schemeClr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 err="1">
                <a:solidFill>
                  <a:schemeClr val="tx1"/>
                </a:solidFill>
                <a:latin typeface="Calibri" pitchFamily="34" charset="0"/>
                <a:cs typeface="Arial" pitchFamily="34" charset="0"/>
              </a:rPr>
              <a:t>View</a:t>
            </a:r>
            <a:r>
              <a:rPr lang="fr-FR" b="1" dirty="0">
                <a:solidFill>
                  <a:schemeClr val="tx1"/>
                </a:solidFill>
                <a:latin typeface="Calibri" pitchFamily="34" charset="0"/>
                <a:cs typeface="Arial" pitchFamily="34" charset="0"/>
              </a:rPr>
              <a:t> bar: </a:t>
            </a:r>
            <a:r>
              <a:rPr lang="fr-FR" dirty="0">
                <a:solidFill>
                  <a:schemeClr val="tx1"/>
                </a:solidFill>
                <a:latin typeface="Calibri" pitchFamily="34" charset="0"/>
                <a:cs typeface="Arial" pitchFamily="34" charset="0"/>
              </a:rPr>
              <a:t>slicer, </a:t>
            </a:r>
            <a:r>
              <a:rPr lang="fr-FR" dirty="0" err="1">
                <a:solidFill>
                  <a:schemeClr val="tx1"/>
                </a:solidFill>
                <a:latin typeface="Calibri" pitchFamily="34" charset="0"/>
                <a:cs typeface="Arial" pitchFamily="34" charset="0"/>
              </a:rPr>
              <a:t>view</a:t>
            </a:r>
            <a:r>
              <a:rPr lang="fr-FR" dirty="0">
                <a:solidFill>
                  <a:schemeClr val="tx1"/>
                </a:solidFill>
                <a:latin typeface="Calibri" pitchFamily="34" charset="0"/>
                <a:cs typeface="Arial" pitchFamily="34" charset="0"/>
              </a:rPr>
              <a:t> </a:t>
            </a:r>
            <a:r>
              <a:rPr lang="fr-FR" dirty="0" err="1">
                <a:solidFill>
                  <a:schemeClr val="tx1"/>
                </a:solidFill>
                <a:latin typeface="Calibri" pitchFamily="34" charset="0"/>
                <a:cs typeface="Arial" pitchFamily="34" charset="0"/>
              </a:rPr>
              <a:t>selection</a:t>
            </a:r>
            <a:r>
              <a:rPr lang="fr-FR" dirty="0">
                <a:solidFill>
                  <a:schemeClr val="tx1"/>
                </a:solidFill>
                <a:latin typeface="Calibri" pitchFamily="34" charset="0"/>
                <a:cs typeface="Arial" pitchFamily="34" charset="0"/>
              </a:rPr>
              <a:t>, </a:t>
            </a:r>
            <a:r>
              <a:rPr lang="fr-FR" dirty="0" err="1">
                <a:solidFill>
                  <a:schemeClr val="tx1"/>
                </a:solidFill>
                <a:latin typeface="Calibri" pitchFamily="34" charset="0"/>
                <a:cs typeface="Arial" pitchFamily="34" charset="0"/>
              </a:rPr>
              <a:t>measurements</a:t>
            </a:r>
            <a:endParaRPr lang="en-GB" dirty="0">
              <a:solidFill>
                <a:schemeClr val="tx1"/>
              </a:solidFill>
              <a:latin typeface="Calibri" pitchFamily="34" charset="0"/>
              <a:cs typeface="Arial" pitchFamily="34" charset="0"/>
            </a:endParaRPr>
          </a:p>
        </p:txBody>
      </p:sp>
      <p:pic>
        <p:nvPicPr>
          <p:cNvPr id="15" name="Image 1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96400" y="5809571"/>
            <a:ext cx="2247156" cy="6221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98355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Project </a:t>
            </a:r>
            <a:r>
              <a:rPr lang="fr-FR" dirty="0" err="1"/>
              <a:t>tree</a:t>
            </a:r>
            <a:endParaRPr lang="en-GB" dirty="0"/>
          </a:p>
        </p:txBody>
      </p:sp>
      <p:pic>
        <p:nvPicPr>
          <p:cNvPr id="5" name="Imag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7368" y="1988840"/>
            <a:ext cx="2752611" cy="4211195"/>
          </a:xfrm>
          <a:prstGeom prst="rect">
            <a:avLst/>
          </a:prstGeom>
        </p:spPr>
      </p:pic>
      <p:pic>
        <p:nvPicPr>
          <p:cNvPr id="6" name="Imag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20136" y="2018657"/>
            <a:ext cx="4155972" cy="3848640"/>
          </a:xfrm>
          <a:prstGeom prst="rect">
            <a:avLst/>
          </a:prstGeom>
        </p:spPr>
      </p:pic>
      <p:sp>
        <p:nvSpPr>
          <p:cNvPr id="7" name="Espace réservé du texte 2"/>
          <p:cNvSpPr>
            <a:spLocks noGrp="1"/>
          </p:cNvSpPr>
          <p:nvPr>
            <p:ph type="body" sz="quarter" idx="10"/>
          </p:nvPr>
        </p:nvSpPr>
        <p:spPr>
          <a:xfrm>
            <a:off x="0" y="726770"/>
            <a:ext cx="12192000" cy="5726565"/>
          </a:xfrm>
        </p:spPr>
        <p:txBody>
          <a:bodyPr/>
          <a:lstStyle/>
          <a:p>
            <a:r>
              <a:rPr lang="fr-FR" dirty="0"/>
              <a:t>To import, </a:t>
            </a:r>
            <a:r>
              <a:rPr lang="fr-FR" dirty="0" err="1"/>
              <a:t>create</a:t>
            </a:r>
            <a:r>
              <a:rPr lang="fr-FR" dirty="0"/>
              <a:t> or </a:t>
            </a:r>
            <a:r>
              <a:rPr lang="fr-FR" dirty="0" err="1"/>
              <a:t>vizualize</a:t>
            </a:r>
            <a:r>
              <a:rPr lang="fr-FR" dirty="0"/>
              <a:t> </a:t>
            </a:r>
            <a:r>
              <a:rPr lang="fr-FR" dirty="0" err="1"/>
              <a:t>objects</a:t>
            </a:r>
            <a:r>
              <a:rPr lang="fr-FR" dirty="0"/>
              <a:t>: go to the right </a:t>
            </a:r>
            <a:r>
              <a:rPr lang="fr-FR" dirty="0" err="1"/>
              <a:t>category</a:t>
            </a:r>
            <a:r>
              <a:rPr lang="fr-FR" dirty="0"/>
              <a:t> and click on </a:t>
            </a:r>
            <a:r>
              <a:rPr lang="fr-FR" dirty="0" err="1"/>
              <a:t>it</a:t>
            </a:r>
            <a:endParaRPr lang="fr-FR" dirty="0"/>
          </a:p>
          <a:p>
            <a:endParaRPr lang="en-GB" dirty="0"/>
          </a:p>
        </p:txBody>
      </p:sp>
      <p:sp>
        <p:nvSpPr>
          <p:cNvPr id="8" name="Rectangle 7"/>
          <p:cNvSpPr/>
          <p:nvPr/>
        </p:nvSpPr>
        <p:spPr bwMode="auto">
          <a:xfrm>
            <a:off x="487529" y="1407496"/>
            <a:ext cx="2592288" cy="484853"/>
          </a:xfrm>
          <a:prstGeom prst="rect">
            <a:avLst/>
          </a:prstGeom>
          <a:solidFill>
            <a:schemeClr val="tx2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GB" sz="2400" dirty="0"/>
              <a:t>New estimation</a:t>
            </a:r>
          </a:p>
        </p:txBody>
      </p:sp>
      <p:sp>
        <p:nvSpPr>
          <p:cNvPr id="9" name="Rectangle 8"/>
          <p:cNvSpPr/>
          <p:nvPr/>
        </p:nvSpPr>
        <p:spPr bwMode="auto">
          <a:xfrm>
            <a:off x="3567346" y="1407496"/>
            <a:ext cx="2592288" cy="484853"/>
          </a:xfrm>
          <a:prstGeom prst="rect">
            <a:avLst/>
          </a:prstGeom>
          <a:solidFill>
            <a:schemeClr val="tx2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GB" sz="2400" dirty="0"/>
              <a:t>Import data</a:t>
            </a:r>
          </a:p>
        </p:txBody>
      </p:sp>
      <p:sp>
        <p:nvSpPr>
          <p:cNvPr id="10" name="Rectangle 9"/>
          <p:cNvSpPr/>
          <p:nvPr/>
        </p:nvSpPr>
        <p:spPr bwMode="auto">
          <a:xfrm>
            <a:off x="8256240" y="1384304"/>
            <a:ext cx="2592288" cy="484853"/>
          </a:xfrm>
          <a:prstGeom prst="rect">
            <a:avLst/>
          </a:prstGeom>
          <a:solidFill>
            <a:schemeClr val="tx2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GB" sz="2400" dirty="0"/>
              <a:t>New model</a:t>
            </a:r>
          </a:p>
        </p:txBody>
      </p:sp>
      <p:sp>
        <p:nvSpPr>
          <p:cNvPr id="11" name="Flèche courbée vers le haut 10"/>
          <p:cNvSpPr/>
          <p:nvPr/>
        </p:nvSpPr>
        <p:spPr>
          <a:xfrm>
            <a:off x="8256240" y="3698393"/>
            <a:ext cx="1656184" cy="792088"/>
          </a:xfrm>
          <a:prstGeom prst="curvedUpArrow">
            <a:avLst/>
          </a:prstGeom>
          <a:solidFill>
            <a:schemeClr val="tx2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schemeClr val="tx1"/>
              </a:solidFill>
              <a:latin typeface="Calibri" pitchFamily="34" charset="0"/>
              <a:cs typeface="Arial" pitchFamily="34" charset="0"/>
            </a:endParaRPr>
          </a:p>
        </p:txBody>
      </p:sp>
      <p:pic>
        <p:nvPicPr>
          <p:cNvPr id="12" name="Image 1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67347" y="2032856"/>
            <a:ext cx="2672670" cy="1908264"/>
          </a:xfrm>
          <a:prstGeom prst="rect">
            <a:avLst/>
          </a:prstGeom>
        </p:spPr>
      </p:pic>
      <p:pic>
        <p:nvPicPr>
          <p:cNvPr id="13" name="Image 1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639103" y="4202139"/>
            <a:ext cx="2957365" cy="1990176"/>
          </a:xfrm>
          <a:prstGeom prst="rect">
            <a:avLst/>
          </a:prstGeom>
        </p:spPr>
      </p:pic>
      <p:sp>
        <p:nvSpPr>
          <p:cNvPr id="16" name="Flèche vers le bas 15"/>
          <p:cNvSpPr/>
          <p:nvPr/>
        </p:nvSpPr>
        <p:spPr>
          <a:xfrm>
            <a:off x="5117785" y="3202036"/>
            <a:ext cx="360040" cy="1205497"/>
          </a:xfrm>
          <a:prstGeom prst="downArrow">
            <a:avLst/>
          </a:prstGeom>
          <a:solidFill>
            <a:schemeClr val="tx2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latin typeface="Calibri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546009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Access table</a:t>
            </a:r>
            <a:endParaRPr lang="en-GB" dirty="0"/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3392" y="1268760"/>
            <a:ext cx="5776161" cy="4653136"/>
          </a:xfrm>
          <a:prstGeom prst="rect">
            <a:avLst/>
          </a:prstGeom>
        </p:spPr>
      </p:pic>
      <p:sp>
        <p:nvSpPr>
          <p:cNvPr id="3" name="ZoneTexte 2"/>
          <p:cNvSpPr txBox="1"/>
          <p:nvPr/>
        </p:nvSpPr>
        <p:spPr>
          <a:xfrm>
            <a:off x="7464152" y="1965754"/>
            <a:ext cx="3816424" cy="3691198"/>
          </a:xfrm>
          <a:prstGeom prst="rect">
            <a:avLst/>
          </a:prstGeom>
          <a:solidFill>
            <a:schemeClr val="accent1">
              <a:lumMod val="75000"/>
              <a:alpha val="35000"/>
            </a:schemeClr>
          </a:solidFill>
          <a:ln w="15875">
            <a:solidFill>
              <a:schemeClr val="tx1">
                <a:lumMod val="50000"/>
                <a:lumOff val="50000"/>
              </a:schemeClr>
            </a:solidFill>
          </a:ln>
          <a:effectLst/>
        </p:spPr>
        <p:txBody>
          <a:bodyPr wrap="square" lIns="0" tIns="0" rIns="180000" bIns="36000" rtlCol="0" anchor="ctr" anchorCtr="0">
            <a:spAutoFit/>
          </a:bodyPr>
          <a:lstStyle/>
          <a:p>
            <a:pPr marL="365760" marR="0" indent="-256032" algn="ctr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accent3"/>
              </a:buClr>
              <a:buSzTx/>
              <a:buFont typeface="Georgia"/>
              <a:buNone/>
              <a:tabLst/>
            </a:pPr>
            <a:r>
              <a:rPr kumimoji="0" lang="fr-FR" sz="2200" b="1" i="0" u="none" strike="noStrike" kern="1200" cap="none" spc="6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Pros:</a:t>
            </a:r>
          </a:p>
          <a:p>
            <a:pPr marL="452628" marR="0" indent="-342900" algn="ctr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accent3"/>
              </a:buClr>
              <a:buSzTx/>
              <a:buFontTx/>
              <a:buChar char="-"/>
              <a:tabLst/>
            </a:pPr>
            <a:r>
              <a:rPr lang="fr-FR" sz="2200" kern="1200" spc="60" noProof="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Easy</a:t>
            </a:r>
            <a:r>
              <a:rPr lang="fr-FR" sz="2200" kern="1200" spc="60" noProof="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to use</a:t>
            </a:r>
          </a:p>
          <a:p>
            <a:pPr marL="452628" marR="0" indent="-342900" algn="ctr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accent3"/>
              </a:buClr>
              <a:buSzTx/>
              <a:buFontTx/>
              <a:buChar char="-"/>
              <a:tabLst/>
            </a:pPr>
            <a:r>
              <a:rPr lang="fr-FR" sz="2200" kern="1200" spc="60" noProof="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Basic </a:t>
            </a:r>
            <a:r>
              <a:rPr lang="fr-FR" sz="2200" kern="1200" spc="60" noProof="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geostatistic</a:t>
            </a:r>
            <a:r>
              <a:rPr lang="fr-FR" sz="2200" kern="1200" spc="60" noProof="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fr-FR" sz="2200" kern="1200" spc="60" noProof="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tools</a:t>
            </a:r>
            <a:endParaRPr lang="fr-FR" sz="2200" kern="1200" spc="60" noProof="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452628" marR="0" indent="-342900" algn="ctr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accent3"/>
              </a:buClr>
              <a:buSzTx/>
              <a:buFontTx/>
              <a:buChar char="-"/>
              <a:tabLst/>
            </a:pPr>
            <a:r>
              <a:rPr kumimoji="0" lang="fr-FR" sz="2200" b="0" i="0" u="none" strike="noStrike" kern="1200" cap="none" spc="60" normalizeH="0" baseline="0" dirty="0">
                <a:ln>
                  <a:noFill/>
                </a:ln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Modern UI</a:t>
            </a:r>
          </a:p>
          <a:p>
            <a:pPr marL="452628" marR="0" indent="-342900" algn="ctr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accent3"/>
              </a:buClr>
              <a:buSzTx/>
              <a:buFontTx/>
              <a:buChar char="-"/>
              <a:tabLst/>
            </a:pPr>
            <a:endParaRPr lang="fr-FR" sz="2200" kern="1200" spc="60" noProof="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109728" marR="0" algn="ctr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accent3"/>
              </a:buClr>
              <a:buSzTx/>
              <a:tabLst/>
            </a:pPr>
            <a:r>
              <a:rPr kumimoji="0" lang="fr-FR" sz="2200" b="1" i="0" u="none" strike="noStrike" kern="1200" cap="none" spc="60" normalizeH="0" baseline="0" dirty="0">
                <a:ln>
                  <a:noFill/>
                </a:ln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Cons</a:t>
            </a:r>
            <a:r>
              <a:rPr kumimoji="0" lang="fr-FR" sz="2200" b="1" i="0" u="none" strike="noStrike" kern="1200" cap="none" spc="60" normalizeH="0" dirty="0">
                <a:ln>
                  <a:noFill/>
                </a:ln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: </a:t>
            </a:r>
          </a:p>
          <a:p>
            <a:pPr marL="452628" marR="0" indent="-342900" algn="ctr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accent3"/>
              </a:buClr>
              <a:buSzTx/>
              <a:buFontTx/>
              <a:buChar char="-"/>
              <a:tabLst/>
            </a:pPr>
            <a:r>
              <a:rPr lang="fr-FR" sz="2200" kern="1200" spc="60" baseline="0" noProof="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Only</a:t>
            </a:r>
            <a:r>
              <a:rPr lang="fr-FR" sz="2200" kern="1200" spc="60" noProof="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fr-FR" sz="2200" kern="1200" spc="60" noProof="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deterministic</a:t>
            </a:r>
            <a:r>
              <a:rPr lang="fr-FR" sz="2200" kern="1200" spc="60" noProof="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fr-FR" sz="2200" kern="1200" spc="60" noProof="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approaches</a:t>
            </a:r>
            <a:endParaRPr lang="fr-FR" sz="2200" kern="1200" spc="60" noProof="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452628" marR="0" indent="-342900" algn="ctr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accent3"/>
              </a:buClr>
              <a:buSzTx/>
              <a:buFontTx/>
              <a:buChar char="-"/>
              <a:tabLst/>
            </a:pPr>
            <a:r>
              <a:rPr kumimoji="0" lang="fr-FR" sz="2200" b="0" i="0" u="none" strike="noStrike" kern="1200" cap="none" spc="60" normalizeH="0" baseline="0" dirty="0" err="1">
                <a:ln>
                  <a:noFill/>
                </a:ln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Only</a:t>
            </a:r>
            <a:r>
              <a:rPr kumimoji="0" lang="fr-FR" sz="2200" b="0" i="0" u="none" strike="noStrike" kern="1200" cap="none" spc="60" normalizeH="0" dirty="0">
                <a:ln>
                  <a:noFill/>
                </a:ln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Mining (the </a:t>
            </a:r>
            <a:r>
              <a:rPr kumimoji="0" lang="fr-FR" sz="2200" b="0" i="0" u="none" strike="noStrike" kern="1200" cap="none" spc="60" normalizeH="0" dirty="0" err="1">
                <a:ln>
                  <a:noFill/>
                </a:ln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whole</a:t>
            </a:r>
            <a:r>
              <a:rPr kumimoji="0" lang="fr-FR" sz="2200" b="0" i="0" u="none" strike="noStrike" kern="1200" cap="none" spc="60" normalizeH="0" dirty="0">
                <a:ln>
                  <a:noFill/>
                </a:ln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point for </a:t>
            </a:r>
            <a:r>
              <a:rPr kumimoji="0" lang="fr-FR" sz="2200" b="0" i="0" u="none" strike="noStrike" kern="1200" cap="none" spc="60" normalizeH="0" dirty="0" err="1">
                <a:ln>
                  <a:noFill/>
                </a:ln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Leapfrog</a:t>
            </a:r>
            <a:r>
              <a:rPr kumimoji="0" lang="fr-FR" sz="2200" b="0" i="0" u="none" strike="noStrike" kern="1200" cap="none" spc="60" normalizeH="0" dirty="0">
                <a:ln>
                  <a:noFill/>
                </a:ln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)</a:t>
            </a:r>
            <a:endParaRPr kumimoji="0" lang="en-GB" sz="2200" b="0" i="0" u="none" strike="noStrike" kern="1200" cap="none" spc="60" normalizeH="0" baseline="0" noProof="0" dirty="0">
              <a:ln>
                <a:noFill/>
              </a:ln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848294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err="1"/>
              <a:t>Isatis.neo</a:t>
            </a:r>
            <a:endParaRPr lang="en-GB" dirty="0"/>
          </a:p>
        </p:txBody>
      </p:sp>
      <p:sp>
        <p:nvSpPr>
          <p:cNvPr id="3" name="Espace réservé du texte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fr-FR" dirty="0"/>
              <a:t>Geostatistics software (second part of the </a:t>
            </a:r>
            <a:r>
              <a:rPr lang="fr-FR" dirty="0" err="1"/>
              <a:t>week</a:t>
            </a:r>
            <a:r>
              <a:rPr lang="fr-FR" dirty="0"/>
              <a:t>)</a:t>
            </a:r>
          </a:p>
          <a:p>
            <a:pPr marL="109728" indent="0">
              <a:buNone/>
            </a:pPr>
            <a:endParaRPr lang="fr-FR" dirty="0"/>
          </a:p>
          <a:p>
            <a:endParaRPr lang="en-GB" dirty="0"/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91944" y="1412776"/>
            <a:ext cx="6143093" cy="4581128"/>
          </a:xfrm>
          <a:prstGeom prst="rect">
            <a:avLst/>
          </a:prstGeom>
        </p:spPr>
      </p:pic>
      <p:pic>
        <p:nvPicPr>
          <p:cNvPr id="5" name="Image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846" b="27180"/>
          <a:stretch/>
        </p:blipFill>
        <p:spPr>
          <a:xfrm>
            <a:off x="335360" y="1268760"/>
            <a:ext cx="3513250" cy="1008112"/>
          </a:xfrm>
          <a:prstGeom prst="rect">
            <a:avLst/>
          </a:prstGeom>
        </p:spPr>
      </p:pic>
      <p:sp>
        <p:nvSpPr>
          <p:cNvPr id="6" name="ZoneTexte 5"/>
          <p:cNvSpPr txBox="1"/>
          <p:nvPr/>
        </p:nvSpPr>
        <p:spPr>
          <a:xfrm>
            <a:off x="621729" y="2818862"/>
            <a:ext cx="4513252" cy="3014090"/>
          </a:xfrm>
          <a:prstGeom prst="rect">
            <a:avLst/>
          </a:prstGeom>
          <a:solidFill>
            <a:schemeClr val="accent1">
              <a:lumMod val="75000"/>
              <a:alpha val="35000"/>
            </a:schemeClr>
          </a:solidFill>
          <a:ln w="15875">
            <a:solidFill>
              <a:schemeClr val="tx1">
                <a:lumMod val="50000"/>
                <a:lumOff val="50000"/>
              </a:schemeClr>
            </a:solidFill>
          </a:ln>
          <a:effectLst/>
        </p:spPr>
        <p:txBody>
          <a:bodyPr wrap="square" lIns="0" tIns="0" rIns="180000" bIns="36000" rtlCol="0" anchor="ctr" anchorCtr="0">
            <a:spAutoFit/>
          </a:bodyPr>
          <a:lstStyle/>
          <a:p>
            <a:pPr marL="365760" marR="0" indent="-256032" algn="ctr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accent3"/>
              </a:buClr>
              <a:buSzTx/>
              <a:buFont typeface="Georgia"/>
              <a:buNone/>
              <a:tabLst/>
            </a:pPr>
            <a:r>
              <a:rPr kumimoji="0" lang="fr-FR" sz="2200" b="1" i="0" u="none" strike="noStrike" kern="1200" cap="none" spc="60" normalizeH="0" baseline="0" noProof="0" dirty="0">
                <a:ln>
                  <a:noFill/>
                </a:ln>
                <a:effectLst/>
                <a:uLnTx/>
                <a:uFillTx/>
                <a:latin typeface="Corbel" pitchFamily="34" charset="0"/>
                <a:ea typeface="+mn-ea"/>
                <a:cs typeface="+mn-cs"/>
              </a:rPr>
              <a:t>Pros:</a:t>
            </a:r>
          </a:p>
          <a:p>
            <a:pPr marL="452628" marR="0" indent="-342900" algn="ctr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accent3"/>
              </a:buClr>
              <a:buSzTx/>
              <a:buFontTx/>
              <a:buChar char="-"/>
              <a:tabLst/>
            </a:pPr>
            <a:r>
              <a:rPr lang="fr-FR" sz="2200" kern="1200" spc="60" noProof="0" dirty="0" err="1">
                <a:latin typeface="Corbel" pitchFamily="34" charset="0"/>
              </a:rPr>
              <a:t>Easy</a:t>
            </a:r>
            <a:r>
              <a:rPr lang="fr-FR" sz="2200" kern="1200" spc="60" noProof="0" dirty="0">
                <a:latin typeface="Corbel" pitchFamily="34" charset="0"/>
              </a:rPr>
              <a:t> to use</a:t>
            </a:r>
          </a:p>
          <a:p>
            <a:pPr marL="452628" marR="0" indent="-342900" algn="ctr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accent3"/>
              </a:buClr>
              <a:buSzTx/>
              <a:buFontTx/>
              <a:buChar char="-"/>
              <a:tabLst/>
            </a:pPr>
            <a:r>
              <a:rPr kumimoji="0" lang="fr-FR" sz="2200" b="0" i="0" u="none" strike="noStrike" kern="1200" cap="none" spc="60" normalizeH="0" baseline="0" dirty="0">
                <a:ln>
                  <a:noFill/>
                </a:ln>
                <a:effectLst/>
                <a:uLnTx/>
                <a:uFillTx/>
                <a:latin typeface="Corbel" pitchFamily="34" charset="0"/>
                <a:ea typeface="+mn-ea"/>
                <a:cs typeface="+mn-cs"/>
              </a:rPr>
              <a:t>Modern UI</a:t>
            </a:r>
          </a:p>
          <a:p>
            <a:pPr marL="452628" marR="0" indent="-342900" algn="ctr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accent3"/>
              </a:buClr>
              <a:buSzTx/>
              <a:buFontTx/>
              <a:buChar char="-"/>
              <a:tabLst/>
            </a:pPr>
            <a:r>
              <a:rPr lang="fr-FR" sz="2200" kern="1200" spc="60" dirty="0">
                <a:latin typeface="Corbel" pitchFamily="34" charset="0"/>
              </a:rPr>
              <a:t>Complete </a:t>
            </a:r>
            <a:r>
              <a:rPr lang="fr-FR" sz="2200" kern="1200" spc="60" dirty="0" err="1">
                <a:latin typeface="Corbel" pitchFamily="34" charset="0"/>
              </a:rPr>
              <a:t>geostatistic</a:t>
            </a:r>
            <a:r>
              <a:rPr lang="fr-FR" sz="2200" kern="1200" spc="60" dirty="0">
                <a:latin typeface="Corbel" pitchFamily="34" charset="0"/>
              </a:rPr>
              <a:t> </a:t>
            </a:r>
            <a:r>
              <a:rPr lang="fr-FR" sz="2200" kern="1200" spc="60" dirty="0" err="1">
                <a:latin typeface="Corbel" pitchFamily="34" charset="0"/>
              </a:rPr>
              <a:t>tool</a:t>
            </a:r>
            <a:endParaRPr lang="fr-FR" sz="2200" kern="1200" spc="60" dirty="0">
              <a:latin typeface="Corbel" pitchFamily="34" charset="0"/>
            </a:endParaRPr>
          </a:p>
          <a:p>
            <a:pPr marL="452628" marR="0" indent="-342900" algn="ctr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accent3"/>
              </a:buClr>
              <a:buSzTx/>
              <a:buFontTx/>
              <a:buChar char="-"/>
              <a:tabLst/>
            </a:pPr>
            <a:r>
              <a:rPr kumimoji="0" lang="fr-FR" sz="2200" b="0" i="0" u="none" strike="noStrike" kern="1200" cap="none" spc="60" normalizeH="0" baseline="0" dirty="0" err="1">
                <a:ln>
                  <a:noFill/>
                </a:ln>
                <a:effectLst/>
                <a:uLnTx/>
                <a:uFillTx/>
                <a:latin typeface="Corbel" pitchFamily="34" charset="0"/>
                <a:ea typeface="+mn-ea"/>
                <a:cs typeface="+mn-cs"/>
              </a:rPr>
              <a:t>Easy</a:t>
            </a:r>
            <a:r>
              <a:rPr kumimoji="0" lang="fr-FR" sz="2200" b="0" i="0" u="none" strike="noStrike" kern="1200" cap="none" spc="60" normalizeH="0" baseline="0" dirty="0">
                <a:ln>
                  <a:noFill/>
                </a:ln>
                <a:effectLst/>
                <a:uLnTx/>
                <a:uFillTx/>
                <a:latin typeface="Corbel" pitchFamily="34" charset="0"/>
                <a:ea typeface="+mn-ea"/>
                <a:cs typeface="+mn-cs"/>
              </a:rPr>
              <a:t> bridge</a:t>
            </a:r>
            <a:r>
              <a:rPr kumimoji="0" lang="fr-FR" sz="2200" b="0" i="0" u="none" strike="noStrike" kern="1200" cap="none" spc="60" normalizeH="0" dirty="0">
                <a:ln>
                  <a:noFill/>
                </a:ln>
                <a:effectLst/>
                <a:uLnTx/>
                <a:uFillTx/>
                <a:latin typeface="Corbel" pitchFamily="34" charset="0"/>
                <a:ea typeface="+mn-ea"/>
                <a:cs typeface="+mn-cs"/>
              </a:rPr>
              <a:t> to </a:t>
            </a:r>
            <a:r>
              <a:rPr kumimoji="0" lang="fr-FR" sz="2200" b="0" i="0" u="none" strike="noStrike" kern="1200" cap="none" spc="60" normalizeH="0" dirty="0" err="1">
                <a:ln>
                  <a:noFill/>
                </a:ln>
                <a:effectLst/>
                <a:uLnTx/>
                <a:uFillTx/>
                <a:latin typeface="Corbel" pitchFamily="34" charset="0"/>
                <a:ea typeface="+mn-ea"/>
                <a:cs typeface="+mn-cs"/>
              </a:rPr>
              <a:t>other</a:t>
            </a:r>
            <a:r>
              <a:rPr kumimoji="0" lang="fr-FR" sz="2200" b="0" i="0" u="none" strike="noStrike" kern="1200" cap="none" spc="60" normalizeH="0" dirty="0">
                <a:ln>
                  <a:noFill/>
                </a:ln>
                <a:effectLst/>
                <a:uLnTx/>
                <a:uFillTx/>
                <a:latin typeface="Corbel" pitchFamily="34" charset="0"/>
                <a:ea typeface="+mn-ea"/>
                <a:cs typeface="+mn-cs"/>
              </a:rPr>
              <a:t> software</a:t>
            </a:r>
            <a:endParaRPr kumimoji="0" lang="fr-FR" sz="2200" b="0" i="0" u="none" strike="noStrike" kern="1200" cap="none" spc="60" normalizeH="0" baseline="0" dirty="0">
              <a:ln>
                <a:noFill/>
              </a:ln>
              <a:effectLst/>
              <a:uLnTx/>
              <a:uFillTx/>
              <a:latin typeface="Corbel" pitchFamily="34" charset="0"/>
              <a:ea typeface="+mn-ea"/>
              <a:cs typeface="+mn-cs"/>
            </a:endParaRPr>
          </a:p>
          <a:p>
            <a:pPr marL="452628" marR="0" indent="-342900" algn="ctr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accent3"/>
              </a:buClr>
              <a:buSzTx/>
              <a:buFontTx/>
              <a:buChar char="-"/>
              <a:tabLst/>
            </a:pPr>
            <a:endParaRPr lang="fr-FR" sz="2200" kern="1200" spc="60" noProof="0" dirty="0">
              <a:latin typeface="Corbel" pitchFamily="34" charset="0"/>
            </a:endParaRPr>
          </a:p>
          <a:p>
            <a:pPr marL="109728" marR="0" algn="ctr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accent3"/>
              </a:buClr>
              <a:buSzTx/>
              <a:tabLst/>
            </a:pPr>
            <a:r>
              <a:rPr kumimoji="0" lang="fr-FR" sz="2200" b="1" i="0" u="none" strike="noStrike" kern="1200" cap="none" spc="60" normalizeH="0" baseline="0" dirty="0">
                <a:ln>
                  <a:noFill/>
                </a:ln>
                <a:effectLst/>
                <a:uLnTx/>
                <a:uFillTx/>
                <a:latin typeface="Corbel" pitchFamily="34" charset="0"/>
                <a:ea typeface="+mn-ea"/>
                <a:cs typeface="+mn-cs"/>
              </a:rPr>
              <a:t>Cons</a:t>
            </a:r>
            <a:r>
              <a:rPr kumimoji="0" lang="fr-FR" sz="2200" b="1" i="0" u="none" strike="noStrike" kern="1200" cap="none" spc="60" normalizeH="0" dirty="0">
                <a:ln>
                  <a:noFill/>
                </a:ln>
                <a:effectLst/>
                <a:uLnTx/>
                <a:uFillTx/>
                <a:latin typeface="Corbel" pitchFamily="34" charset="0"/>
                <a:ea typeface="+mn-ea"/>
                <a:cs typeface="+mn-cs"/>
              </a:rPr>
              <a:t>: </a:t>
            </a:r>
          </a:p>
          <a:p>
            <a:pPr marL="452628" marR="0" indent="-342900" algn="ctr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accent3"/>
              </a:buClr>
              <a:buSzTx/>
              <a:buFontTx/>
              <a:buChar char="-"/>
              <a:tabLst/>
            </a:pPr>
            <a:r>
              <a:rPr lang="fr-FR" sz="2200" kern="1200" spc="60" dirty="0">
                <a:latin typeface="Corbel" pitchFamily="34" charset="0"/>
              </a:rPr>
              <a:t>Not a </a:t>
            </a:r>
            <a:r>
              <a:rPr lang="fr-FR" sz="2200" kern="1200" spc="60" dirty="0" err="1">
                <a:latin typeface="Corbel" pitchFamily="34" charset="0"/>
              </a:rPr>
              <a:t>modelling</a:t>
            </a:r>
            <a:r>
              <a:rPr lang="fr-FR" sz="2200" kern="1200" spc="60" dirty="0">
                <a:latin typeface="Corbel" pitchFamily="34" charset="0"/>
              </a:rPr>
              <a:t> software</a:t>
            </a:r>
            <a:endParaRPr kumimoji="0" lang="en-GB" sz="2200" b="0" i="0" u="none" strike="noStrike" kern="1200" cap="none" spc="60" normalizeH="0" baseline="0" noProof="0" dirty="0">
              <a:ln>
                <a:noFill/>
              </a:ln>
              <a:effectLst/>
              <a:uLnTx/>
              <a:uFillTx/>
              <a:latin typeface="Corbel" pitchFamily="34" charset="0"/>
              <a:ea typeface="+mn-ea"/>
              <a:cs typeface="+mn-cs"/>
            </a:endParaRPr>
          </a:p>
        </p:txBody>
      </p:sp>
      <p:pic>
        <p:nvPicPr>
          <p:cNvPr id="7" name="Imag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9739" y="1163718"/>
            <a:ext cx="1218196" cy="12181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192873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>
          <a:extLst>
            <a:ext uri="{FF2B5EF4-FFF2-40B4-BE49-F238E27FC236}">
              <a16:creationId xmlns:a16="http://schemas.microsoft.com/office/drawing/2014/main" id="{E5B59A50-0001-794B-5CB1-38BCCB8207D0}"/>
            </a:ext>
          </a:extLst>
        </p:cNvPr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21" name="Image 20">
            <a:extLst>
              <a:ext uri="{FF2B5EF4-FFF2-40B4-BE49-F238E27FC236}">
                <a16:creationId xmlns:a16="http://schemas.microsoft.com/office/drawing/2014/main" id="{97ED9F35-2CA2-6332-A53A-82E5844BB6C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6605" y="1124190"/>
            <a:ext cx="11899168" cy="4968604"/>
          </a:xfrm>
          <a:prstGeom prst="rect">
            <a:avLst/>
          </a:prstGeom>
        </p:spPr>
      </p:pic>
      <p:sp>
        <p:nvSpPr>
          <p:cNvPr id="4" name="Titre 1">
            <a:extLst>
              <a:ext uri="{FF2B5EF4-FFF2-40B4-BE49-F238E27FC236}">
                <a16:creationId xmlns:a16="http://schemas.microsoft.com/office/drawing/2014/main" id="{A3601217-DFAA-16DA-AFA3-2D92CB1F5740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0" y="-27384"/>
            <a:ext cx="12191957" cy="1047725"/>
          </a:xfrm>
        </p:spPr>
        <p:txBody>
          <a:bodyPr/>
          <a:lstStyle/>
          <a:p>
            <a:pPr>
              <a:defRPr/>
            </a:pPr>
            <a:r>
              <a:rPr lang="en-US" dirty="0"/>
              <a:t>Outline of the course / Schedule</a:t>
            </a:r>
            <a:endParaRPr lang="fr-FR" dirty="0"/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F3CCC817-793D-DC63-2D44-8CCFBEA51B6C}"/>
              </a:ext>
            </a:extLst>
          </p:cNvPr>
          <p:cNvSpPr txBox="1"/>
          <p:nvPr/>
        </p:nvSpPr>
        <p:spPr>
          <a:xfrm>
            <a:off x="1875253" y="2411932"/>
            <a:ext cx="982493" cy="374906"/>
          </a:xfrm>
          <a:prstGeom prst="rect">
            <a:avLst/>
          </a:prstGeom>
          <a:noFill/>
          <a:ln w="15875">
            <a:noFill/>
          </a:ln>
          <a:effectLst/>
        </p:spPr>
        <p:txBody>
          <a:bodyPr wrap="square" lIns="0" tIns="0" rIns="180000" bIns="36000" rtlCol="0" anchor="ctr" anchorCtr="0">
            <a:spAutoFit/>
          </a:bodyPr>
          <a:lstStyle/>
          <a:p>
            <a:pPr marL="365760" marR="0" indent="-256032" algn="ctr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accent3"/>
              </a:buClr>
              <a:buSzTx/>
              <a:buFont typeface="Georgia"/>
              <a:buNone/>
              <a:tabLst/>
            </a:pPr>
            <a:r>
              <a:rPr kumimoji="0" lang="fr-FR" sz="2200" b="1" i="0" u="none" strike="noStrike" kern="1200" cap="none" spc="6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F026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869DB194-6509-812B-6AFE-216F71C359FE}"/>
              </a:ext>
            </a:extLst>
          </p:cNvPr>
          <p:cNvSpPr txBox="1"/>
          <p:nvPr/>
        </p:nvSpPr>
        <p:spPr bwMode="auto">
          <a:xfrm>
            <a:off x="1903451" y="4529074"/>
            <a:ext cx="982493" cy="374906"/>
          </a:xfrm>
          <a:prstGeom prst="rect">
            <a:avLst/>
          </a:prstGeom>
          <a:noFill/>
          <a:ln w="15875">
            <a:noFill/>
          </a:ln>
          <a:effectLst/>
        </p:spPr>
        <p:txBody>
          <a:bodyPr wrap="square" lIns="0" tIns="0" rIns="180000" bIns="36000" rtlCol="0" anchor="ctr" anchorCtr="0">
            <a:spAutoFit/>
          </a:bodyPr>
          <a:lstStyle/>
          <a:p>
            <a:pPr marL="365760" marR="0" indent="-256032" algn="ctr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accent3"/>
              </a:buClr>
              <a:buSzTx/>
              <a:buFont typeface="Georgia"/>
              <a:buNone/>
              <a:tabLst/>
            </a:pPr>
            <a:r>
              <a:rPr kumimoji="0" lang="fr-FR" sz="2200" b="1" i="0" u="none" strike="noStrike" kern="1200" cap="none" spc="6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F026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BF037E48-95A5-BA65-E1F1-A49BD9D53F41}"/>
              </a:ext>
            </a:extLst>
          </p:cNvPr>
          <p:cNvSpPr txBox="1"/>
          <p:nvPr/>
        </p:nvSpPr>
        <p:spPr bwMode="auto">
          <a:xfrm>
            <a:off x="4223805" y="2400104"/>
            <a:ext cx="982493" cy="374906"/>
          </a:xfrm>
          <a:prstGeom prst="rect">
            <a:avLst/>
          </a:prstGeom>
          <a:noFill/>
          <a:ln w="15875">
            <a:noFill/>
          </a:ln>
          <a:effectLst/>
        </p:spPr>
        <p:txBody>
          <a:bodyPr wrap="square" lIns="0" tIns="0" rIns="180000" bIns="36000" rtlCol="0" anchor="ctr" anchorCtr="0">
            <a:spAutoFit/>
          </a:bodyPr>
          <a:lstStyle/>
          <a:p>
            <a:pPr marL="365760" marR="0" indent="-256032" algn="ctr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accent3"/>
              </a:buClr>
              <a:buSzTx/>
              <a:buFont typeface="Georgia"/>
              <a:buNone/>
              <a:tabLst/>
            </a:pPr>
            <a:r>
              <a:rPr kumimoji="0" lang="fr-FR" sz="2200" b="1" i="0" u="none" strike="noStrike" kern="1200" cap="none" spc="6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F026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51AA3D6A-0D01-E304-0FE7-196B8F57A0B0}"/>
              </a:ext>
            </a:extLst>
          </p:cNvPr>
          <p:cNvSpPr txBox="1"/>
          <p:nvPr/>
        </p:nvSpPr>
        <p:spPr bwMode="auto">
          <a:xfrm>
            <a:off x="4223804" y="4529074"/>
            <a:ext cx="982493" cy="374906"/>
          </a:xfrm>
          <a:prstGeom prst="rect">
            <a:avLst/>
          </a:prstGeom>
          <a:noFill/>
          <a:ln w="15875">
            <a:noFill/>
          </a:ln>
          <a:effectLst/>
        </p:spPr>
        <p:txBody>
          <a:bodyPr wrap="square" lIns="0" tIns="0" rIns="180000" bIns="36000" rtlCol="0" anchor="ctr" anchorCtr="0">
            <a:spAutoFit/>
          </a:bodyPr>
          <a:lstStyle/>
          <a:p>
            <a:pPr marL="365760" marR="0" indent="-256032" algn="ctr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accent3"/>
              </a:buClr>
              <a:buSzTx/>
              <a:buFont typeface="Georgia"/>
              <a:buNone/>
              <a:tabLst/>
            </a:pPr>
            <a:r>
              <a:rPr kumimoji="0" lang="fr-FR" sz="2200" b="1" i="0" u="none" strike="noStrike" kern="1200" cap="none" spc="6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F026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3C54852C-FCA7-F53B-30E3-4F50A778D04B}"/>
              </a:ext>
            </a:extLst>
          </p:cNvPr>
          <p:cNvSpPr txBox="1"/>
          <p:nvPr/>
        </p:nvSpPr>
        <p:spPr bwMode="auto">
          <a:xfrm>
            <a:off x="6495679" y="2535512"/>
            <a:ext cx="982493" cy="374906"/>
          </a:xfrm>
          <a:prstGeom prst="rect">
            <a:avLst/>
          </a:prstGeom>
          <a:noFill/>
          <a:ln w="15875">
            <a:noFill/>
          </a:ln>
          <a:effectLst/>
        </p:spPr>
        <p:txBody>
          <a:bodyPr wrap="square" lIns="0" tIns="0" rIns="180000" bIns="36000" rtlCol="0" anchor="ctr" anchorCtr="0">
            <a:spAutoFit/>
          </a:bodyPr>
          <a:lstStyle/>
          <a:p>
            <a:pPr marL="365760" marR="0" indent="-256032" algn="ctr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accent3"/>
              </a:buClr>
              <a:buSzTx/>
              <a:buFont typeface="Georgia"/>
              <a:buNone/>
              <a:tabLst/>
            </a:pPr>
            <a:r>
              <a:rPr kumimoji="0" lang="fr-FR" sz="2200" b="1" i="0" u="none" strike="noStrike" kern="1200" cap="none" spc="6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F026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326CF017-D470-E215-4316-E03B935EA8B0}"/>
              </a:ext>
            </a:extLst>
          </p:cNvPr>
          <p:cNvSpPr txBox="1"/>
          <p:nvPr/>
        </p:nvSpPr>
        <p:spPr bwMode="auto">
          <a:xfrm>
            <a:off x="6495680" y="4648940"/>
            <a:ext cx="982493" cy="374906"/>
          </a:xfrm>
          <a:prstGeom prst="rect">
            <a:avLst/>
          </a:prstGeom>
          <a:noFill/>
          <a:ln w="15875">
            <a:noFill/>
          </a:ln>
          <a:effectLst/>
        </p:spPr>
        <p:txBody>
          <a:bodyPr wrap="square" lIns="0" tIns="0" rIns="180000" bIns="36000" rtlCol="0" anchor="ctr" anchorCtr="0">
            <a:spAutoFit/>
          </a:bodyPr>
          <a:lstStyle/>
          <a:p>
            <a:pPr marL="365760" marR="0" indent="-256032" algn="ctr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accent3"/>
              </a:buClr>
              <a:buSzTx/>
              <a:buFont typeface="Georgia"/>
              <a:buNone/>
              <a:tabLst/>
            </a:pPr>
            <a:r>
              <a:rPr kumimoji="0" lang="fr-FR" sz="2200" b="1" i="0" u="none" strike="noStrike" kern="1200" cap="none" spc="6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F026</a:t>
            </a: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BB6279BB-BA09-AD20-677D-F3B141DA3CBC}"/>
              </a:ext>
            </a:extLst>
          </p:cNvPr>
          <p:cNvSpPr txBox="1"/>
          <p:nvPr/>
        </p:nvSpPr>
        <p:spPr bwMode="auto">
          <a:xfrm>
            <a:off x="8861079" y="2308083"/>
            <a:ext cx="982493" cy="374906"/>
          </a:xfrm>
          <a:prstGeom prst="rect">
            <a:avLst/>
          </a:prstGeom>
          <a:noFill/>
          <a:ln w="15875">
            <a:noFill/>
          </a:ln>
          <a:effectLst/>
        </p:spPr>
        <p:txBody>
          <a:bodyPr wrap="square" lIns="0" tIns="0" rIns="180000" bIns="36000" rtlCol="0" anchor="ctr" anchorCtr="0">
            <a:spAutoFit/>
          </a:bodyPr>
          <a:lstStyle/>
          <a:p>
            <a:pPr marL="365760" marR="0" indent="-256032" algn="ctr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accent3"/>
              </a:buClr>
              <a:buSzTx/>
              <a:buFont typeface="Georgia"/>
              <a:buNone/>
              <a:tabLst/>
            </a:pPr>
            <a:r>
              <a:rPr kumimoji="0" lang="fr-FR" sz="2200" b="1" i="0" u="none" strike="noStrike" kern="1200" cap="none" spc="6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F026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52E883E-2BFD-F581-7280-80A7C02F3345}"/>
              </a:ext>
            </a:extLst>
          </p:cNvPr>
          <p:cNvSpPr/>
          <p:nvPr/>
        </p:nvSpPr>
        <p:spPr>
          <a:xfrm>
            <a:off x="515258" y="1945533"/>
            <a:ext cx="2268930" cy="1394728"/>
          </a:xfrm>
          <a:prstGeom prst="rect">
            <a:avLst/>
          </a:prstGeom>
          <a:noFill/>
          <a:ln w="38100"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latin typeface="Calibri" pitchFamily="34" charset="0"/>
              <a:cs typeface="Arial" pitchFamily="34" charset="0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809E53D6-679C-D986-EADD-30C607B65D94}"/>
              </a:ext>
            </a:extLst>
          </p:cNvPr>
          <p:cNvSpPr/>
          <p:nvPr/>
        </p:nvSpPr>
        <p:spPr bwMode="auto">
          <a:xfrm>
            <a:off x="2800617" y="1945532"/>
            <a:ext cx="2295726" cy="1394728"/>
          </a:xfrm>
          <a:prstGeom prst="rect">
            <a:avLst/>
          </a:prstGeom>
          <a:noFill/>
          <a:ln w="38100"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latin typeface="Calibri" pitchFamily="34" charset="0"/>
              <a:cs typeface="Arial" pitchFamily="34" charset="0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08DA8AD0-07D3-339F-CE03-287119F0A27F}"/>
              </a:ext>
            </a:extLst>
          </p:cNvPr>
          <p:cNvSpPr/>
          <p:nvPr/>
        </p:nvSpPr>
        <p:spPr bwMode="auto">
          <a:xfrm>
            <a:off x="515258" y="4077509"/>
            <a:ext cx="2268930" cy="1600723"/>
          </a:xfrm>
          <a:prstGeom prst="rect">
            <a:avLst/>
          </a:prstGeom>
          <a:noFill/>
          <a:ln w="38100"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latin typeface="Calibri" pitchFamily="34" charset="0"/>
              <a:cs typeface="Arial" pitchFamily="34" charset="0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F20D3D80-F492-8544-2B06-CD78BE0659D7}"/>
              </a:ext>
            </a:extLst>
          </p:cNvPr>
          <p:cNvSpPr/>
          <p:nvPr/>
        </p:nvSpPr>
        <p:spPr bwMode="auto">
          <a:xfrm>
            <a:off x="2800617" y="4077509"/>
            <a:ext cx="2295726" cy="1818133"/>
          </a:xfrm>
          <a:prstGeom prst="rect">
            <a:avLst/>
          </a:prstGeom>
          <a:noFill/>
          <a:ln w="38100"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latin typeface="Calibri" pitchFamily="34" charset="0"/>
              <a:cs typeface="Arial" pitchFamily="34" charset="0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DE2FD852-2C07-F0FA-A019-91C730CCBFFF}"/>
              </a:ext>
            </a:extLst>
          </p:cNvPr>
          <p:cNvSpPr/>
          <p:nvPr/>
        </p:nvSpPr>
        <p:spPr>
          <a:xfrm>
            <a:off x="5112772" y="2151124"/>
            <a:ext cx="2295726" cy="1394728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ln>
                <a:solidFill>
                  <a:srgbClr val="C00000"/>
                </a:solidFill>
              </a:ln>
              <a:latin typeface="Calibri" pitchFamily="34" charset="0"/>
              <a:cs typeface="Arial" pitchFamily="34" charset="0"/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381749C8-04A1-CF65-CB3A-9F86CB70D331}"/>
              </a:ext>
            </a:extLst>
          </p:cNvPr>
          <p:cNvSpPr/>
          <p:nvPr/>
        </p:nvSpPr>
        <p:spPr bwMode="auto">
          <a:xfrm>
            <a:off x="5108799" y="4077509"/>
            <a:ext cx="2295726" cy="1818133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ln>
                <a:solidFill>
                  <a:srgbClr val="C00000"/>
                </a:solidFill>
              </a:ln>
              <a:latin typeface="Calibri" pitchFamily="34" charset="0"/>
              <a:cs typeface="Arial" pitchFamily="34" charset="0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A1C6A795-D87D-B46F-EFAB-48A1924D8831}"/>
              </a:ext>
            </a:extLst>
          </p:cNvPr>
          <p:cNvSpPr/>
          <p:nvPr/>
        </p:nvSpPr>
        <p:spPr bwMode="auto">
          <a:xfrm>
            <a:off x="7408499" y="1745918"/>
            <a:ext cx="2341548" cy="1610085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ln>
                <a:solidFill>
                  <a:srgbClr val="C00000"/>
                </a:solidFill>
              </a:ln>
              <a:latin typeface="Calibri" pitchFamily="34" charset="0"/>
              <a:cs typeface="Arial" pitchFamily="34" charset="0"/>
            </a:endParaRP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0ACD84B8-09D8-90DD-0EE2-8F05FEAD85F1}"/>
              </a:ext>
            </a:extLst>
          </p:cNvPr>
          <p:cNvSpPr/>
          <p:nvPr/>
        </p:nvSpPr>
        <p:spPr bwMode="auto">
          <a:xfrm>
            <a:off x="9750046" y="4062918"/>
            <a:ext cx="2295726" cy="1402218"/>
          </a:xfrm>
          <a:prstGeom prst="rect">
            <a:avLst/>
          </a:prstGeom>
          <a:noFill/>
          <a:ln w="381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ln>
                <a:solidFill>
                  <a:srgbClr val="C00000"/>
                </a:solidFill>
              </a:ln>
              <a:latin typeface="Calibri" pitchFamily="34" charset="0"/>
              <a:cs typeface="Arial" pitchFamily="34" charset="0"/>
            </a:endParaRPr>
          </a:p>
        </p:txBody>
      </p:sp>
      <p:sp>
        <p:nvSpPr>
          <p:cNvPr id="24" name="ZoneTexte 23">
            <a:extLst>
              <a:ext uri="{FF2B5EF4-FFF2-40B4-BE49-F238E27FC236}">
                <a16:creationId xmlns:a16="http://schemas.microsoft.com/office/drawing/2014/main" id="{5F0EDB8C-E8F5-FB54-7357-D7D1C2F3F1A5}"/>
              </a:ext>
            </a:extLst>
          </p:cNvPr>
          <p:cNvSpPr txBox="1"/>
          <p:nvPr/>
        </p:nvSpPr>
        <p:spPr bwMode="auto">
          <a:xfrm>
            <a:off x="412135" y="1933177"/>
            <a:ext cx="1983808" cy="374906"/>
          </a:xfrm>
          <a:prstGeom prst="rect">
            <a:avLst/>
          </a:prstGeom>
          <a:noFill/>
          <a:ln w="15875">
            <a:noFill/>
          </a:ln>
          <a:effectLst/>
        </p:spPr>
        <p:txBody>
          <a:bodyPr wrap="square" lIns="0" tIns="0" rIns="180000" bIns="36000" rtlCol="0" anchor="ctr" anchorCtr="0">
            <a:spAutoFit/>
          </a:bodyPr>
          <a:lstStyle/>
          <a:p>
            <a:pPr marL="365760" marR="0" indent="-256032" algn="ctr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accent3"/>
              </a:buClr>
              <a:buSzTx/>
              <a:buFont typeface="Georgia"/>
              <a:buNone/>
              <a:tabLst/>
            </a:pPr>
            <a:r>
              <a:rPr lang="fr-FR" sz="2200" b="1" spc="60" dirty="0">
                <a:solidFill>
                  <a:schemeClr val="bg2">
                    <a:lumMod val="2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Skua </a:t>
            </a:r>
            <a:r>
              <a:rPr lang="fr-FR" sz="2200" b="1" spc="60" dirty="0" err="1">
                <a:solidFill>
                  <a:schemeClr val="bg2">
                    <a:lumMod val="2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Gocad</a:t>
            </a:r>
            <a:r>
              <a:rPr lang="fr-FR" sz="2200" b="1" spc="60" dirty="0">
                <a:solidFill>
                  <a:schemeClr val="bg2">
                    <a:lumMod val="2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endParaRPr kumimoji="0" lang="fr-FR" sz="2200" b="1" i="0" u="none" strike="noStrike" kern="1200" cap="none" spc="60" normalizeH="0" baseline="0" noProof="0" dirty="0">
              <a:ln>
                <a:noFill/>
              </a:ln>
              <a:solidFill>
                <a:schemeClr val="bg2">
                  <a:lumMod val="25000"/>
                </a:schemeClr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5" name="ZoneTexte 24">
            <a:extLst>
              <a:ext uri="{FF2B5EF4-FFF2-40B4-BE49-F238E27FC236}">
                <a16:creationId xmlns:a16="http://schemas.microsoft.com/office/drawing/2014/main" id="{04DEE5F6-A6D3-64FE-F50F-4726C2A5ABA0}"/>
              </a:ext>
            </a:extLst>
          </p:cNvPr>
          <p:cNvSpPr txBox="1"/>
          <p:nvPr/>
        </p:nvSpPr>
        <p:spPr bwMode="auto">
          <a:xfrm>
            <a:off x="4875895" y="3077680"/>
            <a:ext cx="1983808" cy="374906"/>
          </a:xfrm>
          <a:prstGeom prst="rect">
            <a:avLst/>
          </a:prstGeom>
          <a:noFill/>
          <a:ln w="15875">
            <a:noFill/>
          </a:ln>
          <a:effectLst/>
        </p:spPr>
        <p:txBody>
          <a:bodyPr wrap="square" lIns="0" tIns="0" rIns="180000" bIns="36000" rtlCol="0" anchor="ctr" anchorCtr="0">
            <a:spAutoFit/>
          </a:bodyPr>
          <a:lstStyle/>
          <a:p>
            <a:pPr marL="365760" marR="0" indent="-256032" algn="ctr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accent3"/>
              </a:buClr>
              <a:buSzTx/>
              <a:buFont typeface="Georgia"/>
              <a:buNone/>
              <a:tabLst/>
            </a:pPr>
            <a:r>
              <a:rPr lang="fr-FR" sz="2200" b="1" spc="60" dirty="0" err="1">
                <a:solidFill>
                  <a:srgbClr val="C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Isatis.neo</a:t>
            </a:r>
            <a:endParaRPr kumimoji="0" lang="fr-FR" sz="2200" b="1" i="0" u="none" strike="noStrike" kern="1200" cap="none" spc="6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6" name="ZoneTexte 25">
            <a:extLst>
              <a:ext uri="{FF2B5EF4-FFF2-40B4-BE49-F238E27FC236}">
                <a16:creationId xmlns:a16="http://schemas.microsoft.com/office/drawing/2014/main" id="{BE0F9683-24E2-B078-A347-3715E7511E55}"/>
              </a:ext>
            </a:extLst>
          </p:cNvPr>
          <p:cNvSpPr txBox="1"/>
          <p:nvPr/>
        </p:nvSpPr>
        <p:spPr bwMode="auto">
          <a:xfrm>
            <a:off x="9606126" y="4996382"/>
            <a:ext cx="1983808" cy="374906"/>
          </a:xfrm>
          <a:prstGeom prst="rect">
            <a:avLst/>
          </a:prstGeom>
          <a:noFill/>
          <a:ln w="15875">
            <a:noFill/>
          </a:ln>
          <a:effectLst/>
        </p:spPr>
        <p:txBody>
          <a:bodyPr wrap="square" lIns="0" tIns="0" rIns="180000" bIns="36000" rtlCol="0" anchor="ctr" anchorCtr="0">
            <a:spAutoFit/>
          </a:bodyPr>
          <a:lstStyle/>
          <a:p>
            <a:pPr marL="365760" marR="0" indent="-256032" algn="ctr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accent3"/>
              </a:buClr>
              <a:buSzTx/>
              <a:buFont typeface="Georgia"/>
              <a:buNone/>
              <a:tabLst/>
            </a:pPr>
            <a:r>
              <a:rPr kumimoji="0" lang="fr-FR" sz="2200" b="1" i="0" u="none" strike="noStrike" kern="1200" cap="none" spc="60" normalizeH="0" baseline="0" noProof="0" dirty="0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Oral exam</a:t>
            </a:r>
          </a:p>
        </p:txBody>
      </p:sp>
    </p:spTree>
    <p:extLst>
      <p:ext uri="{BB962C8B-B14F-4D97-AF65-F5344CB8AC3E}">
        <p14:creationId xmlns:p14="http://schemas.microsoft.com/office/powerpoint/2010/main" val="119500352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err="1"/>
              <a:t>Petrel</a:t>
            </a:r>
            <a:r>
              <a:rPr lang="fr-FR" dirty="0"/>
              <a:t> and Eclipse</a:t>
            </a:r>
            <a:endParaRPr lang="en-GB" dirty="0"/>
          </a:p>
        </p:txBody>
      </p:sp>
      <p:sp>
        <p:nvSpPr>
          <p:cNvPr id="3" name="Espace réservé du texte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fr-FR" b="1" dirty="0" err="1"/>
              <a:t>Petrel</a:t>
            </a:r>
            <a:r>
              <a:rPr lang="fr-FR" b="1" dirty="0"/>
              <a:t>: </a:t>
            </a:r>
            <a:r>
              <a:rPr lang="fr-FR" dirty="0"/>
              <a:t>Petroleum </a:t>
            </a:r>
            <a:r>
              <a:rPr lang="fr-FR" dirty="0" err="1"/>
              <a:t>modelling</a:t>
            </a:r>
            <a:r>
              <a:rPr lang="fr-FR" dirty="0"/>
              <a:t> software</a:t>
            </a:r>
          </a:p>
          <a:p>
            <a:r>
              <a:rPr lang="fr-FR" b="1" dirty="0"/>
              <a:t>Eclipse: </a:t>
            </a:r>
            <a:r>
              <a:rPr lang="fr-FR" dirty="0" err="1"/>
              <a:t>Fluid</a:t>
            </a:r>
            <a:r>
              <a:rPr lang="fr-FR" dirty="0"/>
              <a:t> flow simulation </a:t>
            </a:r>
            <a:r>
              <a:rPr lang="fr-FR" dirty="0" err="1"/>
              <a:t>tool</a:t>
            </a:r>
            <a:endParaRPr lang="fr-FR" dirty="0"/>
          </a:p>
          <a:p>
            <a:endParaRPr lang="en-GB" dirty="0"/>
          </a:p>
        </p:txBody>
      </p:sp>
      <p:pic>
        <p:nvPicPr>
          <p:cNvPr id="7" name="Imag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08368" y="988093"/>
            <a:ext cx="1944216" cy="1367432"/>
          </a:xfrm>
          <a:prstGeom prst="rect">
            <a:avLst/>
          </a:prstGeom>
        </p:spPr>
      </p:pic>
      <p:pic>
        <p:nvPicPr>
          <p:cNvPr id="8" name="Image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4893" y="2215444"/>
            <a:ext cx="5472608" cy="4032448"/>
          </a:xfrm>
          <a:prstGeom prst="rect">
            <a:avLst/>
          </a:prstGeom>
        </p:spPr>
      </p:pic>
      <p:pic>
        <p:nvPicPr>
          <p:cNvPr id="11" name="Image 1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88088" y="2435537"/>
            <a:ext cx="4531193" cy="3717032"/>
          </a:xfrm>
          <a:prstGeom prst="rect">
            <a:avLst/>
          </a:prstGeom>
        </p:spPr>
      </p:pic>
      <p:pic>
        <p:nvPicPr>
          <p:cNvPr id="12" name="Image 11"/>
          <p:cNvPicPr>
            <a:picLocks noChangeAspect="1"/>
          </p:cNvPicPr>
          <p:nvPr/>
        </p:nvPicPr>
        <p:blipFill>
          <a:blip r:embed="rId5"/>
          <a:stretch/>
        </p:blipFill>
        <p:spPr bwMode="auto">
          <a:xfrm>
            <a:off x="7238371" y="875854"/>
            <a:ext cx="1741379" cy="14848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446656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SKUA </a:t>
            </a:r>
            <a:r>
              <a:rPr lang="fr-FR" dirty="0" err="1"/>
              <a:t>Gocad</a:t>
            </a:r>
            <a:r>
              <a:rPr lang="fr-FR" dirty="0"/>
              <a:t> (Aspen </a:t>
            </a:r>
            <a:r>
              <a:rPr lang="fr-FR" dirty="0" err="1"/>
              <a:t>Gocad</a:t>
            </a:r>
            <a:r>
              <a:rPr lang="fr-FR" dirty="0"/>
              <a:t>)</a:t>
            </a:r>
            <a:endParaRPr lang="en-GB" dirty="0"/>
          </a:p>
        </p:txBody>
      </p:sp>
      <p:sp>
        <p:nvSpPr>
          <p:cNvPr id="3" name="Espace réservé du texte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fr-FR" dirty="0" err="1"/>
              <a:t>Generic</a:t>
            </a:r>
            <a:r>
              <a:rPr lang="fr-FR" dirty="0"/>
              <a:t> </a:t>
            </a:r>
            <a:r>
              <a:rPr lang="fr-FR" dirty="0" err="1"/>
              <a:t>modelling</a:t>
            </a:r>
            <a:r>
              <a:rPr lang="fr-FR" dirty="0"/>
              <a:t> </a:t>
            </a:r>
            <a:r>
              <a:rPr lang="fr-FR" dirty="0" err="1"/>
              <a:t>tool</a:t>
            </a:r>
            <a:r>
              <a:rPr lang="fr-FR" dirty="0"/>
              <a:t> (but </a:t>
            </a:r>
            <a:r>
              <a:rPr lang="fr-FR" dirty="0" err="1"/>
              <a:t>mostly</a:t>
            </a:r>
            <a:r>
              <a:rPr lang="fr-FR" dirty="0"/>
              <a:t> </a:t>
            </a:r>
            <a:r>
              <a:rPr lang="fr-FR" dirty="0" err="1"/>
              <a:t>petroleum</a:t>
            </a:r>
            <a:r>
              <a:rPr lang="fr-FR" dirty="0"/>
              <a:t>) </a:t>
            </a:r>
            <a:endParaRPr lang="en-GB" dirty="0"/>
          </a:p>
        </p:txBody>
      </p:sp>
      <p:sp>
        <p:nvSpPr>
          <p:cNvPr id="5" name="ZoneTexte 4"/>
          <p:cNvSpPr txBox="1"/>
          <p:nvPr/>
        </p:nvSpPr>
        <p:spPr>
          <a:xfrm>
            <a:off x="47328" y="2035587"/>
            <a:ext cx="3096344" cy="3314172"/>
          </a:xfrm>
          <a:prstGeom prst="rect">
            <a:avLst/>
          </a:prstGeom>
          <a:solidFill>
            <a:schemeClr val="accent1">
              <a:lumMod val="75000"/>
              <a:alpha val="35000"/>
            </a:schemeClr>
          </a:solidFill>
          <a:ln w="15875">
            <a:solidFill>
              <a:schemeClr val="tx1">
                <a:lumMod val="50000"/>
                <a:lumOff val="50000"/>
              </a:schemeClr>
            </a:solidFill>
          </a:ln>
          <a:effectLst/>
        </p:spPr>
        <p:txBody>
          <a:bodyPr wrap="square" lIns="0" tIns="0" rIns="180000" bIns="36000" rtlCol="0" anchor="ctr" anchorCtr="0">
            <a:spAutoFit/>
          </a:bodyPr>
          <a:lstStyle/>
          <a:p>
            <a:pPr marL="365760" marR="0" indent="-256032" algn="ctr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accent3"/>
              </a:buClr>
              <a:buSzTx/>
              <a:buFont typeface="Georgia"/>
              <a:buNone/>
              <a:tabLst/>
            </a:pPr>
            <a:r>
              <a:rPr kumimoji="0" lang="en-GB" sz="2200" b="1" i="0" u="none" strike="noStrike" kern="1200" cap="none" spc="60" normalizeH="0" baseline="0" noProof="0" dirty="0">
                <a:ln>
                  <a:noFill/>
                </a:ln>
                <a:effectLst/>
                <a:uLnTx/>
                <a:uFillTx/>
                <a:latin typeface="Corbel" pitchFamily="34" charset="0"/>
              </a:rPr>
              <a:t>Pros:</a:t>
            </a:r>
          </a:p>
          <a:p>
            <a:pPr marL="452628" marR="0" indent="-342900" algn="ctr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accent3"/>
              </a:buClr>
              <a:buSzTx/>
              <a:buFontTx/>
              <a:buChar char="-"/>
              <a:tabLst/>
            </a:pPr>
            <a:r>
              <a:rPr lang="en-GB" sz="2200" kern="1200" spc="60" dirty="0">
                <a:latin typeface="Corbel" pitchFamily="34" charset="0"/>
              </a:rPr>
              <a:t>Huge amount of functionalities</a:t>
            </a:r>
          </a:p>
          <a:p>
            <a:pPr marL="452628" marR="0" indent="-342900" algn="ctr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accent3"/>
              </a:buClr>
              <a:buSzTx/>
              <a:buFontTx/>
              <a:buChar char="-"/>
              <a:tabLst/>
            </a:pPr>
            <a:r>
              <a:rPr lang="en-GB" sz="2200" kern="1200" spc="60" dirty="0">
                <a:latin typeface="Corbel" pitchFamily="34" charset="0"/>
              </a:rPr>
              <a:t>Good demonstration tool</a:t>
            </a:r>
            <a:endParaRPr kumimoji="0" lang="en-GB" sz="2200" b="0" i="0" u="none" strike="noStrike" kern="1200" cap="none" spc="60" normalizeH="0" baseline="0" dirty="0">
              <a:ln>
                <a:noFill/>
              </a:ln>
              <a:effectLst/>
              <a:uLnTx/>
              <a:uFillTx/>
              <a:latin typeface="Corbel" pitchFamily="34" charset="0"/>
            </a:endParaRPr>
          </a:p>
          <a:p>
            <a:pPr marL="452628" marR="0" indent="-342900" algn="ctr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accent3"/>
              </a:buClr>
              <a:buSzTx/>
              <a:buFontTx/>
              <a:buChar char="-"/>
              <a:tabLst/>
            </a:pPr>
            <a:endParaRPr lang="en-GB" sz="2200" kern="1200" spc="60" noProof="0" dirty="0">
              <a:latin typeface="Corbel" pitchFamily="34" charset="0"/>
            </a:endParaRPr>
          </a:p>
          <a:p>
            <a:pPr marL="109728" marR="0" algn="ctr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accent3"/>
              </a:buClr>
              <a:buSzTx/>
              <a:tabLst/>
            </a:pPr>
            <a:r>
              <a:rPr kumimoji="0" lang="en-GB" sz="2200" b="1" i="0" u="none" strike="noStrike" kern="1200" cap="none" spc="60" normalizeH="0" baseline="0" dirty="0">
                <a:ln>
                  <a:noFill/>
                </a:ln>
                <a:effectLst/>
                <a:uLnTx/>
                <a:uFillTx/>
                <a:latin typeface="Corbel" pitchFamily="34" charset="0"/>
              </a:rPr>
              <a:t>Cons</a:t>
            </a:r>
            <a:r>
              <a:rPr kumimoji="0" lang="en-GB" sz="2200" b="1" i="0" u="none" strike="noStrike" kern="1200" cap="none" spc="60" normalizeH="0" dirty="0">
                <a:ln>
                  <a:noFill/>
                </a:ln>
                <a:effectLst/>
                <a:uLnTx/>
                <a:uFillTx/>
                <a:latin typeface="Corbel" pitchFamily="34" charset="0"/>
              </a:rPr>
              <a:t>: </a:t>
            </a:r>
          </a:p>
          <a:p>
            <a:pPr marL="452628" marR="0" indent="-342900" algn="ctr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accent3"/>
              </a:buClr>
              <a:buSzTx/>
              <a:buFontTx/>
              <a:buChar char="-"/>
              <a:tabLst/>
            </a:pPr>
            <a:r>
              <a:rPr lang="en-GB" sz="2200" kern="1200" spc="60" dirty="0">
                <a:latin typeface="Corbel" pitchFamily="34" charset="0"/>
              </a:rPr>
              <a:t>Hard to manage</a:t>
            </a:r>
          </a:p>
          <a:p>
            <a:pPr marL="452628" marR="0" indent="-342900" algn="ctr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accent3"/>
              </a:buClr>
              <a:buSzTx/>
              <a:buFontTx/>
              <a:buChar char="-"/>
              <a:tabLst/>
            </a:pPr>
            <a:r>
              <a:rPr lang="en-GB" sz="2200" kern="1200" spc="60" dirty="0">
                <a:latin typeface="Corbel" pitchFamily="34" charset="0"/>
              </a:rPr>
              <a:t>Old software</a:t>
            </a:r>
            <a:endParaRPr kumimoji="0" lang="en-GB" sz="2200" b="0" i="0" u="none" strike="noStrike" kern="1200" cap="none" spc="60" normalizeH="0" baseline="0" noProof="0" dirty="0">
              <a:ln>
                <a:noFill/>
              </a:ln>
              <a:effectLst/>
              <a:uLnTx/>
              <a:uFillTx/>
              <a:latin typeface="Corbel" pitchFamily="34" charset="0"/>
            </a:endParaRPr>
          </a:p>
        </p:txBody>
      </p:sp>
      <p:pic>
        <p:nvPicPr>
          <p:cNvPr id="6" name="Image 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2672"/>
          <a:stretch/>
        </p:blipFill>
        <p:spPr bwMode="auto">
          <a:xfrm>
            <a:off x="3211689" y="1916832"/>
            <a:ext cx="8932983" cy="4131045"/>
          </a:xfrm>
          <a:prstGeom prst="rect">
            <a:avLst/>
          </a:prstGeom>
        </p:spPr>
      </p:pic>
      <p:pic>
        <p:nvPicPr>
          <p:cNvPr id="7" name="Image 6"/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>
            <a:off x="8616280" y="745228"/>
            <a:ext cx="3198118" cy="12145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627889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Rectangle 2"/>
          <p:cNvSpPr>
            <a:spLocks noChangeArrowheads="1"/>
          </p:cNvSpPr>
          <p:nvPr/>
        </p:nvSpPr>
        <p:spPr bwMode="auto">
          <a:xfrm>
            <a:off x="4943476" y="2432050"/>
            <a:ext cx="1800225" cy="711200"/>
          </a:xfrm>
          <a:prstGeom prst="rect">
            <a:avLst/>
          </a:prstGeom>
          <a:noFill/>
          <a:ln w="9525">
            <a:solidFill>
              <a:schemeClr val="hlink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fr-FR" sz="2000" dirty="0">
                <a:solidFill>
                  <a:srgbClr val="FF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  <a:cs typeface="Arial" charset="0"/>
              </a:rPr>
              <a:t>T-Surf </a:t>
            </a:r>
            <a:r>
              <a:rPr lang="fr-FR" sz="2000" dirty="0" err="1">
                <a:solidFill>
                  <a:srgbClr val="FF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  <a:cs typeface="Arial" charset="0"/>
              </a:rPr>
              <a:t>Corp</a:t>
            </a:r>
            <a:r>
              <a:rPr lang="fr-FR" sz="2000" dirty="0">
                <a:solidFill>
                  <a:srgbClr val="FF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  <a:cs typeface="Arial" charset="0"/>
              </a:rPr>
              <a:t> </a:t>
            </a:r>
            <a:r>
              <a:rPr lang="fr-FR" sz="2000" dirty="0" err="1">
                <a:solidFill>
                  <a:srgbClr val="FF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  <a:cs typeface="Arial" charset="0"/>
              </a:rPr>
              <a:t>is</a:t>
            </a:r>
            <a:r>
              <a:rPr lang="fr-FR" sz="2000" dirty="0">
                <a:solidFill>
                  <a:srgbClr val="FF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  <a:cs typeface="Arial" charset="0"/>
              </a:rPr>
              <a:t> </a:t>
            </a:r>
            <a:r>
              <a:rPr lang="fr-FR" sz="2000" dirty="0" err="1">
                <a:solidFill>
                  <a:srgbClr val="FF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  <a:cs typeface="Arial" charset="0"/>
              </a:rPr>
              <a:t>created</a:t>
            </a:r>
            <a:endParaRPr lang="fr-FR" sz="2000" dirty="0">
              <a:solidFill>
                <a:srgbClr val="FF0000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Arial" charset="0"/>
              <a:cs typeface="Arial" charset="0"/>
            </a:endParaRPr>
          </a:p>
        </p:txBody>
      </p:sp>
      <p:sp>
        <p:nvSpPr>
          <p:cNvPr id="16386" name="Rectangle 3"/>
          <p:cNvSpPr>
            <a:spLocks noGrp="1" noChangeArrowheads="1"/>
          </p:cNvSpPr>
          <p:nvPr>
            <p:ph type="title"/>
          </p:nvPr>
        </p:nvSpPr>
        <p:spPr>
          <a:xfrm>
            <a:off x="2279650" y="115888"/>
            <a:ext cx="7772400" cy="1143000"/>
          </a:xfrm>
        </p:spPr>
        <p:txBody>
          <a:bodyPr/>
          <a:lstStyle/>
          <a:p>
            <a:pPr eaLnBrk="1" hangingPunct="1"/>
            <a:r>
              <a:rPr lang="fr-FR">
                <a:solidFill>
                  <a:srgbClr val="FFFF00"/>
                </a:solidFill>
                <a:latin typeface="Arial" charset="0"/>
                <a:cs typeface="Arial" charset="0"/>
              </a:rPr>
              <a:t>Short Gocad Story</a:t>
            </a:r>
          </a:p>
        </p:txBody>
      </p:sp>
      <p:sp>
        <p:nvSpPr>
          <p:cNvPr id="80900" name="Text Box 4"/>
          <p:cNvSpPr txBox="1">
            <a:spLocks noChangeArrowheads="1"/>
          </p:cNvSpPr>
          <p:nvPr/>
        </p:nvSpPr>
        <p:spPr bwMode="auto">
          <a:xfrm>
            <a:off x="1524001" y="1196975"/>
            <a:ext cx="3673475" cy="1016000"/>
          </a:xfrm>
          <a:prstGeom prst="rect">
            <a:avLst/>
          </a:prstGeom>
          <a:noFill/>
          <a:ln w="9525">
            <a:solidFill>
              <a:srgbClr val="FFC000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fr-FR" sz="2000" dirty="0">
                <a:solidFill>
                  <a:srgbClr val="FFC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  <a:cs typeface="Arial" charset="0"/>
              </a:rPr>
              <a:t>Prof. Mallet  (Nancy </a:t>
            </a:r>
            <a:r>
              <a:rPr lang="fr-FR" sz="2000" dirty="0" err="1">
                <a:solidFill>
                  <a:srgbClr val="FFC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  <a:cs typeface="Arial" charset="0"/>
              </a:rPr>
              <a:t>School</a:t>
            </a:r>
            <a:r>
              <a:rPr lang="fr-FR" sz="2000" dirty="0">
                <a:solidFill>
                  <a:srgbClr val="FFC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  <a:cs typeface="Arial" charset="0"/>
              </a:rPr>
              <a:t> of </a:t>
            </a:r>
            <a:r>
              <a:rPr lang="fr-FR" sz="2000" dirty="0" err="1">
                <a:solidFill>
                  <a:srgbClr val="FFC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  <a:cs typeface="Arial" charset="0"/>
              </a:rPr>
              <a:t>Geology</a:t>
            </a:r>
            <a:r>
              <a:rPr lang="fr-FR" sz="2000" dirty="0">
                <a:solidFill>
                  <a:srgbClr val="FFC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  <a:cs typeface="Arial" charset="0"/>
              </a:rPr>
              <a:t>) </a:t>
            </a:r>
            <a:r>
              <a:rPr lang="fr-FR" sz="2000" dirty="0" err="1">
                <a:solidFill>
                  <a:srgbClr val="FFC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  <a:cs typeface="Arial" charset="0"/>
              </a:rPr>
              <a:t>discovers</a:t>
            </a:r>
            <a:r>
              <a:rPr lang="fr-FR" sz="2000" dirty="0">
                <a:solidFill>
                  <a:srgbClr val="FFC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  <a:cs typeface="Arial" charset="0"/>
              </a:rPr>
              <a:t> a new interpolation technique</a:t>
            </a:r>
          </a:p>
        </p:txBody>
      </p:sp>
      <p:sp>
        <p:nvSpPr>
          <p:cNvPr id="80901" name="Text Box 5"/>
          <p:cNvSpPr txBox="1">
            <a:spLocks noChangeArrowheads="1"/>
          </p:cNvSpPr>
          <p:nvPr/>
        </p:nvSpPr>
        <p:spPr bwMode="auto">
          <a:xfrm>
            <a:off x="1936751" y="3500439"/>
            <a:ext cx="1800225" cy="720725"/>
          </a:xfrm>
          <a:prstGeom prst="rect">
            <a:avLst/>
          </a:prstGeom>
          <a:noFill/>
          <a:ln w="19050">
            <a:solidFill>
              <a:schemeClr val="accent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fr-FR" sz="2000" dirty="0" err="1">
                <a:solidFill>
                  <a:srgbClr val="92D05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  <a:cs typeface="Arial" charset="0"/>
              </a:rPr>
              <a:t>Gocad</a:t>
            </a:r>
            <a:r>
              <a:rPr lang="fr-FR" sz="2000" dirty="0">
                <a:solidFill>
                  <a:srgbClr val="92D05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  <a:cs typeface="Arial" charset="0"/>
              </a:rPr>
              <a:t> Consortium 1</a:t>
            </a:r>
          </a:p>
        </p:txBody>
      </p:sp>
      <p:sp>
        <p:nvSpPr>
          <p:cNvPr id="80902" name="Text Box 6"/>
          <p:cNvSpPr txBox="1">
            <a:spLocks noChangeArrowheads="1"/>
          </p:cNvSpPr>
          <p:nvPr/>
        </p:nvSpPr>
        <p:spPr bwMode="auto">
          <a:xfrm>
            <a:off x="4132263" y="5394325"/>
            <a:ext cx="1562100" cy="406400"/>
          </a:xfrm>
          <a:prstGeom prst="rect">
            <a:avLst/>
          </a:prstGeom>
          <a:noFill/>
          <a:ln w="9525">
            <a:solidFill>
              <a:srgbClr val="00FFFF"/>
            </a:solidFill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fr-FR" sz="2000" dirty="0">
                <a:solidFill>
                  <a:srgbClr val="00FFFF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  <a:cs typeface="Arial" charset="0"/>
              </a:rPr>
              <a:t>C++ version</a:t>
            </a:r>
          </a:p>
        </p:txBody>
      </p:sp>
      <p:sp>
        <p:nvSpPr>
          <p:cNvPr id="80903" name="Rectangle 7"/>
          <p:cNvSpPr>
            <a:spLocks noChangeArrowheads="1"/>
          </p:cNvSpPr>
          <p:nvPr/>
        </p:nvSpPr>
        <p:spPr bwMode="auto">
          <a:xfrm>
            <a:off x="6300788" y="6488114"/>
            <a:ext cx="749300" cy="396875"/>
          </a:xfrm>
          <a:prstGeom prst="rect">
            <a:avLst/>
          </a:prstGeom>
          <a:noFill/>
          <a:ln>
            <a:noFill/>
          </a:ln>
          <a:effectLst/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fr-FR" sz="2000" dirty="0">
                <a:solidFill>
                  <a:srgbClr val="FFFF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  <a:cs typeface="Arial" charset="0"/>
              </a:rPr>
              <a:t>2002</a:t>
            </a:r>
          </a:p>
        </p:txBody>
      </p:sp>
      <p:sp>
        <p:nvSpPr>
          <p:cNvPr id="80904" name="Text Box 8"/>
          <p:cNvSpPr txBox="1">
            <a:spLocks noChangeArrowheads="1"/>
          </p:cNvSpPr>
          <p:nvPr/>
        </p:nvSpPr>
        <p:spPr bwMode="auto">
          <a:xfrm>
            <a:off x="5976939" y="5394325"/>
            <a:ext cx="1266825" cy="406400"/>
          </a:xfrm>
          <a:prstGeom prst="rect">
            <a:avLst/>
          </a:prstGeom>
          <a:noFill/>
          <a:ln w="9525">
            <a:solidFill>
              <a:srgbClr val="00FFCC"/>
            </a:solidFill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fr-FR" sz="2000" dirty="0">
                <a:solidFill>
                  <a:srgbClr val="00FFCC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  <a:cs typeface="Arial" charset="0"/>
              </a:rPr>
              <a:t>Version 2</a:t>
            </a:r>
          </a:p>
        </p:txBody>
      </p:sp>
      <p:sp>
        <p:nvSpPr>
          <p:cNvPr id="80905" name="Rectangle 9"/>
          <p:cNvSpPr>
            <a:spLocks noChangeArrowheads="1"/>
          </p:cNvSpPr>
          <p:nvPr/>
        </p:nvSpPr>
        <p:spPr bwMode="auto">
          <a:xfrm>
            <a:off x="1487488" y="6461126"/>
            <a:ext cx="749301" cy="396875"/>
          </a:xfrm>
          <a:prstGeom prst="rect">
            <a:avLst/>
          </a:prstGeom>
          <a:noFill/>
          <a:ln>
            <a:noFill/>
          </a:ln>
          <a:effectLst/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fr-FR" sz="2000" dirty="0">
                <a:solidFill>
                  <a:srgbClr val="FFFF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  <a:cs typeface="Arial" charset="0"/>
              </a:rPr>
              <a:t>1988</a:t>
            </a:r>
          </a:p>
        </p:txBody>
      </p:sp>
      <p:sp>
        <p:nvSpPr>
          <p:cNvPr id="80906" name="Rectangle 10"/>
          <p:cNvSpPr>
            <a:spLocks noChangeArrowheads="1"/>
          </p:cNvSpPr>
          <p:nvPr/>
        </p:nvSpPr>
        <p:spPr bwMode="auto">
          <a:xfrm>
            <a:off x="3592513" y="6472239"/>
            <a:ext cx="749300" cy="396875"/>
          </a:xfrm>
          <a:prstGeom prst="rect">
            <a:avLst/>
          </a:prstGeom>
          <a:noFill/>
          <a:ln>
            <a:noFill/>
          </a:ln>
          <a:effectLst/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fr-FR" sz="2000" dirty="0">
                <a:solidFill>
                  <a:srgbClr val="FFFF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  <a:cs typeface="Arial" charset="0"/>
              </a:rPr>
              <a:t>1995</a:t>
            </a:r>
          </a:p>
        </p:txBody>
      </p:sp>
      <p:sp>
        <p:nvSpPr>
          <p:cNvPr id="80907" name="Rectangle 11"/>
          <p:cNvSpPr>
            <a:spLocks noChangeArrowheads="1"/>
          </p:cNvSpPr>
          <p:nvPr/>
        </p:nvSpPr>
        <p:spPr bwMode="auto">
          <a:xfrm>
            <a:off x="4689475" y="6461126"/>
            <a:ext cx="749300" cy="396875"/>
          </a:xfrm>
          <a:prstGeom prst="rect">
            <a:avLst/>
          </a:prstGeom>
          <a:noFill/>
          <a:ln>
            <a:noFill/>
          </a:ln>
          <a:effectLst/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fr-FR" sz="2000" dirty="0">
                <a:solidFill>
                  <a:srgbClr val="FFFF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  <a:cs typeface="Arial" charset="0"/>
              </a:rPr>
              <a:t>1998</a:t>
            </a:r>
          </a:p>
        </p:txBody>
      </p:sp>
      <p:grpSp>
        <p:nvGrpSpPr>
          <p:cNvPr id="16395" name="Group 12"/>
          <p:cNvGrpSpPr>
            <a:grpSpLocks/>
          </p:cNvGrpSpPr>
          <p:nvPr/>
        </p:nvGrpSpPr>
        <p:grpSpPr bwMode="auto">
          <a:xfrm>
            <a:off x="1631951" y="260350"/>
            <a:ext cx="658813" cy="742950"/>
            <a:chOff x="441" y="3007"/>
            <a:chExt cx="415" cy="468"/>
          </a:xfrm>
        </p:grpSpPr>
        <p:sp>
          <p:nvSpPr>
            <p:cNvPr id="16444" name="Oval 13"/>
            <p:cNvSpPr>
              <a:spLocks noChangeArrowheads="1"/>
            </p:cNvSpPr>
            <p:nvPr/>
          </p:nvSpPr>
          <p:spPr bwMode="auto">
            <a:xfrm>
              <a:off x="572" y="3123"/>
              <a:ext cx="172" cy="241"/>
            </a:xfrm>
            <a:prstGeom prst="ellipse">
              <a:avLst/>
            </a:prstGeom>
            <a:noFill/>
            <a:ln w="57150">
              <a:solidFill>
                <a:srgbClr val="FFC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fr-FR" sz="2400">
                <a:solidFill>
                  <a:srgbClr val="FFFFFF"/>
                </a:solidFill>
                <a:latin typeface="Times New Roman" pitchFamily="18" charset="0"/>
                <a:cs typeface="Arial" charset="0"/>
              </a:endParaRPr>
            </a:p>
          </p:txBody>
        </p:sp>
        <p:sp>
          <p:nvSpPr>
            <p:cNvPr id="16445" name="Freeform 14"/>
            <p:cNvSpPr>
              <a:spLocks/>
            </p:cNvSpPr>
            <p:nvPr/>
          </p:nvSpPr>
          <p:spPr bwMode="auto">
            <a:xfrm>
              <a:off x="611" y="3339"/>
              <a:ext cx="95" cy="136"/>
            </a:xfrm>
            <a:custGeom>
              <a:avLst/>
              <a:gdLst>
                <a:gd name="T0" fmla="*/ 0 w 277"/>
                <a:gd name="T1" fmla="*/ 0 h 332"/>
                <a:gd name="T2" fmla="*/ 0 w 277"/>
                <a:gd name="T3" fmla="*/ 2 h 332"/>
                <a:gd name="T4" fmla="*/ 0 w 277"/>
                <a:gd name="T5" fmla="*/ 4 h 332"/>
                <a:gd name="T6" fmla="*/ 1 w 277"/>
                <a:gd name="T7" fmla="*/ 4 h 332"/>
                <a:gd name="T8" fmla="*/ 1 w 277"/>
                <a:gd name="T9" fmla="*/ 2 h 332"/>
                <a:gd name="T10" fmla="*/ 1 w 277"/>
                <a:gd name="T11" fmla="*/ 0 h 33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77"/>
                <a:gd name="T19" fmla="*/ 0 h 332"/>
                <a:gd name="T20" fmla="*/ 277 w 277"/>
                <a:gd name="T21" fmla="*/ 332 h 332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77" h="332">
                  <a:moveTo>
                    <a:pt x="0" y="15"/>
                  </a:moveTo>
                  <a:lnTo>
                    <a:pt x="45" y="151"/>
                  </a:lnTo>
                  <a:lnTo>
                    <a:pt x="45" y="332"/>
                  </a:lnTo>
                  <a:lnTo>
                    <a:pt x="227" y="332"/>
                  </a:lnTo>
                  <a:lnTo>
                    <a:pt x="227" y="151"/>
                  </a:lnTo>
                  <a:lnTo>
                    <a:pt x="277" y="0"/>
                  </a:lnTo>
                </a:path>
              </a:pathLst>
            </a:custGeom>
            <a:noFill/>
            <a:ln w="57150" cmpd="sng">
              <a:solidFill>
                <a:srgbClr val="FFC000"/>
              </a:solidFill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fr-FR" sz="2400">
                <a:solidFill>
                  <a:srgbClr val="FFFFFF"/>
                </a:solidFill>
                <a:latin typeface="Times New Roman" pitchFamily="18" charset="0"/>
                <a:cs typeface="Arial" charset="0"/>
              </a:endParaRPr>
            </a:p>
          </p:txBody>
        </p:sp>
        <p:sp>
          <p:nvSpPr>
            <p:cNvPr id="16446" name="Line 15"/>
            <p:cNvSpPr>
              <a:spLocks noChangeShapeType="1"/>
            </p:cNvSpPr>
            <p:nvPr/>
          </p:nvSpPr>
          <p:spPr bwMode="auto">
            <a:xfrm>
              <a:off x="467" y="3082"/>
              <a:ext cx="78" cy="56"/>
            </a:xfrm>
            <a:prstGeom prst="line">
              <a:avLst/>
            </a:prstGeom>
            <a:noFill/>
            <a:ln w="38100">
              <a:solidFill>
                <a:srgbClr val="FFC000"/>
              </a:solidFill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fr-FR" sz="2400">
                <a:solidFill>
                  <a:srgbClr val="FFFFFF"/>
                </a:solidFill>
                <a:latin typeface="Times New Roman" pitchFamily="18" charset="0"/>
                <a:cs typeface="Arial" charset="0"/>
              </a:endParaRPr>
            </a:p>
          </p:txBody>
        </p:sp>
        <p:sp>
          <p:nvSpPr>
            <p:cNvPr id="16447" name="Line 16"/>
            <p:cNvSpPr>
              <a:spLocks noChangeShapeType="1"/>
            </p:cNvSpPr>
            <p:nvPr/>
          </p:nvSpPr>
          <p:spPr bwMode="auto">
            <a:xfrm>
              <a:off x="441" y="3179"/>
              <a:ext cx="78" cy="18"/>
            </a:xfrm>
            <a:prstGeom prst="line">
              <a:avLst/>
            </a:prstGeom>
            <a:noFill/>
            <a:ln w="38100">
              <a:solidFill>
                <a:srgbClr val="FFC000"/>
              </a:solidFill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fr-FR" sz="2400">
                <a:solidFill>
                  <a:srgbClr val="FFFFFF"/>
                </a:solidFill>
                <a:latin typeface="Times New Roman" pitchFamily="18" charset="0"/>
                <a:cs typeface="Arial" charset="0"/>
              </a:endParaRPr>
            </a:p>
          </p:txBody>
        </p:sp>
        <p:sp>
          <p:nvSpPr>
            <p:cNvPr id="16448" name="Line 17"/>
            <p:cNvSpPr>
              <a:spLocks noChangeShapeType="1"/>
            </p:cNvSpPr>
            <p:nvPr/>
          </p:nvSpPr>
          <p:spPr bwMode="auto">
            <a:xfrm flipV="1">
              <a:off x="457" y="3290"/>
              <a:ext cx="78" cy="18"/>
            </a:xfrm>
            <a:prstGeom prst="line">
              <a:avLst/>
            </a:prstGeom>
            <a:noFill/>
            <a:ln w="38100">
              <a:solidFill>
                <a:srgbClr val="FFC000"/>
              </a:solidFill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fr-FR" sz="2400">
                <a:solidFill>
                  <a:srgbClr val="FFFFFF"/>
                </a:solidFill>
                <a:latin typeface="Times New Roman" pitchFamily="18" charset="0"/>
                <a:cs typeface="Arial" charset="0"/>
              </a:endParaRPr>
            </a:p>
          </p:txBody>
        </p:sp>
        <p:sp>
          <p:nvSpPr>
            <p:cNvPr id="16449" name="Line 18"/>
            <p:cNvSpPr>
              <a:spLocks noChangeShapeType="1"/>
            </p:cNvSpPr>
            <p:nvPr/>
          </p:nvSpPr>
          <p:spPr bwMode="auto">
            <a:xfrm flipH="1">
              <a:off x="763" y="3067"/>
              <a:ext cx="78" cy="56"/>
            </a:xfrm>
            <a:prstGeom prst="line">
              <a:avLst/>
            </a:prstGeom>
            <a:noFill/>
            <a:ln w="38100">
              <a:solidFill>
                <a:srgbClr val="FFC000"/>
              </a:solidFill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fr-FR" sz="2400">
                <a:solidFill>
                  <a:srgbClr val="FFFFFF"/>
                </a:solidFill>
                <a:latin typeface="Times New Roman" pitchFamily="18" charset="0"/>
                <a:cs typeface="Arial" charset="0"/>
              </a:endParaRPr>
            </a:p>
          </p:txBody>
        </p:sp>
        <p:sp>
          <p:nvSpPr>
            <p:cNvPr id="16450" name="Line 19"/>
            <p:cNvSpPr>
              <a:spLocks noChangeShapeType="1"/>
            </p:cNvSpPr>
            <p:nvPr/>
          </p:nvSpPr>
          <p:spPr bwMode="auto">
            <a:xfrm flipH="1">
              <a:off x="778" y="3179"/>
              <a:ext cx="78" cy="18"/>
            </a:xfrm>
            <a:prstGeom prst="line">
              <a:avLst/>
            </a:prstGeom>
            <a:noFill/>
            <a:ln w="38100">
              <a:solidFill>
                <a:srgbClr val="FFC000"/>
              </a:solidFill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fr-FR" sz="2400">
                <a:solidFill>
                  <a:srgbClr val="FFFFFF"/>
                </a:solidFill>
                <a:latin typeface="Times New Roman" pitchFamily="18" charset="0"/>
                <a:cs typeface="Arial" charset="0"/>
              </a:endParaRPr>
            </a:p>
          </p:txBody>
        </p:sp>
        <p:sp>
          <p:nvSpPr>
            <p:cNvPr id="16451" name="Line 20"/>
            <p:cNvSpPr>
              <a:spLocks noChangeShapeType="1"/>
            </p:cNvSpPr>
            <p:nvPr/>
          </p:nvSpPr>
          <p:spPr bwMode="auto">
            <a:xfrm flipH="1" flipV="1">
              <a:off x="763" y="3290"/>
              <a:ext cx="78" cy="19"/>
            </a:xfrm>
            <a:prstGeom prst="line">
              <a:avLst/>
            </a:prstGeom>
            <a:noFill/>
            <a:ln w="38100">
              <a:solidFill>
                <a:srgbClr val="FFC000"/>
              </a:solidFill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fr-FR" sz="2400">
                <a:solidFill>
                  <a:srgbClr val="FFFFFF"/>
                </a:solidFill>
                <a:latin typeface="Times New Roman" pitchFamily="18" charset="0"/>
                <a:cs typeface="Arial" charset="0"/>
              </a:endParaRPr>
            </a:p>
          </p:txBody>
        </p:sp>
        <p:sp>
          <p:nvSpPr>
            <p:cNvPr id="16452" name="Line 21"/>
            <p:cNvSpPr>
              <a:spLocks noChangeShapeType="1"/>
            </p:cNvSpPr>
            <p:nvPr/>
          </p:nvSpPr>
          <p:spPr bwMode="auto">
            <a:xfrm>
              <a:off x="628" y="3419"/>
              <a:ext cx="56" cy="4"/>
            </a:xfrm>
            <a:prstGeom prst="line">
              <a:avLst/>
            </a:prstGeom>
            <a:noFill/>
            <a:ln w="38100">
              <a:solidFill>
                <a:srgbClr val="FFC000"/>
              </a:solidFill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fr-FR" sz="2400">
                <a:solidFill>
                  <a:srgbClr val="FFFFFF"/>
                </a:solidFill>
                <a:latin typeface="Times New Roman" pitchFamily="18" charset="0"/>
                <a:cs typeface="Arial" charset="0"/>
              </a:endParaRPr>
            </a:p>
          </p:txBody>
        </p:sp>
        <p:sp>
          <p:nvSpPr>
            <p:cNvPr id="16453" name="Line 22"/>
            <p:cNvSpPr>
              <a:spLocks noChangeShapeType="1"/>
            </p:cNvSpPr>
            <p:nvPr/>
          </p:nvSpPr>
          <p:spPr bwMode="auto">
            <a:xfrm>
              <a:off x="632" y="3442"/>
              <a:ext cx="58" cy="6"/>
            </a:xfrm>
            <a:prstGeom prst="line">
              <a:avLst/>
            </a:prstGeom>
            <a:noFill/>
            <a:ln w="38100">
              <a:solidFill>
                <a:srgbClr val="FFC000"/>
              </a:solidFill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fr-FR" sz="2400">
                <a:solidFill>
                  <a:srgbClr val="FFFFFF"/>
                </a:solidFill>
                <a:latin typeface="Times New Roman" pitchFamily="18" charset="0"/>
                <a:cs typeface="Arial" charset="0"/>
              </a:endParaRPr>
            </a:p>
          </p:txBody>
        </p:sp>
        <p:sp>
          <p:nvSpPr>
            <p:cNvPr id="16454" name="Freeform 23"/>
            <p:cNvSpPr>
              <a:spLocks/>
            </p:cNvSpPr>
            <p:nvPr/>
          </p:nvSpPr>
          <p:spPr bwMode="auto">
            <a:xfrm>
              <a:off x="603" y="3207"/>
              <a:ext cx="91" cy="162"/>
            </a:xfrm>
            <a:custGeom>
              <a:avLst/>
              <a:gdLst>
                <a:gd name="T0" fmla="*/ 1 w 264"/>
                <a:gd name="T1" fmla="*/ 4 h 397"/>
                <a:gd name="T2" fmla="*/ 0 w 264"/>
                <a:gd name="T3" fmla="*/ 3 h 397"/>
                <a:gd name="T4" fmla="*/ 0 w 264"/>
                <a:gd name="T5" fmla="*/ 2 h 397"/>
                <a:gd name="T6" fmla="*/ 0 w 264"/>
                <a:gd name="T7" fmla="*/ 1 h 397"/>
                <a:gd name="T8" fmla="*/ 0 w 264"/>
                <a:gd name="T9" fmla="*/ 0 h 397"/>
                <a:gd name="T10" fmla="*/ 0 w 264"/>
                <a:gd name="T11" fmla="*/ 1 h 397"/>
                <a:gd name="T12" fmla="*/ 0 w 264"/>
                <a:gd name="T13" fmla="*/ 0 h 397"/>
                <a:gd name="T14" fmla="*/ 0 w 264"/>
                <a:gd name="T15" fmla="*/ 1 h 397"/>
                <a:gd name="T16" fmla="*/ 0 w 264"/>
                <a:gd name="T17" fmla="*/ 1 h 397"/>
                <a:gd name="T18" fmla="*/ 0 w 264"/>
                <a:gd name="T19" fmla="*/ 1 h 397"/>
                <a:gd name="T20" fmla="*/ 1 w 264"/>
                <a:gd name="T21" fmla="*/ 1 h 397"/>
                <a:gd name="T22" fmla="*/ 1 w 264"/>
                <a:gd name="T23" fmla="*/ 0 h 397"/>
                <a:gd name="T24" fmla="*/ 1 w 264"/>
                <a:gd name="T25" fmla="*/ 1 h 397"/>
                <a:gd name="T26" fmla="*/ 1 w 264"/>
                <a:gd name="T27" fmla="*/ 1 h 397"/>
                <a:gd name="T28" fmla="*/ 1 w 264"/>
                <a:gd name="T29" fmla="*/ 1 h 397"/>
                <a:gd name="T30" fmla="*/ 1 w 264"/>
                <a:gd name="T31" fmla="*/ 1 h 397"/>
                <a:gd name="T32" fmla="*/ 1 w 264"/>
                <a:gd name="T33" fmla="*/ 0 h 397"/>
                <a:gd name="T34" fmla="*/ 1 w 264"/>
                <a:gd name="T35" fmla="*/ 1 h 397"/>
                <a:gd name="T36" fmla="*/ 1 w 264"/>
                <a:gd name="T37" fmla="*/ 2 h 397"/>
                <a:gd name="T38" fmla="*/ 1 w 264"/>
                <a:gd name="T39" fmla="*/ 1 h 397"/>
                <a:gd name="T40" fmla="*/ 1 w 264"/>
                <a:gd name="T41" fmla="*/ 1 h 397"/>
                <a:gd name="T42" fmla="*/ 1 w 264"/>
                <a:gd name="T43" fmla="*/ 1 h 397"/>
                <a:gd name="T44" fmla="*/ 1 w 264"/>
                <a:gd name="T45" fmla="*/ 1 h 397"/>
                <a:gd name="T46" fmla="*/ 1 w 264"/>
                <a:gd name="T47" fmla="*/ 3 h 397"/>
                <a:gd name="T48" fmla="*/ 1 w 264"/>
                <a:gd name="T49" fmla="*/ 4 h 397"/>
                <a:gd name="T50" fmla="*/ 1 w 264"/>
                <a:gd name="T51" fmla="*/ 4 h 397"/>
                <a:gd name="T52" fmla="*/ 1 w 264"/>
                <a:gd name="T53" fmla="*/ 4 h 397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w 264"/>
                <a:gd name="T82" fmla="*/ 0 h 397"/>
                <a:gd name="T83" fmla="*/ 264 w 264"/>
                <a:gd name="T84" fmla="*/ 397 h 397"/>
              </a:gdLst>
              <a:ahLst/>
              <a:cxnLst>
                <a:cxn ang="T54">
                  <a:pos x="T0" y="T1"/>
                </a:cxn>
                <a:cxn ang="T55">
                  <a:pos x="T2" y="T3"/>
                </a:cxn>
                <a:cxn ang="T56">
                  <a:pos x="T4" y="T5"/>
                </a:cxn>
                <a:cxn ang="T57">
                  <a:pos x="T6" y="T7"/>
                </a:cxn>
                <a:cxn ang="T58">
                  <a:pos x="T8" y="T9"/>
                </a:cxn>
                <a:cxn ang="T59">
                  <a:pos x="T10" y="T11"/>
                </a:cxn>
                <a:cxn ang="T60">
                  <a:pos x="T12" y="T13"/>
                </a:cxn>
                <a:cxn ang="T61">
                  <a:pos x="T14" y="T15"/>
                </a:cxn>
                <a:cxn ang="T62">
                  <a:pos x="T16" y="T17"/>
                </a:cxn>
                <a:cxn ang="T63">
                  <a:pos x="T18" y="T19"/>
                </a:cxn>
                <a:cxn ang="T64">
                  <a:pos x="T20" y="T21"/>
                </a:cxn>
                <a:cxn ang="T65">
                  <a:pos x="T22" y="T23"/>
                </a:cxn>
                <a:cxn ang="T66">
                  <a:pos x="T24" y="T25"/>
                </a:cxn>
                <a:cxn ang="T67">
                  <a:pos x="T26" y="T27"/>
                </a:cxn>
                <a:cxn ang="T68">
                  <a:pos x="T28" y="T29"/>
                </a:cxn>
                <a:cxn ang="T69">
                  <a:pos x="T30" y="T31"/>
                </a:cxn>
                <a:cxn ang="T70">
                  <a:pos x="T32" y="T33"/>
                </a:cxn>
                <a:cxn ang="T71">
                  <a:pos x="T34" y="T35"/>
                </a:cxn>
                <a:cxn ang="T72">
                  <a:pos x="T36" y="T37"/>
                </a:cxn>
                <a:cxn ang="T73">
                  <a:pos x="T38" y="T39"/>
                </a:cxn>
                <a:cxn ang="T74">
                  <a:pos x="T40" y="T41"/>
                </a:cxn>
                <a:cxn ang="T75">
                  <a:pos x="T42" y="T43"/>
                </a:cxn>
                <a:cxn ang="T76">
                  <a:pos x="T44" y="T45"/>
                </a:cxn>
                <a:cxn ang="T77">
                  <a:pos x="T46" y="T47"/>
                </a:cxn>
                <a:cxn ang="T78">
                  <a:pos x="T48" y="T49"/>
                </a:cxn>
                <a:cxn ang="T79">
                  <a:pos x="T50" y="T51"/>
                </a:cxn>
                <a:cxn ang="T80">
                  <a:pos x="T52" y="T53"/>
                </a:cxn>
              </a:cxnLst>
              <a:rect l="T81" t="T82" r="T83" b="T84"/>
              <a:pathLst>
                <a:path w="264" h="397">
                  <a:moveTo>
                    <a:pt x="121" y="387"/>
                  </a:moveTo>
                  <a:cubicBezTo>
                    <a:pt x="118" y="343"/>
                    <a:pt x="114" y="298"/>
                    <a:pt x="102" y="256"/>
                  </a:cubicBezTo>
                  <a:cubicBezTo>
                    <a:pt x="97" y="240"/>
                    <a:pt x="88" y="228"/>
                    <a:pt x="82" y="213"/>
                  </a:cubicBezTo>
                  <a:cubicBezTo>
                    <a:pt x="75" y="174"/>
                    <a:pt x="64" y="135"/>
                    <a:pt x="53" y="97"/>
                  </a:cubicBezTo>
                  <a:cubicBezTo>
                    <a:pt x="44" y="65"/>
                    <a:pt x="40" y="31"/>
                    <a:pt x="29" y="0"/>
                  </a:cubicBezTo>
                  <a:cubicBezTo>
                    <a:pt x="0" y="82"/>
                    <a:pt x="21" y="69"/>
                    <a:pt x="82" y="63"/>
                  </a:cubicBezTo>
                  <a:cubicBezTo>
                    <a:pt x="88" y="40"/>
                    <a:pt x="93" y="33"/>
                    <a:pt x="87" y="10"/>
                  </a:cubicBezTo>
                  <a:cubicBezTo>
                    <a:pt x="81" y="27"/>
                    <a:pt x="73" y="40"/>
                    <a:pt x="68" y="58"/>
                  </a:cubicBezTo>
                  <a:cubicBezTo>
                    <a:pt x="70" y="74"/>
                    <a:pt x="65" y="92"/>
                    <a:pt x="73" y="106"/>
                  </a:cubicBezTo>
                  <a:cubicBezTo>
                    <a:pt x="78" y="115"/>
                    <a:pt x="102" y="116"/>
                    <a:pt x="102" y="116"/>
                  </a:cubicBezTo>
                  <a:cubicBezTo>
                    <a:pt x="123" y="112"/>
                    <a:pt x="135" y="104"/>
                    <a:pt x="155" y="97"/>
                  </a:cubicBezTo>
                  <a:cubicBezTo>
                    <a:pt x="174" y="69"/>
                    <a:pt x="177" y="35"/>
                    <a:pt x="145" y="14"/>
                  </a:cubicBezTo>
                  <a:cubicBezTo>
                    <a:pt x="138" y="47"/>
                    <a:pt x="132" y="68"/>
                    <a:pt x="145" y="106"/>
                  </a:cubicBezTo>
                  <a:cubicBezTo>
                    <a:pt x="149" y="117"/>
                    <a:pt x="168" y="112"/>
                    <a:pt x="179" y="116"/>
                  </a:cubicBezTo>
                  <a:cubicBezTo>
                    <a:pt x="196" y="110"/>
                    <a:pt x="195" y="113"/>
                    <a:pt x="208" y="97"/>
                  </a:cubicBezTo>
                  <a:cubicBezTo>
                    <a:pt x="215" y="88"/>
                    <a:pt x="228" y="68"/>
                    <a:pt x="228" y="68"/>
                  </a:cubicBezTo>
                  <a:cubicBezTo>
                    <a:pt x="226" y="57"/>
                    <a:pt x="232" y="41"/>
                    <a:pt x="223" y="34"/>
                  </a:cubicBezTo>
                  <a:cubicBezTo>
                    <a:pt x="213" y="26"/>
                    <a:pt x="196" y="59"/>
                    <a:pt x="194" y="63"/>
                  </a:cubicBezTo>
                  <a:cubicBezTo>
                    <a:pt x="183" y="105"/>
                    <a:pt x="186" y="130"/>
                    <a:pt x="228" y="140"/>
                  </a:cubicBezTo>
                  <a:cubicBezTo>
                    <a:pt x="258" y="132"/>
                    <a:pt x="257" y="123"/>
                    <a:pt x="261" y="92"/>
                  </a:cubicBezTo>
                  <a:cubicBezTo>
                    <a:pt x="260" y="79"/>
                    <a:pt x="264" y="64"/>
                    <a:pt x="257" y="53"/>
                  </a:cubicBezTo>
                  <a:cubicBezTo>
                    <a:pt x="254" y="48"/>
                    <a:pt x="245" y="58"/>
                    <a:pt x="242" y="63"/>
                  </a:cubicBezTo>
                  <a:cubicBezTo>
                    <a:pt x="235" y="73"/>
                    <a:pt x="232" y="99"/>
                    <a:pt x="228" y="111"/>
                  </a:cubicBezTo>
                  <a:cubicBezTo>
                    <a:pt x="224" y="174"/>
                    <a:pt x="223" y="228"/>
                    <a:pt x="199" y="285"/>
                  </a:cubicBezTo>
                  <a:cubicBezTo>
                    <a:pt x="191" y="304"/>
                    <a:pt x="186" y="325"/>
                    <a:pt x="179" y="344"/>
                  </a:cubicBezTo>
                  <a:cubicBezTo>
                    <a:pt x="176" y="354"/>
                    <a:pt x="169" y="373"/>
                    <a:pt x="169" y="373"/>
                  </a:cubicBezTo>
                  <a:cubicBezTo>
                    <a:pt x="167" y="392"/>
                    <a:pt x="170" y="383"/>
                    <a:pt x="169" y="397"/>
                  </a:cubicBezTo>
                </a:path>
              </a:pathLst>
            </a:custGeom>
            <a:noFill/>
            <a:ln w="28575" cmpd="sng">
              <a:solidFill>
                <a:srgbClr val="FFC000"/>
              </a:solidFill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fr-FR" sz="2400">
                <a:solidFill>
                  <a:srgbClr val="FFFFFF"/>
                </a:solidFill>
                <a:latin typeface="Times New Roman" pitchFamily="18" charset="0"/>
                <a:cs typeface="Arial" charset="0"/>
              </a:endParaRPr>
            </a:p>
          </p:txBody>
        </p:sp>
        <p:sp>
          <p:nvSpPr>
            <p:cNvPr id="16455" name="Line 24"/>
            <p:cNvSpPr>
              <a:spLocks noChangeShapeType="1"/>
            </p:cNvSpPr>
            <p:nvPr/>
          </p:nvSpPr>
          <p:spPr bwMode="auto">
            <a:xfrm>
              <a:off x="567" y="3022"/>
              <a:ext cx="32" cy="56"/>
            </a:xfrm>
            <a:prstGeom prst="line">
              <a:avLst/>
            </a:prstGeom>
            <a:noFill/>
            <a:ln w="38100">
              <a:solidFill>
                <a:srgbClr val="FFC000"/>
              </a:solidFill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fr-FR" sz="2400">
                <a:solidFill>
                  <a:srgbClr val="FFFFFF"/>
                </a:solidFill>
                <a:latin typeface="Times New Roman" pitchFamily="18" charset="0"/>
                <a:cs typeface="Arial" charset="0"/>
              </a:endParaRPr>
            </a:p>
          </p:txBody>
        </p:sp>
        <p:sp>
          <p:nvSpPr>
            <p:cNvPr id="16456" name="Line 25"/>
            <p:cNvSpPr>
              <a:spLocks noChangeShapeType="1"/>
            </p:cNvSpPr>
            <p:nvPr/>
          </p:nvSpPr>
          <p:spPr bwMode="auto">
            <a:xfrm flipH="1">
              <a:off x="689" y="3007"/>
              <a:ext cx="41" cy="71"/>
            </a:xfrm>
            <a:prstGeom prst="line">
              <a:avLst/>
            </a:prstGeom>
            <a:noFill/>
            <a:ln w="38100">
              <a:solidFill>
                <a:srgbClr val="FFC000"/>
              </a:solidFill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fr-FR" sz="2400">
                <a:solidFill>
                  <a:srgbClr val="FFFFFF"/>
                </a:solidFill>
                <a:latin typeface="Times New Roman" pitchFamily="18" charset="0"/>
                <a:cs typeface="Arial" charset="0"/>
              </a:endParaRPr>
            </a:p>
          </p:txBody>
        </p:sp>
      </p:grpSp>
      <p:cxnSp>
        <p:nvCxnSpPr>
          <p:cNvPr id="16396" name="AutoShape 26"/>
          <p:cNvCxnSpPr>
            <a:cxnSpLocks noChangeShapeType="1"/>
          </p:cNvCxnSpPr>
          <p:nvPr/>
        </p:nvCxnSpPr>
        <p:spPr bwMode="auto">
          <a:xfrm rot="-5400000">
            <a:off x="-285750" y="4303714"/>
            <a:ext cx="4194175" cy="73025"/>
          </a:xfrm>
          <a:prstGeom prst="bentConnector3">
            <a:avLst>
              <a:gd name="adj1" fmla="val 50000"/>
            </a:avLst>
          </a:prstGeom>
          <a:noFill/>
          <a:ln w="9525">
            <a:solidFill>
              <a:srgbClr val="FFC000"/>
            </a:solidFill>
            <a:miter lim="800000"/>
            <a:headEnd/>
            <a:tailEnd/>
          </a:ln>
        </p:spPr>
      </p:cxnSp>
      <p:sp>
        <p:nvSpPr>
          <p:cNvPr id="16397" name="Line 27"/>
          <p:cNvSpPr>
            <a:spLocks noChangeShapeType="1"/>
          </p:cNvSpPr>
          <p:nvPr/>
        </p:nvSpPr>
        <p:spPr bwMode="auto">
          <a:xfrm flipV="1">
            <a:off x="1774825" y="6430963"/>
            <a:ext cx="8642350" cy="36512"/>
          </a:xfrm>
          <a:prstGeom prst="line">
            <a:avLst/>
          </a:prstGeom>
          <a:noFill/>
          <a:ln w="38100">
            <a:solidFill>
              <a:srgbClr val="FFC000"/>
            </a:solidFill>
            <a:round/>
            <a:headEnd/>
            <a:tailEnd type="triangle" w="med" len="med"/>
          </a:ln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fr-FR" sz="2400">
              <a:solidFill>
                <a:srgbClr val="FFFFFF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16398" name="Line 28"/>
          <p:cNvSpPr>
            <a:spLocks noChangeShapeType="1"/>
          </p:cNvSpPr>
          <p:nvPr/>
        </p:nvSpPr>
        <p:spPr bwMode="auto">
          <a:xfrm>
            <a:off x="1774825" y="6453189"/>
            <a:ext cx="0" cy="71437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fr-FR" sz="2400">
              <a:solidFill>
                <a:srgbClr val="FFFFFF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16399" name="Line 29"/>
          <p:cNvSpPr>
            <a:spLocks noChangeShapeType="1"/>
          </p:cNvSpPr>
          <p:nvPr/>
        </p:nvSpPr>
        <p:spPr bwMode="auto">
          <a:xfrm flipH="1">
            <a:off x="2135189" y="6453189"/>
            <a:ext cx="14287" cy="71437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fr-FR" sz="2400">
              <a:solidFill>
                <a:srgbClr val="FFFFFF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16400" name="Line 30"/>
          <p:cNvSpPr>
            <a:spLocks noChangeShapeType="1"/>
          </p:cNvSpPr>
          <p:nvPr/>
        </p:nvSpPr>
        <p:spPr bwMode="auto">
          <a:xfrm>
            <a:off x="2511425" y="6453189"/>
            <a:ext cx="0" cy="71437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fr-FR" sz="2400">
              <a:solidFill>
                <a:srgbClr val="FFFFFF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16401" name="Line 31"/>
          <p:cNvSpPr>
            <a:spLocks noChangeShapeType="1"/>
          </p:cNvSpPr>
          <p:nvPr/>
        </p:nvSpPr>
        <p:spPr bwMode="auto">
          <a:xfrm>
            <a:off x="2900363" y="6453189"/>
            <a:ext cx="0" cy="71437"/>
          </a:xfrm>
          <a:prstGeom prst="line">
            <a:avLst/>
          </a:prstGeom>
          <a:noFill/>
          <a:ln w="38100">
            <a:solidFill>
              <a:srgbClr val="FFC000"/>
            </a:solidFill>
            <a:round/>
            <a:headEnd/>
            <a:tailEnd/>
          </a:ln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fr-FR" sz="2400">
              <a:solidFill>
                <a:srgbClr val="FFFFFF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16402" name="Line 32"/>
          <p:cNvSpPr>
            <a:spLocks noChangeShapeType="1"/>
          </p:cNvSpPr>
          <p:nvPr/>
        </p:nvSpPr>
        <p:spPr bwMode="auto">
          <a:xfrm>
            <a:off x="3265488" y="6453189"/>
            <a:ext cx="0" cy="71437"/>
          </a:xfrm>
          <a:prstGeom prst="line">
            <a:avLst/>
          </a:prstGeom>
          <a:noFill/>
          <a:ln w="38100">
            <a:solidFill>
              <a:srgbClr val="FFC000"/>
            </a:solidFill>
            <a:round/>
            <a:headEnd/>
            <a:tailEnd/>
          </a:ln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fr-FR" sz="2400">
              <a:solidFill>
                <a:srgbClr val="FFFFFF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16403" name="Line 33"/>
          <p:cNvSpPr>
            <a:spLocks noChangeShapeType="1"/>
          </p:cNvSpPr>
          <p:nvPr/>
        </p:nvSpPr>
        <p:spPr bwMode="auto">
          <a:xfrm>
            <a:off x="3617913" y="6453189"/>
            <a:ext cx="0" cy="71437"/>
          </a:xfrm>
          <a:prstGeom prst="line">
            <a:avLst/>
          </a:prstGeom>
          <a:noFill/>
          <a:ln w="38100">
            <a:solidFill>
              <a:srgbClr val="FFC000"/>
            </a:solidFill>
            <a:round/>
            <a:headEnd/>
            <a:tailEnd/>
          </a:ln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fr-FR" sz="2400">
              <a:solidFill>
                <a:srgbClr val="FFFFFF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16404" name="Line 34"/>
          <p:cNvSpPr>
            <a:spLocks noChangeShapeType="1"/>
          </p:cNvSpPr>
          <p:nvPr/>
        </p:nvSpPr>
        <p:spPr bwMode="auto">
          <a:xfrm>
            <a:off x="3970338" y="6453189"/>
            <a:ext cx="0" cy="71437"/>
          </a:xfrm>
          <a:prstGeom prst="line">
            <a:avLst/>
          </a:prstGeom>
          <a:noFill/>
          <a:ln w="38100">
            <a:solidFill>
              <a:srgbClr val="FFC000"/>
            </a:solidFill>
            <a:round/>
            <a:headEnd/>
            <a:tailEnd/>
          </a:ln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fr-FR" sz="2400">
              <a:solidFill>
                <a:srgbClr val="FFFFFF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16405" name="Line 35"/>
          <p:cNvSpPr>
            <a:spLocks noChangeShapeType="1"/>
          </p:cNvSpPr>
          <p:nvPr/>
        </p:nvSpPr>
        <p:spPr bwMode="auto">
          <a:xfrm>
            <a:off x="4359275" y="6453189"/>
            <a:ext cx="0" cy="71437"/>
          </a:xfrm>
          <a:prstGeom prst="line">
            <a:avLst/>
          </a:prstGeom>
          <a:noFill/>
          <a:ln w="38100">
            <a:solidFill>
              <a:srgbClr val="FFC000"/>
            </a:solidFill>
            <a:round/>
            <a:headEnd/>
            <a:tailEnd/>
          </a:ln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fr-FR" sz="2400">
              <a:solidFill>
                <a:srgbClr val="FFFFFF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16406" name="Line 36"/>
          <p:cNvSpPr>
            <a:spLocks noChangeShapeType="1"/>
          </p:cNvSpPr>
          <p:nvPr/>
        </p:nvSpPr>
        <p:spPr bwMode="auto">
          <a:xfrm>
            <a:off x="4727575" y="6453189"/>
            <a:ext cx="0" cy="71437"/>
          </a:xfrm>
          <a:prstGeom prst="line">
            <a:avLst/>
          </a:prstGeom>
          <a:noFill/>
          <a:ln w="38100">
            <a:solidFill>
              <a:srgbClr val="FFC000"/>
            </a:solidFill>
            <a:round/>
            <a:headEnd/>
            <a:tailEnd/>
          </a:ln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fr-FR" sz="2400">
              <a:solidFill>
                <a:srgbClr val="FFFFFF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16407" name="Line 37"/>
          <p:cNvSpPr>
            <a:spLocks noChangeShapeType="1"/>
          </p:cNvSpPr>
          <p:nvPr/>
        </p:nvSpPr>
        <p:spPr bwMode="auto">
          <a:xfrm>
            <a:off x="5075238" y="6453189"/>
            <a:ext cx="0" cy="71437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fr-FR" sz="2400">
              <a:solidFill>
                <a:srgbClr val="FFFFFF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16408" name="Line 38"/>
          <p:cNvSpPr>
            <a:spLocks noChangeShapeType="1"/>
          </p:cNvSpPr>
          <p:nvPr/>
        </p:nvSpPr>
        <p:spPr bwMode="auto">
          <a:xfrm>
            <a:off x="5429250" y="6453189"/>
            <a:ext cx="0" cy="71437"/>
          </a:xfrm>
          <a:prstGeom prst="line">
            <a:avLst/>
          </a:prstGeom>
          <a:noFill/>
          <a:ln w="38100">
            <a:solidFill>
              <a:srgbClr val="FFC000"/>
            </a:solidFill>
            <a:round/>
            <a:headEnd/>
            <a:tailEnd/>
          </a:ln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fr-FR" sz="2400">
              <a:solidFill>
                <a:srgbClr val="FFFFFF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16409" name="Line 39"/>
          <p:cNvSpPr>
            <a:spLocks noChangeShapeType="1"/>
          </p:cNvSpPr>
          <p:nvPr/>
        </p:nvSpPr>
        <p:spPr bwMode="auto">
          <a:xfrm>
            <a:off x="5808663" y="6453189"/>
            <a:ext cx="0" cy="71437"/>
          </a:xfrm>
          <a:prstGeom prst="line">
            <a:avLst/>
          </a:prstGeom>
          <a:noFill/>
          <a:ln w="38100">
            <a:solidFill>
              <a:srgbClr val="FFC000"/>
            </a:solidFill>
            <a:round/>
            <a:headEnd/>
            <a:tailEnd/>
          </a:ln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fr-FR" sz="2400">
              <a:solidFill>
                <a:srgbClr val="FFFFFF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16410" name="Line 40"/>
          <p:cNvSpPr>
            <a:spLocks noChangeShapeType="1"/>
          </p:cNvSpPr>
          <p:nvPr/>
        </p:nvSpPr>
        <p:spPr bwMode="auto">
          <a:xfrm>
            <a:off x="6240463" y="6453189"/>
            <a:ext cx="0" cy="71437"/>
          </a:xfrm>
          <a:prstGeom prst="line">
            <a:avLst/>
          </a:prstGeom>
          <a:noFill/>
          <a:ln w="38100">
            <a:solidFill>
              <a:srgbClr val="FFC000"/>
            </a:solidFill>
            <a:round/>
            <a:headEnd/>
            <a:tailEnd/>
          </a:ln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fr-FR" sz="2400">
              <a:solidFill>
                <a:srgbClr val="FFFFFF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16411" name="Line 41"/>
          <p:cNvSpPr>
            <a:spLocks noChangeShapeType="1"/>
          </p:cNvSpPr>
          <p:nvPr/>
        </p:nvSpPr>
        <p:spPr bwMode="auto">
          <a:xfrm>
            <a:off x="6672263" y="6469064"/>
            <a:ext cx="0" cy="71437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fr-FR" sz="2400">
              <a:solidFill>
                <a:srgbClr val="FFFFFF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16412" name="Line 42"/>
          <p:cNvSpPr>
            <a:spLocks noChangeShapeType="1"/>
          </p:cNvSpPr>
          <p:nvPr/>
        </p:nvSpPr>
        <p:spPr bwMode="auto">
          <a:xfrm>
            <a:off x="7088188" y="6464300"/>
            <a:ext cx="0" cy="71438"/>
          </a:xfrm>
          <a:prstGeom prst="line">
            <a:avLst/>
          </a:prstGeom>
          <a:noFill/>
          <a:ln w="38100">
            <a:solidFill>
              <a:srgbClr val="FFC000"/>
            </a:solidFill>
            <a:round/>
            <a:headEnd/>
            <a:tailEnd/>
          </a:ln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fr-FR" sz="2400">
              <a:solidFill>
                <a:srgbClr val="FFFFFF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16413" name="Line 43"/>
          <p:cNvSpPr>
            <a:spLocks noChangeShapeType="1"/>
          </p:cNvSpPr>
          <p:nvPr/>
        </p:nvSpPr>
        <p:spPr bwMode="auto">
          <a:xfrm>
            <a:off x="7872413" y="6453189"/>
            <a:ext cx="0" cy="71437"/>
          </a:xfrm>
          <a:prstGeom prst="line">
            <a:avLst/>
          </a:prstGeom>
          <a:noFill/>
          <a:ln w="38100">
            <a:solidFill>
              <a:srgbClr val="FFC000"/>
            </a:solidFill>
            <a:round/>
            <a:headEnd/>
            <a:tailEnd/>
          </a:ln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fr-FR" sz="2400">
              <a:solidFill>
                <a:srgbClr val="FFFFFF"/>
              </a:solidFill>
              <a:latin typeface="Times New Roman" pitchFamily="18" charset="0"/>
              <a:cs typeface="Arial" charset="0"/>
            </a:endParaRPr>
          </a:p>
        </p:txBody>
      </p:sp>
      <p:cxnSp>
        <p:nvCxnSpPr>
          <p:cNvPr id="80940" name="AutoShape 44"/>
          <p:cNvCxnSpPr>
            <a:cxnSpLocks noChangeShapeType="1"/>
            <a:stCxn id="16399" idx="0"/>
            <a:endCxn id="80901" idx="2"/>
          </p:cNvCxnSpPr>
          <p:nvPr/>
        </p:nvCxnSpPr>
        <p:spPr bwMode="auto">
          <a:xfrm rot="-5400000">
            <a:off x="1392238" y="4989513"/>
            <a:ext cx="2203450" cy="685800"/>
          </a:xfrm>
          <a:prstGeom prst="bentConnector3">
            <a:avLst>
              <a:gd name="adj1" fmla="val 49782"/>
            </a:avLst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</p:spPr>
      </p:cxnSp>
      <p:sp>
        <p:nvSpPr>
          <p:cNvPr id="80941" name="Line 45"/>
          <p:cNvSpPr>
            <a:spLocks noChangeShapeType="1"/>
          </p:cNvSpPr>
          <p:nvPr/>
        </p:nvSpPr>
        <p:spPr bwMode="auto">
          <a:xfrm flipV="1">
            <a:off x="2135189" y="6337300"/>
            <a:ext cx="8283575" cy="44450"/>
          </a:xfrm>
          <a:prstGeom prst="line">
            <a:avLst/>
          </a:prstGeom>
          <a:noFill/>
          <a:ln w="38100">
            <a:solidFill>
              <a:schemeClr val="accent1"/>
            </a:solidFill>
            <a:round/>
            <a:headEnd/>
            <a:tailEnd type="triangle" w="med" len="med"/>
          </a:ln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fr-FR" sz="2400">
              <a:solidFill>
                <a:srgbClr val="FFFFFF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80942" name="Line 46"/>
          <p:cNvSpPr>
            <a:spLocks noChangeShapeType="1"/>
          </p:cNvSpPr>
          <p:nvPr/>
        </p:nvSpPr>
        <p:spPr bwMode="auto">
          <a:xfrm>
            <a:off x="5087939" y="6259514"/>
            <a:ext cx="5330825" cy="3175"/>
          </a:xfrm>
          <a:prstGeom prst="line">
            <a:avLst/>
          </a:prstGeom>
          <a:noFill/>
          <a:ln w="38100">
            <a:solidFill>
              <a:schemeClr val="hlink"/>
            </a:solidFill>
            <a:round/>
            <a:headEnd/>
            <a:tailEnd type="triangle" w="med" len="med"/>
          </a:ln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fr-FR" sz="2400">
              <a:solidFill>
                <a:srgbClr val="FFFFFF"/>
              </a:solidFill>
              <a:latin typeface="Times New Roman" pitchFamily="18" charset="0"/>
              <a:cs typeface="Arial" charset="0"/>
            </a:endParaRPr>
          </a:p>
        </p:txBody>
      </p:sp>
      <p:cxnSp>
        <p:nvCxnSpPr>
          <p:cNvPr id="80943" name="AutoShape 47"/>
          <p:cNvCxnSpPr>
            <a:cxnSpLocks noChangeShapeType="1"/>
            <a:stCxn id="16407" idx="1"/>
            <a:endCxn id="80898" idx="2"/>
          </p:cNvCxnSpPr>
          <p:nvPr/>
        </p:nvCxnSpPr>
        <p:spPr bwMode="auto">
          <a:xfrm rot="5400000" flipH="1" flipV="1">
            <a:off x="3759201" y="4459288"/>
            <a:ext cx="3400425" cy="768350"/>
          </a:xfrm>
          <a:prstGeom prst="bentConnector3">
            <a:avLst>
              <a:gd name="adj1" fmla="val 15032"/>
            </a:avLst>
          </a:prstGeom>
          <a:noFill/>
          <a:ln w="9525">
            <a:solidFill>
              <a:srgbClr val="FFC000"/>
            </a:solidFill>
            <a:miter lim="800000"/>
            <a:headEnd/>
            <a:tailEnd/>
          </a:ln>
        </p:spPr>
      </p:cxnSp>
      <p:sp>
        <p:nvSpPr>
          <p:cNvPr id="80944" name="Text Box 48"/>
          <p:cNvSpPr txBox="1">
            <a:spLocks noChangeArrowheads="1"/>
          </p:cNvSpPr>
          <p:nvPr/>
        </p:nvSpPr>
        <p:spPr bwMode="auto">
          <a:xfrm>
            <a:off x="7175501" y="2432050"/>
            <a:ext cx="1916113" cy="711200"/>
          </a:xfrm>
          <a:prstGeom prst="rect">
            <a:avLst/>
          </a:prstGeom>
          <a:noFill/>
          <a:ln w="9525">
            <a:solidFill>
              <a:schemeClr val="hlink"/>
            </a:solidFill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fr-FR" sz="2000" dirty="0" err="1">
                <a:solidFill>
                  <a:srgbClr val="FF99FF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  <a:cs typeface="Arial" charset="0"/>
              </a:rPr>
              <a:t>Earth</a:t>
            </a:r>
            <a:r>
              <a:rPr lang="fr-FR" sz="2000" dirty="0">
                <a:solidFill>
                  <a:srgbClr val="FF99FF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  <a:cs typeface="Arial" charset="0"/>
              </a:rPr>
              <a:t> </a:t>
            </a:r>
            <a:r>
              <a:rPr lang="fr-FR" sz="2000" dirty="0" err="1">
                <a:solidFill>
                  <a:srgbClr val="FF99FF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  <a:cs typeface="Arial" charset="0"/>
              </a:rPr>
              <a:t>Decision</a:t>
            </a:r>
            <a:r>
              <a:rPr lang="fr-FR" sz="2000" dirty="0">
                <a:solidFill>
                  <a:srgbClr val="FF99FF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  <a:cs typeface="Arial" charset="0"/>
              </a:rPr>
              <a:t> 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fr-FR" sz="2000" dirty="0">
                <a:solidFill>
                  <a:srgbClr val="FF99FF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  <a:cs typeface="Arial" charset="0"/>
              </a:rPr>
              <a:t>Sciences</a:t>
            </a:r>
          </a:p>
        </p:txBody>
      </p:sp>
      <p:cxnSp>
        <p:nvCxnSpPr>
          <p:cNvPr id="80945" name="AutoShape 49"/>
          <p:cNvCxnSpPr>
            <a:cxnSpLocks noChangeShapeType="1"/>
            <a:endCxn id="80944" idx="2"/>
          </p:cNvCxnSpPr>
          <p:nvPr/>
        </p:nvCxnSpPr>
        <p:spPr bwMode="auto">
          <a:xfrm rot="-5400000">
            <a:off x="5712620" y="4102895"/>
            <a:ext cx="3381375" cy="1462087"/>
          </a:xfrm>
          <a:prstGeom prst="bentConnector3">
            <a:avLst>
              <a:gd name="adj1" fmla="val 15255"/>
            </a:avLst>
          </a:prstGeom>
          <a:noFill/>
          <a:ln w="9525">
            <a:solidFill>
              <a:srgbClr val="FFC000"/>
            </a:solidFill>
            <a:miter lim="800000"/>
            <a:headEnd/>
            <a:tailEnd/>
          </a:ln>
        </p:spPr>
      </p:cxnSp>
      <p:cxnSp>
        <p:nvCxnSpPr>
          <p:cNvPr id="80946" name="AutoShape 50"/>
          <p:cNvCxnSpPr>
            <a:cxnSpLocks noChangeShapeType="1"/>
          </p:cNvCxnSpPr>
          <p:nvPr/>
        </p:nvCxnSpPr>
        <p:spPr bwMode="auto">
          <a:xfrm rot="5400000" flipH="1">
            <a:off x="5873751" y="6099176"/>
            <a:ext cx="649287" cy="61912"/>
          </a:xfrm>
          <a:prstGeom prst="bentConnector3">
            <a:avLst>
              <a:gd name="adj1" fmla="val 48412"/>
            </a:avLst>
          </a:prstGeom>
          <a:noFill/>
          <a:ln w="9525">
            <a:solidFill>
              <a:srgbClr val="00FFCC"/>
            </a:solidFill>
            <a:miter lim="800000"/>
            <a:headEnd/>
            <a:tailEnd/>
          </a:ln>
        </p:spPr>
      </p:cxnSp>
      <p:sp>
        <p:nvSpPr>
          <p:cNvPr id="80947" name="Text Box 51"/>
          <p:cNvSpPr txBox="1">
            <a:spLocks noChangeArrowheads="1"/>
          </p:cNvSpPr>
          <p:nvPr/>
        </p:nvSpPr>
        <p:spPr bwMode="auto">
          <a:xfrm>
            <a:off x="2409825" y="5394325"/>
            <a:ext cx="1309688" cy="406400"/>
          </a:xfrm>
          <a:prstGeom prst="rect">
            <a:avLst/>
          </a:prstGeom>
          <a:noFill/>
          <a:ln w="9525">
            <a:solidFill>
              <a:srgbClr val="33CCFF"/>
            </a:solidFill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fr-FR" sz="2000" dirty="0">
                <a:solidFill>
                  <a:srgbClr val="33CCFF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  <a:cs typeface="Arial" charset="0"/>
              </a:rPr>
              <a:t>C Version</a:t>
            </a:r>
          </a:p>
        </p:txBody>
      </p:sp>
      <p:cxnSp>
        <p:nvCxnSpPr>
          <p:cNvPr id="80948" name="AutoShape 52"/>
          <p:cNvCxnSpPr>
            <a:cxnSpLocks noChangeShapeType="1"/>
            <a:stCxn id="16400" idx="0"/>
            <a:endCxn id="80947" idx="2"/>
          </p:cNvCxnSpPr>
          <p:nvPr/>
        </p:nvCxnSpPr>
        <p:spPr bwMode="auto">
          <a:xfrm rot="-5400000">
            <a:off x="2471738" y="5840413"/>
            <a:ext cx="633413" cy="554038"/>
          </a:xfrm>
          <a:prstGeom prst="bentConnector3">
            <a:avLst>
              <a:gd name="adj1" fmla="val 48370"/>
            </a:avLst>
          </a:prstGeom>
          <a:noFill/>
          <a:ln w="9525">
            <a:solidFill>
              <a:srgbClr val="33CCFF"/>
            </a:solidFill>
            <a:miter lim="800000"/>
            <a:headEnd/>
            <a:tailEnd/>
          </a:ln>
        </p:spPr>
      </p:cxnSp>
      <p:cxnSp>
        <p:nvCxnSpPr>
          <p:cNvPr id="80949" name="AutoShape 53"/>
          <p:cNvCxnSpPr>
            <a:cxnSpLocks noChangeShapeType="1"/>
          </p:cNvCxnSpPr>
          <p:nvPr/>
        </p:nvCxnSpPr>
        <p:spPr bwMode="auto">
          <a:xfrm rot="-5400000">
            <a:off x="2704307" y="5153819"/>
            <a:ext cx="2203450" cy="360363"/>
          </a:xfrm>
          <a:prstGeom prst="bentConnector3">
            <a:avLst>
              <a:gd name="adj1" fmla="val 21250"/>
            </a:avLst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</p:spPr>
      </p:cxnSp>
      <p:cxnSp>
        <p:nvCxnSpPr>
          <p:cNvPr id="80950" name="AutoShape 54"/>
          <p:cNvCxnSpPr>
            <a:cxnSpLocks noChangeShapeType="1"/>
          </p:cNvCxnSpPr>
          <p:nvPr/>
        </p:nvCxnSpPr>
        <p:spPr bwMode="auto">
          <a:xfrm rot="-5400000">
            <a:off x="3935413" y="5845175"/>
            <a:ext cx="633412" cy="554038"/>
          </a:xfrm>
          <a:prstGeom prst="bentConnector3">
            <a:avLst>
              <a:gd name="adj1" fmla="val 48370"/>
            </a:avLst>
          </a:prstGeom>
          <a:noFill/>
          <a:ln w="9525">
            <a:solidFill>
              <a:srgbClr val="00FFFF"/>
            </a:solidFill>
            <a:miter lim="800000"/>
            <a:headEnd/>
            <a:tailEnd/>
          </a:ln>
        </p:spPr>
      </p:cxnSp>
      <p:sp>
        <p:nvSpPr>
          <p:cNvPr id="80951" name="Text Box 55"/>
          <p:cNvSpPr txBox="1">
            <a:spLocks noChangeArrowheads="1"/>
          </p:cNvSpPr>
          <p:nvPr/>
        </p:nvSpPr>
        <p:spPr bwMode="auto">
          <a:xfrm>
            <a:off x="6230939" y="3522664"/>
            <a:ext cx="1800225" cy="720725"/>
          </a:xfrm>
          <a:prstGeom prst="rect">
            <a:avLst/>
          </a:prstGeom>
          <a:noFill/>
          <a:ln w="19050">
            <a:solidFill>
              <a:schemeClr val="accent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fr-FR" sz="2000" dirty="0" err="1">
                <a:solidFill>
                  <a:srgbClr val="00B0F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  <a:cs typeface="Arial" charset="0"/>
              </a:rPr>
              <a:t>Gocad</a:t>
            </a:r>
            <a:r>
              <a:rPr lang="fr-FR" sz="2000" dirty="0">
                <a:solidFill>
                  <a:srgbClr val="00B0F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  <a:cs typeface="Arial" charset="0"/>
              </a:rPr>
              <a:t> Consortium 3</a:t>
            </a:r>
          </a:p>
        </p:txBody>
      </p:sp>
      <p:cxnSp>
        <p:nvCxnSpPr>
          <p:cNvPr id="80952" name="AutoShape 56"/>
          <p:cNvCxnSpPr>
            <a:cxnSpLocks noChangeShapeType="1"/>
          </p:cNvCxnSpPr>
          <p:nvPr/>
        </p:nvCxnSpPr>
        <p:spPr bwMode="auto">
          <a:xfrm rot="-5400000">
            <a:off x="5570538" y="4514851"/>
            <a:ext cx="1778000" cy="1235075"/>
          </a:xfrm>
          <a:prstGeom prst="bentConnector3">
            <a:avLst>
              <a:gd name="adj1" fmla="val 50000"/>
            </a:avLst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</p:spPr>
      </p:cxnSp>
      <p:cxnSp>
        <p:nvCxnSpPr>
          <p:cNvPr id="80953" name="AutoShape 57"/>
          <p:cNvCxnSpPr>
            <a:cxnSpLocks noChangeShapeType="1"/>
          </p:cNvCxnSpPr>
          <p:nvPr/>
        </p:nvCxnSpPr>
        <p:spPr bwMode="auto">
          <a:xfrm rot="-5400000">
            <a:off x="7392195" y="4006057"/>
            <a:ext cx="3240087" cy="1511300"/>
          </a:xfrm>
          <a:prstGeom prst="bentConnector3">
            <a:avLst>
              <a:gd name="adj1" fmla="val 49977"/>
            </a:avLst>
          </a:prstGeom>
          <a:noFill/>
          <a:ln w="9525">
            <a:solidFill>
              <a:schemeClr val="hlink"/>
            </a:solidFill>
            <a:miter lim="800000"/>
            <a:headEnd/>
            <a:tailEnd/>
          </a:ln>
        </p:spPr>
      </p:cxnSp>
      <p:sp>
        <p:nvSpPr>
          <p:cNvPr id="80954" name="Text Box 58"/>
          <p:cNvSpPr txBox="1">
            <a:spLocks noChangeArrowheads="1"/>
          </p:cNvSpPr>
          <p:nvPr/>
        </p:nvSpPr>
        <p:spPr bwMode="auto">
          <a:xfrm>
            <a:off x="9264651" y="2432051"/>
            <a:ext cx="1152525" cy="709613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fr-FR" sz="2000" dirty="0" err="1">
                <a:solidFill>
                  <a:srgbClr val="66FF33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  <a:cs typeface="Arial" charset="0"/>
              </a:rPr>
              <a:t>Pradigm</a:t>
            </a:r>
            <a:endParaRPr lang="fr-FR" sz="2000" dirty="0">
              <a:solidFill>
                <a:srgbClr val="66FF33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Arial" charset="0"/>
              <a:cs typeface="Arial" charset="0"/>
            </a:endParaRPr>
          </a:p>
        </p:txBody>
      </p:sp>
      <p:sp>
        <p:nvSpPr>
          <p:cNvPr id="80955" name="Text Box 59"/>
          <p:cNvSpPr txBox="1">
            <a:spLocks noChangeArrowheads="1"/>
          </p:cNvSpPr>
          <p:nvPr/>
        </p:nvSpPr>
        <p:spPr bwMode="auto">
          <a:xfrm>
            <a:off x="3873501" y="3500439"/>
            <a:ext cx="1800225" cy="720725"/>
          </a:xfrm>
          <a:prstGeom prst="rect">
            <a:avLst/>
          </a:prstGeom>
          <a:noFill/>
          <a:ln w="19050">
            <a:solidFill>
              <a:schemeClr val="accent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fr-FR" sz="2000" dirty="0" err="1">
                <a:solidFill>
                  <a:srgbClr val="00B05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  <a:cs typeface="Arial" charset="0"/>
              </a:rPr>
              <a:t>Gocad</a:t>
            </a:r>
            <a:r>
              <a:rPr lang="fr-FR" sz="2000" dirty="0">
                <a:solidFill>
                  <a:srgbClr val="00B05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  <a:cs typeface="Arial" charset="0"/>
              </a:rPr>
              <a:t> Consortium 2</a:t>
            </a:r>
          </a:p>
        </p:txBody>
      </p:sp>
      <p:sp>
        <p:nvSpPr>
          <p:cNvPr id="16430" name="Line 60"/>
          <p:cNvSpPr>
            <a:spLocks noChangeShapeType="1"/>
          </p:cNvSpPr>
          <p:nvPr/>
        </p:nvSpPr>
        <p:spPr bwMode="auto">
          <a:xfrm>
            <a:off x="1774825" y="6453189"/>
            <a:ext cx="0" cy="71437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fr-FR" sz="2400">
              <a:solidFill>
                <a:srgbClr val="FFFFFF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16431" name="Line 61"/>
          <p:cNvSpPr>
            <a:spLocks noChangeShapeType="1"/>
          </p:cNvSpPr>
          <p:nvPr/>
        </p:nvSpPr>
        <p:spPr bwMode="auto">
          <a:xfrm flipH="1">
            <a:off x="2135189" y="6453189"/>
            <a:ext cx="14287" cy="71437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fr-FR" sz="2400">
              <a:solidFill>
                <a:srgbClr val="FFFFFF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16432" name="Line 62"/>
          <p:cNvSpPr>
            <a:spLocks noChangeShapeType="1"/>
          </p:cNvSpPr>
          <p:nvPr/>
        </p:nvSpPr>
        <p:spPr bwMode="auto">
          <a:xfrm>
            <a:off x="2495550" y="6453189"/>
            <a:ext cx="0" cy="71437"/>
          </a:xfrm>
          <a:prstGeom prst="line">
            <a:avLst/>
          </a:prstGeom>
          <a:noFill/>
          <a:ln w="38100">
            <a:solidFill>
              <a:srgbClr val="FFC000"/>
            </a:solidFill>
            <a:round/>
            <a:headEnd/>
            <a:tailEnd/>
          </a:ln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fr-FR" sz="2400">
              <a:solidFill>
                <a:srgbClr val="FFFFFF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16433" name="Line 63"/>
          <p:cNvSpPr>
            <a:spLocks noChangeShapeType="1"/>
          </p:cNvSpPr>
          <p:nvPr/>
        </p:nvSpPr>
        <p:spPr bwMode="auto">
          <a:xfrm>
            <a:off x="1758950" y="6453189"/>
            <a:ext cx="0" cy="71437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fr-FR" sz="2400">
              <a:solidFill>
                <a:srgbClr val="FFFFFF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16434" name="Line 64"/>
          <p:cNvSpPr>
            <a:spLocks noChangeShapeType="1"/>
          </p:cNvSpPr>
          <p:nvPr/>
        </p:nvSpPr>
        <p:spPr bwMode="auto">
          <a:xfrm flipH="1">
            <a:off x="2119314" y="6453189"/>
            <a:ext cx="14287" cy="71437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fr-FR" sz="2400">
              <a:solidFill>
                <a:srgbClr val="FFFFFF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16435" name="Line 65"/>
          <p:cNvSpPr>
            <a:spLocks noChangeShapeType="1"/>
          </p:cNvSpPr>
          <p:nvPr/>
        </p:nvSpPr>
        <p:spPr bwMode="auto">
          <a:xfrm>
            <a:off x="7486650" y="6464300"/>
            <a:ext cx="0" cy="71438"/>
          </a:xfrm>
          <a:prstGeom prst="line">
            <a:avLst/>
          </a:prstGeom>
          <a:noFill/>
          <a:ln w="38100">
            <a:solidFill>
              <a:srgbClr val="FFC000"/>
            </a:solidFill>
            <a:round/>
            <a:headEnd/>
            <a:tailEnd/>
          </a:ln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fr-FR" sz="2400">
              <a:solidFill>
                <a:srgbClr val="FFFFFF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16436" name="Line 66"/>
          <p:cNvSpPr>
            <a:spLocks noChangeShapeType="1"/>
          </p:cNvSpPr>
          <p:nvPr/>
        </p:nvSpPr>
        <p:spPr bwMode="auto">
          <a:xfrm>
            <a:off x="8255000" y="6464300"/>
            <a:ext cx="0" cy="71438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fr-FR" sz="2400">
              <a:solidFill>
                <a:srgbClr val="FFFFFF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16437" name="Line 67"/>
          <p:cNvSpPr>
            <a:spLocks noChangeShapeType="1"/>
          </p:cNvSpPr>
          <p:nvPr/>
        </p:nvSpPr>
        <p:spPr bwMode="auto">
          <a:xfrm>
            <a:off x="8639175" y="6464300"/>
            <a:ext cx="0" cy="71438"/>
          </a:xfrm>
          <a:prstGeom prst="line">
            <a:avLst/>
          </a:prstGeom>
          <a:noFill/>
          <a:ln w="38100">
            <a:solidFill>
              <a:srgbClr val="FFC000"/>
            </a:solidFill>
            <a:round/>
            <a:headEnd/>
            <a:tailEnd/>
          </a:ln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fr-FR" sz="2400">
              <a:solidFill>
                <a:srgbClr val="FFFFFF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16438" name="Line 68"/>
          <p:cNvSpPr>
            <a:spLocks noChangeShapeType="1"/>
          </p:cNvSpPr>
          <p:nvPr/>
        </p:nvSpPr>
        <p:spPr bwMode="auto">
          <a:xfrm>
            <a:off x="8980488" y="6459539"/>
            <a:ext cx="0" cy="71437"/>
          </a:xfrm>
          <a:prstGeom prst="line">
            <a:avLst/>
          </a:prstGeom>
          <a:noFill/>
          <a:ln w="38100">
            <a:solidFill>
              <a:srgbClr val="FFC000"/>
            </a:solidFill>
            <a:round/>
            <a:headEnd/>
            <a:tailEnd/>
          </a:ln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fr-FR" sz="2400">
              <a:solidFill>
                <a:srgbClr val="FFFFFF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80965" name="Rectangle 69"/>
          <p:cNvSpPr>
            <a:spLocks noChangeArrowheads="1"/>
          </p:cNvSpPr>
          <p:nvPr/>
        </p:nvSpPr>
        <p:spPr bwMode="auto">
          <a:xfrm>
            <a:off x="7894638" y="6491289"/>
            <a:ext cx="749300" cy="396875"/>
          </a:xfrm>
          <a:prstGeom prst="rect">
            <a:avLst/>
          </a:prstGeom>
          <a:noFill/>
          <a:ln>
            <a:noFill/>
          </a:ln>
          <a:effectLst/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fr-FR" sz="2000" dirty="0">
                <a:solidFill>
                  <a:srgbClr val="FFFF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  <a:cs typeface="Arial" charset="0"/>
              </a:rPr>
              <a:t>2006</a:t>
            </a:r>
          </a:p>
        </p:txBody>
      </p:sp>
      <p:sp>
        <p:nvSpPr>
          <p:cNvPr id="80966" name="Text Box 70"/>
          <p:cNvSpPr txBox="1">
            <a:spLocks noChangeArrowheads="1"/>
          </p:cNvSpPr>
          <p:nvPr/>
        </p:nvSpPr>
        <p:spPr bwMode="auto">
          <a:xfrm>
            <a:off x="8688388" y="5399088"/>
            <a:ext cx="1477962" cy="406400"/>
          </a:xfrm>
          <a:prstGeom prst="rect">
            <a:avLst/>
          </a:prstGeom>
          <a:noFill/>
          <a:ln w="9525">
            <a:solidFill>
              <a:srgbClr val="00FF00"/>
            </a:solidFill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fr-FR" sz="2000" dirty="0">
                <a:solidFill>
                  <a:srgbClr val="00FF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  <a:cs typeface="Arial" charset="0"/>
              </a:rPr>
              <a:t>Version 2.2</a:t>
            </a:r>
          </a:p>
        </p:txBody>
      </p:sp>
      <p:cxnSp>
        <p:nvCxnSpPr>
          <p:cNvPr id="80967" name="AutoShape 71"/>
          <p:cNvCxnSpPr>
            <a:cxnSpLocks noChangeShapeType="1"/>
            <a:stCxn id="80965" idx="0"/>
            <a:endCxn id="80966" idx="2"/>
          </p:cNvCxnSpPr>
          <p:nvPr/>
        </p:nvCxnSpPr>
        <p:spPr bwMode="auto">
          <a:xfrm rot="-5400000">
            <a:off x="8505826" y="5568951"/>
            <a:ext cx="685800" cy="1158875"/>
          </a:xfrm>
          <a:prstGeom prst="bentConnector3">
            <a:avLst>
              <a:gd name="adj1" fmla="val 50000"/>
            </a:avLst>
          </a:prstGeom>
          <a:noFill/>
          <a:ln w="9525">
            <a:solidFill>
              <a:srgbClr val="00FF00"/>
            </a:solidFill>
            <a:miter lim="800000"/>
            <a:headEnd/>
            <a:tailEnd/>
          </a:ln>
        </p:spPr>
      </p:cxnSp>
      <p:sp>
        <p:nvSpPr>
          <p:cNvPr id="16442" name="Line 38"/>
          <p:cNvSpPr>
            <a:spLocks noChangeShapeType="1"/>
          </p:cNvSpPr>
          <p:nvPr/>
        </p:nvSpPr>
        <p:spPr bwMode="auto">
          <a:xfrm>
            <a:off x="5087938" y="6473826"/>
            <a:ext cx="0" cy="30163"/>
          </a:xfrm>
          <a:prstGeom prst="line">
            <a:avLst/>
          </a:prstGeom>
          <a:noFill/>
          <a:ln w="38100">
            <a:solidFill>
              <a:srgbClr val="FFC000"/>
            </a:solidFill>
            <a:round/>
            <a:headEnd/>
            <a:tailEnd/>
          </a:ln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fr-FR" sz="2400">
              <a:solidFill>
                <a:srgbClr val="FFFFFF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16443" name="Line 38"/>
          <p:cNvSpPr>
            <a:spLocks noChangeShapeType="1"/>
          </p:cNvSpPr>
          <p:nvPr/>
        </p:nvSpPr>
        <p:spPr bwMode="auto">
          <a:xfrm>
            <a:off x="8281988" y="6465889"/>
            <a:ext cx="0" cy="71437"/>
          </a:xfrm>
          <a:prstGeom prst="line">
            <a:avLst/>
          </a:prstGeom>
          <a:noFill/>
          <a:ln w="38100">
            <a:solidFill>
              <a:srgbClr val="FFC000"/>
            </a:solidFill>
            <a:round/>
            <a:headEnd/>
            <a:tailEnd/>
          </a:ln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fr-FR" sz="2400">
              <a:solidFill>
                <a:srgbClr val="FFFFFF"/>
              </a:solidFill>
              <a:latin typeface="Times New Roman" pitchFamily="18" charset="0"/>
              <a:cs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9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9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9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9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9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9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9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9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9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8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9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9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9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9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9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9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9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9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9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9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 nodeType="clickPar">
                      <p:stCondLst>
                        <p:cond delay="indefinite"/>
                      </p:stCondLst>
                      <p:childTnLst>
                        <p:par>
                          <p:cTn id="5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9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9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0898" grpId="0" animBg="1"/>
      <p:bldP spid="80901" grpId="0" animBg="1"/>
      <p:bldP spid="80902" grpId="0" animBg="1"/>
      <p:bldP spid="80904" grpId="0" animBg="1"/>
      <p:bldP spid="80941" grpId="0" animBg="1"/>
      <p:bldP spid="80942" grpId="0" animBg="1"/>
      <p:bldP spid="80944" grpId="0" animBg="1"/>
      <p:bldP spid="80947" grpId="0" animBg="1"/>
      <p:bldP spid="80951" grpId="0" animBg="1"/>
      <p:bldP spid="80954" grpId="0" animBg="1"/>
      <p:bldP spid="80955" grpId="0" animBg="1"/>
      <p:bldP spid="80966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SKUA </a:t>
            </a:r>
            <a:r>
              <a:rPr lang="fr-FR" dirty="0" err="1"/>
              <a:t>Gocad</a:t>
            </a:r>
            <a:endParaRPr lang="en-GB" dirty="0"/>
          </a:p>
        </p:txBody>
      </p:sp>
      <p:sp>
        <p:nvSpPr>
          <p:cNvPr id="3" name="Espace réservé du texte 2"/>
          <p:cNvSpPr>
            <a:spLocks noGrp="1"/>
          </p:cNvSpPr>
          <p:nvPr>
            <p:ph type="body" sz="quarter" idx="10"/>
          </p:nvPr>
        </p:nvSpPr>
        <p:spPr>
          <a:xfrm>
            <a:off x="0" y="1556792"/>
            <a:ext cx="12192000" cy="4896543"/>
          </a:xfrm>
        </p:spPr>
        <p:txBody>
          <a:bodyPr/>
          <a:lstStyle/>
          <a:p>
            <a:pPr>
              <a:defRPr/>
            </a:pPr>
            <a:r>
              <a:rPr lang="en-GB" sz="2400" dirty="0" err="1"/>
              <a:t>Gocad</a:t>
            </a:r>
            <a:r>
              <a:rPr lang="en-GB" sz="2400" dirty="0"/>
              <a:t> software created at ENSG in 1989</a:t>
            </a:r>
          </a:p>
          <a:p>
            <a:pPr>
              <a:defRPr/>
            </a:pPr>
            <a:r>
              <a:rPr lang="en-GB" sz="2400" dirty="0"/>
              <a:t>Spin-off company in 1997</a:t>
            </a:r>
          </a:p>
          <a:p>
            <a:pPr>
              <a:defRPr/>
            </a:pPr>
            <a:r>
              <a:rPr lang="en-GB" sz="2400" dirty="0"/>
              <a:t>Ongoing research at ENSG / </a:t>
            </a:r>
            <a:r>
              <a:rPr lang="en-GB" sz="2400" dirty="0" err="1"/>
              <a:t>GeoRessources</a:t>
            </a:r>
            <a:r>
              <a:rPr lang="en-GB" sz="2400" dirty="0"/>
              <a:t>:</a:t>
            </a:r>
          </a:p>
          <a:p>
            <a:pPr lvl="1">
              <a:buNone/>
              <a:defRPr/>
            </a:pPr>
            <a:r>
              <a:rPr lang="en-GB" sz="2400" dirty="0" err="1"/>
              <a:t>Gocad</a:t>
            </a:r>
            <a:r>
              <a:rPr lang="en-GB" sz="2400" dirty="0"/>
              <a:t> Research Consortium, 12 Companies, 139 universities</a:t>
            </a:r>
          </a:p>
          <a:p>
            <a:pPr lvl="1">
              <a:buNone/>
              <a:defRPr/>
            </a:pPr>
            <a:endParaRPr lang="en-GB" sz="2400" dirty="0"/>
          </a:p>
          <a:p>
            <a:pPr>
              <a:defRPr/>
            </a:pPr>
            <a:r>
              <a:rPr lang="en-GB" sz="2400" dirty="0"/>
              <a:t>Exploration going under cover </a:t>
            </a:r>
          </a:p>
          <a:p>
            <a:pPr lvl="1">
              <a:buFont typeface="Wingdings"/>
              <a:buChar char="à"/>
              <a:defRPr/>
            </a:pPr>
            <a:r>
              <a:rPr lang="en-GB" sz="2400" dirty="0"/>
              <a:t> Need for geophysics</a:t>
            </a:r>
          </a:p>
          <a:p>
            <a:pPr lvl="1">
              <a:buFont typeface="Wingdings"/>
              <a:buChar char="à"/>
              <a:defRPr/>
            </a:pPr>
            <a:r>
              <a:rPr lang="en-GB" sz="2400" dirty="0"/>
              <a:t> Need for geology, Geophysics and business question integration 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948187086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Titre 1"/>
          <p:cNvSpPr>
            <a:spLocks noGrp="1"/>
          </p:cNvSpPr>
          <p:nvPr>
            <p:ph type="title"/>
          </p:nvPr>
        </p:nvSpPr>
        <p:spPr bwMode="auto">
          <a:xfrm>
            <a:off x="0" y="-27384"/>
            <a:ext cx="12191957" cy="1047725"/>
          </a:xfrm>
        </p:spPr>
        <p:txBody>
          <a:bodyPr/>
          <a:lstStyle/>
          <a:p>
            <a:pPr>
              <a:defRPr/>
            </a:pPr>
            <a:r>
              <a:rPr lang="en-US"/>
              <a:t>Common Earth Model / Shared Earth Model</a:t>
            </a:r>
            <a:endParaRPr lang="fr-FR"/>
          </a:p>
        </p:txBody>
      </p:sp>
      <p:sp>
        <p:nvSpPr>
          <p:cNvPr id="5" name="Espace réservé du texte 2"/>
          <p:cNvSpPr>
            <a:spLocks noGrp="1"/>
          </p:cNvSpPr>
          <p:nvPr>
            <p:ph type="body" sz="quarter" idx="10"/>
          </p:nvPr>
        </p:nvSpPr>
        <p:spPr bwMode="auto">
          <a:xfrm>
            <a:off x="0" y="647745"/>
            <a:ext cx="4943872" cy="5850487"/>
          </a:xfrm>
          <a:prstGeom prst="rect">
            <a:avLst/>
          </a:prstGeom>
        </p:spPr>
        <p:txBody>
          <a:bodyPr vertOverflow="overflow" horzOverflow="clip" vert="horz" wrap="square" lIns="91440" tIns="45720" rIns="91440" bIns="45720" numCol="1" spcCol="0" rtlCol="0" fromWordArt="0" anchor="t" anchorCtr="0" forceAA="0" compatLnSpc="0">
            <a:normAutofit/>
          </a:bodyPr>
          <a:lstStyle/>
          <a:p>
            <a:pPr>
              <a:defRPr/>
            </a:pPr>
            <a:r>
              <a:rPr lang="en-GB" dirty="0"/>
              <a:t>Concept From Oil Industry circa 1997</a:t>
            </a:r>
          </a:p>
          <a:p>
            <a:pPr>
              <a:defRPr/>
            </a:pPr>
            <a:r>
              <a:rPr lang="en-GB" b="1" dirty="0"/>
              <a:t>Quantitative model of all available data </a:t>
            </a:r>
            <a:r>
              <a:rPr lang="en-GB" dirty="0"/>
              <a:t>(drillholes, geophysics, GIS, …) </a:t>
            </a:r>
          </a:p>
          <a:p>
            <a:pPr>
              <a:defRPr/>
            </a:pPr>
            <a:r>
              <a:rPr lang="en-GB" b="1" dirty="0"/>
              <a:t>Shared &amp; Updated model between teams </a:t>
            </a:r>
            <a:r>
              <a:rPr lang="en-GB" dirty="0"/>
              <a:t>(geophysicists, </a:t>
            </a:r>
            <a:r>
              <a:rPr lang="en-GB" dirty="0" err="1"/>
              <a:t>geomodellers</a:t>
            </a:r>
            <a:r>
              <a:rPr lang="en-GB" dirty="0"/>
              <a:t>,  geologists, chemists, etc.) </a:t>
            </a:r>
          </a:p>
          <a:p>
            <a:pPr>
              <a:defRPr/>
            </a:pPr>
            <a:r>
              <a:rPr lang="en-GB" dirty="0"/>
              <a:t>Somewhat outdated concept, comes out naturally between branches of a company (especially for </a:t>
            </a:r>
            <a:r>
              <a:rPr lang="en-GB" dirty="0" err="1"/>
              <a:t>geometallurgy</a:t>
            </a:r>
            <a:r>
              <a:rPr lang="en-GB" dirty="0"/>
              <a:t>)</a:t>
            </a:r>
          </a:p>
          <a:p>
            <a:pPr>
              <a:defRPr/>
            </a:pPr>
            <a:endParaRPr lang="en-GB" dirty="0"/>
          </a:p>
        </p:txBody>
      </p:sp>
      <p:sp>
        <p:nvSpPr>
          <p:cNvPr id="6" name="ZoneTexte 3"/>
          <p:cNvSpPr txBox="1">
            <a:spLocks noChangeArrowheads="1"/>
          </p:cNvSpPr>
          <p:nvPr/>
        </p:nvSpPr>
        <p:spPr bwMode="auto">
          <a:xfrm>
            <a:off x="10128448" y="5604993"/>
            <a:ext cx="2028119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fr-FR" i="1" dirty="0">
                <a:latin typeface="Calibri"/>
              </a:rPr>
              <a:t>[</a:t>
            </a:r>
            <a:r>
              <a:rPr lang="fr-FR" i="1" dirty="0" err="1">
                <a:latin typeface="Calibri"/>
              </a:rPr>
              <a:t>McGaughey</a:t>
            </a:r>
            <a:r>
              <a:rPr lang="fr-FR" i="1" dirty="0">
                <a:latin typeface="Calibri"/>
              </a:rPr>
              <a:t>, 2006]</a:t>
            </a:r>
            <a:endParaRPr i="1" dirty="0"/>
          </a:p>
        </p:txBody>
      </p:sp>
      <p:pic>
        <p:nvPicPr>
          <p:cNvPr id="2" name="Image 1"/>
          <p:cNvPicPr>
            <a:picLocks noChangeAspect="1"/>
          </p:cNvPicPr>
          <p:nvPr/>
        </p:nvPicPr>
        <p:blipFill rotWithShape="1">
          <a:blip r:embed="rId3"/>
          <a:srcRect l="13965" t="3280" r="12379" b="11454"/>
          <a:stretch/>
        </p:blipFill>
        <p:spPr>
          <a:xfrm>
            <a:off x="4925695" y="980728"/>
            <a:ext cx="7014848" cy="4617368"/>
          </a:xfrm>
          <a:prstGeom prst="rect">
            <a:avLst/>
          </a:prstGeom>
        </p:spPr>
      </p:pic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E0A7CCF8-B15E-58AD-128D-F31177C88D30}"/>
              </a:ext>
            </a:extLst>
          </p:cNvPr>
          <p:cNvSpPr txBox="1">
            <a:spLocks/>
          </p:cNvSpPr>
          <p:nvPr/>
        </p:nvSpPr>
        <p:spPr bwMode="auto">
          <a:xfrm>
            <a:off x="4925695" y="5604993"/>
            <a:ext cx="4943872" cy="901771"/>
          </a:xfrm>
          <a:prstGeom prst="rect">
            <a:avLst/>
          </a:prstGeom>
        </p:spPr>
        <p:txBody>
          <a:bodyPr vertOverflow="overflow" horzOverflow="clip" vert="horz" wrap="square" lIns="91440" tIns="45720" rIns="91440" bIns="45720" numCol="1" spcCol="0" rtlCol="0" fromWordArt="0" anchor="t" anchorCtr="0" forceAA="0" compatLnSpc="0">
            <a:normAutofit lnSpcReduction="10000"/>
          </a:bodyPr>
          <a:lstStyle>
            <a:lvl1pPr marL="365760" indent="-256032" algn="l" rtl="0" eaLnBrk="1" latinLnBrk="0" hangingPunct="1">
              <a:spcBef>
                <a:spcPts val="300"/>
              </a:spcBef>
              <a:buClr>
                <a:schemeClr val="tx1"/>
              </a:buClr>
              <a:buFont typeface="Georgia"/>
              <a:buChar char="•"/>
              <a:defRPr kumimoji="0" sz="28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658368" indent="-246888" algn="l" rtl="0" eaLnBrk="1" latinLnBrk="0" hangingPunct="1">
              <a:spcBef>
                <a:spcPts val="3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kumimoji="0" sz="2600" kern="1200">
                <a:solidFill>
                  <a:schemeClr val="accent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923544" indent="-219456" algn="l" rtl="0" eaLnBrk="1" latinLnBrk="0" hangingPunct="1">
              <a:spcBef>
                <a:spcPts val="3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kumimoji="0" sz="2400" kern="1200">
                <a:solidFill>
                  <a:schemeClr val="accent2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179576" indent="-201168" algn="l" rtl="0" eaLnBrk="1" latinLnBrk="0" hangingPunct="1">
              <a:spcBef>
                <a:spcPts val="300"/>
              </a:spcBef>
              <a:buClr>
                <a:schemeClr val="accent4"/>
              </a:buClr>
              <a:buFont typeface="Arial" panose="020B0604020202020204" pitchFamily="34" charset="0"/>
              <a:buChar char="•"/>
              <a:defRPr kumimoji="0" sz="2200" kern="1200">
                <a:solidFill>
                  <a:schemeClr val="accent4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1389888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0" sz="20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5pPr>
            <a:lvl6pPr marL="1609344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0" sz="18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6pPr>
            <a:lvl7pPr marL="1828800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0" sz="16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7pPr>
            <a:lvl8pPr marL="2029968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◦"/>
              <a:defRPr kumimoji="0" sz="15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8pPr>
            <a:lvl9pPr marL="2240280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◦"/>
              <a:defRPr kumimoji="0" sz="1400" kern="1200" baseline="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09728" indent="0">
              <a:buNone/>
              <a:defRPr/>
            </a:pPr>
            <a:r>
              <a:rPr lang="en-GB" dirty="0"/>
              <a:t>Or in certain projects (a whole country or a mining district)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7816" y="2924944"/>
            <a:ext cx="12192001" cy="1944216"/>
          </a:xfrm>
        </p:spPr>
        <p:txBody>
          <a:bodyPr/>
          <a:lstStyle/>
          <a:p>
            <a:r>
              <a:rPr lang="fr-FR" dirty="0" err="1"/>
              <a:t>Implicit</a:t>
            </a:r>
            <a:r>
              <a:rPr lang="fr-FR" dirty="0"/>
              <a:t> and explicit </a:t>
            </a:r>
            <a:r>
              <a:rPr lang="fr-FR" dirty="0" err="1"/>
              <a:t>modelling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195655434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1" name="Rectangle 20"/>
          <p:cNvSpPr/>
          <p:nvPr/>
        </p:nvSpPr>
        <p:spPr>
          <a:xfrm>
            <a:off x="191344" y="980728"/>
            <a:ext cx="4752528" cy="518457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2" name="Rectangle 21"/>
          <p:cNvSpPr/>
          <p:nvPr/>
        </p:nvSpPr>
        <p:spPr bwMode="auto">
          <a:xfrm>
            <a:off x="7104112" y="1000535"/>
            <a:ext cx="4752528" cy="518457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" name="Titre 1"/>
          <p:cNvSpPr>
            <a:spLocks noGrp="1"/>
          </p:cNvSpPr>
          <p:nvPr>
            <p:ph type="title"/>
          </p:nvPr>
        </p:nvSpPr>
        <p:spPr bwMode="auto">
          <a:xfrm>
            <a:off x="0" y="-27383"/>
            <a:ext cx="12191956" cy="1047724"/>
          </a:xfrm>
          <a:prstGeom prst="rect">
            <a:avLst/>
          </a:prstGeom>
        </p:spPr>
        <p:txBody>
          <a:bodyPr/>
          <a:lstStyle>
            <a:lvl1pPr algn="l">
              <a:defRPr>
                <a:solidFill>
                  <a:schemeClr val="tx1"/>
                </a:solidFill>
                <a:latin typeface="+mn-lt"/>
                <a:cs typeface="Arial"/>
              </a:defRPr>
            </a:lvl1pPr>
          </a:lstStyle>
          <a:p>
            <a:pPr>
              <a:defRPr/>
            </a:pPr>
            <a:r>
              <a:rPr lang="fr-FR" dirty="0"/>
              <a:t>2 main types of geomodelling </a:t>
            </a:r>
            <a:r>
              <a:rPr lang="fr-FR" dirty="0" err="1"/>
              <a:t>approaches</a:t>
            </a:r>
            <a:endParaRPr dirty="0"/>
          </a:p>
        </p:txBody>
      </p:sp>
      <p:pic>
        <p:nvPicPr>
          <p:cNvPr id="15" name="Image 1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54947" y="850217"/>
            <a:ext cx="1745963" cy="2028828"/>
          </a:xfrm>
          <a:prstGeom prst="rect">
            <a:avLst/>
          </a:prstGeom>
        </p:spPr>
      </p:pic>
      <p:pic>
        <p:nvPicPr>
          <p:cNvPr id="16" name="Image 1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54947" y="850217"/>
            <a:ext cx="1745963" cy="2028828"/>
          </a:xfrm>
          <a:prstGeom prst="rect">
            <a:avLst/>
          </a:prstGeom>
        </p:spPr>
      </p:pic>
      <p:pic>
        <p:nvPicPr>
          <p:cNvPr id="17" name="Image 1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2755" y="1506023"/>
            <a:ext cx="2045217" cy="2373912"/>
          </a:xfrm>
          <a:prstGeom prst="rect">
            <a:avLst/>
          </a:prstGeom>
        </p:spPr>
      </p:pic>
      <p:pic>
        <p:nvPicPr>
          <p:cNvPr id="18" name="Image 1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56917" y="1495320"/>
            <a:ext cx="2045217" cy="2373912"/>
          </a:xfrm>
          <a:prstGeom prst="rect">
            <a:avLst/>
          </a:prstGeom>
        </p:spPr>
      </p:pic>
      <p:pic>
        <p:nvPicPr>
          <p:cNvPr id="19" name="Image 1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92614" y="1530040"/>
            <a:ext cx="2052064" cy="2373911"/>
          </a:xfrm>
          <a:prstGeom prst="rect">
            <a:avLst/>
          </a:prstGeom>
        </p:spPr>
      </p:pic>
      <p:pic>
        <p:nvPicPr>
          <p:cNvPr id="20" name="Image 19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76909" y="1530040"/>
            <a:ext cx="2047500" cy="2373912"/>
          </a:xfrm>
          <a:prstGeom prst="rect">
            <a:avLst/>
          </a:prstGeom>
        </p:spPr>
      </p:pic>
      <p:sp>
        <p:nvSpPr>
          <p:cNvPr id="23" name="ZoneTexte 22"/>
          <p:cNvSpPr txBox="1"/>
          <p:nvPr/>
        </p:nvSpPr>
        <p:spPr>
          <a:xfrm>
            <a:off x="263352" y="1020341"/>
            <a:ext cx="460851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Explicit </a:t>
            </a:r>
            <a:r>
              <a:rPr lang="fr-FR" sz="2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Modelling</a:t>
            </a:r>
            <a:endParaRPr lang="en-GB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4" name="ZoneTexte 23"/>
          <p:cNvSpPr txBox="1"/>
          <p:nvPr/>
        </p:nvSpPr>
        <p:spPr bwMode="auto">
          <a:xfrm>
            <a:off x="7214781" y="1044358"/>
            <a:ext cx="460851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Implicit</a:t>
            </a:r>
            <a:r>
              <a:rPr lang="fr-FR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fr-FR" sz="2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Modelling</a:t>
            </a:r>
            <a:endParaRPr lang="en-GB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5" name="Flèche vers le bas 24"/>
          <p:cNvSpPr/>
          <p:nvPr/>
        </p:nvSpPr>
        <p:spPr>
          <a:xfrm rot="2365880">
            <a:off x="4640006" y="2442639"/>
            <a:ext cx="439795" cy="546959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6" name="Flèche vers le bas 25"/>
          <p:cNvSpPr/>
          <p:nvPr/>
        </p:nvSpPr>
        <p:spPr bwMode="auto">
          <a:xfrm rot="19046953">
            <a:off x="6971116" y="2441909"/>
            <a:ext cx="439795" cy="546959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8" name="Flèche vers le bas 27"/>
          <p:cNvSpPr/>
          <p:nvPr/>
        </p:nvSpPr>
        <p:spPr bwMode="auto">
          <a:xfrm rot="16200000">
            <a:off x="9292439" y="2583620"/>
            <a:ext cx="439795" cy="546959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9" name="ZoneTexte 28"/>
          <p:cNvSpPr txBox="1"/>
          <p:nvPr/>
        </p:nvSpPr>
        <p:spPr>
          <a:xfrm>
            <a:off x="695400" y="4055871"/>
            <a:ext cx="3744416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en-GB" dirty="0"/>
              <a:t>3D surfaces construction using </a:t>
            </a:r>
            <a:r>
              <a:rPr lang="en-GB" b="1" dirty="0"/>
              <a:t>interpolation</a:t>
            </a:r>
            <a:r>
              <a:rPr lang="en-GB" dirty="0"/>
              <a:t> between </a:t>
            </a:r>
            <a:r>
              <a:rPr lang="en-GB" b="1" dirty="0"/>
              <a:t>data points</a:t>
            </a:r>
            <a:r>
              <a:rPr lang="en-GB" dirty="0"/>
              <a:t>: parametric surfaces</a:t>
            </a:r>
          </a:p>
          <a:p>
            <a:pPr marL="285750" indent="-285750" algn="ctr">
              <a:buFont typeface="Arial" panose="020B0604020202020204" pitchFamily="34" charset="0"/>
              <a:buChar char="•"/>
            </a:pPr>
            <a:endParaRPr lang="en-GB" dirty="0"/>
          </a:p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fr-FR" dirty="0"/>
              <a:t>Digitation of contacts</a:t>
            </a:r>
          </a:p>
          <a:p>
            <a:pPr marL="285750" indent="-285750" algn="ctr">
              <a:buFont typeface="Arial" panose="020B0604020202020204" pitchFamily="34" charset="0"/>
              <a:buChar char="•"/>
            </a:pPr>
            <a:endParaRPr lang="fr-FR" dirty="0"/>
          </a:p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fr-FR" b="1" dirty="0" err="1"/>
              <a:t>Closer</a:t>
            </a:r>
            <a:r>
              <a:rPr lang="fr-FR" dirty="0"/>
              <a:t> to the data</a:t>
            </a:r>
          </a:p>
        </p:txBody>
      </p:sp>
      <p:sp>
        <p:nvSpPr>
          <p:cNvPr id="30" name="ZoneTexte 29"/>
          <p:cNvSpPr txBox="1"/>
          <p:nvPr/>
        </p:nvSpPr>
        <p:spPr bwMode="auto">
          <a:xfrm>
            <a:off x="7640128" y="4075034"/>
            <a:ext cx="3744416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en-GB" dirty="0"/>
              <a:t>3D surfaces extracted as </a:t>
            </a:r>
            <a:r>
              <a:rPr lang="en-GB" b="1" dirty="0"/>
              <a:t>iso-values</a:t>
            </a:r>
            <a:r>
              <a:rPr lang="en-GB" dirty="0"/>
              <a:t> of </a:t>
            </a:r>
            <a:r>
              <a:rPr lang="en-GB" b="1" dirty="0"/>
              <a:t>3D scalar fields</a:t>
            </a:r>
            <a:r>
              <a:rPr lang="en-GB" dirty="0"/>
              <a:t>: equipotential surfaces</a:t>
            </a:r>
          </a:p>
          <a:p>
            <a:pPr marL="285750" indent="-285750" algn="ctr">
              <a:buFont typeface="Arial" panose="020B0604020202020204" pitchFamily="34" charset="0"/>
              <a:buChar char="•"/>
            </a:pPr>
            <a:endParaRPr lang="en-GB" dirty="0"/>
          </a:p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en-GB" dirty="0"/>
              <a:t>Need a scalar-field</a:t>
            </a:r>
          </a:p>
          <a:p>
            <a:pPr marL="285750" indent="-285750" algn="ctr">
              <a:buFont typeface="Arial" panose="020B0604020202020204" pitchFamily="34" charset="0"/>
              <a:buChar char="•"/>
            </a:pPr>
            <a:endParaRPr lang="en-GB" dirty="0"/>
          </a:p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en-GB" b="1" dirty="0"/>
              <a:t>Smooth</a:t>
            </a:r>
            <a:r>
              <a:rPr lang="en-GB" dirty="0"/>
              <a:t> the data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  <p:bldP spid="22" grpId="0" animBg="1"/>
      <p:bldP spid="23" grpId="0"/>
      <p:bldP spid="24" grpId="0"/>
      <p:bldP spid="25" grpId="0" animBg="1"/>
      <p:bldP spid="26" grpId="0" animBg="1"/>
      <p:bldP spid="28" grpId="0" animBg="1"/>
      <p:bldP spid="29" grpId="0"/>
      <p:bldP spid="30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Titre 1"/>
          <p:cNvSpPr>
            <a:spLocks noGrp="1"/>
          </p:cNvSpPr>
          <p:nvPr>
            <p:ph type="title"/>
          </p:nvPr>
        </p:nvSpPr>
        <p:spPr bwMode="auto">
          <a:xfrm>
            <a:off x="0" y="-27383"/>
            <a:ext cx="12191956" cy="1047724"/>
          </a:xfrm>
          <a:prstGeom prst="rect">
            <a:avLst/>
          </a:prstGeom>
        </p:spPr>
        <p:txBody>
          <a:bodyPr/>
          <a:lstStyle>
            <a:lvl1pPr algn="l">
              <a:defRPr>
                <a:solidFill>
                  <a:schemeClr val="tx1"/>
                </a:solidFill>
                <a:latin typeface="+mn-lt"/>
                <a:cs typeface="Arial"/>
              </a:defRPr>
            </a:lvl1pPr>
          </a:lstStyle>
          <a:p>
            <a:pPr>
              <a:defRPr/>
            </a:pPr>
            <a:r>
              <a:rPr lang="fr-FR" dirty="0"/>
              <a:t>2 main types of geomodelling </a:t>
            </a:r>
            <a:r>
              <a:rPr lang="fr-FR" dirty="0" err="1"/>
              <a:t>approaches</a:t>
            </a:r>
            <a:endParaRPr dirty="0"/>
          </a:p>
        </p:txBody>
      </p:sp>
      <p:sp>
        <p:nvSpPr>
          <p:cNvPr id="6" name="ZoneTexte 6"/>
          <p:cNvSpPr txBox="1"/>
          <p:nvPr/>
        </p:nvSpPr>
        <p:spPr bwMode="auto">
          <a:xfrm>
            <a:off x="8328248" y="3545971"/>
            <a:ext cx="214674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defRPr/>
            </a:pPr>
            <a:r>
              <a:rPr lang="fr-FR" i="1" dirty="0"/>
              <a:t>[</a:t>
            </a:r>
            <a:r>
              <a:rPr lang="fr-FR" i="1" dirty="0" err="1"/>
              <a:t>Renaudeau</a:t>
            </a:r>
            <a:r>
              <a:rPr lang="fr-FR" i="1" dirty="0"/>
              <a:t>, 2019]</a:t>
            </a:r>
            <a:endParaRPr i="1" dirty="0"/>
          </a:p>
        </p:txBody>
      </p:sp>
      <p:pic>
        <p:nvPicPr>
          <p:cNvPr id="7" name="Picture 4" descr="Image"/>
          <p:cNvPicPr>
            <a:picLocks noChangeAspect="1" noChangeArrowheads="1"/>
          </p:cNvPicPr>
          <p:nvPr/>
        </p:nvPicPr>
        <p:blipFill>
          <a:blip r:embed="rId2"/>
          <a:stretch/>
        </p:blipFill>
        <p:spPr bwMode="auto">
          <a:xfrm>
            <a:off x="8112224" y="3993448"/>
            <a:ext cx="3024336" cy="2268252"/>
          </a:xfrm>
          <a:prstGeom prst="rect">
            <a:avLst/>
          </a:prstGeom>
          <a:noFill/>
        </p:spPr>
      </p:pic>
      <p:pic>
        <p:nvPicPr>
          <p:cNvPr id="9" name="Image 10"/>
          <p:cNvPicPr>
            <a:picLocks noChangeAspect="1"/>
          </p:cNvPicPr>
          <p:nvPr/>
        </p:nvPicPr>
        <p:blipFill rotWithShape="1">
          <a:blip r:embed="rId3"/>
          <a:srcRect l="1026"/>
          <a:stretch/>
        </p:blipFill>
        <p:spPr bwMode="auto">
          <a:xfrm>
            <a:off x="6744072" y="1111020"/>
            <a:ext cx="4968553" cy="2528938"/>
          </a:xfrm>
          <a:prstGeom prst="rect">
            <a:avLst/>
          </a:prstGeom>
        </p:spPr>
      </p:pic>
      <p:pic>
        <p:nvPicPr>
          <p:cNvPr id="2" name="Imag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5400" y="1772816"/>
            <a:ext cx="4197221" cy="3280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5560245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err="1"/>
              <a:t>Implicit</a:t>
            </a:r>
            <a:r>
              <a:rPr lang="fr-FR" dirty="0"/>
              <a:t> </a:t>
            </a:r>
            <a:r>
              <a:rPr lang="fr-FR" dirty="0" err="1"/>
              <a:t>modelling</a:t>
            </a:r>
            <a:r>
              <a:rPr lang="fr-FR" dirty="0"/>
              <a:t> </a:t>
            </a:r>
            <a:r>
              <a:rPr lang="fr-FR" dirty="0" err="1"/>
              <a:t>with</a:t>
            </a:r>
            <a:r>
              <a:rPr lang="fr-FR" dirty="0"/>
              <a:t> </a:t>
            </a:r>
            <a:r>
              <a:rPr lang="fr-FR" dirty="0" err="1"/>
              <a:t>several</a:t>
            </a:r>
            <a:r>
              <a:rPr lang="fr-FR" dirty="0"/>
              <a:t> </a:t>
            </a:r>
            <a:r>
              <a:rPr lang="fr-FR" dirty="0" err="1"/>
              <a:t>fields</a:t>
            </a:r>
            <a:endParaRPr lang="en-GB" dirty="0"/>
          </a:p>
        </p:txBody>
      </p:sp>
      <p:pic>
        <p:nvPicPr>
          <p:cNvPr id="6" name="Imag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10855" y="3356992"/>
            <a:ext cx="4301702" cy="3001680"/>
          </a:xfrm>
          <a:prstGeom prst="rect">
            <a:avLst/>
          </a:prstGeom>
        </p:spPr>
      </p:pic>
      <p:sp>
        <p:nvSpPr>
          <p:cNvPr id="8" name="Espace réservé du texte 2"/>
          <p:cNvSpPr>
            <a:spLocks noGrp="1"/>
          </p:cNvSpPr>
          <p:nvPr>
            <p:ph type="body" sz="quarter" idx="10"/>
          </p:nvPr>
        </p:nvSpPr>
        <p:spPr bwMode="auto">
          <a:xfrm>
            <a:off x="0" y="3212976"/>
            <a:ext cx="4439816" cy="3402214"/>
          </a:xfrm>
          <a:prstGeom prst="rect">
            <a:avLst/>
          </a:prstGeom>
        </p:spPr>
        <p:txBody>
          <a:bodyPr vertOverflow="overflow" horzOverflow="clip" vert="horz" wrap="square" lIns="91440" tIns="45720" rIns="91440" bIns="45720" numCol="1" spcCol="0" rtlCol="0" fromWordArt="0" anchor="t" anchorCtr="0" forceAA="0" compatLnSpc="0">
            <a:normAutofit/>
          </a:bodyPr>
          <a:lstStyle/>
          <a:p>
            <a:pPr>
              <a:defRPr/>
            </a:pPr>
            <a:r>
              <a:rPr lang="en-GB" dirty="0"/>
              <a:t>Using several scalar fields combination to reproduce </a:t>
            </a:r>
            <a:r>
              <a:rPr lang="en-GB" b="1" dirty="0"/>
              <a:t>complex geometry </a:t>
            </a:r>
          </a:p>
          <a:p>
            <a:pPr algn="just">
              <a:defRPr/>
            </a:pPr>
            <a:endParaRPr lang="en-GB" i="1" dirty="0"/>
          </a:p>
          <a:p>
            <a:pPr>
              <a:defRPr/>
            </a:pPr>
            <a:endParaRPr lang="en-GB" dirty="0"/>
          </a:p>
        </p:txBody>
      </p:sp>
      <p:pic>
        <p:nvPicPr>
          <p:cNvPr id="3" name="Imag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03712" y="959629"/>
            <a:ext cx="8320788" cy="2165185"/>
          </a:xfrm>
          <a:prstGeom prst="rect">
            <a:avLst/>
          </a:prstGeom>
        </p:spPr>
      </p:pic>
      <p:sp>
        <p:nvSpPr>
          <p:cNvPr id="10" name="ZoneTexte 6"/>
          <p:cNvSpPr txBox="1"/>
          <p:nvPr/>
        </p:nvSpPr>
        <p:spPr bwMode="auto">
          <a:xfrm>
            <a:off x="10448378" y="3124814"/>
            <a:ext cx="158248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defRPr/>
            </a:pPr>
            <a:r>
              <a:rPr lang="fr-FR" i="1" dirty="0"/>
              <a:t>[</a:t>
            </a:r>
            <a:r>
              <a:rPr lang="fr-FR" i="1" dirty="0" err="1"/>
              <a:t>Grose</a:t>
            </a:r>
            <a:r>
              <a:rPr lang="fr-FR" i="1" dirty="0"/>
              <a:t>, 2021]</a:t>
            </a:r>
            <a:endParaRPr i="1" dirty="0"/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54FCD79C-E314-9EC3-2425-04C7CE3A4D92}"/>
              </a:ext>
            </a:extLst>
          </p:cNvPr>
          <p:cNvSpPr txBox="1"/>
          <p:nvPr/>
        </p:nvSpPr>
        <p:spPr bwMode="auto">
          <a:xfrm>
            <a:off x="10294489" y="5989340"/>
            <a:ext cx="173637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defRPr/>
            </a:pPr>
            <a:r>
              <a:rPr lang="fr-FR" i="1" dirty="0"/>
              <a:t>[Laurent, 2016]</a:t>
            </a:r>
            <a:endParaRPr i="1" dirty="0"/>
          </a:p>
        </p:txBody>
      </p:sp>
    </p:spTree>
    <p:extLst>
      <p:ext uri="{BB962C8B-B14F-4D97-AF65-F5344CB8AC3E}">
        <p14:creationId xmlns:p14="http://schemas.microsoft.com/office/powerpoint/2010/main" val="3853933954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err="1"/>
              <a:t>Combined</a:t>
            </a:r>
            <a:r>
              <a:rPr lang="fr-FR" dirty="0"/>
              <a:t> </a:t>
            </a:r>
            <a:r>
              <a:rPr lang="fr-FR" dirty="0" err="1"/>
              <a:t>approaches</a:t>
            </a:r>
            <a:r>
              <a:rPr lang="fr-FR" dirty="0"/>
              <a:t> </a:t>
            </a:r>
            <a:endParaRPr lang="en-GB" dirty="0"/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 rotWithShape="1">
          <a:blip r:embed="rId3"/>
          <a:srcRect l="38995" t="3968" r="36415" b="26601"/>
          <a:stretch/>
        </p:blipFill>
        <p:spPr>
          <a:xfrm>
            <a:off x="4309341" y="908719"/>
            <a:ext cx="2448272" cy="2520281"/>
          </a:xfrm>
          <a:prstGeom prst="rect">
            <a:avLst/>
          </a:prstGeom>
        </p:spPr>
      </p:pic>
      <p:pic>
        <p:nvPicPr>
          <p:cNvPr id="5" name="Image 4"/>
          <p:cNvPicPr>
            <a:picLocks noChangeAspect="1"/>
          </p:cNvPicPr>
          <p:nvPr/>
        </p:nvPicPr>
        <p:blipFill rotWithShape="1">
          <a:blip r:embed="rId4"/>
          <a:srcRect l="56058" b="9223"/>
          <a:stretch/>
        </p:blipFill>
        <p:spPr>
          <a:xfrm>
            <a:off x="3390265" y="3611496"/>
            <a:ext cx="3464673" cy="2592288"/>
          </a:xfrm>
          <a:prstGeom prst="rect">
            <a:avLst/>
          </a:prstGeom>
        </p:spPr>
      </p:pic>
      <p:pic>
        <p:nvPicPr>
          <p:cNvPr id="6" name="Image 5"/>
          <p:cNvPicPr>
            <a:picLocks noChangeAspect="1"/>
          </p:cNvPicPr>
          <p:nvPr/>
        </p:nvPicPr>
        <p:blipFill rotWithShape="1">
          <a:blip r:embed="rId3"/>
          <a:srcRect l="8618" t="3968" r="61728" b="26601"/>
          <a:stretch/>
        </p:blipFill>
        <p:spPr>
          <a:xfrm>
            <a:off x="191344" y="1340768"/>
            <a:ext cx="2952328" cy="2520281"/>
          </a:xfrm>
          <a:prstGeom prst="rect">
            <a:avLst/>
          </a:prstGeom>
        </p:spPr>
      </p:pic>
      <p:pic>
        <p:nvPicPr>
          <p:cNvPr id="7" name="Image 6"/>
          <p:cNvPicPr>
            <a:picLocks noChangeAspect="1"/>
          </p:cNvPicPr>
          <p:nvPr/>
        </p:nvPicPr>
        <p:blipFill rotWithShape="1">
          <a:blip r:embed="rId3"/>
          <a:srcRect l="65815" t="1984" r="8872" b="28585"/>
          <a:stretch/>
        </p:blipFill>
        <p:spPr>
          <a:xfrm>
            <a:off x="7974841" y="3717032"/>
            <a:ext cx="2520280" cy="2520281"/>
          </a:xfrm>
          <a:prstGeom prst="rect">
            <a:avLst/>
          </a:prstGeom>
        </p:spPr>
      </p:pic>
      <p:sp>
        <p:nvSpPr>
          <p:cNvPr id="8" name="Plus 7"/>
          <p:cNvSpPr/>
          <p:nvPr/>
        </p:nvSpPr>
        <p:spPr>
          <a:xfrm>
            <a:off x="2810175" y="3802434"/>
            <a:ext cx="720080" cy="792088"/>
          </a:xfrm>
          <a:prstGeom prst="mathPlus">
            <a:avLst/>
          </a:prstGeom>
          <a:solidFill>
            <a:schemeClr val="tx2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latin typeface="Calibri" pitchFamily="34" charset="0"/>
              <a:cs typeface="Arial" pitchFamily="34" charset="0"/>
            </a:endParaRPr>
          </a:p>
        </p:txBody>
      </p:sp>
      <p:sp>
        <p:nvSpPr>
          <p:cNvPr id="9" name="Flèche droite 8"/>
          <p:cNvSpPr/>
          <p:nvPr/>
        </p:nvSpPr>
        <p:spPr>
          <a:xfrm rot="19807645">
            <a:off x="3082503" y="2475027"/>
            <a:ext cx="936104" cy="504056"/>
          </a:xfrm>
          <a:prstGeom prst="rightArrow">
            <a:avLst/>
          </a:prstGeom>
          <a:solidFill>
            <a:schemeClr val="tx2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latin typeface="Calibri" pitchFamily="34" charset="0"/>
              <a:cs typeface="Arial" pitchFamily="34" charset="0"/>
            </a:endParaRPr>
          </a:p>
        </p:txBody>
      </p:sp>
      <p:sp>
        <p:nvSpPr>
          <p:cNvPr id="10" name="Flèche droite 9"/>
          <p:cNvSpPr/>
          <p:nvPr/>
        </p:nvSpPr>
        <p:spPr>
          <a:xfrm>
            <a:off x="6967557" y="4803475"/>
            <a:ext cx="936104" cy="504056"/>
          </a:xfrm>
          <a:prstGeom prst="rightArrow">
            <a:avLst/>
          </a:prstGeom>
          <a:solidFill>
            <a:schemeClr val="tx2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latin typeface="Calibri" pitchFamily="34" charset="0"/>
              <a:cs typeface="Arial" pitchFamily="34" charset="0"/>
            </a:endParaRPr>
          </a:p>
        </p:txBody>
      </p:sp>
      <p:sp>
        <p:nvSpPr>
          <p:cNvPr id="11" name="Rectangle 10"/>
          <p:cNvSpPr/>
          <p:nvPr/>
        </p:nvSpPr>
        <p:spPr bwMode="auto">
          <a:xfrm>
            <a:off x="497378" y="3776536"/>
            <a:ext cx="2160240" cy="483718"/>
          </a:xfrm>
          <a:prstGeom prst="rect">
            <a:avLst/>
          </a:prstGeom>
          <a:solidFill>
            <a:schemeClr val="tx2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GB" sz="2400" dirty="0"/>
              <a:t>Drillcore data</a:t>
            </a:r>
          </a:p>
        </p:txBody>
      </p:sp>
      <p:sp>
        <p:nvSpPr>
          <p:cNvPr id="12" name="Rectangle 11"/>
          <p:cNvSpPr/>
          <p:nvPr/>
        </p:nvSpPr>
        <p:spPr bwMode="auto">
          <a:xfrm>
            <a:off x="3082492" y="752297"/>
            <a:ext cx="2125322" cy="653982"/>
          </a:xfrm>
          <a:prstGeom prst="rect">
            <a:avLst/>
          </a:prstGeom>
          <a:solidFill>
            <a:schemeClr val="tx2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fr-FR" sz="2400" dirty="0"/>
              <a:t>Simple interpolation</a:t>
            </a:r>
            <a:endParaRPr lang="en-GB" sz="2400" dirty="0"/>
          </a:p>
        </p:txBody>
      </p:sp>
      <p:sp>
        <p:nvSpPr>
          <p:cNvPr id="13" name="Rectangle 12"/>
          <p:cNvSpPr/>
          <p:nvPr/>
        </p:nvSpPr>
        <p:spPr bwMode="auto">
          <a:xfrm>
            <a:off x="3863752" y="6182653"/>
            <a:ext cx="2747916" cy="653982"/>
          </a:xfrm>
          <a:prstGeom prst="rect">
            <a:avLst/>
          </a:prstGeom>
          <a:solidFill>
            <a:schemeClr val="tx2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fr-FR" sz="2400" dirty="0" err="1"/>
              <a:t>Signed</a:t>
            </a:r>
            <a:r>
              <a:rPr lang="fr-FR" sz="2400" dirty="0"/>
              <a:t> distance </a:t>
            </a:r>
            <a:r>
              <a:rPr lang="fr-FR" sz="2400" dirty="0" err="1"/>
              <a:t>field</a:t>
            </a:r>
            <a:r>
              <a:rPr lang="fr-FR" sz="2400" dirty="0"/>
              <a:t> of </a:t>
            </a:r>
            <a:r>
              <a:rPr lang="fr-FR" sz="2400" dirty="0" err="1"/>
              <a:t>drillholes</a:t>
            </a:r>
            <a:endParaRPr lang="en-GB" sz="2400" dirty="0"/>
          </a:p>
        </p:txBody>
      </p:sp>
      <p:sp>
        <p:nvSpPr>
          <p:cNvPr id="14" name="Rectangle 13"/>
          <p:cNvSpPr/>
          <p:nvPr/>
        </p:nvSpPr>
        <p:spPr bwMode="auto">
          <a:xfrm>
            <a:off x="7974841" y="6182653"/>
            <a:ext cx="2747916" cy="653982"/>
          </a:xfrm>
          <a:prstGeom prst="rect">
            <a:avLst/>
          </a:prstGeom>
          <a:solidFill>
            <a:schemeClr val="tx2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fr-FR" sz="2400" dirty="0" err="1"/>
              <a:t>Constrained</a:t>
            </a:r>
            <a:r>
              <a:rPr lang="fr-FR" sz="2400" dirty="0"/>
              <a:t> interpolation</a:t>
            </a:r>
            <a:endParaRPr lang="en-GB" sz="2400" dirty="0"/>
          </a:p>
        </p:txBody>
      </p:sp>
      <p:sp>
        <p:nvSpPr>
          <p:cNvPr id="15" name="ZoneTexte 6"/>
          <p:cNvSpPr txBox="1"/>
          <p:nvPr/>
        </p:nvSpPr>
        <p:spPr bwMode="auto">
          <a:xfrm>
            <a:off x="10647665" y="6140312"/>
            <a:ext cx="160813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defRPr/>
            </a:pPr>
            <a:r>
              <a:rPr lang="fr-FR" i="1" dirty="0"/>
              <a:t>[</a:t>
            </a:r>
            <a:r>
              <a:rPr lang="fr-FR" i="1" dirty="0" err="1"/>
              <a:t>Zhong</a:t>
            </a:r>
            <a:r>
              <a:rPr lang="fr-FR" i="1" dirty="0"/>
              <a:t>, 2019]</a:t>
            </a:r>
            <a:endParaRPr i="1" dirty="0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693064DC-0161-DF51-4CF6-F5BF0C6E394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 bwMode="auto">
          <a:xfrm>
            <a:off x="7082330" y="840284"/>
            <a:ext cx="4507157" cy="3402214"/>
          </a:xfrm>
          <a:prstGeom prst="rect">
            <a:avLst/>
          </a:prstGeom>
        </p:spPr>
        <p:txBody>
          <a:bodyPr vertOverflow="overflow" horzOverflow="clip" vert="horz" wrap="square" lIns="91440" tIns="45720" rIns="91440" bIns="45720" numCol="1" spcCol="0" rtlCol="0" fromWordArt="0" anchor="t" anchorCtr="0" forceAA="0" compatLnSpc="0">
            <a:normAutofit/>
          </a:bodyPr>
          <a:lstStyle/>
          <a:p>
            <a:pPr marL="109728" indent="0">
              <a:buNone/>
              <a:defRPr/>
            </a:pPr>
            <a:r>
              <a:rPr lang="en-GB" b="1" dirty="0"/>
              <a:t>Topological robustness </a:t>
            </a:r>
            <a:r>
              <a:rPr lang="en-GB" dirty="0"/>
              <a:t>(no holes, self-intersection, etc.)</a:t>
            </a:r>
          </a:p>
          <a:p>
            <a:pPr marL="109728" indent="0">
              <a:buNone/>
              <a:defRPr/>
            </a:pPr>
            <a:r>
              <a:rPr lang="en-GB" b="1" dirty="0"/>
              <a:t>Uncertainties gestion </a:t>
            </a:r>
            <a:r>
              <a:rPr lang="en-GB" dirty="0"/>
              <a:t>(no constraints =&gt; low gradients)</a:t>
            </a:r>
          </a:p>
          <a:p>
            <a:pPr marL="109728" indent="0">
              <a:buNone/>
              <a:defRPr/>
            </a:pPr>
            <a:r>
              <a:rPr lang="en-GB" dirty="0"/>
              <a:t>New information added =&gt; new surface calculated</a:t>
            </a:r>
          </a:p>
          <a:p>
            <a:pPr>
              <a:defRPr/>
            </a:pPr>
            <a:endParaRPr lang="en-GB" dirty="0"/>
          </a:p>
        </p:txBody>
      </p:sp>
      <p:sp>
        <p:nvSpPr>
          <p:cNvPr id="16" name="Espace réservé du texte 2">
            <a:extLst>
              <a:ext uri="{FF2B5EF4-FFF2-40B4-BE49-F238E27FC236}">
                <a16:creationId xmlns:a16="http://schemas.microsoft.com/office/drawing/2014/main" id="{EE93B402-04FC-EF47-829F-A0469F7F5E45}"/>
              </a:ext>
            </a:extLst>
          </p:cNvPr>
          <p:cNvSpPr txBox="1">
            <a:spLocks/>
          </p:cNvSpPr>
          <p:nvPr/>
        </p:nvSpPr>
        <p:spPr bwMode="auto">
          <a:xfrm>
            <a:off x="701490" y="5223237"/>
            <a:ext cx="3188818" cy="1413321"/>
          </a:xfrm>
          <a:prstGeom prst="rect">
            <a:avLst/>
          </a:prstGeom>
        </p:spPr>
        <p:txBody>
          <a:bodyPr vertOverflow="overflow" horzOverflow="clip" vert="horz" wrap="square" lIns="91440" tIns="45720" rIns="91440" bIns="45720" numCol="1" spcCol="0" rtlCol="0" fromWordArt="0" anchor="t" anchorCtr="0" forceAA="0" compatLnSpc="0">
            <a:normAutofit/>
          </a:bodyPr>
          <a:lstStyle>
            <a:lvl1pPr marL="365760" indent="-256032" algn="l" rtl="0" eaLnBrk="1" latinLnBrk="0" hangingPunct="1">
              <a:spcBef>
                <a:spcPts val="300"/>
              </a:spcBef>
              <a:buClr>
                <a:schemeClr val="tx1"/>
              </a:buClr>
              <a:buFont typeface="Georgia"/>
              <a:buChar char="•"/>
              <a:defRPr kumimoji="0" sz="28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658368" indent="-246888" algn="l" rtl="0" eaLnBrk="1" latinLnBrk="0" hangingPunct="1">
              <a:spcBef>
                <a:spcPts val="3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kumimoji="0" sz="2600" kern="1200">
                <a:solidFill>
                  <a:schemeClr val="accent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923544" indent="-219456" algn="l" rtl="0" eaLnBrk="1" latinLnBrk="0" hangingPunct="1">
              <a:spcBef>
                <a:spcPts val="3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kumimoji="0" sz="2400" kern="1200">
                <a:solidFill>
                  <a:schemeClr val="accent2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179576" indent="-201168" algn="l" rtl="0" eaLnBrk="1" latinLnBrk="0" hangingPunct="1">
              <a:spcBef>
                <a:spcPts val="300"/>
              </a:spcBef>
              <a:buClr>
                <a:schemeClr val="accent4"/>
              </a:buClr>
              <a:buFont typeface="Arial" panose="020B0604020202020204" pitchFamily="34" charset="0"/>
              <a:buChar char="•"/>
              <a:defRPr kumimoji="0" sz="2200" kern="1200">
                <a:solidFill>
                  <a:schemeClr val="accent4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1389888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0" sz="20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5pPr>
            <a:lvl6pPr marL="1609344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0" sz="18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6pPr>
            <a:lvl7pPr marL="1828800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0" sz="16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7pPr>
            <a:lvl8pPr marL="2029968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◦"/>
              <a:defRPr kumimoji="0" sz="15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8pPr>
            <a:lvl9pPr marL="2240280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◦"/>
              <a:defRPr kumimoji="0" sz="1400" kern="1200" baseline="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09728" indent="0">
              <a:buNone/>
              <a:defRPr/>
            </a:pPr>
            <a:r>
              <a:rPr lang="en-GB" sz="1600" dirty="0"/>
              <a:t>Signed distance field function</a:t>
            </a:r>
          </a:p>
          <a:p>
            <a:pPr marL="109728" indent="0">
              <a:buNone/>
              <a:defRPr/>
            </a:pPr>
            <a:r>
              <a:rPr lang="en-GB" sz="1600" dirty="0"/>
              <a:t>f=0 : lithological contact</a:t>
            </a:r>
          </a:p>
          <a:p>
            <a:pPr marL="109728" indent="0">
              <a:buNone/>
              <a:defRPr/>
            </a:pPr>
            <a:r>
              <a:rPr lang="en-GB" sz="1600" dirty="0"/>
              <a:t>f&lt;0 : inside the volume (ore body)</a:t>
            </a:r>
          </a:p>
          <a:p>
            <a:pPr marL="109728" indent="0">
              <a:buNone/>
              <a:defRPr/>
            </a:pPr>
            <a:r>
              <a:rPr lang="en-GB" sz="1600" dirty="0"/>
              <a:t>f&gt;0 : outside</a:t>
            </a:r>
          </a:p>
          <a:p>
            <a:pPr marL="109728" indent="0">
              <a:buNone/>
              <a:defRPr/>
            </a:pPr>
            <a:endParaRPr lang="en-GB" sz="1600" dirty="0"/>
          </a:p>
        </p:txBody>
      </p:sp>
    </p:spTree>
    <p:extLst>
      <p:ext uri="{BB962C8B-B14F-4D97-AF65-F5344CB8AC3E}">
        <p14:creationId xmlns:p14="http://schemas.microsoft.com/office/powerpoint/2010/main" val="29145489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0" grpId="0" animBg="1"/>
      <p:bldP spid="12" grpId="0" animBg="1"/>
      <p:bldP spid="13" grpId="0" animBg="1"/>
      <p:bldP spid="14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Geomodelling course </a:t>
            </a:r>
            <a:r>
              <a:rPr lang="fr-FR" dirty="0" err="1"/>
              <a:t>outline</a:t>
            </a:r>
            <a:r>
              <a:rPr lang="fr-FR" dirty="0"/>
              <a:t> </a:t>
            </a:r>
            <a:endParaRPr lang="en-GB" dirty="0"/>
          </a:p>
        </p:txBody>
      </p:sp>
      <p:sp>
        <p:nvSpPr>
          <p:cNvPr id="3" name="Espace réservé du texte 2"/>
          <p:cNvSpPr>
            <a:spLocks noGrp="1"/>
          </p:cNvSpPr>
          <p:nvPr>
            <p:ph type="body" sz="quarter" idx="10"/>
          </p:nvPr>
        </p:nvSpPr>
        <p:spPr>
          <a:xfrm>
            <a:off x="0" y="2060848"/>
            <a:ext cx="12192000" cy="4392487"/>
          </a:xfrm>
        </p:spPr>
        <p:txBody>
          <a:bodyPr/>
          <a:lstStyle/>
          <a:p>
            <a:pPr>
              <a:buFont typeface="Arial" panose="020B0604020202020204" pitchFamily="34" charset="0"/>
              <a:buChar char="•"/>
              <a:defRPr/>
            </a:pPr>
            <a:r>
              <a:rPr lang="en-GB" dirty="0"/>
              <a:t>Theory (~1h)</a:t>
            </a:r>
          </a:p>
          <a:p>
            <a:pPr>
              <a:buFont typeface="Arial" panose="020B0604020202020204" pitchFamily="34" charset="0"/>
              <a:buChar char="•"/>
              <a:defRPr/>
            </a:pPr>
            <a:r>
              <a:rPr lang="en-GB" dirty="0"/>
              <a:t>TD1 : Implicit &amp; Explicit Modelling</a:t>
            </a:r>
          </a:p>
          <a:p>
            <a:pPr>
              <a:buFont typeface="Arial" panose="020B0604020202020204" pitchFamily="34" charset="0"/>
              <a:buChar char="•"/>
              <a:defRPr/>
            </a:pPr>
            <a:r>
              <a:rPr lang="en-GB" dirty="0"/>
              <a:t>TD2 : Property Modelling &amp; Ore Body construction</a:t>
            </a:r>
          </a:p>
          <a:p>
            <a:pPr>
              <a:buFont typeface="Arial" panose="020B0604020202020204" pitchFamily="34" charset="0"/>
              <a:buChar char="•"/>
              <a:defRPr/>
            </a:pPr>
            <a:endParaRPr lang="en-GB" dirty="0"/>
          </a:p>
          <a:p>
            <a:pPr>
              <a:buFont typeface="Arial" panose="020B0604020202020204" pitchFamily="34" charset="0"/>
              <a:buChar char="•"/>
              <a:defRPr/>
            </a:pPr>
            <a:r>
              <a:rPr lang="en-GB" dirty="0"/>
              <a:t>Project : San Nicolas 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844741653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7816" y="2924944"/>
            <a:ext cx="12192001" cy="1944216"/>
          </a:xfrm>
        </p:spPr>
        <p:txBody>
          <a:bodyPr/>
          <a:lstStyle/>
          <a:p>
            <a:r>
              <a:rPr lang="fr-FR" dirty="0" err="1"/>
              <a:t>Modelling</a:t>
            </a:r>
            <a:r>
              <a:rPr lang="fr-FR" dirty="0"/>
              <a:t> workflows </a:t>
            </a:r>
            <a:r>
              <a:rPr lang="fr-FR" dirty="0" err="1"/>
              <a:t>steps</a:t>
            </a:r>
            <a:r>
              <a:rPr lang="fr-FR" dirty="0"/>
              <a:t> in </a:t>
            </a:r>
            <a:r>
              <a:rPr lang="fr-FR" dirty="0" err="1"/>
              <a:t>mining</a:t>
            </a:r>
            <a:r>
              <a:rPr lang="fr-FR" dirty="0"/>
              <a:t> </a:t>
            </a:r>
            <a:r>
              <a:rPr lang="fr-FR" dirty="0" err="1"/>
              <a:t>studies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676165319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4" name="Image 7"/>
          <p:cNvPicPr>
            <a:picLocks noChangeAspect="1"/>
          </p:cNvPicPr>
          <p:nvPr/>
        </p:nvPicPr>
        <p:blipFill>
          <a:blip r:embed="rId2"/>
          <a:srcRect t="51132" b="10102"/>
          <a:stretch/>
        </p:blipFill>
        <p:spPr bwMode="auto">
          <a:xfrm>
            <a:off x="3971413" y="740437"/>
            <a:ext cx="2203836" cy="1536436"/>
          </a:xfrm>
          <a:prstGeom prst="rect">
            <a:avLst/>
          </a:prstGeom>
        </p:spPr>
      </p:pic>
      <p:pic>
        <p:nvPicPr>
          <p:cNvPr id="5" name="Image 8"/>
          <p:cNvPicPr>
            <a:picLocks noChangeAspect="1"/>
          </p:cNvPicPr>
          <p:nvPr/>
        </p:nvPicPr>
        <p:blipFill>
          <a:blip r:embed="rId3"/>
          <a:srcRect b="39069"/>
          <a:stretch/>
        </p:blipFill>
        <p:spPr bwMode="auto">
          <a:xfrm>
            <a:off x="4094936" y="3885038"/>
            <a:ext cx="2281176" cy="1473621"/>
          </a:xfrm>
          <a:prstGeom prst="rect">
            <a:avLst/>
          </a:prstGeom>
        </p:spPr>
      </p:pic>
      <p:sp>
        <p:nvSpPr>
          <p:cNvPr id="6" name="Flèche courbée vers la gauche 1"/>
          <p:cNvSpPr/>
          <p:nvPr/>
        </p:nvSpPr>
        <p:spPr bwMode="auto">
          <a:xfrm>
            <a:off x="2684242" y="1931350"/>
            <a:ext cx="1611557" cy="2793794"/>
          </a:xfrm>
          <a:prstGeom prst="curvedLeftArrow">
            <a:avLst>
              <a:gd name="adj1" fmla="val 25000"/>
              <a:gd name="adj2" fmla="val 50000"/>
              <a:gd name="adj3" fmla="val 25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fr-FR">
              <a:solidFill>
                <a:schemeClr val="tx1"/>
              </a:solidFill>
            </a:endParaRPr>
          </a:p>
        </p:txBody>
      </p:sp>
      <p:sp>
        <p:nvSpPr>
          <p:cNvPr id="7" name="Titre 1"/>
          <p:cNvSpPr>
            <a:spLocks noGrp="1"/>
          </p:cNvSpPr>
          <p:nvPr>
            <p:ph type="title"/>
          </p:nvPr>
        </p:nvSpPr>
        <p:spPr bwMode="auto">
          <a:xfrm>
            <a:off x="0" y="-27383"/>
            <a:ext cx="12191956" cy="1047724"/>
          </a:xfrm>
          <a:prstGeom prst="rect">
            <a:avLst/>
          </a:prstGeom>
        </p:spPr>
        <p:txBody>
          <a:bodyPr/>
          <a:lstStyle>
            <a:lvl1pPr algn="l">
              <a:defRPr>
                <a:solidFill>
                  <a:schemeClr val="tx1"/>
                </a:solidFill>
                <a:latin typeface="+mn-lt"/>
                <a:cs typeface="Arial"/>
              </a:defRPr>
            </a:lvl1pPr>
          </a:lstStyle>
          <a:p>
            <a:pPr>
              <a:defRPr/>
            </a:pPr>
            <a:r>
              <a:rPr lang="fr-FR" dirty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Most </a:t>
            </a:r>
            <a:r>
              <a:rPr lang="fr-FR" dirty="0" err="1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common</a:t>
            </a:r>
            <a:r>
              <a:rPr lang="fr-FR" dirty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fr-FR" dirty="0" err="1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geomodelling</a:t>
            </a:r>
            <a:r>
              <a:rPr lang="fr-FR" dirty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workflow</a:t>
            </a:r>
            <a:endParaRPr dirty="0">
              <a:solidFill>
                <a:schemeClr val="tx2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9" name="Image 6"/>
          <p:cNvPicPr>
            <a:picLocks noChangeAspect="1"/>
          </p:cNvPicPr>
          <p:nvPr/>
        </p:nvPicPr>
        <p:blipFill>
          <a:blip r:embed="rId2"/>
          <a:srcRect b="63784"/>
          <a:stretch/>
        </p:blipFill>
        <p:spPr bwMode="auto">
          <a:xfrm>
            <a:off x="307063" y="985487"/>
            <a:ext cx="2203836" cy="1435402"/>
          </a:xfrm>
          <a:prstGeom prst="rect">
            <a:avLst/>
          </a:prstGeom>
        </p:spPr>
      </p:pic>
      <p:pic>
        <p:nvPicPr>
          <p:cNvPr id="10" name="Image 9"/>
          <p:cNvPicPr>
            <a:picLocks noChangeAspect="1"/>
          </p:cNvPicPr>
          <p:nvPr/>
        </p:nvPicPr>
        <p:blipFill>
          <a:blip r:embed="rId4"/>
          <a:srcRect b="27245"/>
          <a:stretch/>
        </p:blipFill>
        <p:spPr bwMode="auto">
          <a:xfrm>
            <a:off x="203585" y="3825526"/>
            <a:ext cx="2456591" cy="1763714"/>
          </a:xfrm>
          <a:prstGeom prst="rect">
            <a:avLst/>
          </a:prstGeom>
        </p:spPr>
      </p:pic>
      <p:sp>
        <p:nvSpPr>
          <p:cNvPr id="11" name="TextBox 4"/>
          <p:cNvSpPr txBox="1"/>
          <p:nvPr/>
        </p:nvSpPr>
        <p:spPr bwMode="auto">
          <a:xfrm>
            <a:off x="2337553" y="6080431"/>
            <a:ext cx="219483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defRPr/>
            </a:pPr>
            <a:r>
              <a:rPr lang="en-US" sz="1600" dirty="0"/>
              <a:t>From [</a:t>
            </a:r>
            <a:r>
              <a:rPr lang="en-US" sz="1600" dirty="0" err="1"/>
              <a:t>Mazuyer</a:t>
            </a:r>
            <a:r>
              <a:rPr lang="en-US" sz="1600" dirty="0"/>
              <a:t>, 2018]</a:t>
            </a:r>
            <a:endParaRPr lang="en-CA" sz="1600" dirty="0"/>
          </a:p>
        </p:txBody>
      </p:sp>
      <p:sp>
        <p:nvSpPr>
          <p:cNvPr id="12" name="Flèche vers le haut 2"/>
          <p:cNvSpPr/>
          <p:nvPr/>
        </p:nvSpPr>
        <p:spPr bwMode="auto">
          <a:xfrm rot="19287094">
            <a:off x="2422438" y="2601228"/>
            <a:ext cx="423022" cy="1096420"/>
          </a:xfrm>
          <a:prstGeom prst="upArrow">
            <a:avLst>
              <a:gd name="adj1" fmla="val 50000"/>
              <a:gd name="adj2" fmla="val 50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fr-FR"/>
          </a:p>
        </p:txBody>
      </p:sp>
      <p:sp>
        <p:nvSpPr>
          <p:cNvPr id="13" name="ZoneTexte 11"/>
          <p:cNvSpPr txBox="1"/>
          <p:nvPr/>
        </p:nvSpPr>
        <p:spPr bwMode="auto">
          <a:xfrm>
            <a:off x="1431880" y="3072815"/>
            <a:ext cx="104547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defRPr/>
            </a:pPr>
            <a:r>
              <a:rPr lang="en-US" dirty="0"/>
              <a:t>inversion</a:t>
            </a:r>
            <a:endParaRPr lang="fr-FR" dirty="0"/>
          </a:p>
        </p:txBody>
      </p:sp>
      <p:pic>
        <p:nvPicPr>
          <p:cNvPr id="2" name="Image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16080" y="1349756"/>
            <a:ext cx="4896544" cy="4536435"/>
          </a:xfrm>
          <a:prstGeom prst="rect">
            <a:avLst/>
          </a:prstGeom>
        </p:spPr>
      </p:pic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Most </a:t>
            </a:r>
            <a:r>
              <a:rPr lang="fr-FR" dirty="0" err="1"/>
              <a:t>common</a:t>
            </a:r>
            <a:r>
              <a:rPr lang="fr-FR" dirty="0"/>
              <a:t> workflow</a:t>
            </a:r>
            <a:endParaRPr lang="en-GB" dirty="0"/>
          </a:p>
        </p:txBody>
      </p:sp>
      <p:sp>
        <p:nvSpPr>
          <p:cNvPr id="3" name="Espace réservé du texte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GB" dirty="0"/>
              <a:t>1. Acquisition of data (on field or remotely)</a:t>
            </a:r>
          </a:p>
          <a:p>
            <a:pPr lvl="1">
              <a:defRPr/>
            </a:pPr>
            <a:r>
              <a:rPr lang="en-GB" dirty="0"/>
              <a:t>Drilling</a:t>
            </a:r>
          </a:p>
          <a:p>
            <a:pPr lvl="1">
              <a:defRPr/>
            </a:pPr>
            <a:r>
              <a:rPr lang="en-GB" dirty="0"/>
              <a:t>Geophysical surveys</a:t>
            </a:r>
          </a:p>
          <a:p>
            <a:pPr lvl="1">
              <a:defRPr/>
            </a:pPr>
            <a:r>
              <a:rPr lang="en-GB" dirty="0"/>
              <a:t>Geological mapping</a:t>
            </a:r>
          </a:p>
          <a:p>
            <a:endParaRPr lang="en-GB" dirty="0"/>
          </a:p>
        </p:txBody>
      </p:sp>
      <p:pic>
        <p:nvPicPr>
          <p:cNvPr id="4" name="Picture 2" descr="DCIM100MEDIADJI_0048.JPG"/>
          <p:cNvPicPr>
            <a:picLocks noChangeAspect="1" noChangeArrowheads="1"/>
          </p:cNvPicPr>
          <p:nvPr/>
        </p:nvPicPr>
        <p:blipFill>
          <a:blip r:embed="rId2"/>
          <a:stretch/>
        </p:blipFill>
        <p:spPr bwMode="auto">
          <a:xfrm>
            <a:off x="8184232" y="1214868"/>
            <a:ext cx="3155829" cy="2160240"/>
          </a:xfrm>
          <a:prstGeom prst="rect">
            <a:avLst/>
          </a:prstGeom>
          <a:noFill/>
        </p:spPr>
      </p:pic>
      <p:pic>
        <p:nvPicPr>
          <p:cNvPr id="5" name="Picture 4" descr="Gawler Craton Airborne Survey"/>
          <p:cNvPicPr>
            <a:picLocks noChangeAspect="1" noChangeArrowheads="1"/>
          </p:cNvPicPr>
          <p:nvPr/>
        </p:nvPicPr>
        <p:blipFill>
          <a:blip r:embed="rId3"/>
          <a:stretch/>
        </p:blipFill>
        <p:spPr bwMode="auto">
          <a:xfrm>
            <a:off x="5375006" y="3709739"/>
            <a:ext cx="5965055" cy="2408965"/>
          </a:xfrm>
          <a:prstGeom prst="rect">
            <a:avLst/>
          </a:prstGeom>
          <a:noFill/>
        </p:spPr>
      </p:pic>
      <p:sp>
        <p:nvSpPr>
          <p:cNvPr id="6" name="ZoneTexte 5"/>
          <p:cNvSpPr txBox="1"/>
          <p:nvPr/>
        </p:nvSpPr>
        <p:spPr bwMode="auto">
          <a:xfrm>
            <a:off x="9646969" y="3389606"/>
            <a:ext cx="209544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defRPr/>
            </a:pPr>
            <a:r>
              <a:rPr lang="en-US" sz="1400" i="1" dirty="0"/>
              <a:t>[www.erdenedrilling.mn]</a:t>
            </a:r>
            <a:endParaRPr lang="fr-FR" sz="1400" i="1" dirty="0"/>
          </a:p>
        </p:txBody>
      </p:sp>
      <p:sp>
        <p:nvSpPr>
          <p:cNvPr id="7" name="ZoneTexte 6"/>
          <p:cNvSpPr txBox="1"/>
          <p:nvPr/>
        </p:nvSpPr>
        <p:spPr bwMode="auto">
          <a:xfrm>
            <a:off x="9192344" y="6124023"/>
            <a:ext cx="31085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defRPr/>
            </a:pPr>
            <a:r>
              <a:rPr lang="en-US" dirty="0"/>
              <a:t>[</a:t>
            </a:r>
            <a:r>
              <a:rPr lang="en-US" sz="1600" i="1" dirty="0"/>
              <a:t>www.energymining.sa.gov.au</a:t>
            </a:r>
            <a:r>
              <a:rPr lang="en-US" dirty="0"/>
              <a:t>]</a:t>
            </a:r>
            <a:endParaRPr lang="fr-FR" dirty="0"/>
          </a:p>
        </p:txBody>
      </p:sp>
      <p:pic>
        <p:nvPicPr>
          <p:cNvPr id="8" name="Image 7"/>
          <p:cNvPicPr>
            <a:picLocks noChangeAspect="1"/>
          </p:cNvPicPr>
          <p:nvPr/>
        </p:nvPicPr>
        <p:blipFill>
          <a:blip r:embed="rId4"/>
          <a:stretch/>
        </p:blipFill>
        <p:spPr bwMode="auto">
          <a:xfrm>
            <a:off x="243730" y="2924944"/>
            <a:ext cx="4693297" cy="33099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47773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Most common workflow</a:t>
            </a:r>
            <a:endParaRPr lang="en-GB" dirty="0"/>
          </a:p>
        </p:txBody>
      </p:sp>
      <p:sp>
        <p:nvSpPr>
          <p:cNvPr id="3" name="Espace réservé du texte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GB" dirty="0"/>
              <a:t>2. Processing the acquired data</a:t>
            </a:r>
          </a:p>
          <a:p>
            <a:pPr lvl="1">
              <a:defRPr/>
            </a:pPr>
            <a:r>
              <a:rPr lang="en-GB" dirty="0"/>
              <a:t>Analysis of the cores</a:t>
            </a:r>
          </a:p>
          <a:p>
            <a:pPr lvl="1">
              <a:defRPr/>
            </a:pPr>
            <a:r>
              <a:rPr lang="en-GB" dirty="0"/>
              <a:t>Analysis and cleaning of the signals obtained</a:t>
            </a:r>
          </a:p>
          <a:p>
            <a:endParaRPr lang="en-GB" dirty="0"/>
          </a:p>
        </p:txBody>
      </p:sp>
      <p:pic>
        <p:nvPicPr>
          <p:cNvPr id="4" name="Image 5"/>
          <p:cNvPicPr>
            <a:picLocks noChangeAspect="1"/>
          </p:cNvPicPr>
          <p:nvPr/>
        </p:nvPicPr>
        <p:blipFill rotWithShape="1">
          <a:blip r:embed="rId2"/>
          <a:srcRect r="54335"/>
          <a:stretch/>
        </p:blipFill>
        <p:spPr bwMode="auto">
          <a:xfrm>
            <a:off x="4555642" y="2379529"/>
            <a:ext cx="4578383" cy="3333941"/>
          </a:xfrm>
          <a:prstGeom prst="rect">
            <a:avLst/>
          </a:prstGeom>
        </p:spPr>
      </p:pic>
      <p:sp>
        <p:nvSpPr>
          <p:cNvPr id="5" name="ZoneTexte 6"/>
          <p:cNvSpPr txBox="1"/>
          <p:nvPr/>
        </p:nvSpPr>
        <p:spPr bwMode="auto">
          <a:xfrm>
            <a:off x="7466310" y="5713470"/>
            <a:ext cx="164500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defRPr/>
            </a:pPr>
            <a:r>
              <a:rPr lang="en-US" sz="1600" i="1" dirty="0"/>
              <a:t>[</a:t>
            </a:r>
            <a:r>
              <a:rPr lang="en-US" sz="1600" i="1" dirty="0" err="1"/>
              <a:t>Serdoun</a:t>
            </a:r>
            <a:r>
              <a:rPr lang="en-US" sz="1600" i="1" dirty="0"/>
              <a:t>, 2021]</a:t>
            </a:r>
            <a:endParaRPr lang="fr-FR" sz="1600" i="1" dirty="0"/>
          </a:p>
        </p:txBody>
      </p:sp>
      <p:pic>
        <p:nvPicPr>
          <p:cNvPr id="6" name="Image 1"/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>
            <a:off x="255139" y="2515049"/>
            <a:ext cx="4133296" cy="3077009"/>
          </a:xfrm>
          <a:prstGeom prst="rect">
            <a:avLst/>
          </a:prstGeom>
        </p:spPr>
      </p:pic>
      <p:sp>
        <p:nvSpPr>
          <p:cNvPr id="7" name="ZoneTexte 2"/>
          <p:cNvSpPr txBox="1"/>
          <p:nvPr/>
        </p:nvSpPr>
        <p:spPr bwMode="auto">
          <a:xfrm>
            <a:off x="2227660" y="5727183"/>
            <a:ext cx="215796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defRPr/>
            </a:pPr>
            <a:r>
              <a:rPr lang="en-US" sz="1600" i="1" dirty="0"/>
              <a:t>[Annesley et al, 2013]</a:t>
            </a:r>
            <a:endParaRPr lang="fr-FR" sz="1600" i="1" dirty="0"/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79AE397B-4A6B-3AE0-3AD5-13B73B3F2BD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380" r="32743"/>
          <a:stretch>
            <a:fillRect/>
          </a:stretch>
        </p:blipFill>
        <p:spPr>
          <a:xfrm>
            <a:off x="9626626" y="1337538"/>
            <a:ext cx="2469960" cy="4714486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24C6545C-9129-51D7-85BD-DAE38E35853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96835"/>
          <a:stretch>
            <a:fillRect/>
          </a:stretch>
        </p:blipFill>
        <p:spPr>
          <a:xfrm>
            <a:off x="9252152" y="1337538"/>
            <a:ext cx="374474" cy="4714486"/>
          </a:xfrm>
          <a:prstGeom prst="rect">
            <a:avLst/>
          </a:prstGeom>
        </p:spPr>
      </p:pic>
      <p:sp>
        <p:nvSpPr>
          <p:cNvPr id="12" name="ZoneTexte 6">
            <a:extLst>
              <a:ext uri="{FF2B5EF4-FFF2-40B4-BE49-F238E27FC236}">
                <a16:creationId xmlns:a16="http://schemas.microsoft.com/office/drawing/2014/main" id="{12326617-D894-117D-15E9-5744F7509C64}"/>
              </a:ext>
            </a:extLst>
          </p:cNvPr>
          <p:cNvSpPr txBox="1"/>
          <p:nvPr/>
        </p:nvSpPr>
        <p:spPr bwMode="auto">
          <a:xfrm>
            <a:off x="10499291" y="6052024"/>
            <a:ext cx="167866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defRPr/>
            </a:pPr>
            <a:r>
              <a:rPr lang="en-US" sz="1600" i="1" dirty="0"/>
              <a:t>[Declercq, 2025]</a:t>
            </a:r>
            <a:endParaRPr lang="fr-FR" sz="1600" i="1" dirty="0"/>
          </a:p>
        </p:txBody>
      </p:sp>
    </p:spTree>
    <p:extLst>
      <p:ext uri="{BB962C8B-B14F-4D97-AF65-F5344CB8AC3E}">
        <p14:creationId xmlns:p14="http://schemas.microsoft.com/office/powerpoint/2010/main" val="2650647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/>
      <p:bldP spid="12" grpId="0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Most </a:t>
            </a:r>
            <a:r>
              <a:rPr lang="fr-FR" dirty="0" err="1"/>
              <a:t>common</a:t>
            </a:r>
            <a:r>
              <a:rPr lang="fr-FR" dirty="0"/>
              <a:t> workflow</a:t>
            </a:r>
            <a:endParaRPr lang="en-GB" dirty="0"/>
          </a:p>
        </p:txBody>
      </p:sp>
      <p:sp>
        <p:nvSpPr>
          <p:cNvPr id="3" name="Espace réservé du texte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fr-FR" dirty="0" err="1"/>
              <a:t>Geological</a:t>
            </a:r>
            <a:r>
              <a:rPr lang="fr-FR" dirty="0"/>
              <a:t> </a:t>
            </a:r>
            <a:r>
              <a:rPr lang="fr-FR" dirty="0" err="1"/>
              <a:t>interpretation</a:t>
            </a:r>
            <a:endParaRPr lang="fr-FR" dirty="0"/>
          </a:p>
          <a:p>
            <a:pPr lvl="1"/>
            <a:r>
              <a:rPr lang="en-US" dirty="0"/>
              <a:t>One data set = multiple possibilities</a:t>
            </a:r>
            <a:endParaRPr lang="fr-FR" dirty="0"/>
          </a:p>
          <a:p>
            <a:endParaRPr lang="fr-FR" dirty="0"/>
          </a:p>
        </p:txBody>
      </p:sp>
      <p:graphicFrame>
        <p:nvGraphicFramePr>
          <p:cNvPr id="5" name="Objet 4"/>
          <p:cNvGraphicFramePr>
            <a:graphicFrameLocks noChangeAspect="1"/>
          </p:cNvGraphicFramePr>
          <p:nvPr/>
        </p:nvGraphicFramePr>
        <p:xfrm>
          <a:off x="6257561" y="939194"/>
          <a:ext cx="2590800" cy="19351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oleObj" r:id="rId2" imgW="4069080" imgH="3040380" progId="PBrush">
                  <p:embed/>
                </p:oleObj>
              </mc:Choice>
              <mc:Fallback>
                <p:oleObj name="oleObj" r:id="rId2" imgW="4069080" imgH="3040380" progId="PBrush">
                  <p:embed/>
                  <p:pic>
                    <p:nvPicPr>
                      <p:cNvPr id="5" name="Objet 4"/>
                      <p:cNvPicPr/>
                      <p:nvPr/>
                    </p:nvPicPr>
                    <p:blipFill>
                      <a:blip r:embed="rId3"/>
                      <a:stretch/>
                    </p:blipFill>
                    <p:spPr bwMode="auto">
                      <a:xfrm>
                        <a:off x="6257561" y="939194"/>
                        <a:ext cx="2590800" cy="193516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Objet 5"/>
          <p:cNvGraphicFramePr>
            <a:graphicFrameLocks noChangeAspect="1"/>
          </p:cNvGraphicFramePr>
          <p:nvPr/>
        </p:nvGraphicFramePr>
        <p:xfrm>
          <a:off x="9339336" y="2728566"/>
          <a:ext cx="2590800" cy="19256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oleObj" r:id="rId4" imgW="4114800" imgH="3055620" progId="PBrush">
                  <p:embed/>
                </p:oleObj>
              </mc:Choice>
              <mc:Fallback>
                <p:oleObj name="oleObj" r:id="rId4" imgW="4114800" imgH="3055620" progId="PBrush">
                  <p:embed/>
                  <p:pic>
                    <p:nvPicPr>
                      <p:cNvPr id="6" name="Objet 5"/>
                      <p:cNvPicPr/>
                      <p:nvPr/>
                    </p:nvPicPr>
                    <p:blipFill>
                      <a:blip r:embed="rId5"/>
                      <a:stretch/>
                    </p:blipFill>
                    <p:spPr bwMode="auto">
                      <a:xfrm>
                        <a:off x="9339336" y="2728566"/>
                        <a:ext cx="2590800" cy="192563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Objet 6"/>
          <p:cNvGraphicFramePr>
            <a:graphicFrameLocks noChangeAspect="1"/>
          </p:cNvGraphicFramePr>
          <p:nvPr/>
        </p:nvGraphicFramePr>
        <p:xfrm>
          <a:off x="6274060" y="4279720"/>
          <a:ext cx="2667000" cy="21701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oleObj" r:id="rId6" imgW="3314700" imgH="2697480" progId="PBrush">
                  <p:embed/>
                </p:oleObj>
              </mc:Choice>
              <mc:Fallback>
                <p:oleObj name="oleObj" r:id="rId6" imgW="3314700" imgH="2697480" progId="PBrush">
                  <p:embed/>
                  <p:pic>
                    <p:nvPicPr>
                      <p:cNvPr id="7" name="Objet 6"/>
                      <p:cNvPicPr/>
                      <p:nvPr/>
                    </p:nvPicPr>
                    <p:blipFill>
                      <a:blip r:embed="rId7"/>
                      <a:stretch/>
                    </p:blipFill>
                    <p:spPr bwMode="auto">
                      <a:xfrm>
                        <a:off x="6274060" y="4279720"/>
                        <a:ext cx="2667000" cy="217011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ZoneTexte 1"/>
          <p:cNvSpPr txBox="1"/>
          <p:nvPr/>
        </p:nvSpPr>
        <p:spPr bwMode="auto">
          <a:xfrm>
            <a:off x="8848361" y="6080501"/>
            <a:ext cx="294503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defRPr/>
            </a:pPr>
            <a:r>
              <a:rPr lang="en-US" sz="1600" i="1" dirty="0"/>
              <a:t>[</a:t>
            </a:r>
            <a:r>
              <a:rPr lang="en-US" sz="1600" i="1" dirty="0" err="1"/>
              <a:t>cours</a:t>
            </a:r>
            <a:r>
              <a:rPr lang="en-US" sz="1600" i="1" dirty="0"/>
              <a:t> Royer &amp; </a:t>
            </a:r>
            <a:r>
              <a:rPr lang="en-US" sz="1600" i="1" dirty="0" err="1"/>
              <a:t>Caumon</a:t>
            </a:r>
            <a:r>
              <a:rPr lang="en-US" sz="1600" i="1" dirty="0"/>
              <a:t> 2015]</a:t>
            </a:r>
            <a:endParaRPr lang="fr-FR" sz="1600" i="1" dirty="0"/>
          </a:p>
        </p:txBody>
      </p:sp>
      <p:sp>
        <p:nvSpPr>
          <p:cNvPr id="9" name="Flèche droite 2"/>
          <p:cNvSpPr/>
          <p:nvPr/>
        </p:nvSpPr>
        <p:spPr bwMode="auto">
          <a:xfrm rot="19853852">
            <a:off x="4608455" y="2661117"/>
            <a:ext cx="1428693" cy="340394"/>
          </a:xfrm>
          <a:prstGeom prst="rightArrow">
            <a:avLst>
              <a:gd name="adj1" fmla="val 50000"/>
              <a:gd name="adj2" fmla="val 50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fr-FR"/>
          </a:p>
        </p:txBody>
      </p:sp>
      <p:sp>
        <p:nvSpPr>
          <p:cNvPr id="10" name="Flèche droite 9"/>
          <p:cNvSpPr/>
          <p:nvPr/>
        </p:nvSpPr>
        <p:spPr bwMode="auto">
          <a:xfrm>
            <a:off x="5139748" y="3492872"/>
            <a:ext cx="3620548" cy="340394"/>
          </a:xfrm>
          <a:prstGeom prst="rightArrow">
            <a:avLst>
              <a:gd name="adj1" fmla="val 50000"/>
              <a:gd name="adj2" fmla="val 50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fr-FR"/>
          </a:p>
        </p:txBody>
      </p:sp>
      <p:sp>
        <p:nvSpPr>
          <p:cNvPr id="11" name="Flèche droite 10"/>
          <p:cNvSpPr/>
          <p:nvPr/>
        </p:nvSpPr>
        <p:spPr bwMode="auto">
          <a:xfrm rot="1352705">
            <a:off x="4637570" y="4420396"/>
            <a:ext cx="1534027" cy="340394"/>
          </a:xfrm>
          <a:prstGeom prst="rightArrow">
            <a:avLst>
              <a:gd name="adj1" fmla="val 50000"/>
              <a:gd name="adj2" fmla="val 50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fr-FR"/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ED1BD493-74D5-D304-3B7A-53F04B40F671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114" y="2004385"/>
            <a:ext cx="4500747" cy="3317368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3169E734-70BF-73D4-A190-5142888CA619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58425" y="995643"/>
            <a:ext cx="2381748" cy="1755516"/>
          </a:xfrm>
          <a:prstGeom prst="rect">
            <a:avLst/>
          </a:prstGeom>
        </p:spPr>
      </p:pic>
      <p:sp>
        <p:nvSpPr>
          <p:cNvPr id="15" name="Espace réservé du texte 2">
            <a:extLst>
              <a:ext uri="{FF2B5EF4-FFF2-40B4-BE49-F238E27FC236}">
                <a16:creationId xmlns:a16="http://schemas.microsoft.com/office/drawing/2014/main" id="{17CD0259-E08D-8051-5B66-BB21C64E34CA}"/>
              </a:ext>
            </a:extLst>
          </p:cNvPr>
          <p:cNvSpPr txBox="1">
            <a:spLocks/>
          </p:cNvSpPr>
          <p:nvPr/>
        </p:nvSpPr>
        <p:spPr bwMode="auto">
          <a:xfrm>
            <a:off x="115114" y="5543853"/>
            <a:ext cx="2720232" cy="705925"/>
          </a:xfrm>
          <a:prstGeom prst="rect">
            <a:avLst/>
          </a:prstGeom>
        </p:spPr>
        <p:txBody>
          <a:bodyPr vertOverflow="overflow" horzOverflow="clip" vert="horz" wrap="square" lIns="91440" tIns="45720" rIns="91440" bIns="45720" numCol="1" spcCol="0" rtlCol="0" fromWordArt="0" anchor="t" anchorCtr="0" forceAA="0" compatLnSpc="0">
            <a:normAutofit/>
          </a:bodyPr>
          <a:lstStyle>
            <a:lvl1pPr marL="365760" indent="-256032" algn="l" rtl="0" eaLnBrk="1" latinLnBrk="0" hangingPunct="1">
              <a:spcBef>
                <a:spcPts val="300"/>
              </a:spcBef>
              <a:buClr>
                <a:schemeClr val="tx1"/>
              </a:buClr>
              <a:buFont typeface="Georgia"/>
              <a:buChar char="•"/>
              <a:defRPr kumimoji="0" sz="28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658368" indent="-246888" algn="l" rtl="0" eaLnBrk="1" latinLnBrk="0" hangingPunct="1">
              <a:spcBef>
                <a:spcPts val="3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kumimoji="0" sz="2600" kern="1200">
                <a:solidFill>
                  <a:schemeClr val="accent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923544" indent="-219456" algn="l" rtl="0" eaLnBrk="1" latinLnBrk="0" hangingPunct="1">
              <a:spcBef>
                <a:spcPts val="3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kumimoji="0" sz="2400" kern="1200">
                <a:solidFill>
                  <a:schemeClr val="accent2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179576" indent="-201168" algn="l" rtl="0" eaLnBrk="1" latinLnBrk="0" hangingPunct="1">
              <a:spcBef>
                <a:spcPts val="300"/>
              </a:spcBef>
              <a:buClr>
                <a:schemeClr val="accent4"/>
              </a:buClr>
              <a:buFont typeface="Arial" panose="020B0604020202020204" pitchFamily="34" charset="0"/>
              <a:buChar char="•"/>
              <a:defRPr kumimoji="0" sz="2200" kern="1200">
                <a:solidFill>
                  <a:schemeClr val="accent4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1389888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0" sz="20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5pPr>
            <a:lvl6pPr marL="1609344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0" sz="18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6pPr>
            <a:lvl7pPr marL="1828800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0" sz="16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7pPr>
            <a:lvl8pPr marL="2029968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◦"/>
              <a:defRPr kumimoji="0" sz="15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8pPr>
            <a:lvl9pPr marL="2240280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◦"/>
              <a:defRPr kumimoji="0" sz="1400" kern="1200" baseline="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09728" indent="0">
              <a:buNone/>
              <a:defRPr/>
            </a:pPr>
            <a:r>
              <a:rPr lang="en-GB" sz="1600" dirty="0"/>
              <a:t>+ stratigraphic log</a:t>
            </a:r>
          </a:p>
          <a:p>
            <a:pPr marL="109728" indent="0">
              <a:buNone/>
              <a:defRPr/>
            </a:pPr>
            <a:endParaRPr lang="en-GB" sz="1600" dirty="0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4C86EE12-68FE-B17C-9556-C0215AB016AC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56429" y="2795911"/>
            <a:ext cx="2356560" cy="1741633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BAEA5C40-ECA3-F4DB-E851-F0FD492CD3FB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90198" y="4404864"/>
            <a:ext cx="2400286" cy="18449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02470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 animBg="1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Most </a:t>
            </a:r>
            <a:r>
              <a:rPr lang="fr-FR" dirty="0" err="1"/>
              <a:t>common</a:t>
            </a:r>
            <a:r>
              <a:rPr lang="fr-FR" dirty="0"/>
              <a:t> workflow</a:t>
            </a:r>
            <a:endParaRPr lang="en-GB" dirty="0"/>
          </a:p>
        </p:txBody>
      </p:sp>
      <p:sp>
        <p:nvSpPr>
          <p:cNvPr id="3" name="Espace réservé du texte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Structural modeling : understanding fault network and horizons</a:t>
            </a:r>
            <a:endParaRPr lang="fr-FR" dirty="0"/>
          </a:p>
          <a:p>
            <a:endParaRPr lang="en-GB" dirty="0"/>
          </a:p>
        </p:txBody>
      </p:sp>
      <p:pic>
        <p:nvPicPr>
          <p:cNvPr id="4" name="Image 13"/>
          <p:cNvPicPr>
            <a:picLocks noChangeAspect="1"/>
          </p:cNvPicPr>
          <p:nvPr/>
        </p:nvPicPr>
        <p:blipFill>
          <a:blip r:embed="rId2"/>
          <a:srcRect b="52800"/>
          <a:stretch/>
        </p:blipFill>
        <p:spPr bwMode="auto">
          <a:xfrm>
            <a:off x="9336360" y="1337777"/>
            <a:ext cx="2203836" cy="1870724"/>
          </a:xfrm>
          <a:prstGeom prst="rect">
            <a:avLst/>
          </a:prstGeom>
        </p:spPr>
      </p:pic>
      <p:pic>
        <p:nvPicPr>
          <p:cNvPr id="5" name="Image 14"/>
          <p:cNvPicPr>
            <a:picLocks noChangeAspect="1"/>
          </p:cNvPicPr>
          <p:nvPr/>
        </p:nvPicPr>
        <p:blipFill rotWithShape="1">
          <a:blip r:embed="rId3"/>
          <a:srcRect l="46111" t="15669" r="33623"/>
          <a:stretch/>
        </p:blipFill>
        <p:spPr bwMode="auto">
          <a:xfrm>
            <a:off x="0" y="1337777"/>
            <a:ext cx="1473809" cy="1880236"/>
          </a:xfrm>
          <a:prstGeom prst="rect">
            <a:avLst/>
          </a:prstGeom>
        </p:spPr>
      </p:pic>
      <p:pic>
        <p:nvPicPr>
          <p:cNvPr id="6" name="Image 5"/>
          <p:cNvPicPr>
            <a:picLocks noChangeAspect="1"/>
          </p:cNvPicPr>
          <p:nvPr/>
        </p:nvPicPr>
        <p:blipFill rotWithShape="1">
          <a:blip r:embed="rId4"/>
          <a:srcRect l="28206"/>
          <a:stretch/>
        </p:blipFill>
        <p:spPr bwMode="auto">
          <a:xfrm>
            <a:off x="1271464" y="4149080"/>
            <a:ext cx="2592288" cy="2263447"/>
          </a:xfrm>
          <a:prstGeom prst="rect">
            <a:avLst/>
          </a:prstGeom>
        </p:spPr>
      </p:pic>
      <p:pic>
        <p:nvPicPr>
          <p:cNvPr id="7" name="Image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 bwMode="auto">
          <a:xfrm>
            <a:off x="2938539" y="1462424"/>
            <a:ext cx="3071664" cy="1685623"/>
          </a:xfrm>
          <a:prstGeom prst="rect">
            <a:avLst/>
          </a:prstGeom>
        </p:spPr>
      </p:pic>
      <p:pic>
        <p:nvPicPr>
          <p:cNvPr id="8" name="Image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 bwMode="auto">
          <a:xfrm>
            <a:off x="191344" y="3219168"/>
            <a:ext cx="11637718" cy="787670"/>
          </a:xfrm>
          <a:prstGeom prst="rect">
            <a:avLst/>
          </a:prstGeom>
        </p:spPr>
      </p:pic>
      <p:pic>
        <p:nvPicPr>
          <p:cNvPr id="9" name="Image 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 bwMode="auto">
          <a:xfrm>
            <a:off x="5879976" y="4167065"/>
            <a:ext cx="3708696" cy="19846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7823189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err="1"/>
              <a:t>Petrophysical</a:t>
            </a:r>
            <a:r>
              <a:rPr lang="fr-FR" dirty="0"/>
              <a:t> </a:t>
            </a:r>
            <a:r>
              <a:rPr lang="fr-FR" dirty="0" err="1"/>
              <a:t>modeling</a:t>
            </a:r>
            <a:endParaRPr lang="en-GB" dirty="0"/>
          </a:p>
        </p:txBody>
      </p:sp>
      <p:sp>
        <p:nvSpPr>
          <p:cNvPr id="3" name="Espace réservé du texte 2"/>
          <p:cNvSpPr>
            <a:spLocks noGrp="1"/>
          </p:cNvSpPr>
          <p:nvPr>
            <p:ph type="body" sz="quarter" idx="10"/>
          </p:nvPr>
        </p:nvSpPr>
        <p:spPr>
          <a:xfrm>
            <a:off x="0" y="726770"/>
            <a:ext cx="12072664" cy="5726565"/>
          </a:xfrm>
        </p:spPr>
        <p:txBody>
          <a:bodyPr/>
          <a:lstStyle/>
          <a:p>
            <a:pPr>
              <a:defRPr/>
            </a:pPr>
            <a:r>
              <a:rPr lang="en-GB" dirty="0"/>
              <a:t>Need of a grid</a:t>
            </a:r>
          </a:p>
          <a:p>
            <a:pPr lvl="1">
              <a:defRPr/>
            </a:pPr>
            <a:r>
              <a:rPr lang="en-GB" dirty="0"/>
              <a:t>A </a:t>
            </a:r>
            <a:r>
              <a:rPr lang="en-GB" dirty="0" err="1"/>
              <a:t>Voxet</a:t>
            </a:r>
            <a:r>
              <a:rPr lang="en-GB" dirty="0"/>
              <a:t> object is a regularly spaced, 3D grid consisting of volume elements called cells (or voxels).</a:t>
            </a:r>
          </a:p>
          <a:p>
            <a:pPr marL="411480" lvl="1" indent="0">
              <a:buNone/>
              <a:defRPr/>
            </a:pPr>
            <a:endParaRPr lang="en-GB" dirty="0"/>
          </a:p>
        </p:txBody>
      </p:sp>
      <p:pic>
        <p:nvPicPr>
          <p:cNvPr id="6" name="Image 5"/>
          <p:cNvPicPr>
            <a:picLocks noChangeAspect="1"/>
          </p:cNvPicPr>
          <p:nvPr/>
        </p:nvPicPr>
        <p:blipFill rotWithShape="1">
          <a:blip r:embed="rId2"/>
          <a:srcRect t="2750"/>
          <a:stretch/>
        </p:blipFill>
        <p:spPr>
          <a:xfrm>
            <a:off x="767408" y="2096858"/>
            <a:ext cx="4348229" cy="3810360"/>
          </a:xfrm>
          <a:prstGeom prst="rect">
            <a:avLst/>
          </a:prstGeom>
        </p:spPr>
      </p:pic>
      <p:pic>
        <p:nvPicPr>
          <p:cNvPr id="7" name="Imag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64152" y="2528906"/>
            <a:ext cx="4214920" cy="3230867"/>
          </a:xfrm>
          <a:prstGeom prst="rect">
            <a:avLst/>
          </a:prstGeom>
        </p:spPr>
      </p:pic>
      <p:sp>
        <p:nvSpPr>
          <p:cNvPr id="10" name="Flèche droite 9"/>
          <p:cNvSpPr/>
          <p:nvPr/>
        </p:nvSpPr>
        <p:spPr>
          <a:xfrm>
            <a:off x="5663952" y="3413976"/>
            <a:ext cx="1080120" cy="936104"/>
          </a:xfrm>
          <a:prstGeom prst="rightArrow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latin typeface="Calibri" pitchFamily="34" charset="0"/>
              <a:cs typeface="Arial" pitchFamily="34" charset="0"/>
            </a:endParaRPr>
          </a:p>
        </p:txBody>
      </p:sp>
      <p:sp>
        <p:nvSpPr>
          <p:cNvPr id="11" name="Espace réservé du texte 2">
            <a:extLst>
              <a:ext uri="{FF2B5EF4-FFF2-40B4-BE49-F238E27FC236}">
                <a16:creationId xmlns:a16="http://schemas.microsoft.com/office/drawing/2014/main" id="{938CA972-785C-6E9C-8E45-3569C8C0B49A}"/>
              </a:ext>
            </a:extLst>
          </p:cNvPr>
          <p:cNvSpPr txBox="1">
            <a:spLocks/>
          </p:cNvSpPr>
          <p:nvPr/>
        </p:nvSpPr>
        <p:spPr bwMode="auto">
          <a:xfrm>
            <a:off x="8164705" y="1981094"/>
            <a:ext cx="2813814" cy="648521"/>
          </a:xfrm>
          <a:prstGeom prst="rect">
            <a:avLst/>
          </a:prstGeom>
        </p:spPr>
        <p:txBody>
          <a:bodyPr vertOverflow="overflow" horzOverflow="clip" vert="horz" wrap="square" lIns="91440" tIns="45720" rIns="91440" bIns="45720" numCol="1" spcCol="0" rtlCol="0" fromWordArt="0" anchor="t" anchorCtr="0" forceAA="0" compatLnSpc="0">
            <a:normAutofit/>
          </a:bodyPr>
          <a:lstStyle>
            <a:lvl1pPr marL="365760" indent="-256032" algn="l" rtl="0" eaLnBrk="1" latinLnBrk="0" hangingPunct="1">
              <a:spcBef>
                <a:spcPts val="300"/>
              </a:spcBef>
              <a:buClr>
                <a:schemeClr val="tx1"/>
              </a:buClr>
              <a:buFont typeface="Georgia"/>
              <a:buChar char="•"/>
              <a:defRPr kumimoji="0" sz="28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658368" indent="-246888" algn="l" rtl="0" eaLnBrk="1" latinLnBrk="0" hangingPunct="1">
              <a:spcBef>
                <a:spcPts val="3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kumimoji="0" sz="2600" kern="1200">
                <a:solidFill>
                  <a:schemeClr val="accent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923544" indent="-219456" algn="l" rtl="0" eaLnBrk="1" latinLnBrk="0" hangingPunct="1">
              <a:spcBef>
                <a:spcPts val="3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kumimoji="0" sz="2400" kern="1200">
                <a:solidFill>
                  <a:schemeClr val="accent2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179576" indent="-201168" algn="l" rtl="0" eaLnBrk="1" latinLnBrk="0" hangingPunct="1">
              <a:spcBef>
                <a:spcPts val="300"/>
              </a:spcBef>
              <a:buClr>
                <a:schemeClr val="accent4"/>
              </a:buClr>
              <a:buFont typeface="Arial" panose="020B0604020202020204" pitchFamily="34" charset="0"/>
              <a:buChar char="•"/>
              <a:defRPr kumimoji="0" sz="2200" kern="1200">
                <a:solidFill>
                  <a:schemeClr val="accent4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1389888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0" sz="20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5pPr>
            <a:lvl6pPr marL="1609344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0" sz="18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6pPr>
            <a:lvl7pPr marL="1828800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0" sz="16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7pPr>
            <a:lvl8pPr marL="2029968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◦"/>
              <a:defRPr kumimoji="0" sz="15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8pPr>
            <a:lvl9pPr marL="2240280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◦"/>
              <a:defRPr kumimoji="0" sz="1400" kern="1200" baseline="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09728" indent="0">
              <a:buNone/>
              <a:defRPr/>
            </a:pPr>
            <a:r>
              <a:rPr lang="en-GB" sz="2600" b="1" dirty="0"/>
              <a:t>Petrophysical grid</a:t>
            </a:r>
          </a:p>
          <a:p>
            <a:pPr marL="109728" indent="0">
              <a:buNone/>
              <a:defRPr/>
            </a:pPr>
            <a:endParaRPr lang="en-GB" sz="1600" dirty="0"/>
          </a:p>
        </p:txBody>
      </p:sp>
      <p:sp>
        <p:nvSpPr>
          <p:cNvPr id="12" name="Espace réservé du texte 2">
            <a:extLst>
              <a:ext uri="{FF2B5EF4-FFF2-40B4-BE49-F238E27FC236}">
                <a16:creationId xmlns:a16="http://schemas.microsoft.com/office/drawing/2014/main" id="{670D9BB3-0815-848E-DBFF-2DF1AC7B5553}"/>
              </a:ext>
            </a:extLst>
          </p:cNvPr>
          <p:cNvSpPr txBox="1">
            <a:spLocks/>
          </p:cNvSpPr>
          <p:nvPr/>
        </p:nvSpPr>
        <p:spPr bwMode="auto">
          <a:xfrm>
            <a:off x="1635680" y="5873172"/>
            <a:ext cx="2611684" cy="516116"/>
          </a:xfrm>
          <a:prstGeom prst="rect">
            <a:avLst/>
          </a:prstGeom>
        </p:spPr>
        <p:txBody>
          <a:bodyPr vertOverflow="overflow" horzOverflow="clip" vert="horz" wrap="square" lIns="91440" tIns="45720" rIns="91440" bIns="45720" numCol="1" spcCol="0" rtlCol="0" fromWordArt="0" anchor="t" anchorCtr="0" forceAA="0" compatLnSpc="0">
            <a:normAutofit/>
          </a:bodyPr>
          <a:lstStyle>
            <a:lvl1pPr marL="365760" indent="-256032" algn="l" rtl="0" eaLnBrk="1" latinLnBrk="0" hangingPunct="1">
              <a:spcBef>
                <a:spcPts val="300"/>
              </a:spcBef>
              <a:buClr>
                <a:schemeClr val="tx1"/>
              </a:buClr>
              <a:buFont typeface="Georgia"/>
              <a:buChar char="•"/>
              <a:defRPr kumimoji="0" sz="28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658368" indent="-246888" algn="l" rtl="0" eaLnBrk="1" latinLnBrk="0" hangingPunct="1">
              <a:spcBef>
                <a:spcPts val="3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kumimoji="0" sz="2600" kern="1200">
                <a:solidFill>
                  <a:schemeClr val="accent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923544" indent="-219456" algn="l" rtl="0" eaLnBrk="1" latinLnBrk="0" hangingPunct="1">
              <a:spcBef>
                <a:spcPts val="3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kumimoji="0" sz="2400" kern="1200">
                <a:solidFill>
                  <a:schemeClr val="accent2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179576" indent="-201168" algn="l" rtl="0" eaLnBrk="1" latinLnBrk="0" hangingPunct="1">
              <a:spcBef>
                <a:spcPts val="300"/>
              </a:spcBef>
              <a:buClr>
                <a:schemeClr val="accent4"/>
              </a:buClr>
              <a:buFont typeface="Arial" panose="020B0604020202020204" pitchFamily="34" charset="0"/>
              <a:buChar char="•"/>
              <a:defRPr kumimoji="0" sz="2200" kern="1200">
                <a:solidFill>
                  <a:schemeClr val="accent4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1389888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0" sz="20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5pPr>
            <a:lvl6pPr marL="1609344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0" sz="18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6pPr>
            <a:lvl7pPr marL="1828800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0" sz="16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7pPr>
            <a:lvl8pPr marL="2029968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◦"/>
              <a:defRPr kumimoji="0" sz="15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8pPr>
            <a:lvl9pPr marL="2240280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◦"/>
              <a:defRPr kumimoji="0" sz="1400" kern="1200" baseline="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09728" indent="0">
              <a:buNone/>
              <a:defRPr/>
            </a:pPr>
            <a:r>
              <a:rPr lang="en-GB" sz="2600" b="1" dirty="0"/>
              <a:t>Structural model</a:t>
            </a:r>
          </a:p>
          <a:p>
            <a:pPr marL="109728" indent="0">
              <a:buNone/>
              <a:defRPr/>
            </a:pPr>
            <a:endParaRPr lang="en-GB" sz="1600" dirty="0"/>
          </a:p>
        </p:txBody>
      </p:sp>
      <p:sp>
        <p:nvSpPr>
          <p:cNvPr id="13" name="Espace réservé du texte 2">
            <a:extLst>
              <a:ext uri="{FF2B5EF4-FFF2-40B4-BE49-F238E27FC236}">
                <a16:creationId xmlns:a16="http://schemas.microsoft.com/office/drawing/2014/main" id="{419DF4D6-E08C-DC97-988F-F2F9269B9187}"/>
              </a:ext>
            </a:extLst>
          </p:cNvPr>
          <p:cNvSpPr txBox="1">
            <a:spLocks/>
          </p:cNvSpPr>
          <p:nvPr/>
        </p:nvSpPr>
        <p:spPr bwMode="auto">
          <a:xfrm>
            <a:off x="6294922" y="5582957"/>
            <a:ext cx="5688531" cy="1058475"/>
          </a:xfrm>
          <a:prstGeom prst="rect">
            <a:avLst/>
          </a:prstGeom>
        </p:spPr>
        <p:txBody>
          <a:bodyPr vertOverflow="overflow" horzOverflow="clip" vert="horz" wrap="square" lIns="91440" tIns="45720" rIns="91440" bIns="45720" numCol="1" spcCol="0" rtlCol="0" fromWordArt="0" anchor="t" anchorCtr="0" forceAA="0" compatLnSpc="0">
            <a:normAutofit fontScale="92500" lnSpcReduction="20000"/>
          </a:bodyPr>
          <a:lstStyle>
            <a:lvl1pPr marL="365760" indent="-256032" algn="l" rtl="0" eaLnBrk="1" latinLnBrk="0" hangingPunct="1">
              <a:spcBef>
                <a:spcPts val="300"/>
              </a:spcBef>
              <a:buClr>
                <a:schemeClr val="tx1"/>
              </a:buClr>
              <a:buFont typeface="Georgia"/>
              <a:buChar char="•"/>
              <a:defRPr kumimoji="0" sz="28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658368" indent="-246888" algn="l" rtl="0" eaLnBrk="1" latinLnBrk="0" hangingPunct="1">
              <a:spcBef>
                <a:spcPts val="3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kumimoji="0" sz="2600" kern="1200">
                <a:solidFill>
                  <a:schemeClr val="accent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923544" indent="-219456" algn="l" rtl="0" eaLnBrk="1" latinLnBrk="0" hangingPunct="1">
              <a:spcBef>
                <a:spcPts val="3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kumimoji="0" sz="2400" kern="1200">
                <a:solidFill>
                  <a:schemeClr val="accent2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179576" indent="-201168" algn="l" rtl="0" eaLnBrk="1" latinLnBrk="0" hangingPunct="1">
              <a:spcBef>
                <a:spcPts val="300"/>
              </a:spcBef>
              <a:buClr>
                <a:schemeClr val="accent4"/>
              </a:buClr>
              <a:buFont typeface="Arial" panose="020B0604020202020204" pitchFamily="34" charset="0"/>
              <a:buChar char="•"/>
              <a:defRPr kumimoji="0" sz="2200" kern="1200">
                <a:solidFill>
                  <a:schemeClr val="accent4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1389888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0" sz="20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5pPr>
            <a:lvl6pPr marL="1609344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0" sz="18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6pPr>
            <a:lvl7pPr marL="1828800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0" sz="16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7pPr>
            <a:lvl8pPr marL="2029968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◦"/>
              <a:defRPr kumimoji="0" sz="15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8pPr>
            <a:lvl9pPr marL="2240280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◦"/>
              <a:defRPr kumimoji="0" sz="1400" kern="1200" baseline="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09728" indent="0">
              <a:buNone/>
              <a:defRPr/>
            </a:pPr>
            <a:r>
              <a:rPr lang="en-GB" sz="2600" dirty="0"/>
              <a:t>Geostatistical calculations on the grid =&gt; the deformation and other structural features are taken into account</a:t>
            </a:r>
          </a:p>
          <a:p>
            <a:pPr marL="109728" indent="0">
              <a:buNone/>
              <a:defRPr/>
            </a:pPr>
            <a:endParaRPr lang="en-GB" sz="1600" dirty="0"/>
          </a:p>
        </p:txBody>
      </p:sp>
      <p:grpSp>
        <p:nvGrpSpPr>
          <p:cNvPr id="14" name="Group 4">
            <a:extLst>
              <a:ext uri="{FF2B5EF4-FFF2-40B4-BE49-F238E27FC236}">
                <a16:creationId xmlns:a16="http://schemas.microsoft.com/office/drawing/2014/main" id="{4B3841F4-8CA7-A371-ECC4-9D3DD1D57962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11553735" y="6012404"/>
            <a:ext cx="316216" cy="360040"/>
            <a:chOff x="5433" y="119"/>
            <a:chExt cx="647" cy="680"/>
          </a:xfrm>
        </p:grpSpPr>
        <p:sp>
          <p:nvSpPr>
            <p:cNvPr id="15" name="AutoShape 3">
              <a:extLst>
                <a:ext uri="{FF2B5EF4-FFF2-40B4-BE49-F238E27FC236}">
                  <a16:creationId xmlns:a16="http://schemas.microsoft.com/office/drawing/2014/main" id="{669CE148-E074-0224-F835-2B50AFBBEC9D}"/>
                </a:ext>
              </a:extLst>
            </p:cNvPr>
            <p:cNvSpPr>
              <a:spLocks noChangeAspect="1" noChangeArrowheads="1" noTextEdit="1"/>
            </p:cNvSpPr>
            <p:nvPr/>
          </p:nvSpPr>
          <p:spPr bwMode="auto">
            <a:xfrm>
              <a:off x="5433" y="119"/>
              <a:ext cx="647" cy="680"/>
            </a:xfrm>
            <a:prstGeom prst="rect">
              <a:avLst/>
            </a:prstGeom>
            <a:solidFill>
              <a:srgbClr val="FFFFFF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white"/>
                </a:solidFill>
                <a:latin typeface="Arial" charset="0"/>
                <a:cs typeface="+mn-cs"/>
              </a:endParaRPr>
            </a:p>
          </p:txBody>
        </p:sp>
        <p:sp>
          <p:nvSpPr>
            <p:cNvPr id="16" name="Freeform 5">
              <a:extLst>
                <a:ext uri="{FF2B5EF4-FFF2-40B4-BE49-F238E27FC236}">
                  <a16:creationId xmlns:a16="http://schemas.microsoft.com/office/drawing/2014/main" id="{F2EC9A23-86F7-1EBB-3900-6DE241B42F81}"/>
                </a:ext>
              </a:extLst>
            </p:cNvPr>
            <p:cNvSpPr>
              <a:spLocks/>
            </p:cNvSpPr>
            <p:nvPr/>
          </p:nvSpPr>
          <p:spPr bwMode="auto">
            <a:xfrm>
              <a:off x="5829" y="246"/>
              <a:ext cx="193" cy="214"/>
            </a:xfrm>
            <a:custGeom>
              <a:avLst/>
              <a:gdLst/>
              <a:ahLst/>
              <a:cxnLst>
                <a:cxn ang="0">
                  <a:pos x="119" y="643"/>
                </a:cxn>
                <a:cxn ang="0">
                  <a:pos x="123" y="597"/>
                </a:cxn>
                <a:cxn ang="0">
                  <a:pos x="129" y="553"/>
                </a:cxn>
                <a:cxn ang="0">
                  <a:pos x="137" y="511"/>
                </a:cxn>
                <a:cxn ang="0">
                  <a:pos x="145" y="472"/>
                </a:cxn>
                <a:cxn ang="0">
                  <a:pos x="156" y="436"/>
                </a:cxn>
                <a:cxn ang="0">
                  <a:pos x="168" y="404"/>
                </a:cxn>
                <a:cxn ang="0">
                  <a:pos x="180" y="373"/>
                </a:cxn>
                <a:cxn ang="0">
                  <a:pos x="194" y="346"/>
                </a:cxn>
                <a:cxn ang="0">
                  <a:pos x="209" y="321"/>
                </a:cxn>
                <a:cxn ang="0">
                  <a:pos x="225" y="300"/>
                </a:cxn>
                <a:cxn ang="0">
                  <a:pos x="241" y="281"/>
                </a:cxn>
                <a:cxn ang="0">
                  <a:pos x="260" y="267"/>
                </a:cxn>
                <a:cxn ang="0">
                  <a:pos x="278" y="255"/>
                </a:cxn>
                <a:cxn ang="0">
                  <a:pos x="297" y="247"/>
                </a:cxn>
                <a:cxn ang="0">
                  <a:pos x="316" y="242"/>
                </a:cxn>
                <a:cxn ang="0">
                  <a:pos x="336" y="239"/>
                </a:cxn>
                <a:cxn ang="0">
                  <a:pos x="353" y="240"/>
                </a:cxn>
                <a:cxn ang="0">
                  <a:pos x="370" y="245"/>
                </a:cxn>
                <a:cxn ang="0">
                  <a:pos x="385" y="251"/>
                </a:cxn>
                <a:cxn ang="0">
                  <a:pos x="402" y="259"/>
                </a:cxn>
                <a:cxn ang="0">
                  <a:pos x="417" y="269"/>
                </a:cxn>
                <a:cxn ang="0">
                  <a:pos x="432" y="281"/>
                </a:cxn>
                <a:cxn ang="0">
                  <a:pos x="447" y="296"/>
                </a:cxn>
                <a:cxn ang="0">
                  <a:pos x="460" y="312"/>
                </a:cxn>
                <a:cxn ang="0">
                  <a:pos x="580" y="104"/>
                </a:cxn>
                <a:cxn ang="0">
                  <a:pos x="569" y="91"/>
                </a:cxn>
                <a:cxn ang="0">
                  <a:pos x="558" y="80"/>
                </a:cxn>
                <a:cxn ang="0">
                  <a:pos x="546" y="69"/>
                </a:cxn>
                <a:cxn ang="0">
                  <a:pos x="534" y="60"/>
                </a:cxn>
                <a:cxn ang="0">
                  <a:pos x="522" y="51"/>
                </a:cxn>
                <a:cxn ang="0">
                  <a:pos x="510" y="41"/>
                </a:cxn>
                <a:cxn ang="0">
                  <a:pos x="497" y="34"/>
                </a:cxn>
                <a:cxn ang="0">
                  <a:pos x="484" y="27"/>
                </a:cxn>
                <a:cxn ang="0">
                  <a:pos x="471" y="20"/>
                </a:cxn>
                <a:cxn ang="0">
                  <a:pos x="459" y="15"/>
                </a:cxn>
                <a:cxn ang="0">
                  <a:pos x="445" y="11"/>
                </a:cxn>
                <a:cxn ang="0">
                  <a:pos x="431" y="7"/>
                </a:cxn>
                <a:cxn ang="0">
                  <a:pos x="418" y="4"/>
                </a:cxn>
                <a:cxn ang="0">
                  <a:pos x="404" y="2"/>
                </a:cxn>
                <a:cxn ang="0">
                  <a:pos x="391" y="0"/>
                </a:cxn>
                <a:cxn ang="0">
                  <a:pos x="376" y="0"/>
                </a:cxn>
                <a:cxn ang="0">
                  <a:pos x="340" y="3"/>
                </a:cxn>
                <a:cxn ang="0">
                  <a:pos x="305" y="12"/>
                </a:cxn>
                <a:cxn ang="0">
                  <a:pos x="271" y="26"/>
                </a:cxn>
                <a:cxn ang="0">
                  <a:pos x="238" y="46"/>
                </a:cxn>
                <a:cxn ang="0">
                  <a:pos x="207" y="71"/>
                </a:cxn>
                <a:cxn ang="0">
                  <a:pos x="177" y="101"/>
                </a:cxn>
                <a:cxn ang="0">
                  <a:pos x="150" y="136"/>
                </a:cxn>
                <a:cxn ang="0">
                  <a:pos x="123" y="176"/>
                </a:cxn>
                <a:cxn ang="0">
                  <a:pos x="100" y="220"/>
                </a:cxn>
                <a:cxn ang="0">
                  <a:pos x="77" y="269"/>
                </a:cxn>
                <a:cxn ang="0">
                  <a:pos x="58" y="322"/>
                </a:cxn>
                <a:cxn ang="0">
                  <a:pos x="41" y="379"/>
                </a:cxn>
                <a:cxn ang="0">
                  <a:pos x="26" y="439"/>
                </a:cxn>
                <a:cxn ang="0">
                  <a:pos x="15" y="504"/>
                </a:cxn>
                <a:cxn ang="0">
                  <a:pos x="6" y="571"/>
                </a:cxn>
                <a:cxn ang="0">
                  <a:pos x="0" y="643"/>
                </a:cxn>
                <a:cxn ang="0">
                  <a:pos x="119" y="643"/>
                </a:cxn>
              </a:cxnLst>
              <a:rect l="0" t="0" r="r" b="b"/>
              <a:pathLst>
                <a:path w="580" h="643">
                  <a:moveTo>
                    <a:pt x="119" y="643"/>
                  </a:moveTo>
                  <a:lnTo>
                    <a:pt x="123" y="597"/>
                  </a:lnTo>
                  <a:lnTo>
                    <a:pt x="129" y="553"/>
                  </a:lnTo>
                  <a:lnTo>
                    <a:pt x="137" y="511"/>
                  </a:lnTo>
                  <a:lnTo>
                    <a:pt x="145" y="472"/>
                  </a:lnTo>
                  <a:lnTo>
                    <a:pt x="156" y="436"/>
                  </a:lnTo>
                  <a:lnTo>
                    <a:pt x="168" y="404"/>
                  </a:lnTo>
                  <a:lnTo>
                    <a:pt x="180" y="373"/>
                  </a:lnTo>
                  <a:lnTo>
                    <a:pt x="194" y="346"/>
                  </a:lnTo>
                  <a:lnTo>
                    <a:pt x="209" y="321"/>
                  </a:lnTo>
                  <a:lnTo>
                    <a:pt x="225" y="300"/>
                  </a:lnTo>
                  <a:lnTo>
                    <a:pt x="241" y="281"/>
                  </a:lnTo>
                  <a:lnTo>
                    <a:pt x="260" y="267"/>
                  </a:lnTo>
                  <a:lnTo>
                    <a:pt x="278" y="255"/>
                  </a:lnTo>
                  <a:lnTo>
                    <a:pt x="297" y="247"/>
                  </a:lnTo>
                  <a:lnTo>
                    <a:pt x="316" y="242"/>
                  </a:lnTo>
                  <a:lnTo>
                    <a:pt x="336" y="239"/>
                  </a:lnTo>
                  <a:lnTo>
                    <a:pt x="353" y="240"/>
                  </a:lnTo>
                  <a:lnTo>
                    <a:pt x="370" y="245"/>
                  </a:lnTo>
                  <a:lnTo>
                    <a:pt x="385" y="251"/>
                  </a:lnTo>
                  <a:lnTo>
                    <a:pt x="402" y="259"/>
                  </a:lnTo>
                  <a:lnTo>
                    <a:pt x="417" y="269"/>
                  </a:lnTo>
                  <a:lnTo>
                    <a:pt x="432" y="281"/>
                  </a:lnTo>
                  <a:lnTo>
                    <a:pt x="447" y="296"/>
                  </a:lnTo>
                  <a:lnTo>
                    <a:pt x="460" y="312"/>
                  </a:lnTo>
                  <a:lnTo>
                    <a:pt x="580" y="104"/>
                  </a:lnTo>
                  <a:lnTo>
                    <a:pt x="569" y="91"/>
                  </a:lnTo>
                  <a:lnTo>
                    <a:pt x="558" y="80"/>
                  </a:lnTo>
                  <a:lnTo>
                    <a:pt x="546" y="69"/>
                  </a:lnTo>
                  <a:lnTo>
                    <a:pt x="534" y="60"/>
                  </a:lnTo>
                  <a:lnTo>
                    <a:pt x="522" y="51"/>
                  </a:lnTo>
                  <a:lnTo>
                    <a:pt x="510" y="41"/>
                  </a:lnTo>
                  <a:lnTo>
                    <a:pt x="497" y="34"/>
                  </a:lnTo>
                  <a:lnTo>
                    <a:pt x="484" y="27"/>
                  </a:lnTo>
                  <a:lnTo>
                    <a:pt x="471" y="20"/>
                  </a:lnTo>
                  <a:lnTo>
                    <a:pt x="459" y="15"/>
                  </a:lnTo>
                  <a:lnTo>
                    <a:pt x="445" y="11"/>
                  </a:lnTo>
                  <a:lnTo>
                    <a:pt x="431" y="7"/>
                  </a:lnTo>
                  <a:lnTo>
                    <a:pt x="418" y="4"/>
                  </a:lnTo>
                  <a:lnTo>
                    <a:pt x="404" y="2"/>
                  </a:lnTo>
                  <a:lnTo>
                    <a:pt x="391" y="0"/>
                  </a:lnTo>
                  <a:lnTo>
                    <a:pt x="376" y="0"/>
                  </a:lnTo>
                  <a:lnTo>
                    <a:pt x="340" y="3"/>
                  </a:lnTo>
                  <a:lnTo>
                    <a:pt x="305" y="12"/>
                  </a:lnTo>
                  <a:lnTo>
                    <a:pt x="271" y="26"/>
                  </a:lnTo>
                  <a:lnTo>
                    <a:pt x="238" y="46"/>
                  </a:lnTo>
                  <a:lnTo>
                    <a:pt x="207" y="71"/>
                  </a:lnTo>
                  <a:lnTo>
                    <a:pt x="177" y="101"/>
                  </a:lnTo>
                  <a:lnTo>
                    <a:pt x="150" y="136"/>
                  </a:lnTo>
                  <a:lnTo>
                    <a:pt x="123" y="176"/>
                  </a:lnTo>
                  <a:lnTo>
                    <a:pt x="100" y="220"/>
                  </a:lnTo>
                  <a:lnTo>
                    <a:pt x="77" y="269"/>
                  </a:lnTo>
                  <a:lnTo>
                    <a:pt x="58" y="322"/>
                  </a:lnTo>
                  <a:lnTo>
                    <a:pt x="41" y="379"/>
                  </a:lnTo>
                  <a:lnTo>
                    <a:pt x="26" y="439"/>
                  </a:lnTo>
                  <a:lnTo>
                    <a:pt x="15" y="504"/>
                  </a:lnTo>
                  <a:lnTo>
                    <a:pt x="6" y="571"/>
                  </a:lnTo>
                  <a:lnTo>
                    <a:pt x="0" y="643"/>
                  </a:lnTo>
                  <a:lnTo>
                    <a:pt x="119" y="643"/>
                  </a:lnTo>
                  <a:close/>
                </a:path>
              </a:pathLst>
            </a:custGeom>
            <a:solidFill>
              <a:srgbClr val="007FF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white"/>
                </a:solidFill>
                <a:latin typeface="Arial" charset="0"/>
                <a:cs typeface="+mn-cs"/>
              </a:endParaRPr>
            </a:p>
          </p:txBody>
        </p:sp>
        <p:sp>
          <p:nvSpPr>
            <p:cNvPr id="17" name="Freeform 6">
              <a:extLst>
                <a:ext uri="{FF2B5EF4-FFF2-40B4-BE49-F238E27FC236}">
                  <a16:creationId xmlns:a16="http://schemas.microsoft.com/office/drawing/2014/main" id="{CF650779-7673-6523-B676-0DC1625A71AD}"/>
                </a:ext>
              </a:extLst>
            </p:cNvPr>
            <p:cNvSpPr>
              <a:spLocks/>
            </p:cNvSpPr>
            <p:nvPr/>
          </p:nvSpPr>
          <p:spPr bwMode="auto">
            <a:xfrm>
              <a:off x="5527" y="119"/>
              <a:ext cx="515" cy="340"/>
            </a:xfrm>
            <a:custGeom>
              <a:avLst/>
              <a:gdLst/>
              <a:ahLst/>
              <a:cxnLst>
                <a:cxn ang="0">
                  <a:pos x="405" y="1018"/>
                </a:cxn>
                <a:cxn ang="0">
                  <a:pos x="422" y="1018"/>
                </a:cxn>
                <a:cxn ang="0">
                  <a:pos x="453" y="1018"/>
                </a:cxn>
                <a:cxn ang="0">
                  <a:pos x="496" y="1018"/>
                </a:cxn>
                <a:cxn ang="0">
                  <a:pos x="549" y="1019"/>
                </a:cxn>
                <a:cxn ang="0">
                  <a:pos x="611" y="1019"/>
                </a:cxn>
                <a:cxn ang="0">
                  <a:pos x="678" y="1019"/>
                </a:cxn>
                <a:cxn ang="0">
                  <a:pos x="749" y="1019"/>
                </a:cxn>
                <a:cxn ang="0">
                  <a:pos x="788" y="940"/>
                </a:cxn>
                <a:cxn ang="0">
                  <a:pos x="808" y="788"/>
                </a:cxn>
                <a:cxn ang="0">
                  <a:pos x="845" y="649"/>
                </a:cxn>
                <a:cxn ang="0">
                  <a:pos x="898" y="526"/>
                </a:cxn>
                <a:cxn ang="0">
                  <a:pos x="965" y="420"/>
                </a:cxn>
                <a:cxn ang="0">
                  <a:pos x="1042" y="337"/>
                </a:cxn>
                <a:cxn ang="0">
                  <a:pos x="1129" y="278"/>
                </a:cxn>
                <a:cxn ang="0">
                  <a:pos x="1224" y="247"/>
                </a:cxn>
                <a:cxn ang="0">
                  <a:pos x="1292" y="244"/>
                </a:cxn>
                <a:cxn ang="0">
                  <a:pos x="1329" y="248"/>
                </a:cxn>
                <a:cxn ang="0">
                  <a:pos x="1365" y="256"/>
                </a:cxn>
                <a:cxn ang="0">
                  <a:pos x="1401" y="269"/>
                </a:cxn>
                <a:cxn ang="0">
                  <a:pos x="1434" y="286"/>
                </a:cxn>
                <a:cxn ang="0">
                  <a:pos x="1467" y="306"/>
                </a:cxn>
                <a:cxn ang="0">
                  <a:pos x="1499" y="331"/>
                </a:cxn>
                <a:cxn ang="0">
                  <a:pos x="1529" y="357"/>
                </a:cxn>
                <a:cxn ang="0">
                  <a:pos x="1475" y="0"/>
                </a:cxn>
                <a:cxn ang="0">
                  <a:pos x="1461" y="2"/>
                </a:cxn>
                <a:cxn ang="0">
                  <a:pos x="1448" y="5"/>
                </a:cxn>
                <a:cxn ang="0">
                  <a:pos x="1433" y="7"/>
                </a:cxn>
                <a:cxn ang="0">
                  <a:pos x="1419" y="10"/>
                </a:cxn>
                <a:cxn ang="0">
                  <a:pos x="1312" y="35"/>
                </a:cxn>
                <a:cxn ang="0">
                  <a:pos x="1208" y="63"/>
                </a:cxn>
                <a:cxn ang="0">
                  <a:pos x="1105" y="96"/>
                </a:cxn>
                <a:cxn ang="0">
                  <a:pos x="1005" y="133"/>
                </a:cxn>
                <a:cxn ang="0">
                  <a:pos x="907" y="173"/>
                </a:cxn>
                <a:cxn ang="0">
                  <a:pos x="811" y="218"/>
                </a:cxn>
                <a:cxn ang="0">
                  <a:pos x="717" y="266"/>
                </a:cxn>
                <a:cxn ang="0">
                  <a:pos x="627" y="317"/>
                </a:cxn>
                <a:cxn ang="0">
                  <a:pos x="538" y="374"/>
                </a:cxn>
                <a:cxn ang="0">
                  <a:pos x="453" y="432"/>
                </a:cxn>
                <a:cxn ang="0">
                  <a:pos x="370" y="493"/>
                </a:cxn>
                <a:cxn ang="0">
                  <a:pos x="290" y="558"/>
                </a:cxn>
                <a:cxn ang="0">
                  <a:pos x="213" y="626"/>
                </a:cxn>
                <a:cxn ang="0">
                  <a:pos x="139" y="697"/>
                </a:cxn>
                <a:cxn ang="0">
                  <a:pos x="68" y="769"/>
                </a:cxn>
                <a:cxn ang="0">
                  <a:pos x="0" y="846"/>
                </a:cxn>
                <a:cxn ang="0">
                  <a:pos x="403" y="1018"/>
                </a:cxn>
              </a:cxnLst>
              <a:rect l="0" t="0" r="r" b="b"/>
              <a:pathLst>
                <a:path w="1544" h="1019">
                  <a:moveTo>
                    <a:pt x="403" y="1018"/>
                  </a:moveTo>
                  <a:lnTo>
                    <a:pt x="405" y="1018"/>
                  </a:lnTo>
                  <a:lnTo>
                    <a:pt x="411" y="1018"/>
                  </a:lnTo>
                  <a:lnTo>
                    <a:pt x="422" y="1018"/>
                  </a:lnTo>
                  <a:lnTo>
                    <a:pt x="436" y="1018"/>
                  </a:lnTo>
                  <a:lnTo>
                    <a:pt x="453" y="1018"/>
                  </a:lnTo>
                  <a:lnTo>
                    <a:pt x="474" y="1018"/>
                  </a:lnTo>
                  <a:lnTo>
                    <a:pt x="496" y="1018"/>
                  </a:lnTo>
                  <a:lnTo>
                    <a:pt x="522" y="1018"/>
                  </a:lnTo>
                  <a:lnTo>
                    <a:pt x="549" y="1019"/>
                  </a:lnTo>
                  <a:lnTo>
                    <a:pt x="580" y="1019"/>
                  </a:lnTo>
                  <a:lnTo>
                    <a:pt x="611" y="1019"/>
                  </a:lnTo>
                  <a:lnTo>
                    <a:pt x="644" y="1019"/>
                  </a:lnTo>
                  <a:lnTo>
                    <a:pt x="678" y="1019"/>
                  </a:lnTo>
                  <a:lnTo>
                    <a:pt x="714" y="1019"/>
                  </a:lnTo>
                  <a:lnTo>
                    <a:pt x="749" y="1019"/>
                  </a:lnTo>
                  <a:lnTo>
                    <a:pt x="785" y="1019"/>
                  </a:lnTo>
                  <a:lnTo>
                    <a:pt x="788" y="940"/>
                  </a:lnTo>
                  <a:lnTo>
                    <a:pt x="796" y="862"/>
                  </a:lnTo>
                  <a:lnTo>
                    <a:pt x="808" y="788"/>
                  </a:lnTo>
                  <a:lnTo>
                    <a:pt x="825" y="716"/>
                  </a:lnTo>
                  <a:lnTo>
                    <a:pt x="845" y="649"/>
                  </a:lnTo>
                  <a:lnTo>
                    <a:pt x="871" y="585"/>
                  </a:lnTo>
                  <a:lnTo>
                    <a:pt x="898" y="526"/>
                  </a:lnTo>
                  <a:lnTo>
                    <a:pt x="930" y="470"/>
                  </a:lnTo>
                  <a:lnTo>
                    <a:pt x="965" y="420"/>
                  </a:lnTo>
                  <a:lnTo>
                    <a:pt x="1002" y="376"/>
                  </a:lnTo>
                  <a:lnTo>
                    <a:pt x="1042" y="337"/>
                  </a:lnTo>
                  <a:lnTo>
                    <a:pt x="1085" y="304"/>
                  </a:lnTo>
                  <a:lnTo>
                    <a:pt x="1129" y="278"/>
                  </a:lnTo>
                  <a:lnTo>
                    <a:pt x="1176" y="258"/>
                  </a:lnTo>
                  <a:lnTo>
                    <a:pt x="1224" y="247"/>
                  </a:lnTo>
                  <a:lnTo>
                    <a:pt x="1274" y="243"/>
                  </a:lnTo>
                  <a:lnTo>
                    <a:pt x="1292" y="244"/>
                  </a:lnTo>
                  <a:lnTo>
                    <a:pt x="1311" y="245"/>
                  </a:lnTo>
                  <a:lnTo>
                    <a:pt x="1329" y="248"/>
                  </a:lnTo>
                  <a:lnTo>
                    <a:pt x="1348" y="252"/>
                  </a:lnTo>
                  <a:lnTo>
                    <a:pt x="1365" y="256"/>
                  </a:lnTo>
                  <a:lnTo>
                    <a:pt x="1383" y="262"/>
                  </a:lnTo>
                  <a:lnTo>
                    <a:pt x="1401" y="269"/>
                  </a:lnTo>
                  <a:lnTo>
                    <a:pt x="1417" y="277"/>
                  </a:lnTo>
                  <a:lnTo>
                    <a:pt x="1434" y="286"/>
                  </a:lnTo>
                  <a:lnTo>
                    <a:pt x="1451" y="296"/>
                  </a:lnTo>
                  <a:lnTo>
                    <a:pt x="1467" y="306"/>
                  </a:lnTo>
                  <a:lnTo>
                    <a:pt x="1482" y="317"/>
                  </a:lnTo>
                  <a:lnTo>
                    <a:pt x="1499" y="331"/>
                  </a:lnTo>
                  <a:lnTo>
                    <a:pt x="1514" y="344"/>
                  </a:lnTo>
                  <a:lnTo>
                    <a:pt x="1529" y="357"/>
                  </a:lnTo>
                  <a:lnTo>
                    <a:pt x="1544" y="372"/>
                  </a:lnTo>
                  <a:lnTo>
                    <a:pt x="1475" y="0"/>
                  </a:lnTo>
                  <a:lnTo>
                    <a:pt x="1468" y="1"/>
                  </a:lnTo>
                  <a:lnTo>
                    <a:pt x="1461" y="2"/>
                  </a:lnTo>
                  <a:lnTo>
                    <a:pt x="1455" y="3"/>
                  </a:lnTo>
                  <a:lnTo>
                    <a:pt x="1448" y="5"/>
                  </a:lnTo>
                  <a:lnTo>
                    <a:pt x="1441" y="6"/>
                  </a:lnTo>
                  <a:lnTo>
                    <a:pt x="1433" y="7"/>
                  </a:lnTo>
                  <a:lnTo>
                    <a:pt x="1426" y="9"/>
                  </a:lnTo>
                  <a:lnTo>
                    <a:pt x="1419" y="10"/>
                  </a:lnTo>
                  <a:lnTo>
                    <a:pt x="1365" y="21"/>
                  </a:lnTo>
                  <a:lnTo>
                    <a:pt x="1312" y="35"/>
                  </a:lnTo>
                  <a:lnTo>
                    <a:pt x="1260" y="48"/>
                  </a:lnTo>
                  <a:lnTo>
                    <a:pt x="1208" y="63"/>
                  </a:lnTo>
                  <a:lnTo>
                    <a:pt x="1156" y="79"/>
                  </a:lnTo>
                  <a:lnTo>
                    <a:pt x="1105" y="96"/>
                  </a:lnTo>
                  <a:lnTo>
                    <a:pt x="1055" y="114"/>
                  </a:lnTo>
                  <a:lnTo>
                    <a:pt x="1005" y="133"/>
                  </a:lnTo>
                  <a:lnTo>
                    <a:pt x="955" y="153"/>
                  </a:lnTo>
                  <a:lnTo>
                    <a:pt x="907" y="173"/>
                  </a:lnTo>
                  <a:lnTo>
                    <a:pt x="858" y="195"/>
                  </a:lnTo>
                  <a:lnTo>
                    <a:pt x="811" y="218"/>
                  </a:lnTo>
                  <a:lnTo>
                    <a:pt x="764" y="242"/>
                  </a:lnTo>
                  <a:lnTo>
                    <a:pt x="717" y="266"/>
                  </a:lnTo>
                  <a:lnTo>
                    <a:pt x="672" y="292"/>
                  </a:lnTo>
                  <a:lnTo>
                    <a:pt x="627" y="317"/>
                  </a:lnTo>
                  <a:lnTo>
                    <a:pt x="582" y="345"/>
                  </a:lnTo>
                  <a:lnTo>
                    <a:pt x="538" y="374"/>
                  </a:lnTo>
                  <a:lnTo>
                    <a:pt x="495" y="402"/>
                  </a:lnTo>
                  <a:lnTo>
                    <a:pt x="453" y="432"/>
                  </a:lnTo>
                  <a:lnTo>
                    <a:pt x="411" y="462"/>
                  </a:lnTo>
                  <a:lnTo>
                    <a:pt x="370" y="493"/>
                  </a:lnTo>
                  <a:lnTo>
                    <a:pt x="330" y="526"/>
                  </a:lnTo>
                  <a:lnTo>
                    <a:pt x="290" y="558"/>
                  </a:lnTo>
                  <a:lnTo>
                    <a:pt x="251" y="592"/>
                  </a:lnTo>
                  <a:lnTo>
                    <a:pt x="213" y="626"/>
                  </a:lnTo>
                  <a:lnTo>
                    <a:pt x="175" y="661"/>
                  </a:lnTo>
                  <a:lnTo>
                    <a:pt x="139" y="697"/>
                  </a:lnTo>
                  <a:lnTo>
                    <a:pt x="103" y="733"/>
                  </a:lnTo>
                  <a:lnTo>
                    <a:pt x="68" y="769"/>
                  </a:lnTo>
                  <a:lnTo>
                    <a:pt x="34" y="807"/>
                  </a:lnTo>
                  <a:lnTo>
                    <a:pt x="0" y="846"/>
                  </a:lnTo>
                  <a:lnTo>
                    <a:pt x="268" y="846"/>
                  </a:lnTo>
                  <a:lnTo>
                    <a:pt x="403" y="1018"/>
                  </a:lnTo>
                  <a:close/>
                </a:path>
              </a:pathLst>
            </a:custGeom>
            <a:solidFill>
              <a:srgbClr val="007FF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white"/>
                </a:solidFill>
                <a:latin typeface="Arial" charset="0"/>
                <a:cs typeface="+mn-cs"/>
              </a:endParaRPr>
            </a:p>
          </p:txBody>
        </p:sp>
        <p:sp>
          <p:nvSpPr>
            <p:cNvPr id="18" name="Freeform 7">
              <a:extLst>
                <a:ext uri="{FF2B5EF4-FFF2-40B4-BE49-F238E27FC236}">
                  <a16:creationId xmlns:a16="http://schemas.microsoft.com/office/drawing/2014/main" id="{D9C4AECE-B17D-B26A-57B7-67645987DBAA}"/>
                </a:ext>
              </a:extLst>
            </p:cNvPr>
            <p:cNvSpPr>
              <a:spLocks/>
            </p:cNvSpPr>
            <p:nvPr/>
          </p:nvSpPr>
          <p:spPr bwMode="auto">
            <a:xfrm>
              <a:off x="5482" y="420"/>
              <a:ext cx="65" cy="38"/>
            </a:xfrm>
            <a:custGeom>
              <a:avLst/>
              <a:gdLst/>
              <a:ahLst/>
              <a:cxnLst>
                <a:cxn ang="0">
                  <a:pos x="88" y="0"/>
                </a:cxn>
                <a:cxn ang="0">
                  <a:pos x="77" y="14"/>
                </a:cxn>
                <a:cxn ang="0">
                  <a:pos x="65" y="29"/>
                </a:cxn>
                <a:cxn ang="0">
                  <a:pos x="54" y="43"/>
                </a:cxn>
                <a:cxn ang="0">
                  <a:pos x="43" y="57"/>
                </a:cxn>
                <a:cxn ang="0">
                  <a:pos x="32" y="72"/>
                </a:cxn>
                <a:cxn ang="0">
                  <a:pos x="21" y="87"/>
                </a:cxn>
                <a:cxn ang="0">
                  <a:pos x="10" y="101"/>
                </a:cxn>
                <a:cxn ang="0">
                  <a:pos x="0" y="115"/>
                </a:cxn>
                <a:cxn ang="0">
                  <a:pos x="196" y="115"/>
                </a:cxn>
                <a:cxn ang="0">
                  <a:pos x="88" y="0"/>
                </a:cxn>
              </a:cxnLst>
              <a:rect l="0" t="0" r="r" b="b"/>
              <a:pathLst>
                <a:path w="196" h="115">
                  <a:moveTo>
                    <a:pt x="88" y="0"/>
                  </a:moveTo>
                  <a:lnTo>
                    <a:pt x="77" y="14"/>
                  </a:lnTo>
                  <a:lnTo>
                    <a:pt x="65" y="29"/>
                  </a:lnTo>
                  <a:lnTo>
                    <a:pt x="54" y="43"/>
                  </a:lnTo>
                  <a:lnTo>
                    <a:pt x="43" y="57"/>
                  </a:lnTo>
                  <a:lnTo>
                    <a:pt x="32" y="72"/>
                  </a:lnTo>
                  <a:lnTo>
                    <a:pt x="21" y="87"/>
                  </a:lnTo>
                  <a:lnTo>
                    <a:pt x="10" y="101"/>
                  </a:lnTo>
                  <a:lnTo>
                    <a:pt x="0" y="115"/>
                  </a:lnTo>
                  <a:lnTo>
                    <a:pt x="196" y="115"/>
                  </a:lnTo>
                  <a:lnTo>
                    <a:pt x="88" y="0"/>
                  </a:lnTo>
                  <a:close/>
                </a:path>
              </a:pathLst>
            </a:custGeom>
            <a:solidFill>
              <a:srgbClr val="007FF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white"/>
                </a:solidFill>
                <a:latin typeface="Arial" charset="0"/>
                <a:cs typeface="+mn-cs"/>
              </a:endParaRPr>
            </a:p>
          </p:txBody>
        </p:sp>
        <p:sp>
          <p:nvSpPr>
            <p:cNvPr id="19" name="Freeform 8">
              <a:extLst>
                <a:ext uri="{FF2B5EF4-FFF2-40B4-BE49-F238E27FC236}">
                  <a16:creationId xmlns:a16="http://schemas.microsoft.com/office/drawing/2014/main" id="{E670F0CE-3DC7-2ED9-737C-447ED40C5F09}"/>
                </a:ext>
              </a:extLst>
            </p:cNvPr>
            <p:cNvSpPr>
              <a:spLocks/>
            </p:cNvSpPr>
            <p:nvPr/>
          </p:nvSpPr>
          <p:spPr bwMode="auto">
            <a:xfrm>
              <a:off x="5433" y="281"/>
              <a:ext cx="647" cy="518"/>
            </a:xfrm>
            <a:custGeom>
              <a:avLst/>
              <a:gdLst/>
              <a:ahLst/>
              <a:cxnLst>
                <a:cxn ang="0">
                  <a:pos x="1676" y="1178"/>
                </a:cxn>
                <a:cxn ang="0">
                  <a:pos x="1803" y="1058"/>
                </a:cxn>
                <a:cxn ang="0">
                  <a:pos x="1895" y="864"/>
                </a:cxn>
                <a:cxn ang="0">
                  <a:pos x="1939" y="618"/>
                </a:cxn>
                <a:cxn ang="0">
                  <a:pos x="1934" y="424"/>
                </a:cxn>
                <a:cxn ang="0">
                  <a:pos x="1904" y="268"/>
                </a:cxn>
                <a:cxn ang="0">
                  <a:pos x="1854" y="132"/>
                </a:cxn>
                <a:cxn ang="0">
                  <a:pos x="1787" y="23"/>
                </a:cxn>
                <a:cxn ang="0">
                  <a:pos x="1687" y="274"/>
                </a:cxn>
                <a:cxn ang="0">
                  <a:pos x="1737" y="451"/>
                </a:cxn>
                <a:cxn ang="0">
                  <a:pos x="1740" y="642"/>
                </a:cxn>
                <a:cxn ang="0">
                  <a:pos x="1706" y="793"/>
                </a:cxn>
                <a:cxn ang="0">
                  <a:pos x="1647" y="906"/>
                </a:cxn>
                <a:cxn ang="0">
                  <a:pos x="1567" y="970"/>
                </a:cxn>
                <a:cxn ang="0">
                  <a:pos x="1484" y="971"/>
                </a:cxn>
                <a:cxn ang="0">
                  <a:pos x="1412" y="921"/>
                </a:cxn>
                <a:cxn ang="0">
                  <a:pos x="1355" y="828"/>
                </a:cxn>
                <a:cxn ang="0">
                  <a:pos x="1316" y="704"/>
                </a:cxn>
                <a:cxn ang="0">
                  <a:pos x="1413" y="665"/>
                </a:cxn>
                <a:cxn ang="0">
                  <a:pos x="1460" y="761"/>
                </a:cxn>
                <a:cxn ang="0">
                  <a:pos x="1533" y="780"/>
                </a:cxn>
                <a:cxn ang="0">
                  <a:pos x="1601" y="685"/>
                </a:cxn>
                <a:cxn ang="0">
                  <a:pos x="1617" y="510"/>
                </a:cxn>
                <a:cxn ang="0">
                  <a:pos x="1571" y="366"/>
                </a:cxn>
                <a:cxn ang="0">
                  <a:pos x="1490" y="331"/>
                </a:cxn>
                <a:cxn ang="0">
                  <a:pos x="1422" y="418"/>
                </a:cxn>
                <a:cxn ang="0">
                  <a:pos x="1413" y="534"/>
                </a:cxn>
                <a:cxn ang="0">
                  <a:pos x="1455" y="534"/>
                </a:cxn>
                <a:cxn ang="0">
                  <a:pos x="1474" y="522"/>
                </a:cxn>
                <a:cxn ang="0">
                  <a:pos x="1492" y="487"/>
                </a:cxn>
                <a:cxn ang="0">
                  <a:pos x="1518" y="479"/>
                </a:cxn>
                <a:cxn ang="0">
                  <a:pos x="1543" y="512"/>
                </a:cxn>
                <a:cxn ang="0">
                  <a:pos x="1548" y="572"/>
                </a:cxn>
                <a:cxn ang="0">
                  <a:pos x="1532" y="621"/>
                </a:cxn>
                <a:cxn ang="0">
                  <a:pos x="1504" y="633"/>
                </a:cxn>
                <a:cxn ang="0">
                  <a:pos x="1483" y="613"/>
                </a:cxn>
                <a:cxn ang="0">
                  <a:pos x="1467" y="583"/>
                </a:cxn>
                <a:cxn ang="0">
                  <a:pos x="1410" y="583"/>
                </a:cxn>
                <a:cxn ang="0">
                  <a:pos x="1309" y="583"/>
                </a:cxn>
                <a:cxn ang="0">
                  <a:pos x="1169" y="583"/>
                </a:cxn>
                <a:cxn ang="0">
                  <a:pos x="1042" y="583"/>
                </a:cxn>
                <a:cxn ang="0">
                  <a:pos x="910" y="583"/>
                </a:cxn>
                <a:cxn ang="0">
                  <a:pos x="795" y="583"/>
                </a:cxn>
                <a:cxn ang="0">
                  <a:pos x="716" y="583"/>
                </a:cxn>
                <a:cxn ang="0">
                  <a:pos x="686" y="583"/>
                </a:cxn>
                <a:cxn ang="0">
                  <a:pos x="111" y="583"/>
                </a:cxn>
                <a:cxn ang="0">
                  <a:pos x="54" y="672"/>
                </a:cxn>
                <a:cxn ang="0">
                  <a:pos x="0" y="762"/>
                </a:cxn>
                <a:cxn ang="0">
                  <a:pos x="1419" y="1509"/>
                </a:cxn>
                <a:cxn ang="0">
                  <a:pos x="1460" y="1450"/>
                </a:cxn>
                <a:cxn ang="0">
                  <a:pos x="1506" y="1395"/>
                </a:cxn>
                <a:cxn ang="0">
                  <a:pos x="1556" y="1342"/>
                </a:cxn>
                <a:cxn ang="0">
                  <a:pos x="1560" y="1329"/>
                </a:cxn>
                <a:cxn ang="0">
                  <a:pos x="1421" y="1299"/>
                </a:cxn>
                <a:cxn ang="0">
                  <a:pos x="1264" y="1173"/>
                </a:cxn>
                <a:cxn ang="0">
                  <a:pos x="1146" y="968"/>
                </a:cxn>
                <a:cxn ang="0">
                  <a:pos x="1078" y="705"/>
                </a:cxn>
                <a:cxn ang="0">
                  <a:pos x="1204" y="751"/>
                </a:cxn>
                <a:cxn ang="0">
                  <a:pos x="1266" y="957"/>
                </a:cxn>
                <a:cxn ang="0">
                  <a:pos x="1366" y="1111"/>
                </a:cxn>
                <a:cxn ang="0">
                  <a:pos x="1493" y="1197"/>
                </a:cxn>
              </a:cxnLst>
              <a:rect l="0" t="0" r="r" b="b"/>
              <a:pathLst>
                <a:path w="1941" h="1555">
                  <a:moveTo>
                    <a:pt x="1563" y="1208"/>
                  </a:moveTo>
                  <a:lnTo>
                    <a:pt x="1602" y="1205"/>
                  </a:lnTo>
                  <a:lnTo>
                    <a:pt x="1639" y="1195"/>
                  </a:lnTo>
                  <a:lnTo>
                    <a:pt x="1676" y="1178"/>
                  </a:lnTo>
                  <a:lnTo>
                    <a:pt x="1710" y="1156"/>
                  </a:lnTo>
                  <a:lnTo>
                    <a:pt x="1743" y="1128"/>
                  </a:lnTo>
                  <a:lnTo>
                    <a:pt x="1775" y="1096"/>
                  </a:lnTo>
                  <a:lnTo>
                    <a:pt x="1803" y="1058"/>
                  </a:lnTo>
                  <a:lnTo>
                    <a:pt x="1831" y="1015"/>
                  </a:lnTo>
                  <a:lnTo>
                    <a:pt x="1854" y="969"/>
                  </a:lnTo>
                  <a:lnTo>
                    <a:pt x="1877" y="918"/>
                  </a:lnTo>
                  <a:lnTo>
                    <a:pt x="1895" y="864"/>
                  </a:lnTo>
                  <a:lnTo>
                    <a:pt x="1911" y="807"/>
                  </a:lnTo>
                  <a:lnTo>
                    <a:pt x="1924" y="747"/>
                  </a:lnTo>
                  <a:lnTo>
                    <a:pt x="1933" y="683"/>
                  </a:lnTo>
                  <a:lnTo>
                    <a:pt x="1939" y="618"/>
                  </a:lnTo>
                  <a:lnTo>
                    <a:pt x="1941" y="551"/>
                  </a:lnTo>
                  <a:lnTo>
                    <a:pt x="1940" y="508"/>
                  </a:lnTo>
                  <a:lnTo>
                    <a:pt x="1938" y="465"/>
                  </a:lnTo>
                  <a:lnTo>
                    <a:pt x="1934" y="424"/>
                  </a:lnTo>
                  <a:lnTo>
                    <a:pt x="1929" y="383"/>
                  </a:lnTo>
                  <a:lnTo>
                    <a:pt x="1922" y="344"/>
                  </a:lnTo>
                  <a:lnTo>
                    <a:pt x="1913" y="306"/>
                  </a:lnTo>
                  <a:lnTo>
                    <a:pt x="1904" y="268"/>
                  </a:lnTo>
                  <a:lnTo>
                    <a:pt x="1893" y="232"/>
                  </a:lnTo>
                  <a:lnTo>
                    <a:pt x="1882" y="198"/>
                  </a:lnTo>
                  <a:lnTo>
                    <a:pt x="1869" y="165"/>
                  </a:lnTo>
                  <a:lnTo>
                    <a:pt x="1854" y="132"/>
                  </a:lnTo>
                  <a:lnTo>
                    <a:pt x="1839" y="103"/>
                  </a:lnTo>
                  <a:lnTo>
                    <a:pt x="1823" y="74"/>
                  </a:lnTo>
                  <a:lnTo>
                    <a:pt x="1805" y="48"/>
                  </a:lnTo>
                  <a:lnTo>
                    <a:pt x="1787" y="23"/>
                  </a:lnTo>
                  <a:lnTo>
                    <a:pt x="1767" y="0"/>
                  </a:lnTo>
                  <a:lnTo>
                    <a:pt x="1647" y="208"/>
                  </a:lnTo>
                  <a:lnTo>
                    <a:pt x="1667" y="239"/>
                  </a:lnTo>
                  <a:lnTo>
                    <a:pt x="1687" y="274"/>
                  </a:lnTo>
                  <a:lnTo>
                    <a:pt x="1703" y="313"/>
                  </a:lnTo>
                  <a:lnTo>
                    <a:pt x="1717" y="356"/>
                  </a:lnTo>
                  <a:lnTo>
                    <a:pt x="1729" y="402"/>
                  </a:lnTo>
                  <a:lnTo>
                    <a:pt x="1737" y="451"/>
                  </a:lnTo>
                  <a:lnTo>
                    <a:pt x="1742" y="503"/>
                  </a:lnTo>
                  <a:lnTo>
                    <a:pt x="1744" y="556"/>
                  </a:lnTo>
                  <a:lnTo>
                    <a:pt x="1743" y="599"/>
                  </a:lnTo>
                  <a:lnTo>
                    <a:pt x="1740" y="642"/>
                  </a:lnTo>
                  <a:lnTo>
                    <a:pt x="1734" y="681"/>
                  </a:lnTo>
                  <a:lnTo>
                    <a:pt x="1727" y="720"/>
                  </a:lnTo>
                  <a:lnTo>
                    <a:pt x="1717" y="757"/>
                  </a:lnTo>
                  <a:lnTo>
                    <a:pt x="1706" y="793"/>
                  </a:lnTo>
                  <a:lnTo>
                    <a:pt x="1694" y="824"/>
                  </a:lnTo>
                  <a:lnTo>
                    <a:pt x="1680" y="855"/>
                  </a:lnTo>
                  <a:lnTo>
                    <a:pt x="1663" y="882"/>
                  </a:lnTo>
                  <a:lnTo>
                    <a:pt x="1647" y="906"/>
                  </a:lnTo>
                  <a:lnTo>
                    <a:pt x="1629" y="927"/>
                  </a:lnTo>
                  <a:lnTo>
                    <a:pt x="1609" y="946"/>
                  </a:lnTo>
                  <a:lnTo>
                    <a:pt x="1589" y="959"/>
                  </a:lnTo>
                  <a:lnTo>
                    <a:pt x="1567" y="970"/>
                  </a:lnTo>
                  <a:lnTo>
                    <a:pt x="1546" y="976"/>
                  </a:lnTo>
                  <a:lnTo>
                    <a:pt x="1523" y="978"/>
                  </a:lnTo>
                  <a:lnTo>
                    <a:pt x="1503" y="976"/>
                  </a:lnTo>
                  <a:lnTo>
                    <a:pt x="1484" y="971"/>
                  </a:lnTo>
                  <a:lnTo>
                    <a:pt x="1465" y="963"/>
                  </a:lnTo>
                  <a:lnTo>
                    <a:pt x="1447" y="952"/>
                  </a:lnTo>
                  <a:lnTo>
                    <a:pt x="1428" y="938"/>
                  </a:lnTo>
                  <a:lnTo>
                    <a:pt x="1412" y="921"/>
                  </a:lnTo>
                  <a:lnTo>
                    <a:pt x="1396" y="901"/>
                  </a:lnTo>
                  <a:lnTo>
                    <a:pt x="1381" y="879"/>
                  </a:lnTo>
                  <a:lnTo>
                    <a:pt x="1367" y="855"/>
                  </a:lnTo>
                  <a:lnTo>
                    <a:pt x="1355" y="828"/>
                  </a:lnTo>
                  <a:lnTo>
                    <a:pt x="1343" y="800"/>
                  </a:lnTo>
                  <a:lnTo>
                    <a:pt x="1332" y="769"/>
                  </a:lnTo>
                  <a:lnTo>
                    <a:pt x="1324" y="738"/>
                  </a:lnTo>
                  <a:lnTo>
                    <a:pt x="1316" y="704"/>
                  </a:lnTo>
                  <a:lnTo>
                    <a:pt x="1310" y="669"/>
                  </a:lnTo>
                  <a:lnTo>
                    <a:pt x="1306" y="632"/>
                  </a:lnTo>
                  <a:lnTo>
                    <a:pt x="1406" y="632"/>
                  </a:lnTo>
                  <a:lnTo>
                    <a:pt x="1413" y="665"/>
                  </a:lnTo>
                  <a:lnTo>
                    <a:pt x="1422" y="695"/>
                  </a:lnTo>
                  <a:lnTo>
                    <a:pt x="1433" y="720"/>
                  </a:lnTo>
                  <a:lnTo>
                    <a:pt x="1446" y="743"/>
                  </a:lnTo>
                  <a:lnTo>
                    <a:pt x="1460" y="761"/>
                  </a:lnTo>
                  <a:lnTo>
                    <a:pt x="1475" y="774"/>
                  </a:lnTo>
                  <a:lnTo>
                    <a:pt x="1493" y="782"/>
                  </a:lnTo>
                  <a:lnTo>
                    <a:pt x="1510" y="786"/>
                  </a:lnTo>
                  <a:lnTo>
                    <a:pt x="1533" y="780"/>
                  </a:lnTo>
                  <a:lnTo>
                    <a:pt x="1553" y="767"/>
                  </a:lnTo>
                  <a:lnTo>
                    <a:pt x="1571" y="747"/>
                  </a:lnTo>
                  <a:lnTo>
                    <a:pt x="1588" y="718"/>
                  </a:lnTo>
                  <a:lnTo>
                    <a:pt x="1601" y="685"/>
                  </a:lnTo>
                  <a:lnTo>
                    <a:pt x="1611" y="646"/>
                  </a:lnTo>
                  <a:lnTo>
                    <a:pt x="1617" y="603"/>
                  </a:lnTo>
                  <a:lnTo>
                    <a:pt x="1619" y="556"/>
                  </a:lnTo>
                  <a:lnTo>
                    <a:pt x="1617" y="510"/>
                  </a:lnTo>
                  <a:lnTo>
                    <a:pt x="1611" y="467"/>
                  </a:lnTo>
                  <a:lnTo>
                    <a:pt x="1601" y="428"/>
                  </a:lnTo>
                  <a:lnTo>
                    <a:pt x="1588" y="394"/>
                  </a:lnTo>
                  <a:lnTo>
                    <a:pt x="1571" y="366"/>
                  </a:lnTo>
                  <a:lnTo>
                    <a:pt x="1553" y="346"/>
                  </a:lnTo>
                  <a:lnTo>
                    <a:pt x="1533" y="332"/>
                  </a:lnTo>
                  <a:lnTo>
                    <a:pt x="1510" y="327"/>
                  </a:lnTo>
                  <a:lnTo>
                    <a:pt x="1490" y="331"/>
                  </a:lnTo>
                  <a:lnTo>
                    <a:pt x="1469" y="344"/>
                  </a:lnTo>
                  <a:lnTo>
                    <a:pt x="1452" y="362"/>
                  </a:lnTo>
                  <a:lnTo>
                    <a:pt x="1436" y="388"/>
                  </a:lnTo>
                  <a:lnTo>
                    <a:pt x="1422" y="418"/>
                  </a:lnTo>
                  <a:lnTo>
                    <a:pt x="1412" y="453"/>
                  </a:lnTo>
                  <a:lnTo>
                    <a:pt x="1404" y="493"/>
                  </a:lnTo>
                  <a:lnTo>
                    <a:pt x="1400" y="534"/>
                  </a:lnTo>
                  <a:lnTo>
                    <a:pt x="1413" y="534"/>
                  </a:lnTo>
                  <a:lnTo>
                    <a:pt x="1425" y="534"/>
                  </a:lnTo>
                  <a:lnTo>
                    <a:pt x="1437" y="534"/>
                  </a:lnTo>
                  <a:lnTo>
                    <a:pt x="1446" y="534"/>
                  </a:lnTo>
                  <a:lnTo>
                    <a:pt x="1455" y="534"/>
                  </a:lnTo>
                  <a:lnTo>
                    <a:pt x="1462" y="534"/>
                  </a:lnTo>
                  <a:lnTo>
                    <a:pt x="1468" y="533"/>
                  </a:lnTo>
                  <a:lnTo>
                    <a:pt x="1472" y="533"/>
                  </a:lnTo>
                  <a:lnTo>
                    <a:pt x="1474" y="522"/>
                  </a:lnTo>
                  <a:lnTo>
                    <a:pt x="1477" y="511"/>
                  </a:lnTo>
                  <a:lnTo>
                    <a:pt x="1482" y="502"/>
                  </a:lnTo>
                  <a:lnTo>
                    <a:pt x="1487" y="494"/>
                  </a:lnTo>
                  <a:lnTo>
                    <a:pt x="1492" y="487"/>
                  </a:lnTo>
                  <a:lnTo>
                    <a:pt x="1497" y="481"/>
                  </a:lnTo>
                  <a:lnTo>
                    <a:pt x="1503" y="478"/>
                  </a:lnTo>
                  <a:lnTo>
                    <a:pt x="1510" y="477"/>
                  </a:lnTo>
                  <a:lnTo>
                    <a:pt x="1518" y="479"/>
                  </a:lnTo>
                  <a:lnTo>
                    <a:pt x="1525" y="483"/>
                  </a:lnTo>
                  <a:lnTo>
                    <a:pt x="1532" y="491"/>
                  </a:lnTo>
                  <a:lnTo>
                    <a:pt x="1538" y="501"/>
                  </a:lnTo>
                  <a:lnTo>
                    <a:pt x="1543" y="512"/>
                  </a:lnTo>
                  <a:lnTo>
                    <a:pt x="1546" y="525"/>
                  </a:lnTo>
                  <a:lnTo>
                    <a:pt x="1548" y="541"/>
                  </a:lnTo>
                  <a:lnTo>
                    <a:pt x="1549" y="556"/>
                  </a:lnTo>
                  <a:lnTo>
                    <a:pt x="1548" y="572"/>
                  </a:lnTo>
                  <a:lnTo>
                    <a:pt x="1546" y="587"/>
                  </a:lnTo>
                  <a:lnTo>
                    <a:pt x="1543" y="600"/>
                  </a:lnTo>
                  <a:lnTo>
                    <a:pt x="1538" y="612"/>
                  </a:lnTo>
                  <a:lnTo>
                    <a:pt x="1532" y="621"/>
                  </a:lnTo>
                  <a:lnTo>
                    <a:pt x="1525" y="628"/>
                  </a:lnTo>
                  <a:lnTo>
                    <a:pt x="1518" y="632"/>
                  </a:lnTo>
                  <a:lnTo>
                    <a:pt x="1510" y="634"/>
                  </a:lnTo>
                  <a:lnTo>
                    <a:pt x="1504" y="633"/>
                  </a:lnTo>
                  <a:lnTo>
                    <a:pt x="1498" y="630"/>
                  </a:lnTo>
                  <a:lnTo>
                    <a:pt x="1492" y="626"/>
                  </a:lnTo>
                  <a:lnTo>
                    <a:pt x="1488" y="620"/>
                  </a:lnTo>
                  <a:lnTo>
                    <a:pt x="1483" y="613"/>
                  </a:lnTo>
                  <a:lnTo>
                    <a:pt x="1478" y="604"/>
                  </a:lnTo>
                  <a:lnTo>
                    <a:pt x="1475" y="594"/>
                  </a:lnTo>
                  <a:lnTo>
                    <a:pt x="1473" y="583"/>
                  </a:lnTo>
                  <a:lnTo>
                    <a:pt x="1467" y="583"/>
                  </a:lnTo>
                  <a:lnTo>
                    <a:pt x="1457" y="583"/>
                  </a:lnTo>
                  <a:lnTo>
                    <a:pt x="1445" y="583"/>
                  </a:lnTo>
                  <a:lnTo>
                    <a:pt x="1429" y="583"/>
                  </a:lnTo>
                  <a:lnTo>
                    <a:pt x="1410" y="583"/>
                  </a:lnTo>
                  <a:lnTo>
                    <a:pt x="1389" y="583"/>
                  </a:lnTo>
                  <a:lnTo>
                    <a:pt x="1365" y="583"/>
                  </a:lnTo>
                  <a:lnTo>
                    <a:pt x="1339" y="583"/>
                  </a:lnTo>
                  <a:lnTo>
                    <a:pt x="1309" y="583"/>
                  </a:lnTo>
                  <a:lnTo>
                    <a:pt x="1277" y="583"/>
                  </a:lnTo>
                  <a:lnTo>
                    <a:pt x="1244" y="583"/>
                  </a:lnTo>
                  <a:lnTo>
                    <a:pt x="1208" y="583"/>
                  </a:lnTo>
                  <a:lnTo>
                    <a:pt x="1169" y="583"/>
                  </a:lnTo>
                  <a:lnTo>
                    <a:pt x="1129" y="583"/>
                  </a:lnTo>
                  <a:lnTo>
                    <a:pt x="1086" y="583"/>
                  </a:lnTo>
                  <a:lnTo>
                    <a:pt x="1042" y="583"/>
                  </a:lnTo>
                  <a:lnTo>
                    <a:pt x="1042" y="583"/>
                  </a:lnTo>
                  <a:lnTo>
                    <a:pt x="1008" y="583"/>
                  </a:lnTo>
                  <a:lnTo>
                    <a:pt x="974" y="583"/>
                  </a:lnTo>
                  <a:lnTo>
                    <a:pt x="941" y="583"/>
                  </a:lnTo>
                  <a:lnTo>
                    <a:pt x="910" y="583"/>
                  </a:lnTo>
                  <a:lnTo>
                    <a:pt x="878" y="583"/>
                  </a:lnTo>
                  <a:lnTo>
                    <a:pt x="848" y="583"/>
                  </a:lnTo>
                  <a:lnTo>
                    <a:pt x="821" y="583"/>
                  </a:lnTo>
                  <a:lnTo>
                    <a:pt x="795" y="583"/>
                  </a:lnTo>
                  <a:lnTo>
                    <a:pt x="772" y="583"/>
                  </a:lnTo>
                  <a:lnTo>
                    <a:pt x="750" y="583"/>
                  </a:lnTo>
                  <a:lnTo>
                    <a:pt x="732" y="583"/>
                  </a:lnTo>
                  <a:lnTo>
                    <a:pt x="716" y="583"/>
                  </a:lnTo>
                  <a:lnTo>
                    <a:pt x="703" y="583"/>
                  </a:lnTo>
                  <a:lnTo>
                    <a:pt x="694" y="583"/>
                  </a:lnTo>
                  <a:lnTo>
                    <a:pt x="688" y="583"/>
                  </a:lnTo>
                  <a:lnTo>
                    <a:pt x="686" y="583"/>
                  </a:lnTo>
                  <a:lnTo>
                    <a:pt x="538" y="774"/>
                  </a:lnTo>
                  <a:lnTo>
                    <a:pt x="205" y="774"/>
                  </a:lnTo>
                  <a:lnTo>
                    <a:pt x="343" y="583"/>
                  </a:lnTo>
                  <a:lnTo>
                    <a:pt x="111" y="583"/>
                  </a:lnTo>
                  <a:lnTo>
                    <a:pt x="97" y="605"/>
                  </a:lnTo>
                  <a:lnTo>
                    <a:pt x="83" y="627"/>
                  </a:lnTo>
                  <a:lnTo>
                    <a:pt x="68" y="650"/>
                  </a:lnTo>
                  <a:lnTo>
                    <a:pt x="54" y="672"/>
                  </a:lnTo>
                  <a:lnTo>
                    <a:pt x="40" y="695"/>
                  </a:lnTo>
                  <a:lnTo>
                    <a:pt x="27" y="717"/>
                  </a:lnTo>
                  <a:lnTo>
                    <a:pt x="13" y="740"/>
                  </a:lnTo>
                  <a:lnTo>
                    <a:pt x="0" y="762"/>
                  </a:lnTo>
                  <a:lnTo>
                    <a:pt x="1391" y="1555"/>
                  </a:lnTo>
                  <a:lnTo>
                    <a:pt x="1400" y="1540"/>
                  </a:lnTo>
                  <a:lnTo>
                    <a:pt x="1409" y="1524"/>
                  </a:lnTo>
                  <a:lnTo>
                    <a:pt x="1419" y="1509"/>
                  </a:lnTo>
                  <a:lnTo>
                    <a:pt x="1428" y="1494"/>
                  </a:lnTo>
                  <a:lnTo>
                    <a:pt x="1440" y="1478"/>
                  </a:lnTo>
                  <a:lnTo>
                    <a:pt x="1450" y="1464"/>
                  </a:lnTo>
                  <a:lnTo>
                    <a:pt x="1460" y="1450"/>
                  </a:lnTo>
                  <a:lnTo>
                    <a:pt x="1471" y="1436"/>
                  </a:lnTo>
                  <a:lnTo>
                    <a:pt x="1483" y="1421"/>
                  </a:lnTo>
                  <a:lnTo>
                    <a:pt x="1495" y="1408"/>
                  </a:lnTo>
                  <a:lnTo>
                    <a:pt x="1506" y="1395"/>
                  </a:lnTo>
                  <a:lnTo>
                    <a:pt x="1518" y="1380"/>
                  </a:lnTo>
                  <a:lnTo>
                    <a:pt x="1531" y="1368"/>
                  </a:lnTo>
                  <a:lnTo>
                    <a:pt x="1544" y="1355"/>
                  </a:lnTo>
                  <a:lnTo>
                    <a:pt x="1556" y="1342"/>
                  </a:lnTo>
                  <a:lnTo>
                    <a:pt x="1569" y="1329"/>
                  </a:lnTo>
                  <a:lnTo>
                    <a:pt x="1566" y="1329"/>
                  </a:lnTo>
                  <a:lnTo>
                    <a:pt x="1563" y="1329"/>
                  </a:lnTo>
                  <a:lnTo>
                    <a:pt x="1560" y="1329"/>
                  </a:lnTo>
                  <a:lnTo>
                    <a:pt x="1557" y="1329"/>
                  </a:lnTo>
                  <a:lnTo>
                    <a:pt x="1510" y="1326"/>
                  </a:lnTo>
                  <a:lnTo>
                    <a:pt x="1465" y="1315"/>
                  </a:lnTo>
                  <a:lnTo>
                    <a:pt x="1421" y="1299"/>
                  </a:lnTo>
                  <a:lnTo>
                    <a:pt x="1379" y="1275"/>
                  </a:lnTo>
                  <a:lnTo>
                    <a:pt x="1339" y="1247"/>
                  </a:lnTo>
                  <a:lnTo>
                    <a:pt x="1300" y="1212"/>
                  </a:lnTo>
                  <a:lnTo>
                    <a:pt x="1264" y="1173"/>
                  </a:lnTo>
                  <a:lnTo>
                    <a:pt x="1230" y="1128"/>
                  </a:lnTo>
                  <a:lnTo>
                    <a:pt x="1199" y="1079"/>
                  </a:lnTo>
                  <a:lnTo>
                    <a:pt x="1171" y="1025"/>
                  </a:lnTo>
                  <a:lnTo>
                    <a:pt x="1146" y="968"/>
                  </a:lnTo>
                  <a:lnTo>
                    <a:pt x="1123" y="907"/>
                  </a:lnTo>
                  <a:lnTo>
                    <a:pt x="1105" y="843"/>
                  </a:lnTo>
                  <a:lnTo>
                    <a:pt x="1089" y="775"/>
                  </a:lnTo>
                  <a:lnTo>
                    <a:pt x="1078" y="705"/>
                  </a:lnTo>
                  <a:lnTo>
                    <a:pt x="1071" y="632"/>
                  </a:lnTo>
                  <a:lnTo>
                    <a:pt x="1188" y="632"/>
                  </a:lnTo>
                  <a:lnTo>
                    <a:pt x="1195" y="693"/>
                  </a:lnTo>
                  <a:lnTo>
                    <a:pt x="1204" y="751"/>
                  </a:lnTo>
                  <a:lnTo>
                    <a:pt x="1215" y="806"/>
                  </a:lnTo>
                  <a:lnTo>
                    <a:pt x="1229" y="859"/>
                  </a:lnTo>
                  <a:lnTo>
                    <a:pt x="1247" y="910"/>
                  </a:lnTo>
                  <a:lnTo>
                    <a:pt x="1266" y="957"/>
                  </a:lnTo>
                  <a:lnTo>
                    <a:pt x="1289" y="1001"/>
                  </a:lnTo>
                  <a:lnTo>
                    <a:pt x="1312" y="1042"/>
                  </a:lnTo>
                  <a:lnTo>
                    <a:pt x="1339" y="1078"/>
                  </a:lnTo>
                  <a:lnTo>
                    <a:pt x="1366" y="1111"/>
                  </a:lnTo>
                  <a:lnTo>
                    <a:pt x="1396" y="1140"/>
                  </a:lnTo>
                  <a:lnTo>
                    <a:pt x="1426" y="1164"/>
                  </a:lnTo>
                  <a:lnTo>
                    <a:pt x="1459" y="1183"/>
                  </a:lnTo>
                  <a:lnTo>
                    <a:pt x="1493" y="1197"/>
                  </a:lnTo>
                  <a:lnTo>
                    <a:pt x="1527" y="1205"/>
                  </a:lnTo>
                  <a:lnTo>
                    <a:pt x="1563" y="1208"/>
                  </a:lnTo>
                  <a:close/>
                </a:path>
              </a:pathLst>
            </a:custGeom>
            <a:solidFill>
              <a:srgbClr val="007FF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white"/>
                </a:solidFill>
                <a:latin typeface="Arial" charset="0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5819358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UVT </a:t>
            </a:r>
            <a:r>
              <a:rPr lang="fr-FR" dirty="0" err="1"/>
              <a:t>Transform</a:t>
            </a:r>
            <a:endParaRPr lang="en-GB" dirty="0"/>
          </a:p>
        </p:txBody>
      </p:sp>
      <p:sp>
        <p:nvSpPr>
          <p:cNvPr id="3" name="Espace réservé du texte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fr-FR" dirty="0" err="1"/>
              <a:t>Transform</a:t>
            </a:r>
            <a:r>
              <a:rPr lang="fr-FR" dirty="0"/>
              <a:t> </a:t>
            </a:r>
            <a:r>
              <a:rPr lang="fr-FR" dirty="0" err="1"/>
              <a:t>grid</a:t>
            </a:r>
            <a:r>
              <a:rPr lang="fr-FR" dirty="0"/>
              <a:t> to </a:t>
            </a:r>
            <a:r>
              <a:rPr lang="fr-FR" dirty="0" err="1"/>
              <a:t>deposition</a:t>
            </a:r>
            <a:r>
              <a:rPr lang="fr-FR" dirty="0"/>
              <a:t> </a:t>
            </a:r>
            <a:r>
              <a:rPr lang="fr-FR" dirty="0" err="1"/>
              <a:t>space</a:t>
            </a:r>
            <a:endParaRPr lang="en-GB" dirty="0"/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299333" y="1487512"/>
            <a:ext cx="3803534" cy="2712157"/>
          </a:xfrm>
          <a:prstGeom prst="rect">
            <a:avLst/>
          </a:prstGeom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tretch/>
        </p:blipFill>
        <p:spPr bwMode="auto">
          <a:xfrm>
            <a:off x="3978531" y="3128913"/>
            <a:ext cx="3547019" cy="26668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4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tretch/>
        </p:blipFill>
        <p:spPr bwMode="auto">
          <a:xfrm>
            <a:off x="8159508" y="858522"/>
            <a:ext cx="4007769" cy="22574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Forme libre 21"/>
          <p:cNvSpPr/>
          <p:nvPr/>
        </p:nvSpPr>
        <p:spPr bwMode="auto">
          <a:xfrm>
            <a:off x="5001237" y="843444"/>
            <a:ext cx="3980449" cy="3054979"/>
          </a:xfrm>
          <a:custGeom>
            <a:avLst/>
            <a:gdLst>
              <a:gd name="connsiteX0" fmla="*/ 0 w 4390846"/>
              <a:gd name="connsiteY0" fmla="*/ 2536166 h 2536166"/>
              <a:gd name="connsiteX1" fmla="*/ 715993 w 4390846"/>
              <a:gd name="connsiteY1" fmla="*/ 715992 h 2536166"/>
              <a:gd name="connsiteX2" fmla="*/ 4390846 w 4390846"/>
              <a:gd name="connsiteY2" fmla="*/ 0 h 2536166"/>
              <a:gd name="connsiteX0" fmla="*/ 15815 w 4406661"/>
              <a:gd name="connsiteY0" fmla="*/ 2536166 h 2536166"/>
              <a:gd name="connsiteX1" fmla="*/ 731808 w 4406661"/>
              <a:gd name="connsiteY1" fmla="*/ 715992 h 2536166"/>
              <a:gd name="connsiteX2" fmla="*/ 4406661 w 4406661"/>
              <a:gd name="connsiteY2" fmla="*/ 0 h 2536166"/>
              <a:gd name="connsiteX0" fmla="*/ 15815 w 4406661"/>
              <a:gd name="connsiteY0" fmla="*/ 3361531 h 3361531"/>
              <a:gd name="connsiteX1" fmla="*/ 731808 w 4406661"/>
              <a:gd name="connsiteY1" fmla="*/ 1541357 h 3361531"/>
              <a:gd name="connsiteX2" fmla="*/ 4406661 w 4406661"/>
              <a:gd name="connsiteY2" fmla="*/ 825365 h 3361531"/>
              <a:gd name="connsiteX0" fmla="*/ 15815 w 4406661"/>
              <a:gd name="connsiteY0" fmla="*/ 3361531 h 3361531"/>
              <a:gd name="connsiteX1" fmla="*/ 731808 w 4406661"/>
              <a:gd name="connsiteY1" fmla="*/ 1541357 h 3361531"/>
              <a:gd name="connsiteX2" fmla="*/ 4406661 w 4406661"/>
              <a:gd name="connsiteY2" fmla="*/ 825365 h 3361531"/>
              <a:gd name="connsiteX0" fmla="*/ 377309 w 4768155"/>
              <a:gd name="connsiteY0" fmla="*/ 3361531 h 3361531"/>
              <a:gd name="connsiteX1" fmla="*/ 1093302 w 4768155"/>
              <a:gd name="connsiteY1" fmla="*/ 1541357 h 3361531"/>
              <a:gd name="connsiteX2" fmla="*/ 4768155 w 4768155"/>
              <a:gd name="connsiteY2" fmla="*/ 825365 h 3361531"/>
              <a:gd name="connsiteX0" fmla="*/ 377309 w 4768155"/>
              <a:gd name="connsiteY0" fmla="*/ 3361531 h 3361531"/>
              <a:gd name="connsiteX1" fmla="*/ 1093302 w 4768155"/>
              <a:gd name="connsiteY1" fmla="*/ 1541357 h 3361531"/>
              <a:gd name="connsiteX2" fmla="*/ 4768155 w 4768155"/>
              <a:gd name="connsiteY2" fmla="*/ 825365 h 3361531"/>
              <a:gd name="connsiteX0" fmla="*/ 147304 w 4538150"/>
              <a:gd name="connsiteY0" fmla="*/ 3732240 h 3732240"/>
              <a:gd name="connsiteX1" fmla="*/ 1093302 w 4538150"/>
              <a:gd name="connsiteY1" fmla="*/ 1541357 h 3732240"/>
              <a:gd name="connsiteX2" fmla="*/ 4538150 w 4538150"/>
              <a:gd name="connsiteY2" fmla="*/ 1196074 h 37322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4538150" h="3732240" extrusionOk="0">
                <a:moveTo>
                  <a:pt x="147304" y="3732240"/>
                </a:moveTo>
                <a:cubicBezTo>
                  <a:pt x="289448" y="3180132"/>
                  <a:pt x="0" y="3082714"/>
                  <a:pt x="1093302" y="1541357"/>
                </a:cubicBezTo>
                <a:cubicBezTo>
                  <a:pt x="2186604" y="0"/>
                  <a:pt x="3714917" y="497230"/>
                  <a:pt x="4538150" y="1196074"/>
                </a:cubicBezTo>
              </a:path>
            </a:pathLst>
          </a:custGeom>
          <a:ln w="57150">
            <a:solidFill>
              <a:schemeClr val="accent1">
                <a:lumMod val="50000"/>
              </a:schemeClr>
            </a:solidFill>
            <a:headEnd type="triangle" w="med" len="med"/>
            <a:tailEnd type="triangl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8" name="ZoneTexte 22"/>
          <p:cNvSpPr txBox="1"/>
          <p:nvPr/>
        </p:nvSpPr>
        <p:spPr bwMode="auto">
          <a:xfrm>
            <a:off x="8007357" y="4199669"/>
            <a:ext cx="3896652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fr-FR" sz="2400" i="1" dirty="0"/>
              <a:t>Simple transformation </a:t>
            </a:r>
            <a:r>
              <a:rPr lang="fr-FR" sz="2400" i="1" dirty="0" err="1"/>
              <a:t>example</a:t>
            </a:r>
            <a:r>
              <a:rPr lang="fr-FR" sz="2400" i="1" dirty="0"/>
              <a:t> : </a:t>
            </a:r>
            <a:endParaRPr i="1" dirty="0"/>
          </a:p>
          <a:p>
            <a:pPr>
              <a:defRPr/>
            </a:pPr>
            <a:r>
              <a:rPr lang="en-US" sz="2400" dirty="0"/>
              <a:t>X = </a:t>
            </a:r>
            <a:r>
              <a:rPr lang="en-US" sz="2400" dirty="0" err="1"/>
              <a:t>X</a:t>
            </a:r>
            <a:r>
              <a:rPr lang="en-US" sz="2400" baseline="-25000" dirty="0" err="1"/>
              <a:t>d</a:t>
            </a:r>
            <a:endParaRPr lang="en-US" sz="2400" baseline="-25000" dirty="0"/>
          </a:p>
          <a:p>
            <a:pPr>
              <a:defRPr/>
            </a:pPr>
            <a:r>
              <a:rPr lang="en-US" sz="2400" dirty="0"/>
              <a:t>Y = </a:t>
            </a:r>
            <a:r>
              <a:rPr lang="en-US" sz="2400" dirty="0" err="1"/>
              <a:t>Y</a:t>
            </a:r>
            <a:r>
              <a:rPr lang="en-US" sz="2400" baseline="-25000" dirty="0" err="1"/>
              <a:t>d</a:t>
            </a:r>
            <a:endParaRPr dirty="0"/>
          </a:p>
          <a:p>
            <a:pPr>
              <a:defRPr/>
            </a:pPr>
            <a:r>
              <a:rPr lang="en-US" sz="2400" dirty="0"/>
              <a:t>Z = (</a:t>
            </a:r>
            <a:r>
              <a:rPr lang="en-US" sz="2400" dirty="0" err="1"/>
              <a:t>Z</a:t>
            </a:r>
            <a:r>
              <a:rPr lang="en-US" sz="2400" baseline="-25000" dirty="0" err="1"/>
              <a:t>d</a:t>
            </a:r>
            <a:r>
              <a:rPr lang="en-US" sz="2400" dirty="0"/>
              <a:t> – </a:t>
            </a:r>
            <a:r>
              <a:rPr lang="en-US" sz="2400" dirty="0" err="1"/>
              <a:t>Z</a:t>
            </a:r>
            <a:r>
              <a:rPr lang="en-US" sz="2400" baseline="-25000" dirty="0" err="1"/>
              <a:t>mur</a:t>
            </a:r>
            <a:r>
              <a:rPr lang="en-US" sz="2400" dirty="0"/>
              <a:t>) / (</a:t>
            </a:r>
            <a:r>
              <a:rPr lang="en-US" sz="2400" dirty="0" err="1"/>
              <a:t>Z</a:t>
            </a:r>
            <a:r>
              <a:rPr lang="en-US" sz="2400" baseline="-25000" dirty="0" err="1"/>
              <a:t>toit</a:t>
            </a:r>
            <a:r>
              <a:rPr lang="en-US" sz="2400" dirty="0"/>
              <a:t> – </a:t>
            </a:r>
            <a:r>
              <a:rPr lang="en-US" sz="2400" dirty="0" err="1"/>
              <a:t>Z</a:t>
            </a:r>
            <a:r>
              <a:rPr lang="en-US" sz="2400" baseline="-25000" dirty="0" err="1"/>
              <a:t>mur</a:t>
            </a:r>
            <a:r>
              <a:rPr lang="en-US" sz="2400" dirty="0"/>
              <a:t>)</a:t>
            </a:r>
          </a:p>
        </p:txBody>
      </p:sp>
      <p:grpSp>
        <p:nvGrpSpPr>
          <p:cNvPr id="9" name="Groupe 23"/>
          <p:cNvGrpSpPr/>
          <p:nvPr/>
        </p:nvGrpSpPr>
        <p:grpSpPr bwMode="auto">
          <a:xfrm>
            <a:off x="6690211" y="2740823"/>
            <a:ext cx="1306255" cy="951616"/>
            <a:chOff x="3563888" y="3140968"/>
            <a:chExt cx="1318010" cy="1162581"/>
          </a:xfrm>
        </p:grpSpPr>
        <p:grpSp>
          <p:nvGrpSpPr>
            <p:cNvPr id="10" name="Groupe 24"/>
            <p:cNvGrpSpPr/>
            <p:nvPr/>
          </p:nvGrpSpPr>
          <p:grpSpPr bwMode="auto">
            <a:xfrm>
              <a:off x="3851920" y="3573016"/>
              <a:ext cx="864096" cy="432048"/>
              <a:chOff x="3851920" y="3573016"/>
              <a:chExt cx="864096" cy="432048"/>
            </a:xfrm>
          </p:grpSpPr>
          <p:cxnSp>
            <p:nvCxnSpPr>
              <p:cNvPr id="14" name="Connecteur droit avec flèche 28"/>
              <p:cNvCxnSpPr>
                <a:cxnSpLocks/>
              </p:cNvCxnSpPr>
              <p:nvPr/>
            </p:nvCxnSpPr>
            <p:spPr bwMode="auto">
              <a:xfrm flipH="1" flipV="1">
                <a:off x="3851920" y="3573016"/>
                <a:ext cx="288032" cy="432048"/>
              </a:xfrm>
              <a:prstGeom prst="straightConnector1">
                <a:avLst/>
              </a:prstGeom>
              <a:ln w="28575"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" name="Connecteur droit avec flèche 29"/>
              <p:cNvCxnSpPr>
                <a:cxnSpLocks/>
              </p:cNvCxnSpPr>
              <p:nvPr/>
            </p:nvCxnSpPr>
            <p:spPr bwMode="auto">
              <a:xfrm flipV="1">
                <a:off x="4139952" y="3933056"/>
                <a:ext cx="576064" cy="72008"/>
              </a:xfrm>
              <a:prstGeom prst="straightConnector1">
                <a:avLst/>
              </a:prstGeom>
              <a:ln w="28575"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" name="Connecteur droit avec flèche 30"/>
              <p:cNvCxnSpPr>
                <a:cxnSpLocks/>
              </p:cNvCxnSpPr>
              <p:nvPr/>
            </p:nvCxnSpPr>
            <p:spPr bwMode="auto">
              <a:xfrm flipV="1">
                <a:off x="4139952" y="3573016"/>
                <a:ext cx="0" cy="432048"/>
              </a:xfrm>
              <a:prstGeom prst="straightConnector1">
                <a:avLst/>
              </a:prstGeom>
              <a:ln w="28575"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1" name="Rectangle 25"/>
            <p:cNvSpPr/>
            <p:nvPr/>
          </p:nvSpPr>
          <p:spPr bwMode="auto">
            <a:xfrm>
              <a:off x="4479928" y="3903439"/>
              <a:ext cx="401970" cy="400110"/>
            </a:xfrm>
            <a:prstGeom prst="rect">
              <a:avLst/>
            </a:prstGeom>
            <a:grpFill/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US" sz="2000"/>
                <a:t>X</a:t>
              </a:r>
              <a:r>
                <a:rPr lang="en-US" sz="2000" baseline="-25000"/>
                <a:t>d</a:t>
              </a:r>
              <a:endParaRPr lang="en-US" sz="2000"/>
            </a:p>
          </p:txBody>
        </p:sp>
        <p:sp>
          <p:nvSpPr>
            <p:cNvPr id="12" name="Rectangle 26"/>
            <p:cNvSpPr/>
            <p:nvPr/>
          </p:nvSpPr>
          <p:spPr bwMode="auto">
            <a:xfrm>
              <a:off x="3766197" y="3140968"/>
              <a:ext cx="392415" cy="400110"/>
            </a:xfrm>
            <a:prstGeom prst="rect">
              <a:avLst/>
            </a:prstGeom>
            <a:grpFill/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US" sz="2000"/>
                <a:t>Z</a:t>
              </a:r>
              <a:r>
                <a:rPr lang="en-US" sz="2000" baseline="-25000"/>
                <a:t>d</a:t>
              </a:r>
              <a:endParaRPr lang="en-US" sz="2000"/>
            </a:p>
          </p:txBody>
        </p:sp>
        <p:sp>
          <p:nvSpPr>
            <p:cNvPr id="13" name="Rectangle 27"/>
            <p:cNvSpPr/>
            <p:nvPr/>
          </p:nvSpPr>
          <p:spPr bwMode="auto">
            <a:xfrm>
              <a:off x="3563888" y="3501008"/>
              <a:ext cx="383054" cy="400110"/>
            </a:xfrm>
            <a:prstGeom prst="rect">
              <a:avLst/>
            </a:prstGeom>
            <a:grpFill/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US" sz="2000"/>
                <a:t>Y</a:t>
              </a:r>
              <a:r>
                <a:rPr lang="en-US" sz="2000" baseline="-25000"/>
                <a:t>d</a:t>
              </a:r>
              <a:endParaRPr lang="en-US" sz="2000"/>
            </a:p>
          </p:txBody>
        </p:sp>
      </p:grpSp>
      <p:sp>
        <p:nvSpPr>
          <p:cNvPr id="17" name="ZoneTexte 31"/>
          <p:cNvSpPr txBox="1"/>
          <p:nvPr/>
        </p:nvSpPr>
        <p:spPr bwMode="auto">
          <a:xfrm>
            <a:off x="8748928" y="2736310"/>
            <a:ext cx="310771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z="2400" b="1" dirty="0"/>
              <a:t>Deposition space</a:t>
            </a:r>
          </a:p>
        </p:txBody>
      </p:sp>
      <p:sp>
        <p:nvSpPr>
          <p:cNvPr id="18" name="ZoneTexte 32"/>
          <p:cNvSpPr txBox="1"/>
          <p:nvPr/>
        </p:nvSpPr>
        <p:spPr bwMode="auto">
          <a:xfrm>
            <a:off x="4254712" y="4867798"/>
            <a:ext cx="186704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z="2400" b="1" dirty="0"/>
              <a:t>Actual space </a:t>
            </a:r>
          </a:p>
        </p:txBody>
      </p:sp>
    </p:spTree>
    <p:extLst>
      <p:ext uri="{BB962C8B-B14F-4D97-AF65-F5344CB8AC3E}">
        <p14:creationId xmlns:p14="http://schemas.microsoft.com/office/powerpoint/2010/main" val="2310357626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err="1"/>
              <a:t>Regionalization</a:t>
            </a:r>
            <a:endParaRPr lang="en-GB" dirty="0"/>
          </a:p>
        </p:txBody>
      </p:sp>
      <p:pic>
        <p:nvPicPr>
          <p:cNvPr id="5" name="Imag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5569" y="1204383"/>
            <a:ext cx="4905307" cy="4437112"/>
          </a:xfrm>
          <a:prstGeom prst="rect">
            <a:avLst/>
          </a:prstGeom>
        </p:spPr>
      </p:pic>
      <p:cxnSp>
        <p:nvCxnSpPr>
          <p:cNvPr id="8" name="Connecteur droit avec flèche 7"/>
          <p:cNvCxnSpPr/>
          <p:nvPr/>
        </p:nvCxnSpPr>
        <p:spPr>
          <a:xfrm>
            <a:off x="3745969" y="2068479"/>
            <a:ext cx="1845975" cy="1648553"/>
          </a:xfrm>
          <a:prstGeom prst="straightConnector1">
            <a:avLst/>
          </a:prstGeom>
          <a:ln w="28575">
            <a:solidFill>
              <a:schemeClr val="tx1"/>
            </a:solidFill>
            <a:bevel/>
            <a:headEnd type="none" w="med" len="me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ZoneTexte 8"/>
          <p:cNvSpPr txBox="1"/>
          <p:nvPr/>
        </p:nvSpPr>
        <p:spPr>
          <a:xfrm>
            <a:off x="8256240" y="3889178"/>
            <a:ext cx="3672408" cy="1767595"/>
          </a:xfrm>
          <a:prstGeom prst="rect">
            <a:avLst/>
          </a:prstGeom>
          <a:solidFill>
            <a:schemeClr val="accent1">
              <a:lumMod val="75000"/>
              <a:alpha val="35000"/>
            </a:schemeClr>
          </a:solidFill>
          <a:ln w="15875">
            <a:solidFill>
              <a:schemeClr val="tx1">
                <a:lumMod val="50000"/>
                <a:lumOff val="50000"/>
              </a:schemeClr>
            </a:solidFill>
          </a:ln>
          <a:effectLst/>
        </p:spPr>
        <p:txBody>
          <a:bodyPr wrap="square" lIns="0" tIns="0" rIns="180000" bIns="36000" rtlCol="0" anchor="ctr" anchorCtr="0">
            <a:spAutoFit/>
          </a:bodyPr>
          <a:lstStyle/>
          <a:p>
            <a:pPr marL="365760" marR="0" indent="-256032" algn="ctr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accent3"/>
              </a:buClr>
              <a:buSzTx/>
              <a:buFont typeface="Georgia"/>
              <a:buNone/>
              <a:tabLst/>
            </a:pPr>
            <a:r>
              <a:rPr lang="fr-FR" sz="2200" kern="1200" spc="6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1. </a:t>
            </a:r>
            <a:r>
              <a:rPr lang="fr-FR" sz="2200" kern="1200" spc="6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Different</a:t>
            </a:r>
            <a:r>
              <a:rPr lang="fr-FR" sz="2200" kern="1200" spc="6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data </a:t>
            </a:r>
            <a:r>
              <a:rPr lang="fr-FR" sz="2200" b="1" kern="1200" spc="6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resolutions</a:t>
            </a:r>
            <a:endParaRPr lang="fr-FR" sz="2200" b="1" kern="1200" spc="6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365760" marR="0" indent="-256032" algn="ctr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accent3"/>
              </a:buClr>
              <a:buSzTx/>
              <a:buFont typeface="Georgia"/>
              <a:buNone/>
              <a:tabLst/>
            </a:pPr>
            <a:r>
              <a:rPr kumimoji="0" lang="fr-FR" sz="2200" b="0" i="0" u="none" strike="noStrike" kern="1200" cap="none" spc="6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2. </a:t>
            </a:r>
            <a:r>
              <a:rPr kumimoji="0" lang="fr-FR" sz="2200" b="0" i="0" u="none" strike="noStrike" kern="1200" cap="none" spc="60" normalizeH="0" baseline="0" noProof="0" dirty="0" err="1">
                <a:ln>
                  <a:noFill/>
                </a:ln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Different</a:t>
            </a:r>
            <a:r>
              <a:rPr kumimoji="0" lang="fr-FR" sz="2200" b="0" i="0" u="none" strike="noStrike" kern="1200" cap="none" spc="6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fr-FR" sz="2200" b="0" i="0" u="none" strike="noStrike" kern="1200" cap="none" spc="60" normalizeH="0" baseline="0" noProof="0" dirty="0" err="1">
                <a:ln>
                  <a:noFill/>
                </a:ln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parameter</a:t>
            </a:r>
            <a:r>
              <a:rPr kumimoji="0" lang="fr-FR" sz="2200" b="0" i="0" u="none" strike="noStrike" kern="1200" cap="none" spc="6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fr-FR" sz="2200" b="1" i="0" u="none" strike="noStrike" kern="1200" cap="none" spc="6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distributions/spatial</a:t>
            </a:r>
            <a:r>
              <a:rPr kumimoji="0" lang="fr-FR" sz="2200" b="1" i="0" u="none" strike="noStrike" kern="1200" cap="none" spc="60" normalizeH="0" noProof="0" dirty="0">
                <a:ln>
                  <a:noFill/>
                </a:ln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variations</a:t>
            </a:r>
            <a:endParaRPr kumimoji="0" lang="en-GB" sz="2200" b="1" i="0" u="none" strike="noStrike" kern="1200" cap="none" spc="60" normalizeH="0" baseline="0" noProof="0" dirty="0">
              <a:ln>
                <a:noFill/>
              </a:ln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0" name="ZoneTexte 9"/>
          <p:cNvSpPr txBox="1"/>
          <p:nvPr/>
        </p:nvSpPr>
        <p:spPr>
          <a:xfrm>
            <a:off x="7824192" y="803139"/>
            <a:ext cx="2592288" cy="374906"/>
          </a:xfrm>
          <a:prstGeom prst="rect">
            <a:avLst/>
          </a:prstGeom>
          <a:solidFill>
            <a:schemeClr val="accent1">
              <a:lumMod val="75000"/>
              <a:alpha val="35000"/>
            </a:schemeClr>
          </a:solidFill>
          <a:ln w="15875">
            <a:solidFill>
              <a:schemeClr val="tx1">
                <a:lumMod val="50000"/>
                <a:lumOff val="50000"/>
              </a:schemeClr>
            </a:solidFill>
          </a:ln>
          <a:effectLst/>
        </p:spPr>
        <p:txBody>
          <a:bodyPr wrap="square" lIns="0" tIns="0" rIns="180000" bIns="36000" rtlCol="0" anchor="ctr" anchorCtr="0">
            <a:spAutoFit/>
          </a:bodyPr>
          <a:lstStyle/>
          <a:p>
            <a:pPr marL="365760" indent="-256032" algn="ctr">
              <a:spcBef>
                <a:spcPts val="300"/>
              </a:spcBef>
              <a:buClr>
                <a:schemeClr val="accent3"/>
              </a:buClr>
            </a:pPr>
            <a:r>
              <a:rPr lang="fr-FR" sz="2200" spc="6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Global </a:t>
            </a:r>
            <a:r>
              <a:rPr lang="fr-FR" sz="2200" spc="6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variogram</a:t>
            </a:r>
            <a:endParaRPr lang="en-GB" sz="2200" spc="6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1" name="Forme libre 10"/>
          <p:cNvSpPr/>
          <p:nvPr/>
        </p:nvSpPr>
        <p:spPr>
          <a:xfrm>
            <a:off x="263352" y="1403639"/>
            <a:ext cx="4590661" cy="1648408"/>
          </a:xfrm>
          <a:custGeom>
            <a:avLst/>
            <a:gdLst>
              <a:gd name="connsiteX0" fmla="*/ 0 w 4590661"/>
              <a:gd name="connsiteY0" fmla="*/ 926841 h 1648408"/>
              <a:gd name="connsiteX1" fmla="*/ 0 w 4590661"/>
              <a:gd name="connsiteY1" fmla="*/ 926841 h 1648408"/>
              <a:gd name="connsiteX2" fmla="*/ 821094 w 4590661"/>
              <a:gd name="connsiteY2" fmla="*/ 1188098 h 1648408"/>
              <a:gd name="connsiteX3" fmla="*/ 1206759 w 4590661"/>
              <a:gd name="connsiteY3" fmla="*/ 1237862 h 1648408"/>
              <a:gd name="connsiteX4" fmla="*/ 1468017 w 4590661"/>
              <a:gd name="connsiteY4" fmla="*/ 1138335 h 1648408"/>
              <a:gd name="connsiteX5" fmla="*/ 1928327 w 4590661"/>
              <a:gd name="connsiteY5" fmla="*/ 1206760 h 1648408"/>
              <a:gd name="connsiteX6" fmla="*/ 2338874 w 4590661"/>
              <a:gd name="connsiteY6" fmla="*/ 1436915 h 1648408"/>
              <a:gd name="connsiteX7" fmla="*/ 2656114 w 4590661"/>
              <a:gd name="connsiteY7" fmla="*/ 1511560 h 1648408"/>
              <a:gd name="connsiteX8" fmla="*/ 2724539 w 4590661"/>
              <a:gd name="connsiteY8" fmla="*/ 1524000 h 1648408"/>
              <a:gd name="connsiteX9" fmla="*/ 3844212 w 4590661"/>
              <a:gd name="connsiteY9" fmla="*/ 1598645 h 1648408"/>
              <a:gd name="connsiteX10" fmla="*/ 4584441 w 4590661"/>
              <a:gd name="connsiteY10" fmla="*/ 1648408 h 1648408"/>
              <a:gd name="connsiteX11" fmla="*/ 4590661 w 4590661"/>
              <a:gd name="connsiteY11" fmla="*/ 0 h 1648408"/>
              <a:gd name="connsiteX12" fmla="*/ 18661 w 4590661"/>
              <a:gd name="connsiteY12" fmla="*/ 12441 h 1648408"/>
              <a:gd name="connsiteX13" fmla="*/ 0 w 4590661"/>
              <a:gd name="connsiteY13" fmla="*/ 926841 h 16484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4590661" h="1648408">
                <a:moveTo>
                  <a:pt x="0" y="926841"/>
                </a:moveTo>
                <a:lnTo>
                  <a:pt x="0" y="926841"/>
                </a:lnTo>
                <a:lnTo>
                  <a:pt x="821094" y="1188098"/>
                </a:lnTo>
                <a:lnTo>
                  <a:pt x="1206759" y="1237862"/>
                </a:lnTo>
                <a:lnTo>
                  <a:pt x="1468017" y="1138335"/>
                </a:lnTo>
                <a:lnTo>
                  <a:pt x="1928327" y="1206760"/>
                </a:lnTo>
                <a:lnTo>
                  <a:pt x="2338874" y="1436915"/>
                </a:lnTo>
                <a:lnTo>
                  <a:pt x="2656114" y="1511560"/>
                </a:lnTo>
                <a:lnTo>
                  <a:pt x="2724539" y="1524000"/>
                </a:lnTo>
                <a:lnTo>
                  <a:pt x="3844212" y="1598645"/>
                </a:lnTo>
                <a:lnTo>
                  <a:pt x="4584441" y="1648408"/>
                </a:lnTo>
                <a:cubicBezTo>
                  <a:pt x="4586514" y="1098939"/>
                  <a:pt x="4588588" y="549469"/>
                  <a:pt x="4590661" y="0"/>
                </a:cubicBezTo>
                <a:lnTo>
                  <a:pt x="18661" y="12441"/>
                </a:lnTo>
                <a:cubicBezTo>
                  <a:pt x="20735" y="317241"/>
                  <a:pt x="22808" y="622041"/>
                  <a:pt x="0" y="926841"/>
                </a:cubicBezTo>
                <a:close/>
              </a:path>
            </a:pathLst>
          </a:custGeom>
          <a:solidFill>
            <a:schemeClr val="tx1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>
                <a:latin typeface="Calibri" pitchFamily="34" charset="0"/>
                <a:cs typeface="Arial" pitchFamily="34" charset="0"/>
              </a:rPr>
              <a:t>4</a:t>
            </a:r>
            <a:endParaRPr lang="en-GB" dirty="0">
              <a:latin typeface="Calibri" pitchFamily="34" charset="0"/>
              <a:cs typeface="Arial" pitchFamily="34" charset="0"/>
            </a:endParaRPr>
          </a:p>
        </p:txBody>
      </p:sp>
      <p:sp>
        <p:nvSpPr>
          <p:cNvPr id="12" name="Forme libre 11"/>
          <p:cNvSpPr/>
          <p:nvPr/>
        </p:nvSpPr>
        <p:spPr>
          <a:xfrm>
            <a:off x="1159091" y="4358333"/>
            <a:ext cx="2077616" cy="597159"/>
          </a:xfrm>
          <a:custGeom>
            <a:avLst/>
            <a:gdLst>
              <a:gd name="connsiteX0" fmla="*/ 0 w 2077616"/>
              <a:gd name="connsiteY0" fmla="*/ 597159 h 597159"/>
              <a:gd name="connsiteX1" fmla="*/ 0 w 2077616"/>
              <a:gd name="connsiteY1" fmla="*/ 597159 h 597159"/>
              <a:gd name="connsiteX2" fmla="*/ 12441 w 2077616"/>
              <a:gd name="connsiteY2" fmla="*/ 510074 h 597159"/>
              <a:gd name="connsiteX3" fmla="*/ 236375 w 2077616"/>
              <a:gd name="connsiteY3" fmla="*/ 174172 h 597159"/>
              <a:gd name="connsiteX4" fmla="*/ 317241 w 2077616"/>
              <a:gd name="connsiteY4" fmla="*/ 124408 h 597159"/>
              <a:gd name="connsiteX5" fmla="*/ 348343 w 2077616"/>
              <a:gd name="connsiteY5" fmla="*/ 111968 h 597159"/>
              <a:gd name="connsiteX6" fmla="*/ 715347 w 2077616"/>
              <a:gd name="connsiteY6" fmla="*/ 0 h 597159"/>
              <a:gd name="connsiteX7" fmla="*/ 1449355 w 2077616"/>
              <a:gd name="connsiteY7" fmla="*/ 74645 h 597159"/>
              <a:gd name="connsiteX8" fmla="*/ 1953208 w 2077616"/>
              <a:gd name="connsiteY8" fmla="*/ 342123 h 597159"/>
              <a:gd name="connsiteX9" fmla="*/ 2077616 w 2077616"/>
              <a:gd name="connsiteY9" fmla="*/ 590939 h 597159"/>
              <a:gd name="connsiteX10" fmla="*/ 0 w 2077616"/>
              <a:gd name="connsiteY10" fmla="*/ 597159 h 5971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077616" h="597159">
                <a:moveTo>
                  <a:pt x="0" y="597159"/>
                </a:moveTo>
                <a:lnTo>
                  <a:pt x="0" y="597159"/>
                </a:lnTo>
                <a:lnTo>
                  <a:pt x="12441" y="510074"/>
                </a:lnTo>
                <a:lnTo>
                  <a:pt x="236375" y="174172"/>
                </a:lnTo>
                <a:cubicBezTo>
                  <a:pt x="279276" y="143528"/>
                  <a:pt x="273291" y="144385"/>
                  <a:pt x="317241" y="124408"/>
                </a:cubicBezTo>
                <a:cubicBezTo>
                  <a:pt x="327406" y="119788"/>
                  <a:pt x="348343" y="111968"/>
                  <a:pt x="348343" y="111968"/>
                </a:cubicBezTo>
                <a:lnTo>
                  <a:pt x="715347" y="0"/>
                </a:lnTo>
                <a:lnTo>
                  <a:pt x="1449355" y="74645"/>
                </a:lnTo>
                <a:lnTo>
                  <a:pt x="1953208" y="342123"/>
                </a:lnTo>
                <a:lnTo>
                  <a:pt x="2077616" y="590939"/>
                </a:lnTo>
                <a:lnTo>
                  <a:pt x="0" y="597159"/>
                </a:lnTo>
                <a:close/>
              </a:path>
            </a:pathLst>
          </a:custGeom>
          <a:solidFill>
            <a:schemeClr val="tx1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>
                <a:latin typeface="Calibri" pitchFamily="34" charset="0"/>
                <a:cs typeface="Arial" pitchFamily="34" charset="0"/>
              </a:rPr>
              <a:t>1</a:t>
            </a:r>
            <a:endParaRPr lang="en-GB" dirty="0">
              <a:latin typeface="Calibri" pitchFamily="34" charset="0"/>
              <a:cs typeface="Arial" pitchFamily="34" charset="0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2182452" y="2987839"/>
            <a:ext cx="30168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fr-FR" dirty="0">
                <a:solidFill>
                  <a:schemeClr val="bg1"/>
                </a:solidFill>
                <a:latin typeface="Calibri" pitchFamily="34" charset="0"/>
                <a:cs typeface="Arial" pitchFamily="34" charset="0"/>
              </a:rPr>
              <a:t>3</a:t>
            </a:r>
            <a:endParaRPr lang="en-GB" dirty="0">
              <a:solidFill>
                <a:schemeClr val="bg1"/>
              </a:solidFill>
              <a:latin typeface="Calibri" pitchFamily="34" charset="0"/>
              <a:cs typeface="Arial" pitchFamily="34" charset="0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2047056" y="3775354"/>
            <a:ext cx="30168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fr-FR" dirty="0">
                <a:solidFill>
                  <a:schemeClr val="bg1"/>
                </a:solidFill>
                <a:latin typeface="Calibri" pitchFamily="34" charset="0"/>
                <a:cs typeface="Arial" pitchFamily="34" charset="0"/>
              </a:rPr>
              <a:t>2</a:t>
            </a:r>
            <a:endParaRPr lang="en-GB" dirty="0">
              <a:solidFill>
                <a:schemeClr val="bg1"/>
              </a:solidFill>
              <a:latin typeface="Calibri" pitchFamily="34" charset="0"/>
              <a:cs typeface="Arial" pitchFamily="34" charset="0"/>
            </a:endParaRPr>
          </a:p>
        </p:txBody>
      </p:sp>
      <p:pic>
        <p:nvPicPr>
          <p:cNvPr id="7" name="Imag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31904" y="3775354"/>
            <a:ext cx="2667000" cy="2638425"/>
          </a:xfrm>
          <a:prstGeom prst="rect">
            <a:avLst/>
          </a:prstGeom>
        </p:spPr>
      </p:pic>
      <p:pic>
        <p:nvPicPr>
          <p:cNvPr id="13" name="Image 1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52184" y="1204383"/>
            <a:ext cx="2600325" cy="2457450"/>
          </a:xfrm>
          <a:prstGeom prst="rect">
            <a:avLst/>
          </a:prstGeom>
        </p:spPr>
      </p:pic>
      <p:sp>
        <p:nvSpPr>
          <p:cNvPr id="16" name="ZoneTexte 15"/>
          <p:cNvSpPr txBox="1"/>
          <p:nvPr/>
        </p:nvSpPr>
        <p:spPr>
          <a:xfrm>
            <a:off x="1187993" y="5750510"/>
            <a:ext cx="2592288" cy="374906"/>
          </a:xfrm>
          <a:prstGeom prst="rect">
            <a:avLst/>
          </a:prstGeom>
          <a:solidFill>
            <a:schemeClr val="accent1">
              <a:lumMod val="75000"/>
              <a:alpha val="35000"/>
            </a:schemeClr>
          </a:solidFill>
          <a:ln w="15875">
            <a:solidFill>
              <a:schemeClr val="tx1">
                <a:lumMod val="50000"/>
                <a:lumOff val="50000"/>
              </a:schemeClr>
            </a:solidFill>
          </a:ln>
          <a:effectLst/>
        </p:spPr>
        <p:txBody>
          <a:bodyPr wrap="square" lIns="0" tIns="0" rIns="180000" bIns="36000" rtlCol="0" anchor="ctr" anchorCtr="0">
            <a:spAutoFit/>
          </a:bodyPr>
          <a:lstStyle/>
          <a:p>
            <a:pPr marL="365760" marR="0" indent="-256032" algn="ctr" fontAlgn="auto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accent3"/>
              </a:buClr>
              <a:buSzTx/>
              <a:buFont typeface="Georgia"/>
              <a:buNone/>
              <a:tabLst/>
            </a:pPr>
            <a:r>
              <a:rPr lang="fr-FR" sz="2200" spc="6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Permeability</a:t>
            </a:r>
            <a:r>
              <a:rPr lang="fr-FR" sz="2200" spc="6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fr-FR" sz="2200" spc="6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grid</a:t>
            </a:r>
            <a:endParaRPr lang="en-GB" sz="2200" spc="6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73071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 animBg="1"/>
      <p:bldP spid="12" grpId="0" animBg="1"/>
      <p:bldP spid="14" grpId="0"/>
      <p:bldP spid="15" grpId="0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dirty="0" err="1"/>
              <a:t>Effect</a:t>
            </a:r>
            <a:r>
              <a:rPr lang="fr-FR" dirty="0"/>
              <a:t> on </a:t>
            </a:r>
            <a:r>
              <a:rPr lang="fr-FR" dirty="0" err="1"/>
              <a:t>histogram</a:t>
            </a:r>
            <a:endParaRPr lang="en-GB" dirty="0"/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40624" y="1003412"/>
            <a:ext cx="4536504" cy="2593255"/>
          </a:xfrm>
          <a:prstGeom prst="rect">
            <a:avLst/>
          </a:prstGeom>
        </p:spPr>
      </p:pic>
      <p:pic>
        <p:nvPicPr>
          <p:cNvPr id="5" name="Imag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7368" y="4152413"/>
            <a:ext cx="2232248" cy="1751831"/>
          </a:xfrm>
          <a:prstGeom prst="rect">
            <a:avLst/>
          </a:prstGeom>
        </p:spPr>
      </p:pic>
      <p:sp>
        <p:nvSpPr>
          <p:cNvPr id="6" name="ZoneTexte 5"/>
          <p:cNvSpPr txBox="1"/>
          <p:nvPr/>
        </p:nvSpPr>
        <p:spPr>
          <a:xfrm>
            <a:off x="8070648" y="1147526"/>
            <a:ext cx="2592288" cy="374906"/>
          </a:xfrm>
          <a:prstGeom prst="rect">
            <a:avLst/>
          </a:prstGeom>
          <a:solidFill>
            <a:schemeClr val="accent1">
              <a:lumMod val="75000"/>
              <a:alpha val="35000"/>
            </a:schemeClr>
          </a:solidFill>
          <a:ln w="15875">
            <a:solidFill>
              <a:schemeClr val="tx1">
                <a:lumMod val="50000"/>
                <a:lumOff val="50000"/>
              </a:schemeClr>
            </a:solidFill>
          </a:ln>
          <a:effectLst/>
        </p:spPr>
        <p:txBody>
          <a:bodyPr wrap="square" lIns="0" tIns="0" rIns="180000" bIns="36000" rtlCol="0" anchor="ctr" anchorCtr="0">
            <a:spAutoFit/>
          </a:bodyPr>
          <a:lstStyle/>
          <a:p>
            <a:pPr marL="365760" marR="0" indent="-256032" algn="ctr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accent3"/>
              </a:buClr>
              <a:buSzTx/>
              <a:buFont typeface="Georgia"/>
              <a:buNone/>
              <a:tabLst/>
            </a:pPr>
            <a:r>
              <a:rPr lang="fr-FR" sz="2200" kern="1200" spc="60" dirty="0">
                <a:latin typeface="Corbel" pitchFamily="34" charset="0"/>
              </a:rPr>
              <a:t>Global </a:t>
            </a:r>
            <a:r>
              <a:rPr lang="fr-FR" sz="2200" kern="1200" spc="60" dirty="0" err="1">
                <a:latin typeface="Corbel" pitchFamily="34" charset="0"/>
              </a:rPr>
              <a:t>histogram</a:t>
            </a:r>
            <a:endParaRPr kumimoji="0" lang="en-GB" sz="2200" b="0" i="0" u="none" strike="noStrike" kern="1200" cap="none" spc="60" normalizeH="0" baseline="0" noProof="0" dirty="0">
              <a:ln>
                <a:noFill/>
              </a:ln>
              <a:effectLst/>
              <a:uLnTx/>
              <a:uFillTx/>
              <a:latin typeface="Corbel" pitchFamily="34" charset="0"/>
              <a:ea typeface="+mn-ea"/>
              <a:cs typeface="+mn-cs"/>
            </a:endParaRPr>
          </a:p>
        </p:txBody>
      </p:sp>
      <p:pic>
        <p:nvPicPr>
          <p:cNvPr id="8" name="Imag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73496" y="4152413"/>
            <a:ext cx="2396875" cy="1785453"/>
          </a:xfrm>
          <a:prstGeom prst="rect">
            <a:avLst/>
          </a:prstGeom>
        </p:spPr>
      </p:pic>
      <p:pic>
        <p:nvPicPr>
          <p:cNvPr id="10" name="Image 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861992" y="4125368"/>
            <a:ext cx="2746884" cy="1665040"/>
          </a:xfrm>
          <a:prstGeom prst="rect">
            <a:avLst/>
          </a:prstGeom>
        </p:spPr>
      </p:pic>
      <p:pic>
        <p:nvPicPr>
          <p:cNvPr id="11" name="Image 10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000497" y="4084889"/>
            <a:ext cx="2706063" cy="1745997"/>
          </a:xfrm>
          <a:prstGeom prst="rect">
            <a:avLst/>
          </a:prstGeom>
        </p:spPr>
      </p:pic>
      <p:pic>
        <p:nvPicPr>
          <p:cNvPr id="3" name="Image 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07368" y="908720"/>
            <a:ext cx="3888432" cy="2898505"/>
          </a:xfrm>
          <a:prstGeom prst="rect">
            <a:avLst/>
          </a:prstGeom>
        </p:spPr>
      </p:pic>
      <p:sp>
        <p:nvSpPr>
          <p:cNvPr id="9" name="ZoneTexte 8"/>
          <p:cNvSpPr txBox="1"/>
          <p:nvPr/>
        </p:nvSpPr>
        <p:spPr>
          <a:xfrm>
            <a:off x="807537" y="5941463"/>
            <a:ext cx="1431910" cy="374906"/>
          </a:xfrm>
          <a:prstGeom prst="rect">
            <a:avLst/>
          </a:prstGeom>
          <a:solidFill>
            <a:schemeClr val="accent1">
              <a:lumMod val="75000"/>
              <a:alpha val="35000"/>
            </a:schemeClr>
          </a:solidFill>
          <a:ln w="15875">
            <a:solidFill>
              <a:schemeClr val="tx1">
                <a:lumMod val="50000"/>
                <a:lumOff val="50000"/>
              </a:schemeClr>
            </a:solidFill>
          </a:ln>
          <a:effectLst/>
        </p:spPr>
        <p:txBody>
          <a:bodyPr wrap="square" lIns="0" tIns="0" rIns="180000" bIns="36000" rtlCol="0" anchor="ctr" anchorCtr="0">
            <a:spAutoFit/>
          </a:bodyPr>
          <a:lstStyle/>
          <a:p>
            <a:pPr marL="365760" marR="0" indent="-256032" algn="ctr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accent3"/>
              </a:buClr>
              <a:buSzTx/>
              <a:buFont typeface="Georgia"/>
              <a:buNone/>
              <a:tabLst/>
            </a:pPr>
            <a:r>
              <a:rPr kumimoji="0" lang="fr-FR" sz="2200" b="0" i="0" u="none" strike="noStrike" kern="1200" cap="none" spc="60" normalizeH="0" baseline="0" noProof="0" dirty="0">
                <a:ln>
                  <a:noFill/>
                </a:ln>
                <a:effectLst/>
                <a:uLnTx/>
                <a:uFillTx/>
                <a:latin typeface="Corbel" pitchFamily="34" charset="0"/>
                <a:ea typeface="+mn-ea"/>
                <a:cs typeface="+mn-cs"/>
              </a:rPr>
              <a:t>4</a:t>
            </a:r>
            <a:endParaRPr kumimoji="0" lang="en-GB" sz="2200" b="0" i="0" u="none" strike="noStrike" kern="1200" cap="none" spc="60" normalizeH="0" baseline="0" noProof="0" dirty="0">
              <a:ln>
                <a:noFill/>
              </a:ln>
              <a:effectLst/>
              <a:uLnTx/>
              <a:uFillTx/>
              <a:latin typeface="Corbel" pitchFamily="34" charset="0"/>
              <a:ea typeface="+mn-ea"/>
              <a:cs typeface="+mn-cs"/>
            </a:endParaRPr>
          </a:p>
        </p:txBody>
      </p:sp>
      <p:sp>
        <p:nvSpPr>
          <p:cNvPr id="13" name="ZoneTexte 12"/>
          <p:cNvSpPr txBox="1"/>
          <p:nvPr/>
        </p:nvSpPr>
        <p:spPr>
          <a:xfrm>
            <a:off x="3719736" y="5930940"/>
            <a:ext cx="1431910" cy="374906"/>
          </a:xfrm>
          <a:prstGeom prst="rect">
            <a:avLst/>
          </a:prstGeom>
          <a:solidFill>
            <a:schemeClr val="accent1">
              <a:lumMod val="75000"/>
              <a:alpha val="35000"/>
            </a:schemeClr>
          </a:solidFill>
          <a:ln w="15875">
            <a:solidFill>
              <a:schemeClr val="tx1">
                <a:lumMod val="50000"/>
                <a:lumOff val="50000"/>
              </a:schemeClr>
            </a:solidFill>
          </a:ln>
          <a:effectLst/>
        </p:spPr>
        <p:txBody>
          <a:bodyPr wrap="square" lIns="0" tIns="0" rIns="180000" bIns="36000" rtlCol="0" anchor="ctr" anchorCtr="0">
            <a:spAutoFit/>
          </a:bodyPr>
          <a:lstStyle/>
          <a:p>
            <a:pPr marL="365760" marR="0" indent="-256032" algn="ctr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accent3"/>
              </a:buClr>
              <a:buSzTx/>
              <a:buFont typeface="Georgia"/>
              <a:buNone/>
              <a:tabLst/>
            </a:pPr>
            <a:r>
              <a:rPr kumimoji="0" lang="fr-FR" sz="2200" b="0" i="0" u="none" strike="noStrike" kern="1200" cap="none" spc="60" normalizeH="0" baseline="0" noProof="0" dirty="0">
                <a:ln>
                  <a:noFill/>
                </a:ln>
                <a:effectLst/>
                <a:uLnTx/>
                <a:uFillTx/>
                <a:latin typeface="Corbel" pitchFamily="34" charset="0"/>
                <a:ea typeface="+mn-ea"/>
                <a:cs typeface="+mn-cs"/>
              </a:rPr>
              <a:t>1</a:t>
            </a:r>
            <a:endParaRPr kumimoji="0" lang="en-GB" sz="2200" b="0" i="0" u="none" strike="noStrike" kern="1200" cap="none" spc="60" normalizeH="0" baseline="0" noProof="0" dirty="0">
              <a:ln>
                <a:noFill/>
              </a:ln>
              <a:effectLst/>
              <a:uLnTx/>
              <a:uFillTx/>
              <a:latin typeface="Corbel" pitchFamily="34" charset="0"/>
              <a:ea typeface="+mn-ea"/>
              <a:cs typeface="+mn-cs"/>
            </a:endParaRPr>
          </a:p>
        </p:txBody>
      </p:sp>
      <p:sp>
        <p:nvSpPr>
          <p:cNvPr id="14" name="ZoneTexte 13"/>
          <p:cNvSpPr txBox="1"/>
          <p:nvPr/>
        </p:nvSpPr>
        <p:spPr>
          <a:xfrm>
            <a:off x="6647730" y="5904244"/>
            <a:ext cx="1431910" cy="374906"/>
          </a:xfrm>
          <a:prstGeom prst="rect">
            <a:avLst/>
          </a:prstGeom>
          <a:solidFill>
            <a:schemeClr val="accent1">
              <a:lumMod val="75000"/>
              <a:alpha val="35000"/>
            </a:schemeClr>
          </a:solidFill>
          <a:ln w="15875">
            <a:solidFill>
              <a:schemeClr val="tx1">
                <a:lumMod val="50000"/>
                <a:lumOff val="50000"/>
              </a:schemeClr>
            </a:solidFill>
          </a:ln>
          <a:effectLst/>
        </p:spPr>
        <p:txBody>
          <a:bodyPr wrap="square" lIns="0" tIns="0" rIns="180000" bIns="36000" rtlCol="0" anchor="ctr" anchorCtr="0">
            <a:spAutoFit/>
          </a:bodyPr>
          <a:lstStyle/>
          <a:p>
            <a:pPr marL="365760" marR="0" indent="-256032" algn="ctr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accent3"/>
              </a:buClr>
              <a:buSzTx/>
              <a:buFont typeface="Georgia"/>
              <a:buNone/>
              <a:tabLst/>
            </a:pPr>
            <a:r>
              <a:rPr kumimoji="0" lang="fr-FR" sz="2200" b="0" i="0" u="none" strike="noStrike" kern="1200" cap="none" spc="60" normalizeH="0" baseline="0" noProof="0" dirty="0">
                <a:ln>
                  <a:noFill/>
                </a:ln>
                <a:effectLst/>
                <a:uLnTx/>
                <a:uFillTx/>
                <a:latin typeface="Corbel" pitchFamily="34" charset="0"/>
                <a:ea typeface="+mn-ea"/>
                <a:cs typeface="+mn-cs"/>
              </a:rPr>
              <a:t>2</a:t>
            </a:r>
            <a:endParaRPr kumimoji="0" lang="en-GB" sz="2200" b="0" i="0" u="none" strike="noStrike" kern="1200" cap="none" spc="60" normalizeH="0" baseline="0" noProof="0" dirty="0">
              <a:ln>
                <a:noFill/>
              </a:ln>
              <a:effectLst/>
              <a:uLnTx/>
              <a:uFillTx/>
              <a:latin typeface="Corbel" pitchFamily="34" charset="0"/>
              <a:ea typeface="+mn-ea"/>
              <a:cs typeface="+mn-cs"/>
            </a:endParaRPr>
          </a:p>
        </p:txBody>
      </p:sp>
      <p:sp>
        <p:nvSpPr>
          <p:cNvPr id="15" name="ZoneTexte 14"/>
          <p:cNvSpPr txBox="1"/>
          <p:nvPr/>
        </p:nvSpPr>
        <p:spPr>
          <a:xfrm>
            <a:off x="9912424" y="5899941"/>
            <a:ext cx="1431910" cy="374906"/>
          </a:xfrm>
          <a:prstGeom prst="rect">
            <a:avLst/>
          </a:prstGeom>
          <a:solidFill>
            <a:schemeClr val="accent1">
              <a:lumMod val="75000"/>
              <a:alpha val="35000"/>
            </a:schemeClr>
          </a:solidFill>
          <a:ln w="15875">
            <a:solidFill>
              <a:schemeClr val="tx1">
                <a:lumMod val="50000"/>
                <a:lumOff val="50000"/>
              </a:schemeClr>
            </a:solidFill>
          </a:ln>
          <a:effectLst/>
        </p:spPr>
        <p:txBody>
          <a:bodyPr wrap="square" lIns="0" tIns="0" rIns="180000" bIns="36000" rtlCol="0" anchor="ctr" anchorCtr="0">
            <a:spAutoFit/>
          </a:bodyPr>
          <a:lstStyle/>
          <a:p>
            <a:pPr marL="365760" marR="0" indent="-256032" algn="ctr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accent3"/>
              </a:buClr>
              <a:buSzTx/>
              <a:buFont typeface="Georgia"/>
              <a:buNone/>
              <a:tabLst/>
            </a:pPr>
            <a:r>
              <a:rPr kumimoji="0" lang="fr-FR" sz="2200" b="0" i="0" u="none" strike="noStrike" kern="1200" cap="none" spc="60" normalizeH="0" baseline="0" noProof="0" dirty="0">
                <a:ln>
                  <a:noFill/>
                </a:ln>
                <a:effectLst/>
                <a:uLnTx/>
                <a:uFillTx/>
                <a:latin typeface="Corbel" pitchFamily="34" charset="0"/>
                <a:ea typeface="+mn-ea"/>
                <a:cs typeface="+mn-cs"/>
              </a:rPr>
              <a:t>3</a:t>
            </a:r>
            <a:endParaRPr kumimoji="0" lang="en-GB" sz="2200" b="0" i="0" u="none" strike="noStrike" kern="1200" cap="none" spc="60" normalizeH="0" baseline="0" noProof="0" dirty="0">
              <a:ln>
                <a:noFill/>
              </a:ln>
              <a:effectLst/>
              <a:uLnTx/>
              <a:uFillTx/>
              <a:latin typeface="Corbel" pitchFamily="34" charset="0"/>
              <a:ea typeface="+mn-ea"/>
              <a:cs typeface="+mn-cs"/>
            </a:endParaRPr>
          </a:p>
        </p:txBody>
      </p:sp>
      <p:sp>
        <p:nvSpPr>
          <p:cNvPr id="16" name="ZoneTexte 15"/>
          <p:cNvSpPr txBox="1"/>
          <p:nvPr/>
        </p:nvSpPr>
        <p:spPr>
          <a:xfrm>
            <a:off x="695400" y="1134003"/>
            <a:ext cx="360040" cy="374906"/>
          </a:xfrm>
          <a:prstGeom prst="rect">
            <a:avLst/>
          </a:prstGeom>
          <a:solidFill>
            <a:schemeClr val="accent1">
              <a:lumMod val="75000"/>
              <a:alpha val="35000"/>
            </a:schemeClr>
          </a:solidFill>
          <a:ln w="15875">
            <a:solidFill>
              <a:schemeClr val="tx1">
                <a:lumMod val="50000"/>
                <a:lumOff val="50000"/>
              </a:schemeClr>
            </a:solidFill>
          </a:ln>
          <a:effectLst/>
        </p:spPr>
        <p:txBody>
          <a:bodyPr wrap="square" lIns="0" tIns="0" rIns="180000" bIns="36000" rtlCol="0" anchor="ctr" anchorCtr="0">
            <a:spAutoFit/>
          </a:bodyPr>
          <a:lstStyle/>
          <a:p>
            <a:pPr marL="365760" marR="0" indent="-256032" algn="ctr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accent3"/>
              </a:buClr>
              <a:buSzTx/>
              <a:buFont typeface="Georgia"/>
              <a:buNone/>
              <a:tabLst/>
            </a:pPr>
            <a:r>
              <a:rPr kumimoji="0" lang="fr-FR" sz="2200" b="0" i="0" u="none" strike="noStrike" kern="1200" cap="none" spc="60" normalizeH="0" baseline="0" noProof="0" dirty="0">
                <a:ln>
                  <a:noFill/>
                </a:ln>
                <a:effectLst/>
                <a:uLnTx/>
                <a:uFillTx/>
                <a:latin typeface="Corbel" pitchFamily="34" charset="0"/>
                <a:ea typeface="+mn-ea"/>
                <a:cs typeface="+mn-cs"/>
              </a:rPr>
              <a:t>4</a:t>
            </a:r>
            <a:endParaRPr kumimoji="0" lang="en-GB" sz="2200" b="0" i="0" u="none" strike="noStrike" kern="1200" cap="none" spc="60" normalizeH="0" baseline="0" noProof="0" dirty="0">
              <a:ln>
                <a:noFill/>
              </a:ln>
              <a:effectLst/>
              <a:uLnTx/>
              <a:uFillTx/>
              <a:latin typeface="Corbel" pitchFamily="34" charset="0"/>
              <a:ea typeface="+mn-ea"/>
              <a:cs typeface="+mn-cs"/>
            </a:endParaRPr>
          </a:p>
        </p:txBody>
      </p:sp>
      <p:sp>
        <p:nvSpPr>
          <p:cNvPr id="17" name="ZoneTexte 16"/>
          <p:cNvSpPr txBox="1"/>
          <p:nvPr/>
        </p:nvSpPr>
        <p:spPr>
          <a:xfrm>
            <a:off x="1462927" y="1133800"/>
            <a:ext cx="360040" cy="374906"/>
          </a:xfrm>
          <a:prstGeom prst="rect">
            <a:avLst/>
          </a:prstGeom>
          <a:solidFill>
            <a:schemeClr val="accent1">
              <a:lumMod val="75000"/>
              <a:alpha val="35000"/>
            </a:schemeClr>
          </a:solidFill>
          <a:ln w="15875">
            <a:solidFill>
              <a:schemeClr val="tx1">
                <a:lumMod val="50000"/>
                <a:lumOff val="50000"/>
              </a:schemeClr>
            </a:solidFill>
          </a:ln>
          <a:effectLst/>
        </p:spPr>
        <p:txBody>
          <a:bodyPr wrap="square" lIns="0" tIns="0" rIns="180000" bIns="36000" rtlCol="0" anchor="ctr" anchorCtr="0">
            <a:spAutoFit/>
          </a:bodyPr>
          <a:lstStyle/>
          <a:p>
            <a:pPr marL="365760" marR="0" indent="-256032" algn="ctr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accent3"/>
              </a:buClr>
              <a:buSzTx/>
              <a:buFont typeface="Georgia"/>
              <a:buNone/>
              <a:tabLst/>
            </a:pPr>
            <a:r>
              <a:rPr kumimoji="0" lang="fr-FR" sz="2200" b="0" i="0" u="none" strike="noStrike" kern="1200" cap="none" spc="60" normalizeH="0" baseline="0" noProof="0" dirty="0">
                <a:ln>
                  <a:noFill/>
                </a:ln>
                <a:effectLst/>
                <a:uLnTx/>
                <a:uFillTx/>
                <a:latin typeface="Corbel" pitchFamily="34" charset="0"/>
                <a:ea typeface="+mn-ea"/>
                <a:cs typeface="+mn-cs"/>
              </a:rPr>
              <a:t>1</a:t>
            </a:r>
            <a:endParaRPr kumimoji="0" lang="en-GB" sz="2200" b="0" i="0" u="none" strike="noStrike" kern="1200" cap="none" spc="60" normalizeH="0" baseline="0" noProof="0" dirty="0">
              <a:ln>
                <a:noFill/>
              </a:ln>
              <a:effectLst/>
              <a:uLnTx/>
              <a:uFillTx/>
              <a:latin typeface="Corbel" pitchFamily="34" charset="0"/>
              <a:ea typeface="+mn-ea"/>
              <a:cs typeface="+mn-cs"/>
            </a:endParaRPr>
          </a:p>
        </p:txBody>
      </p:sp>
      <p:sp>
        <p:nvSpPr>
          <p:cNvPr id="18" name="ZoneTexte 17"/>
          <p:cNvSpPr txBox="1"/>
          <p:nvPr/>
        </p:nvSpPr>
        <p:spPr>
          <a:xfrm>
            <a:off x="2239447" y="2852936"/>
            <a:ext cx="360040" cy="374906"/>
          </a:xfrm>
          <a:prstGeom prst="rect">
            <a:avLst/>
          </a:prstGeom>
          <a:solidFill>
            <a:schemeClr val="accent1">
              <a:lumMod val="75000"/>
              <a:alpha val="35000"/>
            </a:schemeClr>
          </a:solidFill>
          <a:ln w="15875">
            <a:solidFill>
              <a:schemeClr val="tx1">
                <a:lumMod val="50000"/>
                <a:lumOff val="50000"/>
              </a:schemeClr>
            </a:solidFill>
          </a:ln>
          <a:effectLst/>
        </p:spPr>
        <p:txBody>
          <a:bodyPr wrap="square" lIns="0" tIns="0" rIns="180000" bIns="36000" rtlCol="0" anchor="ctr" anchorCtr="0">
            <a:spAutoFit/>
          </a:bodyPr>
          <a:lstStyle/>
          <a:p>
            <a:pPr marL="365760" marR="0" indent="-256032" algn="ctr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accent3"/>
              </a:buClr>
              <a:buSzTx/>
              <a:buFont typeface="Georgia"/>
              <a:buNone/>
              <a:tabLst/>
            </a:pPr>
            <a:r>
              <a:rPr kumimoji="0" lang="fr-FR" sz="2200" b="0" i="0" u="none" strike="noStrike" kern="1200" cap="none" spc="60" normalizeH="0" baseline="0" noProof="0" dirty="0">
                <a:ln>
                  <a:noFill/>
                </a:ln>
                <a:effectLst/>
                <a:uLnTx/>
                <a:uFillTx/>
                <a:latin typeface="Corbel" pitchFamily="34" charset="0"/>
                <a:ea typeface="+mn-ea"/>
                <a:cs typeface="+mn-cs"/>
              </a:rPr>
              <a:t>2</a:t>
            </a:r>
            <a:endParaRPr kumimoji="0" lang="en-GB" sz="2200" b="0" i="0" u="none" strike="noStrike" kern="1200" cap="none" spc="60" normalizeH="0" baseline="0" noProof="0" dirty="0">
              <a:ln>
                <a:noFill/>
              </a:ln>
              <a:effectLst/>
              <a:uLnTx/>
              <a:uFillTx/>
              <a:latin typeface="Corbel" pitchFamily="34" charset="0"/>
              <a:ea typeface="+mn-ea"/>
              <a:cs typeface="+mn-cs"/>
            </a:endParaRPr>
          </a:p>
        </p:txBody>
      </p:sp>
      <p:sp>
        <p:nvSpPr>
          <p:cNvPr id="19" name="ZoneTexte 18"/>
          <p:cNvSpPr txBox="1"/>
          <p:nvPr/>
        </p:nvSpPr>
        <p:spPr>
          <a:xfrm>
            <a:off x="2999656" y="2996952"/>
            <a:ext cx="360040" cy="374906"/>
          </a:xfrm>
          <a:prstGeom prst="rect">
            <a:avLst/>
          </a:prstGeom>
          <a:solidFill>
            <a:schemeClr val="accent1">
              <a:lumMod val="75000"/>
              <a:alpha val="35000"/>
            </a:schemeClr>
          </a:solidFill>
          <a:ln w="15875">
            <a:solidFill>
              <a:schemeClr val="tx1">
                <a:lumMod val="50000"/>
                <a:lumOff val="50000"/>
              </a:schemeClr>
            </a:solidFill>
          </a:ln>
          <a:effectLst/>
        </p:spPr>
        <p:txBody>
          <a:bodyPr wrap="square" lIns="0" tIns="0" rIns="180000" bIns="36000" rtlCol="0" anchor="ctr" anchorCtr="0">
            <a:spAutoFit/>
          </a:bodyPr>
          <a:lstStyle/>
          <a:p>
            <a:pPr marL="365760" marR="0" indent="-256032" algn="ctr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accent3"/>
              </a:buClr>
              <a:buSzTx/>
              <a:buFont typeface="Georgia"/>
              <a:buNone/>
              <a:tabLst/>
            </a:pPr>
            <a:r>
              <a:rPr kumimoji="0" lang="fr-FR" sz="2200" b="0" i="0" u="none" strike="noStrike" kern="1200" cap="none" spc="60" normalizeH="0" baseline="0" noProof="0" dirty="0">
                <a:ln>
                  <a:noFill/>
                </a:ln>
                <a:effectLst/>
                <a:uLnTx/>
                <a:uFillTx/>
                <a:latin typeface="Corbel" pitchFamily="34" charset="0"/>
                <a:ea typeface="+mn-ea"/>
                <a:cs typeface="+mn-cs"/>
              </a:rPr>
              <a:t>3</a:t>
            </a:r>
            <a:endParaRPr kumimoji="0" lang="en-GB" sz="2200" b="0" i="0" u="none" strike="noStrike" kern="1200" cap="none" spc="60" normalizeH="0" baseline="0" noProof="0" dirty="0">
              <a:ln>
                <a:noFill/>
              </a:ln>
              <a:effectLst/>
              <a:uLnTx/>
              <a:uFillTx/>
              <a:latin typeface="Corbel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7335305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Courses main objectives </a:t>
            </a:r>
            <a:endParaRPr lang="en-GB" dirty="0"/>
          </a:p>
        </p:txBody>
      </p:sp>
      <p:sp>
        <p:nvSpPr>
          <p:cNvPr id="3" name="Espace réservé du texte 2"/>
          <p:cNvSpPr>
            <a:spLocks noGrp="1"/>
          </p:cNvSpPr>
          <p:nvPr>
            <p:ph type="body" sz="quarter" idx="10"/>
          </p:nvPr>
        </p:nvSpPr>
        <p:spPr>
          <a:xfrm>
            <a:off x="0" y="1700808"/>
            <a:ext cx="12192000" cy="4752527"/>
          </a:xfrm>
        </p:spPr>
        <p:txBody>
          <a:bodyPr/>
          <a:lstStyle/>
          <a:p>
            <a:r>
              <a:rPr lang="fr-FR" dirty="0" err="1"/>
              <a:t>Understand</a:t>
            </a:r>
            <a:r>
              <a:rPr lang="fr-FR" dirty="0"/>
              <a:t> the </a:t>
            </a:r>
            <a:r>
              <a:rPr lang="fr-FR" b="1" dirty="0" err="1"/>
              <a:t>role</a:t>
            </a:r>
            <a:r>
              <a:rPr lang="fr-FR" b="1" dirty="0"/>
              <a:t> and </a:t>
            </a:r>
            <a:r>
              <a:rPr lang="fr-FR" b="1" dirty="0" err="1"/>
              <a:t>limits</a:t>
            </a:r>
            <a:r>
              <a:rPr lang="fr-FR" b="1" dirty="0"/>
              <a:t> of </a:t>
            </a:r>
            <a:r>
              <a:rPr lang="fr-FR" b="1" dirty="0" err="1"/>
              <a:t>modelling</a:t>
            </a:r>
            <a:r>
              <a:rPr lang="fr-FR" b="1" dirty="0"/>
              <a:t> </a:t>
            </a:r>
            <a:r>
              <a:rPr lang="fr-FR" dirty="0"/>
              <a:t>in </a:t>
            </a:r>
            <a:r>
              <a:rPr lang="fr-FR" dirty="0" err="1"/>
              <a:t>geology</a:t>
            </a:r>
            <a:r>
              <a:rPr lang="fr-FR" dirty="0"/>
              <a:t>/</a:t>
            </a:r>
            <a:r>
              <a:rPr lang="fr-FR" dirty="0" err="1"/>
              <a:t>mining</a:t>
            </a:r>
            <a:r>
              <a:rPr lang="fr-FR" dirty="0"/>
              <a:t> </a:t>
            </a:r>
            <a:r>
              <a:rPr lang="fr-FR" dirty="0" err="1"/>
              <a:t>industry</a:t>
            </a:r>
            <a:endParaRPr lang="fr-FR" dirty="0"/>
          </a:p>
          <a:p>
            <a:endParaRPr lang="fr-FR" dirty="0"/>
          </a:p>
          <a:p>
            <a:r>
              <a:rPr lang="fr-FR" dirty="0"/>
              <a:t>Know the main </a:t>
            </a:r>
            <a:r>
              <a:rPr lang="fr-FR" b="1" dirty="0"/>
              <a:t>workflows</a:t>
            </a:r>
            <a:r>
              <a:rPr lang="fr-FR" dirty="0"/>
              <a:t> of </a:t>
            </a:r>
            <a:r>
              <a:rPr lang="fr-FR" dirty="0" err="1"/>
              <a:t>geological</a:t>
            </a:r>
            <a:r>
              <a:rPr lang="fr-FR" dirty="0"/>
              <a:t> </a:t>
            </a:r>
            <a:r>
              <a:rPr lang="fr-FR" dirty="0" err="1"/>
              <a:t>modelling</a:t>
            </a:r>
            <a:endParaRPr lang="fr-FR" dirty="0"/>
          </a:p>
          <a:p>
            <a:endParaRPr lang="fr-FR" dirty="0"/>
          </a:p>
          <a:p>
            <a:r>
              <a:rPr lang="fr-FR" dirty="0" err="1"/>
              <a:t>Understand</a:t>
            </a:r>
            <a:r>
              <a:rPr lang="fr-FR" dirty="0"/>
              <a:t> the </a:t>
            </a:r>
            <a:r>
              <a:rPr lang="fr-FR" dirty="0" err="1"/>
              <a:t>dedicated</a:t>
            </a:r>
            <a:r>
              <a:rPr lang="fr-FR" dirty="0"/>
              <a:t> </a:t>
            </a:r>
            <a:r>
              <a:rPr lang="fr-FR" b="1" dirty="0" err="1"/>
              <a:t>vocabulary</a:t>
            </a:r>
            <a:endParaRPr lang="fr-FR" b="1" dirty="0"/>
          </a:p>
          <a:p>
            <a:endParaRPr lang="fr-FR" dirty="0"/>
          </a:p>
          <a:p>
            <a:r>
              <a:rPr lang="fr-FR" dirty="0"/>
              <a:t>Know the main concept of </a:t>
            </a:r>
            <a:r>
              <a:rPr lang="fr-FR" b="1" dirty="0"/>
              <a:t>Geostatistics</a:t>
            </a:r>
            <a:r>
              <a:rPr lang="fr-FR" dirty="0"/>
              <a:t> </a:t>
            </a:r>
            <a:r>
              <a:rPr lang="fr-FR" dirty="0" err="1"/>
              <a:t>applied</a:t>
            </a:r>
            <a:r>
              <a:rPr lang="fr-FR" dirty="0"/>
              <a:t> to </a:t>
            </a:r>
            <a:r>
              <a:rPr lang="fr-FR" dirty="0" err="1"/>
              <a:t>mining</a:t>
            </a:r>
            <a:r>
              <a:rPr lang="fr-FR" dirty="0"/>
              <a:t> </a:t>
            </a:r>
            <a:r>
              <a:rPr lang="fr-FR" dirty="0" err="1"/>
              <a:t>geomodelling</a:t>
            </a:r>
            <a:endParaRPr lang="fr-FR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919293113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688" y="17937"/>
            <a:ext cx="12167277" cy="813458"/>
          </a:xfrm>
        </p:spPr>
        <p:txBody>
          <a:bodyPr/>
          <a:lstStyle/>
          <a:p>
            <a:r>
              <a:rPr lang="fr-FR" dirty="0"/>
              <a:t>About </a:t>
            </a:r>
            <a:r>
              <a:rPr lang="fr-FR" dirty="0" err="1"/>
              <a:t>grids</a:t>
            </a:r>
            <a:r>
              <a:rPr lang="fr-FR" dirty="0"/>
              <a:t>, </a:t>
            </a:r>
            <a:r>
              <a:rPr lang="fr-FR" dirty="0" err="1"/>
              <a:t>cells</a:t>
            </a:r>
            <a:r>
              <a:rPr lang="fr-FR" dirty="0"/>
              <a:t> &amp; </a:t>
            </a:r>
            <a:r>
              <a:rPr lang="fr-FR" dirty="0" err="1"/>
              <a:t>meshes</a:t>
            </a:r>
            <a:r>
              <a:rPr lang="fr-FR" dirty="0"/>
              <a:t> 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sz="quarter" idx="10"/>
          </p:nvPr>
        </p:nvSpPr>
        <p:spPr>
          <a:xfrm>
            <a:off x="-20271" y="985382"/>
            <a:ext cx="3969649" cy="5328592"/>
          </a:xfrm>
          <a:prstGeom prst="rect">
            <a:avLst/>
          </a:prstGeom>
        </p:spPr>
        <p:txBody>
          <a:bodyPr/>
          <a:lstStyle/>
          <a:p>
            <a:pPr marL="514350" indent="-514350">
              <a:lnSpc>
                <a:spcPct val="90000"/>
              </a:lnSpc>
              <a:spcBef>
                <a:spcPts val="1000"/>
              </a:spcBef>
              <a:buClr>
                <a:srgbClr val="3D6C83"/>
              </a:buClr>
              <a:buFont typeface="Arial" panose="020B0604020202020204" pitchFamily="34" charset="0"/>
              <a:buChar char="•"/>
            </a:pPr>
            <a:r>
              <a:rPr lang="fr-FR" dirty="0" err="1">
                <a:ea typeface="Calibri" panose="020F0502020204030204" pitchFamily="34" charset="0"/>
              </a:rPr>
              <a:t>Various</a:t>
            </a:r>
            <a:r>
              <a:rPr lang="fr-FR" dirty="0">
                <a:ea typeface="Calibri" panose="020F0502020204030204" pitchFamily="34" charset="0"/>
              </a:rPr>
              <a:t> type of </a:t>
            </a:r>
            <a:r>
              <a:rPr lang="fr-FR" b="1" dirty="0" err="1">
                <a:ea typeface="Calibri" panose="020F0502020204030204" pitchFamily="34" charset="0"/>
              </a:rPr>
              <a:t>cells</a:t>
            </a:r>
            <a:r>
              <a:rPr lang="fr-FR" dirty="0">
                <a:ea typeface="Calibri" panose="020F0502020204030204" pitchFamily="34" charset="0"/>
              </a:rPr>
              <a:t> :</a:t>
            </a:r>
          </a:p>
          <a:p>
            <a:endParaRPr lang="fr-FR" dirty="0"/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1384" y="1916832"/>
            <a:ext cx="3028572" cy="2808312"/>
          </a:xfrm>
          <a:prstGeom prst="rect">
            <a:avLst/>
          </a:prstGeom>
        </p:spPr>
      </p:pic>
      <p:sp>
        <p:nvSpPr>
          <p:cNvPr id="5" name="Espace réservé du texte 2"/>
          <p:cNvSpPr txBox="1">
            <a:spLocks/>
          </p:cNvSpPr>
          <p:nvPr/>
        </p:nvSpPr>
        <p:spPr bwMode="auto">
          <a:xfrm>
            <a:off x="3720721" y="1017810"/>
            <a:ext cx="4608512" cy="532859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514350" indent="-514350" algn="l" defTabSz="914400">
              <a:lnSpc>
                <a:spcPct val="90000"/>
              </a:lnSpc>
              <a:spcBef>
                <a:spcPts val="1000"/>
              </a:spcBef>
              <a:buClr>
                <a:srgbClr val="3D6C83"/>
              </a:buClr>
              <a:buFont typeface="+mj-lt"/>
              <a:buAutoNum type="arabicPeriod"/>
              <a:defRPr sz="2800">
                <a:solidFill>
                  <a:schemeClr val="tx1"/>
                </a:solidFill>
                <a:latin typeface="+mj-lt"/>
                <a:ea typeface="+mn-ea"/>
                <a:cs typeface="Arial"/>
              </a:defRPr>
            </a:lvl1pPr>
            <a:lvl2pPr marL="914400" indent="-457200" algn="l" defTabSz="914400">
              <a:lnSpc>
                <a:spcPct val="90000"/>
              </a:lnSpc>
              <a:spcBef>
                <a:spcPts val="500"/>
              </a:spcBef>
              <a:buFont typeface="+mj-lt"/>
              <a:buAutoNum type="arabicPeriod"/>
              <a:defRPr sz="2400">
                <a:solidFill>
                  <a:srgbClr val="008080"/>
                </a:solidFill>
                <a:latin typeface="+mj-lt"/>
                <a:ea typeface="+mn-ea"/>
                <a:cs typeface="Arial"/>
              </a:defRPr>
            </a:lvl2pPr>
            <a:lvl3pPr marL="1371600" indent="-457200" algn="l" defTabSz="914400">
              <a:lnSpc>
                <a:spcPct val="90000"/>
              </a:lnSpc>
              <a:spcBef>
                <a:spcPts val="500"/>
              </a:spcBef>
              <a:buFont typeface="+mj-lt"/>
              <a:buAutoNum type="arabicPeriod"/>
              <a:defRPr sz="2000">
                <a:solidFill>
                  <a:srgbClr val="00CC99"/>
                </a:solidFill>
                <a:latin typeface="+mj-lt"/>
                <a:ea typeface="+mn-ea"/>
                <a:cs typeface="Arial"/>
              </a:defRPr>
            </a:lvl3pPr>
            <a:lvl4pPr marL="16002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Arial" panose="020B0604020202020204" pitchFamily="34" charset="0"/>
              <a:buChar char="•"/>
            </a:pPr>
            <a:r>
              <a:rPr lang="fr-FR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Various</a:t>
            </a:r>
            <a:r>
              <a:rPr lang="fr-FR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type of </a:t>
            </a:r>
            <a:r>
              <a:rPr lang="fr-FR" b="1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grids</a:t>
            </a:r>
            <a:r>
              <a:rPr lang="fr-FR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fr-FR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:</a:t>
            </a:r>
          </a:p>
          <a:p>
            <a:pPr marL="457200" indent="-457200">
              <a:buFontTx/>
              <a:buChar char="-"/>
            </a:pPr>
            <a:endParaRPr lang="fr-FR" dirty="0"/>
          </a:p>
          <a:p>
            <a:endParaRPr lang="fr-FR" dirty="0"/>
          </a:p>
        </p:txBody>
      </p:sp>
      <p:pic>
        <p:nvPicPr>
          <p:cNvPr id="6" name="Imag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69650" y="4153737"/>
            <a:ext cx="2029887" cy="1855028"/>
          </a:xfrm>
          <a:prstGeom prst="rect">
            <a:avLst/>
          </a:prstGeom>
        </p:spPr>
      </p:pic>
      <p:pic>
        <p:nvPicPr>
          <p:cNvPr id="7" name="Imag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02165" y="1941518"/>
            <a:ext cx="2181473" cy="2181473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6124182" y="1941518"/>
            <a:ext cx="2317304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Tx/>
              <a:buChar char="-"/>
            </a:pPr>
            <a:r>
              <a:rPr lang="fr-FR" dirty="0" err="1">
                <a:latin typeface="+mj-lt"/>
              </a:rPr>
              <a:t>Structured</a:t>
            </a:r>
            <a:r>
              <a:rPr lang="fr-FR" dirty="0">
                <a:latin typeface="+mj-lt"/>
              </a:rPr>
              <a:t> </a:t>
            </a:r>
          </a:p>
          <a:p>
            <a:pPr marL="457200" indent="-457200">
              <a:buFontTx/>
              <a:buChar char="-"/>
            </a:pPr>
            <a:r>
              <a:rPr lang="fr-FR" dirty="0" err="1">
                <a:latin typeface="+mj-lt"/>
              </a:rPr>
              <a:t>Unstructured</a:t>
            </a:r>
            <a:endParaRPr lang="fr-FR" dirty="0">
              <a:latin typeface="+mj-lt"/>
            </a:endParaRPr>
          </a:p>
          <a:p>
            <a:pPr marL="457200" indent="-457200">
              <a:buFontTx/>
              <a:buChar char="-"/>
            </a:pPr>
            <a:r>
              <a:rPr lang="fr-FR" dirty="0" err="1">
                <a:latin typeface="+mj-lt"/>
              </a:rPr>
              <a:t>Hybrids</a:t>
            </a:r>
            <a:r>
              <a:rPr lang="fr-FR" dirty="0">
                <a:latin typeface="+mj-lt"/>
              </a:rPr>
              <a:t>..</a:t>
            </a:r>
          </a:p>
          <a:p>
            <a:pPr marL="457200" indent="-457200">
              <a:buFontTx/>
              <a:buChar char="-"/>
            </a:pPr>
            <a:endParaRPr lang="fr-FR" dirty="0">
              <a:latin typeface="+mj-lt"/>
            </a:endParaRPr>
          </a:p>
          <a:p>
            <a:pPr marL="285750" indent="-285750">
              <a:buFont typeface="Symbol" panose="05050102010706020507" pitchFamily="18" charset="2"/>
              <a:buChar char="Þ"/>
            </a:pPr>
            <a:r>
              <a:rPr lang="fr-FR" dirty="0" err="1">
                <a:latin typeface="+mj-lt"/>
              </a:rPr>
              <a:t>regular</a:t>
            </a:r>
            <a:r>
              <a:rPr lang="fr-FR" dirty="0">
                <a:latin typeface="+mj-lt"/>
              </a:rPr>
              <a:t>/</a:t>
            </a:r>
            <a:r>
              <a:rPr lang="fr-FR" dirty="0" err="1">
                <a:latin typeface="+mj-lt"/>
              </a:rPr>
              <a:t>irregular</a:t>
            </a:r>
            <a:r>
              <a:rPr lang="fr-FR" dirty="0">
                <a:latin typeface="+mj-lt"/>
              </a:rPr>
              <a:t> </a:t>
            </a:r>
            <a:r>
              <a:rPr lang="fr-FR" dirty="0" err="1">
                <a:latin typeface="+mj-lt"/>
              </a:rPr>
              <a:t>connectivity</a:t>
            </a:r>
            <a:r>
              <a:rPr lang="fr-FR" dirty="0">
                <a:latin typeface="+mj-lt"/>
              </a:rPr>
              <a:t> &amp; pattern</a:t>
            </a:r>
          </a:p>
          <a:p>
            <a:pPr marL="285750" indent="-285750">
              <a:buFont typeface="Symbol" panose="05050102010706020507" pitchFamily="18" charset="2"/>
              <a:buChar char="Þ"/>
            </a:pPr>
            <a:endParaRPr lang="fr-FR" dirty="0">
              <a:latin typeface="+mj-lt"/>
            </a:endParaRPr>
          </a:p>
          <a:p>
            <a:pPr marL="285750" indent="-285750">
              <a:buFont typeface="Symbol" panose="05050102010706020507" pitchFamily="18" charset="2"/>
              <a:buChar char="Þ"/>
            </a:pPr>
            <a:r>
              <a:rPr lang="fr-FR" dirty="0" err="1">
                <a:latin typeface="+mj-lt"/>
              </a:rPr>
              <a:t>Computing</a:t>
            </a:r>
            <a:r>
              <a:rPr lang="fr-FR" dirty="0">
                <a:latin typeface="+mj-lt"/>
              </a:rPr>
              <a:t> </a:t>
            </a:r>
            <a:r>
              <a:rPr lang="fr-FR" dirty="0" err="1">
                <a:latin typeface="+mj-lt"/>
              </a:rPr>
              <a:t>efficiency</a:t>
            </a:r>
            <a:endParaRPr lang="fr-FR" dirty="0">
              <a:latin typeface="+mj-lt"/>
            </a:endParaRPr>
          </a:p>
          <a:p>
            <a:pPr marL="285750" indent="-285750">
              <a:buFont typeface="Symbol" panose="05050102010706020507" pitchFamily="18" charset="2"/>
              <a:buChar char="Þ"/>
            </a:pPr>
            <a:endParaRPr lang="fr-FR" dirty="0">
              <a:latin typeface="+mj-lt"/>
            </a:endParaRPr>
          </a:p>
          <a:p>
            <a:pPr marL="285750" indent="-285750">
              <a:buFont typeface="Symbol" panose="05050102010706020507" pitchFamily="18" charset="2"/>
              <a:buChar char="Þ"/>
            </a:pPr>
            <a:r>
              <a:rPr lang="fr-FR" dirty="0" err="1">
                <a:latin typeface="+mj-lt"/>
              </a:rPr>
              <a:t>Geological</a:t>
            </a:r>
            <a:r>
              <a:rPr lang="fr-FR" dirty="0">
                <a:latin typeface="+mj-lt"/>
              </a:rPr>
              <a:t> </a:t>
            </a:r>
            <a:r>
              <a:rPr lang="fr-FR" dirty="0" err="1">
                <a:latin typeface="+mj-lt"/>
              </a:rPr>
              <a:t>realism</a:t>
            </a:r>
            <a:r>
              <a:rPr lang="fr-FR" dirty="0">
                <a:latin typeface="+mj-lt"/>
              </a:rPr>
              <a:t> </a:t>
            </a:r>
          </a:p>
        </p:txBody>
      </p:sp>
      <p:pic>
        <p:nvPicPr>
          <p:cNvPr id="11" name="Image 1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08367" y="1628800"/>
            <a:ext cx="2704263" cy="2704263"/>
          </a:xfrm>
          <a:prstGeom prst="rect">
            <a:avLst/>
          </a:prstGeom>
        </p:spPr>
      </p:pic>
      <p:pic>
        <p:nvPicPr>
          <p:cNvPr id="12" name="Image 1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36360" y="3691900"/>
            <a:ext cx="2670587" cy="2670587"/>
          </a:xfrm>
          <a:prstGeom prst="rect">
            <a:avLst/>
          </a:prstGeom>
        </p:spPr>
      </p:pic>
      <p:sp>
        <p:nvSpPr>
          <p:cNvPr id="13" name="Espace réservé du texte 2"/>
          <p:cNvSpPr txBox="1">
            <a:spLocks/>
          </p:cNvSpPr>
          <p:nvPr/>
        </p:nvSpPr>
        <p:spPr bwMode="auto">
          <a:xfrm>
            <a:off x="8174341" y="985382"/>
            <a:ext cx="4608512" cy="532859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514350" indent="-514350" algn="l" defTabSz="914400">
              <a:lnSpc>
                <a:spcPct val="90000"/>
              </a:lnSpc>
              <a:spcBef>
                <a:spcPts val="1000"/>
              </a:spcBef>
              <a:buClr>
                <a:srgbClr val="3D6C83"/>
              </a:buClr>
              <a:buFont typeface="+mj-lt"/>
              <a:buAutoNum type="arabicPeriod"/>
              <a:defRPr sz="2800">
                <a:solidFill>
                  <a:schemeClr val="tx1"/>
                </a:solidFill>
                <a:latin typeface="+mj-lt"/>
                <a:ea typeface="+mn-ea"/>
                <a:cs typeface="Arial"/>
              </a:defRPr>
            </a:lvl1pPr>
            <a:lvl2pPr marL="914400" indent="-457200" algn="l" defTabSz="914400">
              <a:lnSpc>
                <a:spcPct val="90000"/>
              </a:lnSpc>
              <a:spcBef>
                <a:spcPts val="500"/>
              </a:spcBef>
              <a:buFont typeface="+mj-lt"/>
              <a:buAutoNum type="arabicPeriod"/>
              <a:defRPr sz="2400">
                <a:solidFill>
                  <a:srgbClr val="008080"/>
                </a:solidFill>
                <a:latin typeface="+mj-lt"/>
                <a:ea typeface="+mn-ea"/>
                <a:cs typeface="Arial"/>
              </a:defRPr>
            </a:lvl2pPr>
            <a:lvl3pPr marL="1371600" indent="-457200" algn="l" defTabSz="914400">
              <a:lnSpc>
                <a:spcPct val="90000"/>
              </a:lnSpc>
              <a:spcBef>
                <a:spcPts val="500"/>
              </a:spcBef>
              <a:buFont typeface="+mj-lt"/>
              <a:buAutoNum type="arabicPeriod"/>
              <a:defRPr sz="2000">
                <a:solidFill>
                  <a:srgbClr val="00CC99"/>
                </a:solidFill>
                <a:latin typeface="+mj-lt"/>
                <a:ea typeface="+mn-ea"/>
                <a:cs typeface="Arial"/>
              </a:defRPr>
            </a:lvl3pPr>
            <a:lvl4pPr marL="16002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Arial" panose="020B0604020202020204" pitchFamily="34" charset="0"/>
              <a:buChar char="•"/>
            </a:pPr>
            <a:r>
              <a:rPr lang="fr-FR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About </a:t>
            </a:r>
            <a:r>
              <a:rPr lang="fr-FR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regularity</a:t>
            </a:r>
            <a:endParaRPr lang="fr-FR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>
              <a:buFont typeface="Arial" panose="020B0604020202020204" pitchFamily="34" charset="0"/>
              <a:buChar char="•"/>
            </a:pPr>
            <a:endParaRPr lang="fr-FR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2042436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5" grpId="0"/>
      <p:bldP spid="10" grpId="0"/>
      <p:bldP spid="13" grpId="0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err="1"/>
              <a:t>Petrophysical</a:t>
            </a:r>
            <a:r>
              <a:rPr lang="fr-FR" dirty="0"/>
              <a:t> </a:t>
            </a:r>
            <a:r>
              <a:rPr lang="fr-FR" dirty="0" err="1"/>
              <a:t>modelling</a:t>
            </a:r>
            <a:r>
              <a:rPr lang="fr-FR" dirty="0"/>
              <a:t> </a:t>
            </a:r>
            <a:endParaRPr lang="en-GB" dirty="0"/>
          </a:p>
        </p:txBody>
      </p:sp>
      <p:sp>
        <p:nvSpPr>
          <p:cNvPr id="3" name="Espace réservé du texte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pPr lvl="1">
              <a:defRPr/>
            </a:pPr>
            <a:r>
              <a:rPr lang="en-GB" dirty="0"/>
              <a:t>Geostatistics on each region</a:t>
            </a:r>
          </a:p>
          <a:p>
            <a:pPr lvl="2">
              <a:defRPr/>
            </a:pPr>
            <a:r>
              <a:rPr lang="en-GB" dirty="0"/>
              <a:t>Properties can be </a:t>
            </a:r>
            <a:r>
              <a:rPr lang="en-GB" b="1" dirty="0"/>
              <a:t>continuous</a:t>
            </a:r>
            <a:r>
              <a:rPr lang="en-GB" dirty="0"/>
              <a:t> or </a:t>
            </a:r>
            <a:r>
              <a:rPr lang="en-GB" b="1" dirty="0"/>
              <a:t>categorical</a:t>
            </a:r>
          </a:p>
          <a:p>
            <a:pPr lvl="2">
              <a:defRPr/>
            </a:pPr>
            <a:r>
              <a:rPr lang="en-GB" dirty="0"/>
              <a:t>Methods: </a:t>
            </a:r>
            <a:r>
              <a:rPr lang="en-GB" b="1" dirty="0"/>
              <a:t>estimation</a:t>
            </a:r>
            <a:r>
              <a:rPr lang="en-GB" dirty="0"/>
              <a:t> or </a:t>
            </a:r>
            <a:r>
              <a:rPr lang="en-GB" b="1" dirty="0"/>
              <a:t>simulation</a:t>
            </a:r>
          </a:p>
          <a:p>
            <a:endParaRPr lang="en-GB" dirty="0"/>
          </a:p>
        </p:txBody>
      </p:sp>
      <p:pic>
        <p:nvPicPr>
          <p:cNvPr id="6" name="Image 5"/>
          <p:cNvPicPr>
            <a:picLocks noChangeAspect="1"/>
          </p:cNvPicPr>
          <p:nvPr/>
        </p:nvPicPr>
        <p:blipFill rotWithShape="1">
          <a:blip r:embed="rId2"/>
          <a:srcRect b="10464"/>
          <a:stretch/>
        </p:blipFill>
        <p:spPr>
          <a:xfrm>
            <a:off x="7248128" y="2348880"/>
            <a:ext cx="3922233" cy="3030666"/>
          </a:xfrm>
          <a:prstGeom prst="rect">
            <a:avLst/>
          </a:prstGeom>
        </p:spPr>
      </p:pic>
      <p:pic>
        <p:nvPicPr>
          <p:cNvPr id="7" name="Imag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43472" y="2348880"/>
            <a:ext cx="4104456" cy="28398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0857984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err="1"/>
              <a:t>Some</a:t>
            </a:r>
            <a:r>
              <a:rPr lang="fr-FR" dirty="0"/>
              <a:t> </a:t>
            </a:r>
            <a:r>
              <a:rPr lang="fr-FR" dirty="0" err="1"/>
              <a:t>examples</a:t>
            </a:r>
            <a:endParaRPr lang="en-GB" dirty="0"/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328" y="4371446"/>
            <a:ext cx="3576187" cy="2121467"/>
          </a:xfrm>
          <a:prstGeom prst="rect">
            <a:avLst/>
          </a:prstGeom>
        </p:spPr>
      </p:pic>
      <p:pic>
        <p:nvPicPr>
          <p:cNvPr id="5" name="Image 4"/>
          <p:cNvPicPr>
            <a:picLocks noChangeAspect="1"/>
          </p:cNvPicPr>
          <p:nvPr/>
        </p:nvPicPr>
        <p:blipFill rotWithShape="1">
          <a:blip r:embed="rId3"/>
          <a:srcRect t="6383"/>
          <a:stretch/>
        </p:blipFill>
        <p:spPr>
          <a:xfrm>
            <a:off x="4373173" y="738911"/>
            <a:ext cx="3522627" cy="2281698"/>
          </a:xfrm>
          <a:prstGeom prst="rect">
            <a:avLst/>
          </a:prstGeom>
        </p:spPr>
      </p:pic>
      <p:pic>
        <p:nvPicPr>
          <p:cNvPr id="7" name="Imag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792423" y="4514357"/>
            <a:ext cx="3278738" cy="1955838"/>
          </a:xfrm>
          <a:prstGeom prst="rect">
            <a:avLst/>
          </a:prstGeom>
        </p:spPr>
      </p:pic>
      <p:sp>
        <p:nvSpPr>
          <p:cNvPr id="9" name="Flèche droite 8"/>
          <p:cNvSpPr/>
          <p:nvPr/>
        </p:nvSpPr>
        <p:spPr>
          <a:xfrm rot="8602374">
            <a:off x="3357702" y="2685265"/>
            <a:ext cx="990199" cy="720080"/>
          </a:xfrm>
          <a:prstGeom prst="rightArrow">
            <a:avLst/>
          </a:prstGeom>
          <a:solidFill>
            <a:schemeClr val="tx2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latin typeface="Calibri" pitchFamily="34" charset="0"/>
              <a:cs typeface="Arial" pitchFamily="34" charset="0"/>
            </a:endParaRPr>
          </a:p>
        </p:txBody>
      </p:sp>
      <p:sp>
        <p:nvSpPr>
          <p:cNvPr id="10" name="Flèche droite 9"/>
          <p:cNvSpPr/>
          <p:nvPr/>
        </p:nvSpPr>
        <p:spPr>
          <a:xfrm rot="2057703">
            <a:off x="7959436" y="3389375"/>
            <a:ext cx="1152128" cy="720080"/>
          </a:xfrm>
          <a:prstGeom prst="rightArrow">
            <a:avLst/>
          </a:prstGeom>
          <a:solidFill>
            <a:schemeClr val="tx2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latin typeface="Calibri" pitchFamily="34" charset="0"/>
              <a:cs typeface="Arial" pitchFamily="34" charset="0"/>
            </a:endParaRPr>
          </a:p>
        </p:txBody>
      </p:sp>
      <p:pic>
        <p:nvPicPr>
          <p:cNvPr id="11" name="Image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305156" y="4371446"/>
            <a:ext cx="3652054" cy="2070874"/>
          </a:xfrm>
          <a:prstGeom prst="rect">
            <a:avLst/>
          </a:prstGeom>
        </p:spPr>
      </p:pic>
      <p:sp>
        <p:nvSpPr>
          <p:cNvPr id="13" name="Flèche droite 12"/>
          <p:cNvSpPr/>
          <p:nvPr/>
        </p:nvSpPr>
        <p:spPr>
          <a:xfrm rot="5400000">
            <a:off x="5639690" y="2920903"/>
            <a:ext cx="801716" cy="600601"/>
          </a:xfrm>
          <a:prstGeom prst="rightArrow">
            <a:avLst/>
          </a:prstGeom>
          <a:solidFill>
            <a:schemeClr val="tx2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latin typeface="Calibri" pitchFamily="34" charset="0"/>
              <a:cs typeface="Arial" pitchFamily="34" charset="0"/>
            </a:endParaRPr>
          </a:p>
        </p:txBody>
      </p:sp>
      <p:pic>
        <p:nvPicPr>
          <p:cNvPr id="14" name="Image 1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559975" y="1084030"/>
            <a:ext cx="3440681" cy="2056898"/>
          </a:xfrm>
          <a:prstGeom prst="rect">
            <a:avLst/>
          </a:prstGeom>
        </p:spPr>
      </p:pic>
      <p:sp>
        <p:nvSpPr>
          <p:cNvPr id="16" name="Flèche droite 15"/>
          <p:cNvSpPr/>
          <p:nvPr/>
        </p:nvSpPr>
        <p:spPr>
          <a:xfrm>
            <a:off x="7625082" y="1833581"/>
            <a:ext cx="1152128" cy="720080"/>
          </a:xfrm>
          <a:prstGeom prst="rightArrow">
            <a:avLst/>
          </a:prstGeom>
          <a:solidFill>
            <a:schemeClr val="tx2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latin typeface="Calibri" pitchFamily="34" charset="0"/>
              <a:cs typeface="Arial" pitchFamily="34" charset="0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433C4240-DD79-19D3-518D-CB1E6811FB44}"/>
              </a:ext>
            </a:extLst>
          </p:cNvPr>
          <p:cNvSpPr txBox="1"/>
          <p:nvPr/>
        </p:nvSpPr>
        <p:spPr>
          <a:xfrm>
            <a:off x="166767" y="3886925"/>
            <a:ext cx="3445167" cy="374906"/>
          </a:xfrm>
          <a:prstGeom prst="rect">
            <a:avLst/>
          </a:prstGeom>
          <a:solidFill>
            <a:schemeClr val="accent1">
              <a:lumMod val="75000"/>
              <a:alpha val="35000"/>
            </a:schemeClr>
          </a:solidFill>
          <a:ln w="15875">
            <a:solidFill>
              <a:schemeClr val="tx1">
                <a:lumMod val="50000"/>
                <a:lumOff val="50000"/>
              </a:schemeClr>
            </a:solidFill>
          </a:ln>
          <a:effectLst/>
        </p:spPr>
        <p:txBody>
          <a:bodyPr wrap="square" lIns="0" tIns="0" rIns="180000" bIns="36000" rtlCol="0" anchor="ctr" anchorCtr="0">
            <a:spAutoFit/>
          </a:bodyPr>
          <a:lstStyle/>
          <a:p>
            <a:pPr marL="365760" indent="-256032" algn="ctr" rtl="0">
              <a:spcBef>
                <a:spcPts val="300"/>
              </a:spcBef>
              <a:buClr>
                <a:schemeClr val="accent3"/>
              </a:buClr>
            </a:pPr>
            <a:r>
              <a:rPr lang="fr-FR" sz="2200" kern="1200" spc="6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Indicator</a:t>
            </a:r>
            <a:r>
              <a:rPr lang="fr-FR" sz="2200" kern="1200" spc="6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fr-FR" sz="2200" kern="1200" spc="6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kriging</a:t>
            </a:r>
            <a:r>
              <a:rPr lang="fr-FR" sz="2200" kern="1200" spc="6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(simple) </a:t>
            </a:r>
            <a:endParaRPr lang="en-GB" sz="2200" kern="1200" spc="6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59787ED2-4218-FB52-975B-EB3C3B002682}"/>
              </a:ext>
            </a:extLst>
          </p:cNvPr>
          <p:cNvSpPr txBox="1"/>
          <p:nvPr/>
        </p:nvSpPr>
        <p:spPr>
          <a:xfrm>
            <a:off x="9408368" y="3721332"/>
            <a:ext cx="2592288" cy="374906"/>
          </a:xfrm>
          <a:prstGeom prst="rect">
            <a:avLst/>
          </a:prstGeom>
          <a:solidFill>
            <a:schemeClr val="accent1">
              <a:lumMod val="75000"/>
              <a:alpha val="35000"/>
            </a:schemeClr>
          </a:solidFill>
          <a:ln w="15875">
            <a:solidFill>
              <a:schemeClr val="tx1">
                <a:lumMod val="50000"/>
                <a:lumOff val="50000"/>
              </a:schemeClr>
            </a:solidFill>
          </a:ln>
          <a:effectLst/>
        </p:spPr>
        <p:txBody>
          <a:bodyPr wrap="square" lIns="0" tIns="0" rIns="180000" bIns="36000" rtlCol="0" anchor="ctr" anchorCtr="0">
            <a:spAutoFit/>
          </a:bodyPr>
          <a:lstStyle/>
          <a:p>
            <a:pPr marL="365760" marR="0" indent="-256032" algn="ctr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accent3"/>
              </a:buClr>
              <a:buSzTx/>
              <a:buFont typeface="Georgia"/>
              <a:buNone/>
              <a:tabLst/>
            </a:pPr>
            <a:r>
              <a:rPr lang="fr-FR" sz="2200" kern="1200" spc="6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Nearest</a:t>
            </a:r>
            <a:r>
              <a:rPr lang="fr-FR" sz="2200" kern="1200" spc="6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fr-FR" sz="2200" kern="1200" spc="6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neighbour</a:t>
            </a:r>
            <a:endParaRPr lang="en-GB" sz="2200" kern="1200" spc="6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B299DCA5-1078-D7C9-C7D2-B5BD7553E7EF}"/>
              </a:ext>
            </a:extLst>
          </p:cNvPr>
          <p:cNvSpPr txBox="1"/>
          <p:nvPr/>
        </p:nvSpPr>
        <p:spPr>
          <a:xfrm>
            <a:off x="4369870" y="3886925"/>
            <a:ext cx="3522627" cy="374906"/>
          </a:xfrm>
          <a:prstGeom prst="rect">
            <a:avLst/>
          </a:prstGeom>
          <a:solidFill>
            <a:schemeClr val="accent1">
              <a:lumMod val="75000"/>
              <a:alpha val="35000"/>
            </a:schemeClr>
          </a:solidFill>
          <a:ln w="15875">
            <a:solidFill>
              <a:schemeClr val="tx1">
                <a:lumMod val="50000"/>
                <a:lumOff val="50000"/>
              </a:schemeClr>
            </a:solidFill>
          </a:ln>
          <a:effectLst/>
        </p:spPr>
        <p:txBody>
          <a:bodyPr wrap="square" lIns="0" tIns="0" rIns="180000" bIns="36000" rtlCol="0" anchor="ctr" anchorCtr="0">
            <a:spAutoFit/>
          </a:bodyPr>
          <a:lstStyle/>
          <a:p>
            <a:pPr marL="365760" marR="0" indent="-256032" algn="ctr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accent3"/>
              </a:buClr>
              <a:buSzTx/>
              <a:buFont typeface="Georgia"/>
              <a:buNone/>
              <a:tabLst/>
            </a:pPr>
            <a:r>
              <a:rPr lang="fr-FR" sz="2200" kern="1200" spc="60" noProof="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Indicator</a:t>
            </a:r>
            <a:r>
              <a:rPr lang="fr-FR" sz="2200" kern="1200" spc="60" noProof="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fr-FR" sz="2200" kern="1200" spc="60" noProof="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kriging</a:t>
            </a:r>
            <a:r>
              <a:rPr lang="fr-FR" sz="2200" kern="1200" spc="60" noProof="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(</a:t>
            </a:r>
            <a:r>
              <a:rPr lang="fr-FR" sz="2200" kern="1200" spc="60" noProof="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ordinary</a:t>
            </a:r>
            <a:r>
              <a:rPr lang="fr-FR" sz="2200" kern="1200" spc="60" noProof="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) </a:t>
            </a:r>
            <a:endParaRPr kumimoji="0" lang="en-GB" sz="2200" b="0" i="0" u="none" strike="noStrike" kern="1200" cap="none" spc="60" normalizeH="0" baseline="0" noProof="0" dirty="0">
              <a:ln>
                <a:noFill/>
              </a:ln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C6DBE642-1C6C-36C3-7536-C2A25F11AF12}"/>
              </a:ext>
            </a:extLst>
          </p:cNvPr>
          <p:cNvSpPr txBox="1"/>
          <p:nvPr/>
        </p:nvSpPr>
        <p:spPr>
          <a:xfrm>
            <a:off x="8960494" y="795497"/>
            <a:ext cx="2942596" cy="374906"/>
          </a:xfrm>
          <a:prstGeom prst="rect">
            <a:avLst/>
          </a:prstGeom>
          <a:solidFill>
            <a:schemeClr val="accent1">
              <a:lumMod val="75000"/>
              <a:alpha val="35000"/>
            </a:schemeClr>
          </a:solidFill>
          <a:ln w="15875">
            <a:solidFill>
              <a:schemeClr val="tx1">
                <a:lumMod val="50000"/>
                <a:lumOff val="50000"/>
              </a:schemeClr>
            </a:solidFill>
          </a:ln>
          <a:effectLst/>
        </p:spPr>
        <p:txBody>
          <a:bodyPr wrap="square" lIns="0" tIns="0" rIns="180000" bIns="36000" rtlCol="0" anchor="ctr" anchorCtr="0">
            <a:spAutoFit/>
          </a:bodyPr>
          <a:lstStyle/>
          <a:p>
            <a:pPr marL="365760" indent="-256032" algn="ctr" rtl="0">
              <a:spcBef>
                <a:spcPts val="300"/>
              </a:spcBef>
              <a:buClr>
                <a:schemeClr val="accent3"/>
              </a:buClr>
            </a:pPr>
            <a:r>
              <a:rPr lang="fr-FR" sz="2200" kern="1200" spc="6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Simulations … (SGS)</a:t>
            </a:r>
            <a:endParaRPr lang="en-GB" sz="2200" kern="1200" spc="6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261425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3" grpId="0" animBg="1"/>
      <p:bldP spid="16" grpId="0" animBg="1"/>
      <p:bldP spid="3" grpId="0" animBg="1"/>
      <p:bldP spid="17" grpId="0" animBg="1"/>
      <p:bldP spid="18" grpId="0" animBg="1"/>
      <p:bldP spid="19" grpId="0" animBg="1"/>
    </p:bld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Titre 1"/>
          <p:cNvSpPr>
            <a:spLocks noGrp="1"/>
          </p:cNvSpPr>
          <p:nvPr>
            <p:ph type="title"/>
          </p:nvPr>
        </p:nvSpPr>
        <p:spPr bwMode="auto">
          <a:xfrm>
            <a:off x="0" y="-27384"/>
            <a:ext cx="12191957" cy="1047725"/>
          </a:xfrm>
        </p:spPr>
        <p:txBody>
          <a:bodyPr/>
          <a:lstStyle/>
          <a:p>
            <a:pPr>
              <a:defRPr/>
            </a:pPr>
            <a:r>
              <a:rPr lang="en-US"/>
              <a:t>Most common workflow</a:t>
            </a:r>
            <a:endParaRPr lang="fr-FR"/>
          </a:p>
        </p:txBody>
      </p:sp>
      <p:sp>
        <p:nvSpPr>
          <p:cNvPr id="5" name="Espace réservé du texte 2"/>
          <p:cNvSpPr>
            <a:spLocks noGrp="1"/>
          </p:cNvSpPr>
          <p:nvPr>
            <p:ph type="body" sz="quarter" idx="10"/>
          </p:nvPr>
        </p:nvSpPr>
        <p:spPr bwMode="auto">
          <a:xfrm>
            <a:off x="425120" y="1214868"/>
            <a:ext cx="11239499" cy="495303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r>
              <a:rPr lang="en-US" dirty="0"/>
              <a:t>Numerical simulations</a:t>
            </a:r>
            <a:endParaRPr dirty="0"/>
          </a:p>
          <a:p>
            <a:pPr lvl="1">
              <a:defRPr/>
            </a:pPr>
            <a:r>
              <a:rPr lang="en-US" dirty="0"/>
              <a:t>Need for a specific grid</a:t>
            </a:r>
          </a:p>
          <a:p>
            <a:pPr lvl="1">
              <a:defRPr/>
            </a:pPr>
            <a:r>
              <a:rPr lang="en-US" dirty="0"/>
              <a:t>Physical simulations: rock stress, flow, wave propagation</a:t>
            </a:r>
          </a:p>
        </p:txBody>
      </p:sp>
      <p:sp>
        <p:nvSpPr>
          <p:cNvPr id="8" name="Rectangle 7"/>
          <p:cNvSpPr/>
          <p:nvPr/>
        </p:nvSpPr>
        <p:spPr bwMode="auto">
          <a:xfrm>
            <a:off x="8184232" y="6079921"/>
            <a:ext cx="4074151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1600" dirty="0">
                <a:solidFill>
                  <a:srgbClr val="3276DA"/>
                </a:solidFill>
              </a:rPr>
              <a:t>[</a:t>
            </a:r>
            <a:r>
              <a:rPr lang="en-US" sz="1600" dirty="0" err="1">
                <a:solidFill>
                  <a:srgbClr val="3276DA"/>
                </a:solidFill>
              </a:rPr>
              <a:t>Raguenel</a:t>
            </a:r>
            <a:r>
              <a:rPr lang="en-US" sz="1600" dirty="0">
                <a:solidFill>
                  <a:srgbClr val="3276DA"/>
                </a:solidFill>
              </a:rPr>
              <a:t> et al., RING Meeting 2019]</a:t>
            </a:r>
            <a:endParaRPr lang="en-CA" sz="1600" dirty="0">
              <a:solidFill>
                <a:srgbClr val="3276DA"/>
              </a:solidFill>
            </a:endParaRPr>
          </a:p>
        </p:txBody>
      </p:sp>
      <p:pic>
        <p:nvPicPr>
          <p:cNvPr id="9" name="Image 8"/>
          <p:cNvPicPr>
            <a:picLocks noChangeAspect="1"/>
          </p:cNvPicPr>
          <p:nvPr/>
        </p:nvPicPr>
        <p:blipFill>
          <a:blip r:embed="rId2"/>
          <a:srcRect b="52800"/>
          <a:stretch/>
        </p:blipFill>
        <p:spPr bwMode="auto">
          <a:xfrm>
            <a:off x="101598" y="3214260"/>
            <a:ext cx="2743218" cy="2328579"/>
          </a:xfrm>
          <a:prstGeom prst="rect">
            <a:avLst/>
          </a:prstGeom>
        </p:spPr>
      </p:pic>
      <p:pic>
        <p:nvPicPr>
          <p:cNvPr id="10" name="Image 9"/>
          <p:cNvPicPr>
            <a:picLocks noChangeAspect="1"/>
          </p:cNvPicPr>
          <p:nvPr/>
        </p:nvPicPr>
        <p:blipFill>
          <a:blip r:embed="rId2"/>
          <a:srcRect t="51132"/>
          <a:stretch/>
        </p:blipFill>
        <p:spPr bwMode="auto">
          <a:xfrm>
            <a:off x="2927647" y="3131962"/>
            <a:ext cx="2743218" cy="2410877"/>
          </a:xfrm>
          <a:prstGeom prst="rect">
            <a:avLst/>
          </a:prstGeom>
        </p:spPr>
      </p:pic>
      <p:pic>
        <p:nvPicPr>
          <p:cNvPr id="11" name="Image 10"/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>
            <a:off x="5994387" y="2994865"/>
            <a:ext cx="2839487" cy="3010449"/>
          </a:xfrm>
          <a:prstGeom prst="rect">
            <a:avLst/>
          </a:prstGeom>
        </p:spPr>
      </p:pic>
      <p:pic>
        <p:nvPicPr>
          <p:cNvPr id="12" name="Image 11"/>
          <p:cNvPicPr>
            <a:picLocks noChangeAspect="1"/>
          </p:cNvPicPr>
          <p:nvPr/>
        </p:nvPicPr>
        <p:blipFill>
          <a:blip r:embed="rId4"/>
          <a:stretch/>
        </p:blipFill>
        <p:spPr bwMode="auto">
          <a:xfrm>
            <a:off x="8976320" y="2828653"/>
            <a:ext cx="3057834" cy="3017493"/>
          </a:xfrm>
          <a:prstGeom prst="rect">
            <a:avLst/>
          </a:prstGeom>
        </p:spPr>
      </p:pic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Most </a:t>
            </a:r>
            <a:r>
              <a:rPr lang="fr-FR" dirty="0" err="1"/>
              <a:t>common</a:t>
            </a:r>
            <a:r>
              <a:rPr lang="fr-FR" dirty="0"/>
              <a:t> workflow</a:t>
            </a:r>
            <a:endParaRPr lang="en-GB" dirty="0"/>
          </a:p>
        </p:txBody>
      </p:sp>
      <p:sp>
        <p:nvSpPr>
          <p:cNvPr id="3" name="Espace réservé du texte 2"/>
          <p:cNvSpPr>
            <a:spLocks noGrp="1"/>
          </p:cNvSpPr>
          <p:nvPr>
            <p:ph type="body" sz="quarter" idx="10"/>
          </p:nvPr>
        </p:nvSpPr>
        <p:spPr>
          <a:xfrm>
            <a:off x="0" y="1242184"/>
            <a:ext cx="6799634" cy="5353167"/>
          </a:xfrm>
        </p:spPr>
        <p:txBody>
          <a:bodyPr/>
          <a:lstStyle/>
          <a:p>
            <a:pPr marL="109728" indent="0">
              <a:buNone/>
              <a:defRPr/>
            </a:pPr>
            <a:r>
              <a:rPr lang="en-US" dirty="0"/>
              <a:t>How to draw relevant volumes of interest ? </a:t>
            </a:r>
            <a:r>
              <a:rPr lang="en-US" i="1" dirty="0"/>
              <a:t>Mean ? Max ? Min ? </a:t>
            </a:r>
          </a:p>
          <a:p>
            <a:pPr marL="0" indent="0">
              <a:buNone/>
              <a:defRPr/>
            </a:pPr>
            <a:r>
              <a:rPr lang="en-US" dirty="0"/>
              <a:t>=&gt; Dependent on the context</a:t>
            </a:r>
          </a:p>
          <a:p>
            <a:pPr marL="0" indent="0">
              <a:buNone/>
              <a:defRPr/>
            </a:pPr>
            <a:r>
              <a:rPr lang="en-US" dirty="0"/>
              <a:t>  </a:t>
            </a:r>
          </a:p>
          <a:p>
            <a:pPr marL="109728" indent="0">
              <a:buNone/>
              <a:defRPr/>
            </a:pPr>
            <a:r>
              <a:rPr lang="en-US" dirty="0"/>
              <a:t>Notion of </a:t>
            </a:r>
            <a:r>
              <a:rPr lang="en-US" b="1" dirty="0"/>
              <a:t>cut-off</a:t>
            </a:r>
            <a:r>
              <a:rPr lang="en-US" dirty="0"/>
              <a:t> (</a:t>
            </a:r>
            <a:r>
              <a:rPr lang="en-US" i="1" dirty="0" err="1"/>
              <a:t>teneur</a:t>
            </a:r>
            <a:r>
              <a:rPr lang="en-US" i="1" dirty="0"/>
              <a:t> de </a:t>
            </a:r>
            <a:r>
              <a:rPr lang="en-US" i="1" dirty="0" err="1"/>
              <a:t>coupure</a:t>
            </a:r>
            <a:r>
              <a:rPr lang="en-US" dirty="0"/>
              <a:t>):</a:t>
            </a:r>
          </a:p>
          <a:p>
            <a:pPr marL="109728" indent="0">
              <a:buNone/>
              <a:defRPr/>
            </a:pPr>
            <a:r>
              <a:rPr lang="en-US" dirty="0"/>
              <a:t>minimal grade for </a:t>
            </a:r>
            <a:r>
              <a:rPr lang="en-US" b="1" dirty="0"/>
              <a:t>economical profitability</a:t>
            </a:r>
          </a:p>
          <a:p>
            <a:pPr marL="0" indent="0">
              <a:buNone/>
              <a:defRPr/>
            </a:pPr>
            <a:r>
              <a:rPr lang="en-US" i="1" dirty="0"/>
              <a:t>Cut-off = f(market price, extraction cost)</a:t>
            </a:r>
          </a:p>
          <a:p>
            <a:pPr marL="0" indent="0">
              <a:buNone/>
              <a:defRPr/>
            </a:pPr>
            <a:r>
              <a:rPr lang="en-US" dirty="0"/>
              <a:t>Mine design varies based on the cut-off: several projections must be made during the late exploration stage to prepare for potential variations in commodity prices.</a:t>
            </a:r>
          </a:p>
          <a:p>
            <a:pPr marL="109728" indent="0">
              <a:buNone/>
            </a:pPr>
            <a:endParaRPr lang="en-GB" dirty="0"/>
          </a:p>
        </p:txBody>
      </p:sp>
      <p:pic>
        <p:nvPicPr>
          <p:cNvPr id="5" name="Imag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6888088" y="1412776"/>
            <a:ext cx="5106950" cy="4320480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54208AE4-E6B2-1697-BB78-932EB8AFE13F}"/>
              </a:ext>
            </a:extLst>
          </p:cNvPr>
          <p:cNvSpPr txBox="1"/>
          <p:nvPr/>
        </p:nvSpPr>
        <p:spPr>
          <a:xfrm>
            <a:off x="74299" y="836502"/>
            <a:ext cx="4103024" cy="405683"/>
          </a:xfrm>
          <a:prstGeom prst="rect">
            <a:avLst/>
          </a:prstGeom>
          <a:noFill/>
          <a:ln w="15875">
            <a:noFill/>
          </a:ln>
          <a:effectLst/>
        </p:spPr>
        <p:txBody>
          <a:bodyPr wrap="none" lIns="0" tIns="0" rIns="180000" bIns="36000" rtlCol="0" anchor="ctr" anchorCtr="0">
            <a:spAutoFit/>
          </a:bodyPr>
          <a:lstStyle/>
          <a:p>
            <a:pPr marL="365760" indent="-256032" algn="ctr">
              <a:spcBef>
                <a:spcPts val="300"/>
              </a:spcBef>
              <a:buClr>
                <a:schemeClr val="accent3"/>
              </a:buClr>
            </a:pPr>
            <a:r>
              <a:rPr lang="en-US" sz="2400" b="1" dirty="0"/>
              <a:t>Creation of ore </a:t>
            </a:r>
            <a:r>
              <a:rPr lang="en-US" sz="2400" b="1" dirty="0" err="1"/>
              <a:t>geobodies</a:t>
            </a:r>
            <a:endParaRPr lang="en-US" sz="2400" b="1" dirty="0"/>
          </a:p>
        </p:txBody>
      </p:sp>
    </p:spTree>
    <p:extLst>
      <p:ext uri="{BB962C8B-B14F-4D97-AF65-F5344CB8AC3E}">
        <p14:creationId xmlns:p14="http://schemas.microsoft.com/office/powerpoint/2010/main" val="22927840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Cut-off</a:t>
            </a:r>
            <a:endParaRPr lang="en-GB" dirty="0"/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8572" y="2191341"/>
            <a:ext cx="3394093" cy="2924944"/>
          </a:xfrm>
          <a:prstGeom prst="rect">
            <a:avLst/>
          </a:prstGeom>
        </p:spPr>
      </p:pic>
      <p:pic>
        <p:nvPicPr>
          <p:cNvPr id="5" name="Image 4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416025" y="1034151"/>
            <a:ext cx="3187567" cy="2535565"/>
          </a:xfrm>
          <a:prstGeom prst="rect">
            <a:avLst/>
          </a:prstGeom>
        </p:spPr>
      </p:pic>
      <p:sp>
        <p:nvSpPr>
          <p:cNvPr id="6" name="ZoneTexte 5"/>
          <p:cNvSpPr txBox="1"/>
          <p:nvPr/>
        </p:nvSpPr>
        <p:spPr>
          <a:xfrm>
            <a:off x="1062390" y="1648105"/>
            <a:ext cx="1806455" cy="374906"/>
          </a:xfrm>
          <a:prstGeom prst="rect">
            <a:avLst/>
          </a:prstGeom>
          <a:solidFill>
            <a:schemeClr val="accent1">
              <a:lumMod val="75000"/>
              <a:alpha val="35000"/>
            </a:schemeClr>
          </a:solidFill>
          <a:ln w="15875">
            <a:solidFill>
              <a:schemeClr val="tx1">
                <a:lumMod val="50000"/>
                <a:lumOff val="50000"/>
              </a:schemeClr>
            </a:solidFill>
          </a:ln>
          <a:effectLst/>
        </p:spPr>
        <p:txBody>
          <a:bodyPr wrap="square" lIns="0" tIns="0" rIns="180000" bIns="36000" rtlCol="0" anchor="ctr" anchorCtr="0">
            <a:spAutoFit/>
          </a:bodyPr>
          <a:lstStyle/>
          <a:p>
            <a:pPr marL="365760" marR="0" indent="-256032" algn="ctr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accent3"/>
              </a:buClr>
              <a:buSzTx/>
              <a:buFont typeface="Georgia"/>
              <a:buNone/>
              <a:tabLst/>
            </a:pPr>
            <a:r>
              <a:rPr lang="fr-FR" sz="2200" kern="1200" spc="6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Uranium %</a:t>
            </a:r>
            <a:endParaRPr kumimoji="0" lang="en-GB" sz="2200" b="0" i="0" u="none" strike="noStrike" kern="1200" cap="none" spc="60" normalizeH="0" baseline="0" noProof="0" dirty="0">
              <a:ln>
                <a:noFill/>
              </a:ln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" name="ZoneTexte 6"/>
          <p:cNvSpPr txBox="1"/>
          <p:nvPr/>
        </p:nvSpPr>
        <p:spPr>
          <a:xfrm>
            <a:off x="10252892" y="795525"/>
            <a:ext cx="1800200" cy="374906"/>
          </a:xfrm>
          <a:prstGeom prst="rect">
            <a:avLst/>
          </a:prstGeom>
          <a:solidFill>
            <a:schemeClr val="accent1">
              <a:lumMod val="75000"/>
              <a:alpha val="35000"/>
            </a:schemeClr>
          </a:solidFill>
          <a:ln w="15875">
            <a:solidFill>
              <a:schemeClr val="tx1">
                <a:lumMod val="50000"/>
                <a:lumOff val="50000"/>
              </a:schemeClr>
            </a:solidFill>
          </a:ln>
          <a:effectLst/>
        </p:spPr>
        <p:txBody>
          <a:bodyPr wrap="square" lIns="0" tIns="0" rIns="180000" bIns="36000" rtlCol="0" anchor="ctr" anchorCtr="0">
            <a:spAutoFit/>
          </a:bodyPr>
          <a:lstStyle/>
          <a:p>
            <a:pPr marL="365760" marR="0" indent="-256032" algn="ctr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accent3"/>
              </a:buClr>
              <a:buSzTx/>
              <a:buFont typeface="Georgia"/>
              <a:buNone/>
              <a:tabLst/>
            </a:pPr>
            <a:r>
              <a:rPr lang="fr-FR" sz="2200" kern="1200" spc="6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Cut-off 10%</a:t>
            </a:r>
            <a:endParaRPr kumimoji="0" lang="en-GB" sz="2200" b="0" i="0" u="none" strike="noStrike" kern="1200" cap="none" spc="60" normalizeH="0" baseline="0" noProof="0" dirty="0">
              <a:ln>
                <a:noFill/>
              </a:ln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8" name="Imag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65625" y="3761825"/>
            <a:ext cx="3288368" cy="2708920"/>
          </a:xfrm>
          <a:prstGeom prst="rect">
            <a:avLst/>
          </a:prstGeom>
        </p:spPr>
      </p:pic>
      <p:sp>
        <p:nvSpPr>
          <p:cNvPr id="10" name="ZoneTexte 9"/>
          <p:cNvSpPr txBox="1"/>
          <p:nvPr/>
        </p:nvSpPr>
        <p:spPr>
          <a:xfrm>
            <a:off x="10252892" y="3672062"/>
            <a:ext cx="1800200" cy="374906"/>
          </a:xfrm>
          <a:prstGeom prst="rect">
            <a:avLst/>
          </a:prstGeom>
          <a:solidFill>
            <a:schemeClr val="accent1">
              <a:lumMod val="75000"/>
              <a:alpha val="35000"/>
            </a:schemeClr>
          </a:solidFill>
          <a:ln w="15875">
            <a:solidFill>
              <a:schemeClr val="tx1">
                <a:lumMod val="50000"/>
                <a:lumOff val="50000"/>
              </a:schemeClr>
            </a:solidFill>
          </a:ln>
          <a:effectLst/>
        </p:spPr>
        <p:txBody>
          <a:bodyPr wrap="square" lIns="0" tIns="0" rIns="180000" bIns="36000" rtlCol="0" anchor="ctr" anchorCtr="0">
            <a:spAutoFit/>
          </a:bodyPr>
          <a:lstStyle/>
          <a:p>
            <a:pPr marL="365760" marR="0" indent="-256032" algn="ctr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accent3"/>
              </a:buClr>
              <a:buSzTx/>
              <a:buFont typeface="Georgia"/>
              <a:buNone/>
              <a:tabLst/>
            </a:pPr>
            <a:r>
              <a:rPr lang="fr-FR" sz="2200" kern="1200" spc="6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Cut-off 5%</a:t>
            </a:r>
            <a:endParaRPr kumimoji="0" lang="en-GB" sz="2200" b="0" i="0" u="none" strike="noStrike" kern="1200" cap="none" spc="60" normalizeH="0" baseline="0" noProof="0" dirty="0">
              <a:ln>
                <a:noFill/>
              </a:ln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1" name="Image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69961" y="2176088"/>
            <a:ext cx="3288368" cy="2817766"/>
          </a:xfrm>
          <a:prstGeom prst="rect">
            <a:avLst/>
          </a:prstGeom>
        </p:spPr>
      </p:pic>
      <p:sp>
        <p:nvSpPr>
          <p:cNvPr id="12" name="ZoneTexte 11"/>
          <p:cNvSpPr txBox="1"/>
          <p:nvPr/>
        </p:nvSpPr>
        <p:spPr>
          <a:xfrm>
            <a:off x="4613079" y="1648105"/>
            <a:ext cx="1800200" cy="374906"/>
          </a:xfrm>
          <a:prstGeom prst="rect">
            <a:avLst/>
          </a:prstGeom>
          <a:solidFill>
            <a:schemeClr val="accent1">
              <a:lumMod val="75000"/>
              <a:alpha val="35000"/>
            </a:schemeClr>
          </a:solidFill>
          <a:ln w="15875">
            <a:solidFill>
              <a:schemeClr val="tx1">
                <a:lumMod val="50000"/>
                <a:lumOff val="50000"/>
              </a:schemeClr>
            </a:solidFill>
          </a:ln>
          <a:effectLst/>
        </p:spPr>
        <p:txBody>
          <a:bodyPr wrap="square" lIns="0" tIns="0" rIns="180000" bIns="36000" rtlCol="0" anchor="ctr" anchorCtr="0">
            <a:spAutoFit/>
          </a:bodyPr>
          <a:lstStyle/>
          <a:p>
            <a:pPr marL="365760" marR="0" indent="-256032" algn="ctr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accent3"/>
              </a:buClr>
              <a:buSzTx/>
              <a:buFont typeface="Georgia"/>
              <a:buNone/>
              <a:tabLst/>
            </a:pPr>
            <a:r>
              <a:rPr lang="fr-FR" sz="2200" kern="1200" spc="6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Cut-off 4%</a:t>
            </a:r>
            <a:endParaRPr kumimoji="0" lang="en-GB" sz="2200" b="0" i="0" u="none" strike="noStrike" kern="1200" cap="none" spc="60" normalizeH="0" baseline="0" noProof="0" dirty="0">
              <a:ln>
                <a:noFill/>
              </a:ln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282154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0" grpId="0" animBg="1"/>
      <p:bldP spid="12" grpId="0" animBg="1"/>
    </p:bld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Rectangle : coins arrondis 32">
            <a:extLst>
              <a:ext uri="{FF2B5EF4-FFF2-40B4-BE49-F238E27FC236}">
                <a16:creationId xmlns:a16="http://schemas.microsoft.com/office/drawing/2014/main" id="{AF638094-D0D8-E907-E3E1-8D8E2B911CE2}"/>
              </a:ext>
            </a:extLst>
          </p:cNvPr>
          <p:cNvSpPr/>
          <p:nvPr/>
        </p:nvSpPr>
        <p:spPr>
          <a:xfrm>
            <a:off x="9367238" y="2317518"/>
            <a:ext cx="1537468" cy="2529193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latin typeface="Calibri" pitchFamily="34" charset="0"/>
              <a:cs typeface="Arial" pitchFamily="34" charset="0"/>
            </a:endParaRPr>
          </a:p>
        </p:txBody>
      </p:sp>
      <p:sp>
        <p:nvSpPr>
          <p:cNvPr id="32" name="Rectangle : coins arrondis 31">
            <a:extLst>
              <a:ext uri="{FF2B5EF4-FFF2-40B4-BE49-F238E27FC236}">
                <a16:creationId xmlns:a16="http://schemas.microsoft.com/office/drawing/2014/main" id="{CEF5167B-1C81-1516-4215-F752E73DB585}"/>
              </a:ext>
            </a:extLst>
          </p:cNvPr>
          <p:cNvSpPr/>
          <p:nvPr/>
        </p:nvSpPr>
        <p:spPr>
          <a:xfrm>
            <a:off x="7276289" y="2315156"/>
            <a:ext cx="1624520" cy="2529193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latin typeface="Calibri" pitchFamily="34" charset="0"/>
              <a:cs typeface="Arial" pitchFamily="34" charset="0"/>
            </a:endParaRPr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Most </a:t>
            </a:r>
            <a:r>
              <a:rPr lang="fr-FR" dirty="0" err="1"/>
              <a:t>common</a:t>
            </a:r>
            <a:r>
              <a:rPr lang="fr-FR" dirty="0"/>
              <a:t> workflow</a:t>
            </a:r>
            <a:endParaRPr lang="en-GB" dirty="0"/>
          </a:p>
        </p:txBody>
      </p:sp>
      <p:sp>
        <p:nvSpPr>
          <p:cNvPr id="3" name="Espace réservé du texte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GB" dirty="0"/>
              <a:t>Computation of the </a:t>
            </a:r>
            <a:r>
              <a:rPr lang="en-GB" b="1" dirty="0"/>
              <a:t>reserve/resources </a:t>
            </a:r>
            <a:r>
              <a:rPr lang="en-GB" dirty="0"/>
              <a:t>volumes</a:t>
            </a:r>
          </a:p>
          <a:p>
            <a:pPr lvl="1">
              <a:defRPr/>
            </a:pPr>
            <a:r>
              <a:rPr lang="en-GB" dirty="0"/>
              <a:t>Profitability </a:t>
            </a:r>
            <a:r>
              <a:rPr lang="en-GB" dirty="0">
                <a:sym typeface="Wingdings" panose="05000000000000000000" pitchFamily="2" charset="2"/>
              </a:rPr>
              <a:t> Cut-off grade </a:t>
            </a:r>
          </a:p>
          <a:p>
            <a:pPr marL="457200" lvl="1" indent="0">
              <a:buNone/>
              <a:defRPr/>
            </a:pPr>
            <a:endParaRPr lang="en-GB" dirty="0"/>
          </a:p>
          <a:p>
            <a:pPr lvl="1">
              <a:defRPr/>
            </a:pPr>
            <a:r>
              <a:rPr lang="en-GB" b="1" dirty="0"/>
              <a:t>Reserves vs resources : </a:t>
            </a:r>
          </a:p>
          <a:p>
            <a:endParaRPr lang="en-GB" dirty="0"/>
          </a:p>
        </p:txBody>
      </p:sp>
      <p:graphicFrame>
        <p:nvGraphicFramePr>
          <p:cNvPr id="4" name="Diagramme 3"/>
          <p:cNvGraphicFramePr/>
          <p:nvPr>
            <p:extLst>
              <p:ext uri="{D42A27DB-BD31-4B8C-83A1-F6EECF244321}">
                <p14:modId xmlns:p14="http://schemas.microsoft.com/office/powerpoint/2010/main" val="2105014079"/>
              </p:ext>
            </p:extLst>
          </p:nvPr>
        </p:nvGraphicFramePr>
        <p:xfrm>
          <a:off x="-271658" y="2840327"/>
          <a:ext cx="2911872" cy="28285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7" name="Rectangle 6"/>
          <p:cNvSpPr/>
          <p:nvPr/>
        </p:nvSpPr>
        <p:spPr bwMode="auto">
          <a:xfrm>
            <a:off x="2119380" y="3085058"/>
            <a:ext cx="2320032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Total amount </a:t>
            </a:r>
            <a:r>
              <a:rPr lang="en-US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of ore, oil, etc.</a:t>
            </a:r>
          </a:p>
          <a:p>
            <a:r>
              <a:rPr lang="en-US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present in an area </a:t>
            </a:r>
          </a:p>
          <a:p>
            <a:r>
              <a:rPr lang="en-US" sz="1400" i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Initial Re = identified Re + non-profitable Re + non-identified Re +…</a:t>
            </a:r>
            <a:endParaRPr lang="fr-FR" sz="1400" i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8" name="Rectangle 7"/>
          <p:cNvSpPr/>
          <p:nvPr/>
        </p:nvSpPr>
        <p:spPr bwMode="auto">
          <a:xfrm>
            <a:off x="215099" y="5602541"/>
            <a:ext cx="2191231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Total amount of </a:t>
            </a:r>
            <a:r>
              <a:rPr lang="en-US" sz="1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profitable recoverable </a:t>
            </a:r>
            <a:r>
              <a:rPr lang="en-US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resources</a:t>
            </a:r>
            <a:endParaRPr lang="fr-FR" sz="14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" name="Rectangle 8"/>
          <p:cNvSpPr/>
          <p:nvPr/>
        </p:nvSpPr>
        <p:spPr bwMode="auto">
          <a:xfrm>
            <a:off x="1443288" y="4536303"/>
            <a:ext cx="1670615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i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Cost of production, market prices, accessibility, etc.</a:t>
            </a:r>
            <a:endParaRPr lang="fr-FR" sz="1400" i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2" name="Flèche : bas 11">
            <a:extLst>
              <a:ext uri="{FF2B5EF4-FFF2-40B4-BE49-F238E27FC236}">
                <a16:creationId xmlns:a16="http://schemas.microsoft.com/office/drawing/2014/main" id="{03B8CC7D-812B-F0B1-1726-8581957A7D0A}"/>
              </a:ext>
            </a:extLst>
          </p:cNvPr>
          <p:cNvSpPr/>
          <p:nvPr/>
        </p:nvSpPr>
        <p:spPr>
          <a:xfrm>
            <a:off x="6341298" y="2412460"/>
            <a:ext cx="312420" cy="2529193"/>
          </a:xfrm>
          <a:prstGeom prst="downArrow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fr-FR" dirty="0">
              <a:latin typeface="Calibri" pitchFamily="34" charset="0"/>
              <a:cs typeface="Arial" pitchFamily="34" charset="0"/>
            </a:endParaRPr>
          </a:p>
        </p:txBody>
      </p:sp>
      <p:sp>
        <p:nvSpPr>
          <p:cNvPr id="13" name="Flèche : bas 12">
            <a:extLst>
              <a:ext uri="{FF2B5EF4-FFF2-40B4-BE49-F238E27FC236}">
                <a16:creationId xmlns:a16="http://schemas.microsoft.com/office/drawing/2014/main" id="{ABF810AB-8DDA-9773-57BB-AC9F364CB819}"/>
              </a:ext>
            </a:extLst>
          </p:cNvPr>
          <p:cNvSpPr/>
          <p:nvPr/>
        </p:nvSpPr>
        <p:spPr>
          <a:xfrm rot="16200000">
            <a:off x="9119182" y="2675574"/>
            <a:ext cx="301557" cy="4970975"/>
          </a:xfrm>
          <a:prstGeom prst="downArrow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latin typeface="Calibri" pitchFamily="34" charset="0"/>
              <a:cs typeface="Arial" pitchFamily="34" charset="0"/>
            </a:endParaRPr>
          </a:p>
        </p:txBody>
      </p:sp>
      <p:sp>
        <p:nvSpPr>
          <p:cNvPr id="15" name="Espace réservé du texte 2">
            <a:extLst>
              <a:ext uri="{FF2B5EF4-FFF2-40B4-BE49-F238E27FC236}">
                <a16:creationId xmlns:a16="http://schemas.microsoft.com/office/drawing/2014/main" id="{EBCB2EC5-9C26-D838-8324-FE89BA168A46}"/>
              </a:ext>
            </a:extLst>
          </p:cNvPr>
          <p:cNvSpPr txBox="1">
            <a:spLocks/>
          </p:cNvSpPr>
          <p:nvPr/>
        </p:nvSpPr>
        <p:spPr bwMode="auto">
          <a:xfrm>
            <a:off x="7086030" y="1372747"/>
            <a:ext cx="1892598" cy="837999"/>
          </a:xfrm>
          <a:prstGeom prst="rect">
            <a:avLst/>
          </a:prstGeom>
        </p:spPr>
        <p:txBody>
          <a:bodyPr vertOverflow="overflow" horzOverflow="clip" vert="horz" wrap="square" lIns="91440" tIns="45720" rIns="91440" bIns="45720" numCol="1" spcCol="0" rtlCol="0" fromWordArt="0" anchor="t" anchorCtr="0" forceAA="0" compatLnSpc="0">
            <a:normAutofit/>
          </a:bodyPr>
          <a:lstStyle>
            <a:lvl1pPr marL="365760" indent="-256032" algn="l" rtl="0" eaLnBrk="1" latinLnBrk="0" hangingPunct="1">
              <a:spcBef>
                <a:spcPts val="300"/>
              </a:spcBef>
              <a:buClr>
                <a:schemeClr val="tx1"/>
              </a:buClr>
              <a:buFont typeface="Georgia"/>
              <a:buChar char="•"/>
              <a:defRPr kumimoji="0" sz="28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658368" indent="-246888" algn="l" rtl="0" eaLnBrk="1" latinLnBrk="0" hangingPunct="1">
              <a:spcBef>
                <a:spcPts val="3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kumimoji="0" sz="2600" kern="1200">
                <a:solidFill>
                  <a:schemeClr val="accent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923544" indent="-219456" algn="l" rtl="0" eaLnBrk="1" latinLnBrk="0" hangingPunct="1">
              <a:spcBef>
                <a:spcPts val="3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kumimoji="0" sz="2400" kern="1200">
                <a:solidFill>
                  <a:schemeClr val="accent2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179576" indent="-201168" algn="l" rtl="0" eaLnBrk="1" latinLnBrk="0" hangingPunct="1">
              <a:spcBef>
                <a:spcPts val="300"/>
              </a:spcBef>
              <a:buClr>
                <a:schemeClr val="accent4"/>
              </a:buClr>
              <a:buFont typeface="Arial" panose="020B0604020202020204" pitchFamily="34" charset="0"/>
              <a:buChar char="•"/>
              <a:defRPr kumimoji="0" sz="2200" kern="1200">
                <a:solidFill>
                  <a:schemeClr val="accent4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1389888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0" sz="20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5pPr>
            <a:lvl6pPr marL="1609344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0" sz="18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6pPr>
            <a:lvl7pPr marL="1828800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0" sz="16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7pPr>
            <a:lvl8pPr marL="2029968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◦"/>
              <a:defRPr kumimoji="0" sz="15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8pPr>
            <a:lvl9pPr marL="2240280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◦"/>
              <a:defRPr kumimoji="0" sz="1400" kern="1200" baseline="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09728" indent="0" algn="ctr">
              <a:buNone/>
              <a:defRPr/>
            </a:pPr>
            <a:r>
              <a:rPr lang="en-GB" sz="2400" b="1" dirty="0"/>
              <a:t>Exploration results</a:t>
            </a:r>
          </a:p>
          <a:p>
            <a:pPr marL="109728" indent="0" algn="ctr">
              <a:buNone/>
              <a:defRPr/>
            </a:pPr>
            <a:endParaRPr lang="en-GB" sz="1600" dirty="0"/>
          </a:p>
        </p:txBody>
      </p:sp>
      <p:sp>
        <p:nvSpPr>
          <p:cNvPr id="16" name="Espace réservé du texte 2">
            <a:extLst>
              <a:ext uri="{FF2B5EF4-FFF2-40B4-BE49-F238E27FC236}">
                <a16:creationId xmlns:a16="http://schemas.microsoft.com/office/drawing/2014/main" id="{2424FED9-E725-8C06-2DEC-D91506FBD71C}"/>
              </a:ext>
            </a:extLst>
          </p:cNvPr>
          <p:cNvSpPr txBox="1">
            <a:spLocks/>
          </p:cNvSpPr>
          <p:nvPr/>
        </p:nvSpPr>
        <p:spPr bwMode="auto">
          <a:xfrm>
            <a:off x="9057503" y="1372747"/>
            <a:ext cx="2060748" cy="837999"/>
          </a:xfrm>
          <a:prstGeom prst="rect">
            <a:avLst/>
          </a:prstGeom>
        </p:spPr>
        <p:txBody>
          <a:bodyPr vertOverflow="overflow" horzOverflow="clip" vert="horz" wrap="square" lIns="91440" tIns="45720" rIns="91440" bIns="45720" numCol="1" spcCol="0" rtlCol="0" fromWordArt="0" anchor="t" anchorCtr="0" forceAA="0" compatLnSpc="0">
            <a:normAutofit/>
          </a:bodyPr>
          <a:lstStyle>
            <a:lvl1pPr marL="365760" indent="-256032" algn="l" rtl="0" eaLnBrk="1" latinLnBrk="0" hangingPunct="1">
              <a:spcBef>
                <a:spcPts val="300"/>
              </a:spcBef>
              <a:buClr>
                <a:schemeClr val="tx1"/>
              </a:buClr>
              <a:buFont typeface="Georgia"/>
              <a:buChar char="•"/>
              <a:defRPr kumimoji="0" sz="28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658368" indent="-246888" algn="l" rtl="0" eaLnBrk="1" latinLnBrk="0" hangingPunct="1">
              <a:spcBef>
                <a:spcPts val="3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kumimoji="0" sz="2600" kern="1200">
                <a:solidFill>
                  <a:schemeClr val="accent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923544" indent="-219456" algn="l" rtl="0" eaLnBrk="1" latinLnBrk="0" hangingPunct="1">
              <a:spcBef>
                <a:spcPts val="3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kumimoji="0" sz="2400" kern="1200">
                <a:solidFill>
                  <a:schemeClr val="accent2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179576" indent="-201168" algn="l" rtl="0" eaLnBrk="1" latinLnBrk="0" hangingPunct="1">
              <a:spcBef>
                <a:spcPts val="300"/>
              </a:spcBef>
              <a:buClr>
                <a:schemeClr val="accent4"/>
              </a:buClr>
              <a:buFont typeface="Arial" panose="020B0604020202020204" pitchFamily="34" charset="0"/>
              <a:buChar char="•"/>
              <a:defRPr kumimoji="0" sz="2200" kern="1200">
                <a:solidFill>
                  <a:schemeClr val="accent4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1389888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0" sz="20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5pPr>
            <a:lvl6pPr marL="1609344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0" sz="18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6pPr>
            <a:lvl7pPr marL="1828800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0" sz="16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7pPr>
            <a:lvl8pPr marL="2029968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◦"/>
              <a:defRPr kumimoji="0" sz="15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8pPr>
            <a:lvl9pPr marL="2240280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◦"/>
              <a:defRPr kumimoji="0" sz="1400" kern="1200" baseline="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09728" indent="0" algn="ctr">
              <a:buNone/>
              <a:defRPr/>
            </a:pPr>
            <a:r>
              <a:rPr lang="en-GB" sz="2400" b="1" dirty="0"/>
              <a:t>Mine development</a:t>
            </a:r>
          </a:p>
          <a:p>
            <a:pPr marL="109728" indent="0" algn="ctr">
              <a:buNone/>
              <a:defRPr/>
            </a:pPr>
            <a:endParaRPr lang="en-GB" sz="1600" dirty="0"/>
          </a:p>
        </p:txBody>
      </p:sp>
      <p:sp>
        <p:nvSpPr>
          <p:cNvPr id="17" name="Espace réservé du texte 2">
            <a:extLst>
              <a:ext uri="{FF2B5EF4-FFF2-40B4-BE49-F238E27FC236}">
                <a16:creationId xmlns:a16="http://schemas.microsoft.com/office/drawing/2014/main" id="{32B4D088-053B-04B1-3AAD-8DF3D864084D}"/>
              </a:ext>
            </a:extLst>
          </p:cNvPr>
          <p:cNvSpPr txBox="1">
            <a:spLocks/>
          </p:cNvSpPr>
          <p:nvPr/>
        </p:nvSpPr>
        <p:spPr bwMode="auto">
          <a:xfrm>
            <a:off x="7086030" y="2315156"/>
            <a:ext cx="1892598" cy="473472"/>
          </a:xfrm>
          <a:prstGeom prst="rect">
            <a:avLst/>
          </a:prstGeom>
        </p:spPr>
        <p:txBody>
          <a:bodyPr vertOverflow="overflow" horzOverflow="clip" vert="horz" wrap="square" lIns="91440" tIns="45720" rIns="91440" bIns="45720" numCol="1" spcCol="0" rtlCol="0" fromWordArt="0" anchor="t" anchorCtr="0" forceAA="0" compatLnSpc="0">
            <a:normAutofit/>
          </a:bodyPr>
          <a:lstStyle>
            <a:lvl1pPr marL="365760" indent="-256032" algn="l" rtl="0" eaLnBrk="1" latinLnBrk="0" hangingPunct="1">
              <a:spcBef>
                <a:spcPts val="300"/>
              </a:spcBef>
              <a:buClr>
                <a:schemeClr val="tx1"/>
              </a:buClr>
              <a:buFont typeface="Georgia"/>
              <a:buChar char="•"/>
              <a:defRPr kumimoji="0" sz="28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658368" indent="-246888" algn="l" rtl="0" eaLnBrk="1" latinLnBrk="0" hangingPunct="1">
              <a:spcBef>
                <a:spcPts val="3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kumimoji="0" sz="2600" kern="1200">
                <a:solidFill>
                  <a:schemeClr val="accent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923544" indent="-219456" algn="l" rtl="0" eaLnBrk="1" latinLnBrk="0" hangingPunct="1">
              <a:spcBef>
                <a:spcPts val="3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kumimoji="0" sz="2400" kern="1200">
                <a:solidFill>
                  <a:schemeClr val="accent2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179576" indent="-201168" algn="l" rtl="0" eaLnBrk="1" latinLnBrk="0" hangingPunct="1">
              <a:spcBef>
                <a:spcPts val="300"/>
              </a:spcBef>
              <a:buClr>
                <a:schemeClr val="accent4"/>
              </a:buClr>
              <a:buFont typeface="Arial" panose="020B0604020202020204" pitchFamily="34" charset="0"/>
              <a:buChar char="•"/>
              <a:defRPr kumimoji="0" sz="2200" kern="1200">
                <a:solidFill>
                  <a:schemeClr val="accent4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1389888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0" sz="20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5pPr>
            <a:lvl6pPr marL="1609344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0" sz="18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6pPr>
            <a:lvl7pPr marL="1828800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0" sz="16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7pPr>
            <a:lvl8pPr marL="2029968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◦"/>
              <a:defRPr kumimoji="0" sz="15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8pPr>
            <a:lvl9pPr marL="2240280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◦"/>
              <a:defRPr kumimoji="0" sz="1400" kern="1200" baseline="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09728" indent="0" algn="ctr">
              <a:buNone/>
              <a:defRPr/>
            </a:pPr>
            <a:r>
              <a:rPr lang="en-GB" sz="2400" b="1" i="1" u="sng" dirty="0">
                <a:solidFill>
                  <a:schemeClr val="bg2">
                    <a:lumMod val="25000"/>
                  </a:schemeClr>
                </a:solidFill>
              </a:rPr>
              <a:t>Resources</a:t>
            </a:r>
          </a:p>
          <a:p>
            <a:pPr marL="109728" indent="0" algn="ctr">
              <a:buNone/>
              <a:defRPr/>
            </a:pPr>
            <a:endParaRPr lang="en-GB" sz="1600" dirty="0"/>
          </a:p>
        </p:txBody>
      </p:sp>
      <p:sp>
        <p:nvSpPr>
          <p:cNvPr id="18" name="Espace réservé du texte 2">
            <a:extLst>
              <a:ext uri="{FF2B5EF4-FFF2-40B4-BE49-F238E27FC236}">
                <a16:creationId xmlns:a16="http://schemas.microsoft.com/office/drawing/2014/main" id="{DE13757B-7E38-91B0-9906-0ED4624AB1DE}"/>
              </a:ext>
            </a:extLst>
          </p:cNvPr>
          <p:cNvSpPr txBox="1">
            <a:spLocks/>
          </p:cNvSpPr>
          <p:nvPr/>
        </p:nvSpPr>
        <p:spPr bwMode="auto">
          <a:xfrm>
            <a:off x="9141578" y="2315156"/>
            <a:ext cx="1892598" cy="473472"/>
          </a:xfrm>
          <a:prstGeom prst="rect">
            <a:avLst/>
          </a:prstGeom>
        </p:spPr>
        <p:txBody>
          <a:bodyPr vertOverflow="overflow" horzOverflow="clip" vert="horz" wrap="square" lIns="91440" tIns="45720" rIns="91440" bIns="45720" numCol="1" spcCol="0" rtlCol="0" fromWordArt="0" anchor="t" anchorCtr="0" forceAA="0" compatLnSpc="0">
            <a:normAutofit/>
          </a:bodyPr>
          <a:lstStyle>
            <a:lvl1pPr marL="365760" indent="-256032" algn="l" rtl="0" eaLnBrk="1" latinLnBrk="0" hangingPunct="1">
              <a:spcBef>
                <a:spcPts val="300"/>
              </a:spcBef>
              <a:buClr>
                <a:schemeClr val="tx1"/>
              </a:buClr>
              <a:buFont typeface="Georgia"/>
              <a:buChar char="•"/>
              <a:defRPr kumimoji="0" sz="28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658368" indent="-246888" algn="l" rtl="0" eaLnBrk="1" latinLnBrk="0" hangingPunct="1">
              <a:spcBef>
                <a:spcPts val="3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kumimoji="0" sz="2600" kern="1200">
                <a:solidFill>
                  <a:schemeClr val="accent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923544" indent="-219456" algn="l" rtl="0" eaLnBrk="1" latinLnBrk="0" hangingPunct="1">
              <a:spcBef>
                <a:spcPts val="3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kumimoji="0" sz="2400" kern="1200">
                <a:solidFill>
                  <a:schemeClr val="accent2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179576" indent="-201168" algn="l" rtl="0" eaLnBrk="1" latinLnBrk="0" hangingPunct="1">
              <a:spcBef>
                <a:spcPts val="300"/>
              </a:spcBef>
              <a:buClr>
                <a:schemeClr val="accent4"/>
              </a:buClr>
              <a:buFont typeface="Arial" panose="020B0604020202020204" pitchFamily="34" charset="0"/>
              <a:buChar char="•"/>
              <a:defRPr kumimoji="0" sz="2200" kern="1200">
                <a:solidFill>
                  <a:schemeClr val="accent4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1389888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0" sz="20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5pPr>
            <a:lvl6pPr marL="1609344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0" sz="18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6pPr>
            <a:lvl7pPr marL="1828800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0" sz="16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7pPr>
            <a:lvl8pPr marL="2029968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◦"/>
              <a:defRPr kumimoji="0" sz="15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8pPr>
            <a:lvl9pPr marL="2240280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◦"/>
              <a:defRPr kumimoji="0" sz="1400" kern="1200" baseline="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09728" indent="0" algn="ctr">
              <a:buNone/>
              <a:defRPr/>
            </a:pPr>
            <a:r>
              <a:rPr lang="en-GB" sz="2400" b="1" i="1" u="sng" dirty="0">
                <a:solidFill>
                  <a:schemeClr val="accent3">
                    <a:lumMod val="75000"/>
                  </a:schemeClr>
                </a:solidFill>
              </a:rPr>
              <a:t>Reserves</a:t>
            </a:r>
          </a:p>
          <a:p>
            <a:pPr marL="109728" indent="0" algn="ctr">
              <a:buNone/>
              <a:defRPr/>
            </a:pPr>
            <a:endParaRPr lang="en-GB" sz="1600" dirty="0"/>
          </a:p>
        </p:txBody>
      </p:sp>
      <p:sp>
        <p:nvSpPr>
          <p:cNvPr id="19" name="Espace réservé du texte 2">
            <a:extLst>
              <a:ext uri="{FF2B5EF4-FFF2-40B4-BE49-F238E27FC236}">
                <a16:creationId xmlns:a16="http://schemas.microsoft.com/office/drawing/2014/main" id="{A22489C9-90BA-864B-67E4-86626990AFF1}"/>
              </a:ext>
            </a:extLst>
          </p:cNvPr>
          <p:cNvSpPr txBox="1">
            <a:spLocks/>
          </p:cNvSpPr>
          <p:nvPr/>
        </p:nvSpPr>
        <p:spPr bwMode="auto">
          <a:xfrm>
            <a:off x="7086030" y="2990122"/>
            <a:ext cx="1892598" cy="473472"/>
          </a:xfrm>
          <a:prstGeom prst="rect">
            <a:avLst/>
          </a:prstGeom>
        </p:spPr>
        <p:txBody>
          <a:bodyPr vertOverflow="overflow" horzOverflow="clip" vert="horz" wrap="square" lIns="91440" tIns="45720" rIns="91440" bIns="45720" numCol="1" spcCol="0" rtlCol="0" fromWordArt="0" anchor="t" anchorCtr="0" forceAA="0" compatLnSpc="0">
            <a:normAutofit/>
          </a:bodyPr>
          <a:lstStyle>
            <a:lvl1pPr marL="365760" indent="-256032" algn="l" rtl="0" eaLnBrk="1" latinLnBrk="0" hangingPunct="1">
              <a:spcBef>
                <a:spcPts val="300"/>
              </a:spcBef>
              <a:buClr>
                <a:schemeClr val="tx1"/>
              </a:buClr>
              <a:buFont typeface="Georgia"/>
              <a:buChar char="•"/>
              <a:defRPr kumimoji="0" sz="28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658368" indent="-246888" algn="l" rtl="0" eaLnBrk="1" latinLnBrk="0" hangingPunct="1">
              <a:spcBef>
                <a:spcPts val="3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kumimoji="0" sz="2600" kern="1200">
                <a:solidFill>
                  <a:schemeClr val="accent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923544" indent="-219456" algn="l" rtl="0" eaLnBrk="1" latinLnBrk="0" hangingPunct="1">
              <a:spcBef>
                <a:spcPts val="3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kumimoji="0" sz="2400" kern="1200">
                <a:solidFill>
                  <a:schemeClr val="accent2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179576" indent="-201168" algn="l" rtl="0" eaLnBrk="1" latinLnBrk="0" hangingPunct="1">
              <a:spcBef>
                <a:spcPts val="300"/>
              </a:spcBef>
              <a:buClr>
                <a:schemeClr val="accent4"/>
              </a:buClr>
              <a:buFont typeface="Arial" panose="020B0604020202020204" pitchFamily="34" charset="0"/>
              <a:buChar char="•"/>
              <a:defRPr kumimoji="0" sz="2200" kern="1200">
                <a:solidFill>
                  <a:schemeClr val="accent4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1389888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0" sz="20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5pPr>
            <a:lvl6pPr marL="1609344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0" sz="18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6pPr>
            <a:lvl7pPr marL="1828800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0" sz="16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7pPr>
            <a:lvl8pPr marL="2029968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◦"/>
              <a:defRPr kumimoji="0" sz="15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8pPr>
            <a:lvl9pPr marL="2240280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◦"/>
              <a:defRPr kumimoji="0" sz="1400" kern="1200" baseline="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09728" indent="0" algn="ctr">
              <a:buNone/>
              <a:defRPr/>
            </a:pPr>
            <a:r>
              <a:rPr lang="en-GB" sz="2400" i="1" dirty="0">
                <a:solidFill>
                  <a:schemeClr val="bg2">
                    <a:lumMod val="25000"/>
                  </a:schemeClr>
                </a:solidFill>
              </a:rPr>
              <a:t>Inferred</a:t>
            </a:r>
          </a:p>
          <a:p>
            <a:pPr marL="109728" indent="0" algn="ctr">
              <a:buNone/>
              <a:defRPr/>
            </a:pPr>
            <a:endParaRPr lang="en-GB" sz="1600" dirty="0"/>
          </a:p>
        </p:txBody>
      </p:sp>
      <p:sp>
        <p:nvSpPr>
          <p:cNvPr id="20" name="Espace réservé du texte 2">
            <a:extLst>
              <a:ext uri="{FF2B5EF4-FFF2-40B4-BE49-F238E27FC236}">
                <a16:creationId xmlns:a16="http://schemas.microsoft.com/office/drawing/2014/main" id="{6A23B0C1-0566-1AD6-8B0E-0C6ED2EEC2EE}"/>
              </a:ext>
            </a:extLst>
          </p:cNvPr>
          <p:cNvSpPr txBox="1">
            <a:spLocks/>
          </p:cNvSpPr>
          <p:nvPr/>
        </p:nvSpPr>
        <p:spPr bwMode="auto">
          <a:xfrm>
            <a:off x="7086030" y="3654678"/>
            <a:ext cx="1892598" cy="473472"/>
          </a:xfrm>
          <a:prstGeom prst="rect">
            <a:avLst/>
          </a:prstGeom>
        </p:spPr>
        <p:txBody>
          <a:bodyPr vertOverflow="overflow" horzOverflow="clip" vert="horz" wrap="square" lIns="91440" tIns="45720" rIns="91440" bIns="45720" numCol="1" spcCol="0" rtlCol="0" fromWordArt="0" anchor="t" anchorCtr="0" forceAA="0" compatLnSpc="0">
            <a:normAutofit/>
          </a:bodyPr>
          <a:lstStyle>
            <a:lvl1pPr marL="365760" indent="-256032" algn="l" rtl="0" eaLnBrk="1" latinLnBrk="0" hangingPunct="1">
              <a:spcBef>
                <a:spcPts val="300"/>
              </a:spcBef>
              <a:buClr>
                <a:schemeClr val="tx1"/>
              </a:buClr>
              <a:buFont typeface="Georgia"/>
              <a:buChar char="•"/>
              <a:defRPr kumimoji="0" sz="28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658368" indent="-246888" algn="l" rtl="0" eaLnBrk="1" latinLnBrk="0" hangingPunct="1">
              <a:spcBef>
                <a:spcPts val="3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kumimoji="0" sz="2600" kern="1200">
                <a:solidFill>
                  <a:schemeClr val="accent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923544" indent="-219456" algn="l" rtl="0" eaLnBrk="1" latinLnBrk="0" hangingPunct="1">
              <a:spcBef>
                <a:spcPts val="3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kumimoji="0" sz="2400" kern="1200">
                <a:solidFill>
                  <a:schemeClr val="accent2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179576" indent="-201168" algn="l" rtl="0" eaLnBrk="1" latinLnBrk="0" hangingPunct="1">
              <a:spcBef>
                <a:spcPts val="300"/>
              </a:spcBef>
              <a:buClr>
                <a:schemeClr val="accent4"/>
              </a:buClr>
              <a:buFont typeface="Arial" panose="020B0604020202020204" pitchFamily="34" charset="0"/>
              <a:buChar char="•"/>
              <a:defRPr kumimoji="0" sz="2200" kern="1200">
                <a:solidFill>
                  <a:schemeClr val="accent4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1389888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0" sz="20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5pPr>
            <a:lvl6pPr marL="1609344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0" sz="18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6pPr>
            <a:lvl7pPr marL="1828800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0" sz="16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7pPr>
            <a:lvl8pPr marL="2029968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◦"/>
              <a:defRPr kumimoji="0" sz="15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8pPr>
            <a:lvl9pPr marL="2240280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◦"/>
              <a:defRPr kumimoji="0" sz="1400" kern="1200" baseline="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09728" indent="0" algn="ctr">
              <a:buNone/>
              <a:defRPr/>
            </a:pPr>
            <a:r>
              <a:rPr lang="en-GB" sz="2400" i="1" dirty="0">
                <a:solidFill>
                  <a:schemeClr val="bg2">
                    <a:lumMod val="25000"/>
                  </a:schemeClr>
                </a:solidFill>
              </a:rPr>
              <a:t>Indicated</a:t>
            </a:r>
          </a:p>
          <a:p>
            <a:pPr marL="109728" indent="0" algn="ctr">
              <a:buNone/>
              <a:defRPr/>
            </a:pPr>
            <a:endParaRPr lang="en-GB" sz="1600" dirty="0"/>
          </a:p>
        </p:txBody>
      </p:sp>
      <p:sp>
        <p:nvSpPr>
          <p:cNvPr id="21" name="Espace réservé du texte 2">
            <a:extLst>
              <a:ext uri="{FF2B5EF4-FFF2-40B4-BE49-F238E27FC236}">
                <a16:creationId xmlns:a16="http://schemas.microsoft.com/office/drawing/2014/main" id="{CF6F42D7-70C4-357D-1361-54EAEEF48E3F}"/>
              </a:ext>
            </a:extLst>
          </p:cNvPr>
          <p:cNvSpPr txBox="1">
            <a:spLocks/>
          </p:cNvSpPr>
          <p:nvPr/>
        </p:nvSpPr>
        <p:spPr bwMode="auto">
          <a:xfrm>
            <a:off x="7086030" y="4317848"/>
            <a:ext cx="1892598" cy="473472"/>
          </a:xfrm>
          <a:prstGeom prst="rect">
            <a:avLst/>
          </a:prstGeom>
        </p:spPr>
        <p:txBody>
          <a:bodyPr vertOverflow="overflow" horzOverflow="clip" vert="horz" wrap="square" lIns="91440" tIns="45720" rIns="91440" bIns="45720" numCol="1" spcCol="0" rtlCol="0" fromWordArt="0" anchor="t" anchorCtr="0" forceAA="0" compatLnSpc="0">
            <a:normAutofit/>
          </a:bodyPr>
          <a:lstStyle>
            <a:lvl1pPr marL="365760" indent="-256032" algn="l" rtl="0" eaLnBrk="1" latinLnBrk="0" hangingPunct="1">
              <a:spcBef>
                <a:spcPts val="300"/>
              </a:spcBef>
              <a:buClr>
                <a:schemeClr val="tx1"/>
              </a:buClr>
              <a:buFont typeface="Georgia"/>
              <a:buChar char="•"/>
              <a:defRPr kumimoji="0" sz="28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658368" indent="-246888" algn="l" rtl="0" eaLnBrk="1" latinLnBrk="0" hangingPunct="1">
              <a:spcBef>
                <a:spcPts val="3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kumimoji="0" sz="2600" kern="1200">
                <a:solidFill>
                  <a:schemeClr val="accent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923544" indent="-219456" algn="l" rtl="0" eaLnBrk="1" latinLnBrk="0" hangingPunct="1">
              <a:spcBef>
                <a:spcPts val="3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kumimoji="0" sz="2400" kern="1200">
                <a:solidFill>
                  <a:schemeClr val="accent2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179576" indent="-201168" algn="l" rtl="0" eaLnBrk="1" latinLnBrk="0" hangingPunct="1">
              <a:spcBef>
                <a:spcPts val="300"/>
              </a:spcBef>
              <a:buClr>
                <a:schemeClr val="accent4"/>
              </a:buClr>
              <a:buFont typeface="Arial" panose="020B0604020202020204" pitchFamily="34" charset="0"/>
              <a:buChar char="•"/>
              <a:defRPr kumimoji="0" sz="2200" kern="1200">
                <a:solidFill>
                  <a:schemeClr val="accent4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1389888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0" sz="20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5pPr>
            <a:lvl6pPr marL="1609344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0" sz="18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6pPr>
            <a:lvl7pPr marL="1828800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0" sz="16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7pPr>
            <a:lvl8pPr marL="2029968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◦"/>
              <a:defRPr kumimoji="0" sz="15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8pPr>
            <a:lvl9pPr marL="2240280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◦"/>
              <a:defRPr kumimoji="0" sz="1400" kern="1200" baseline="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09728" indent="0" algn="ctr">
              <a:buNone/>
              <a:defRPr/>
            </a:pPr>
            <a:r>
              <a:rPr lang="en-GB" sz="2400" i="1" dirty="0">
                <a:solidFill>
                  <a:schemeClr val="bg2">
                    <a:lumMod val="25000"/>
                  </a:schemeClr>
                </a:solidFill>
              </a:rPr>
              <a:t>Measured</a:t>
            </a:r>
          </a:p>
          <a:p>
            <a:pPr marL="109728" indent="0" algn="ctr">
              <a:buNone/>
              <a:defRPr/>
            </a:pPr>
            <a:endParaRPr lang="en-GB" sz="1600" dirty="0"/>
          </a:p>
        </p:txBody>
      </p:sp>
      <p:sp>
        <p:nvSpPr>
          <p:cNvPr id="22" name="Espace réservé du texte 2">
            <a:extLst>
              <a:ext uri="{FF2B5EF4-FFF2-40B4-BE49-F238E27FC236}">
                <a16:creationId xmlns:a16="http://schemas.microsoft.com/office/drawing/2014/main" id="{8EEE553B-46AD-515C-725F-180805AE39F3}"/>
              </a:ext>
            </a:extLst>
          </p:cNvPr>
          <p:cNvSpPr txBox="1">
            <a:spLocks/>
          </p:cNvSpPr>
          <p:nvPr/>
        </p:nvSpPr>
        <p:spPr bwMode="auto">
          <a:xfrm>
            <a:off x="9141578" y="3654678"/>
            <a:ext cx="1892598" cy="473472"/>
          </a:xfrm>
          <a:prstGeom prst="rect">
            <a:avLst/>
          </a:prstGeom>
        </p:spPr>
        <p:txBody>
          <a:bodyPr vertOverflow="overflow" horzOverflow="clip" vert="horz" wrap="square" lIns="91440" tIns="45720" rIns="91440" bIns="45720" numCol="1" spcCol="0" rtlCol="0" fromWordArt="0" anchor="t" anchorCtr="0" forceAA="0" compatLnSpc="0">
            <a:normAutofit/>
          </a:bodyPr>
          <a:lstStyle>
            <a:lvl1pPr marL="365760" indent="-256032" algn="l" rtl="0" eaLnBrk="1" latinLnBrk="0" hangingPunct="1">
              <a:spcBef>
                <a:spcPts val="300"/>
              </a:spcBef>
              <a:buClr>
                <a:schemeClr val="tx1"/>
              </a:buClr>
              <a:buFont typeface="Georgia"/>
              <a:buChar char="•"/>
              <a:defRPr kumimoji="0" sz="28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658368" indent="-246888" algn="l" rtl="0" eaLnBrk="1" latinLnBrk="0" hangingPunct="1">
              <a:spcBef>
                <a:spcPts val="3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kumimoji="0" sz="2600" kern="1200">
                <a:solidFill>
                  <a:schemeClr val="accent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923544" indent="-219456" algn="l" rtl="0" eaLnBrk="1" latinLnBrk="0" hangingPunct="1">
              <a:spcBef>
                <a:spcPts val="3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kumimoji="0" sz="2400" kern="1200">
                <a:solidFill>
                  <a:schemeClr val="accent2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179576" indent="-201168" algn="l" rtl="0" eaLnBrk="1" latinLnBrk="0" hangingPunct="1">
              <a:spcBef>
                <a:spcPts val="300"/>
              </a:spcBef>
              <a:buClr>
                <a:schemeClr val="accent4"/>
              </a:buClr>
              <a:buFont typeface="Arial" panose="020B0604020202020204" pitchFamily="34" charset="0"/>
              <a:buChar char="•"/>
              <a:defRPr kumimoji="0" sz="2200" kern="1200">
                <a:solidFill>
                  <a:schemeClr val="accent4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1389888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0" sz="20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5pPr>
            <a:lvl6pPr marL="1609344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0" sz="18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6pPr>
            <a:lvl7pPr marL="1828800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0" sz="16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7pPr>
            <a:lvl8pPr marL="2029968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◦"/>
              <a:defRPr kumimoji="0" sz="15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8pPr>
            <a:lvl9pPr marL="2240280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◦"/>
              <a:defRPr kumimoji="0" sz="1400" kern="1200" baseline="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09728" indent="0" algn="ctr">
              <a:buNone/>
              <a:defRPr/>
            </a:pPr>
            <a:r>
              <a:rPr lang="en-GB" sz="2400" i="1" dirty="0">
                <a:solidFill>
                  <a:schemeClr val="accent3">
                    <a:lumMod val="75000"/>
                  </a:schemeClr>
                </a:solidFill>
              </a:rPr>
              <a:t>Probable</a:t>
            </a:r>
          </a:p>
          <a:p>
            <a:pPr marL="109728" indent="0" algn="ctr">
              <a:buNone/>
              <a:defRPr/>
            </a:pPr>
            <a:endParaRPr lang="en-GB" sz="1600" dirty="0">
              <a:solidFill>
                <a:schemeClr val="accent3">
                  <a:lumMod val="75000"/>
                </a:schemeClr>
              </a:solidFill>
            </a:endParaRPr>
          </a:p>
        </p:txBody>
      </p:sp>
      <p:sp>
        <p:nvSpPr>
          <p:cNvPr id="23" name="Espace réservé du texte 2">
            <a:extLst>
              <a:ext uri="{FF2B5EF4-FFF2-40B4-BE49-F238E27FC236}">
                <a16:creationId xmlns:a16="http://schemas.microsoft.com/office/drawing/2014/main" id="{92DD93A9-F496-4ABC-38CC-F9315F73ABD4}"/>
              </a:ext>
            </a:extLst>
          </p:cNvPr>
          <p:cNvSpPr txBox="1">
            <a:spLocks/>
          </p:cNvSpPr>
          <p:nvPr/>
        </p:nvSpPr>
        <p:spPr bwMode="auto">
          <a:xfrm>
            <a:off x="9141578" y="4317848"/>
            <a:ext cx="1892598" cy="473472"/>
          </a:xfrm>
          <a:prstGeom prst="rect">
            <a:avLst/>
          </a:prstGeom>
        </p:spPr>
        <p:txBody>
          <a:bodyPr vertOverflow="overflow" horzOverflow="clip" vert="horz" wrap="square" lIns="91440" tIns="45720" rIns="91440" bIns="45720" numCol="1" spcCol="0" rtlCol="0" fromWordArt="0" anchor="t" anchorCtr="0" forceAA="0" compatLnSpc="0">
            <a:normAutofit/>
          </a:bodyPr>
          <a:lstStyle>
            <a:lvl1pPr marL="365760" indent="-256032" algn="l" rtl="0" eaLnBrk="1" latinLnBrk="0" hangingPunct="1">
              <a:spcBef>
                <a:spcPts val="300"/>
              </a:spcBef>
              <a:buClr>
                <a:schemeClr val="tx1"/>
              </a:buClr>
              <a:buFont typeface="Georgia"/>
              <a:buChar char="•"/>
              <a:defRPr kumimoji="0" sz="28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658368" indent="-246888" algn="l" rtl="0" eaLnBrk="1" latinLnBrk="0" hangingPunct="1">
              <a:spcBef>
                <a:spcPts val="3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kumimoji="0" sz="2600" kern="1200">
                <a:solidFill>
                  <a:schemeClr val="accent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923544" indent="-219456" algn="l" rtl="0" eaLnBrk="1" latinLnBrk="0" hangingPunct="1">
              <a:spcBef>
                <a:spcPts val="3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kumimoji="0" sz="2400" kern="1200">
                <a:solidFill>
                  <a:schemeClr val="accent2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179576" indent="-201168" algn="l" rtl="0" eaLnBrk="1" latinLnBrk="0" hangingPunct="1">
              <a:spcBef>
                <a:spcPts val="300"/>
              </a:spcBef>
              <a:buClr>
                <a:schemeClr val="accent4"/>
              </a:buClr>
              <a:buFont typeface="Arial" panose="020B0604020202020204" pitchFamily="34" charset="0"/>
              <a:buChar char="•"/>
              <a:defRPr kumimoji="0" sz="2200" kern="1200">
                <a:solidFill>
                  <a:schemeClr val="accent4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1389888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0" sz="20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5pPr>
            <a:lvl6pPr marL="1609344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0" sz="18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6pPr>
            <a:lvl7pPr marL="1828800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0" sz="16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7pPr>
            <a:lvl8pPr marL="2029968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◦"/>
              <a:defRPr kumimoji="0" sz="15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8pPr>
            <a:lvl9pPr marL="2240280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◦"/>
              <a:defRPr kumimoji="0" sz="1400" kern="1200" baseline="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09728" indent="0" algn="ctr">
              <a:buNone/>
              <a:defRPr/>
            </a:pPr>
            <a:r>
              <a:rPr lang="en-GB" sz="2400" b="1" i="1" dirty="0">
                <a:solidFill>
                  <a:schemeClr val="accent3">
                    <a:lumMod val="75000"/>
                  </a:schemeClr>
                </a:solidFill>
              </a:rPr>
              <a:t>Proved</a:t>
            </a:r>
          </a:p>
          <a:p>
            <a:pPr marL="109728" indent="0" algn="ctr">
              <a:buNone/>
              <a:defRPr/>
            </a:pPr>
            <a:endParaRPr lang="en-GB" sz="1600" dirty="0">
              <a:solidFill>
                <a:schemeClr val="accent3">
                  <a:lumMod val="75000"/>
                </a:schemeClr>
              </a:solidFill>
            </a:endParaRPr>
          </a:p>
        </p:txBody>
      </p:sp>
      <p:sp>
        <p:nvSpPr>
          <p:cNvPr id="24" name="Espace réservé du texte 2">
            <a:extLst>
              <a:ext uri="{FF2B5EF4-FFF2-40B4-BE49-F238E27FC236}">
                <a16:creationId xmlns:a16="http://schemas.microsoft.com/office/drawing/2014/main" id="{7DDBDB7A-39D2-FFBF-E1DF-4A7EF1233E8C}"/>
              </a:ext>
            </a:extLst>
          </p:cNvPr>
          <p:cNvSpPr txBox="1">
            <a:spLocks/>
          </p:cNvSpPr>
          <p:nvPr/>
        </p:nvSpPr>
        <p:spPr bwMode="auto">
          <a:xfrm>
            <a:off x="4448700" y="2904285"/>
            <a:ext cx="1892598" cy="1500786"/>
          </a:xfrm>
          <a:prstGeom prst="rect">
            <a:avLst/>
          </a:prstGeom>
        </p:spPr>
        <p:txBody>
          <a:bodyPr vertOverflow="overflow" horzOverflow="clip" vert="horz" wrap="square" lIns="91440" tIns="45720" rIns="91440" bIns="45720" numCol="1" spcCol="0" rtlCol="0" fromWordArt="0" anchor="t" anchorCtr="0" forceAA="0" compatLnSpc="0">
            <a:normAutofit fontScale="85000" lnSpcReduction="10000"/>
          </a:bodyPr>
          <a:lstStyle>
            <a:lvl1pPr marL="365760" indent="-256032" algn="l" rtl="0" eaLnBrk="1" latinLnBrk="0" hangingPunct="1">
              <a:spcBef>
                <a:spcPts val="300"/>
              </a:spcBef>
              <a:buClr>
                <a:schemeClr val="tx1"/>
              </a:buClr>
              <a:buFont typeface="Georgia"/>
              <a:buChar char="•"/>
              <a:defRPr kumimoji="0" sz="28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658368" indent="-246888" algn="l" rtl="0" eaLnBrk="1" latinLnBrk="0" hangingPunct="1">
              <a:spcBef>
                <a:spcPts val="3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kumimoji="0" sz="2600" kern="1200">
                <a:solidFill>
                  <a:schemeClr val="accent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923544" indent="-219456" algn="l" rtl="0" eaLnBrk="1" latinLnBrk="0" hangingPunct="1">
              <a:spcBef>
                <a:spcPts val="3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kumimoji="0" sz="2400" kern="1200">
                <a:solidFill>
                  <a:schemeClr val="accent2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179576" indent="-201168" algn="l" rtl="0" eaLnBrk="1" latinLnBrk="0" hangingPunct="1">
              <a:spcBef>
                <a:spcPts val="300"/>
              </a:spcBef>
              <a:buClr>
                <a:schemeClr val="accent4"/>
              </a:buClr>
              <a:buFont typeface="Arial" panose="020B0604020202020204" pitchFamily="34" charset="0"/>
              <a:buChar char="•"/>
              <a:defRPr kumimoji="0" sz="2200" kern="1200">
                <a:solidFill>
                  <a:schemeClr val="accent4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1389888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0" sz="20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5pPr>
            <a:lvl6pPr marL="1609344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0" sz="18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6pPr>
            <a:lvl7pPr marL="1828800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0" sz="16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7pPr>
            <a:lvl8pPr marL="2029968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◦"/>
              <a:defRPr kumimoji="0" sz="15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8pPr>
            <a:lvl9pPr marL="2240280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◦"/>
              <a:defRPr kumimoji="0" sz="1400" kern="1200" baseline="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09728" indent="0" algn="ctr">
              <a:buNone/>
              <a:defRPr/>
            </a:pPr>
            <a:r>
              <a:rPr lang="en-GB" sz="2400" i="1" dirty="0"/>
              <a:t>Increasing</a:t>
            </a:r>
            <a:r>
              <a:rPr lang="en-GB" sz="2400" b="1" i="1" dirty="0"/>
              <a:t> level of geological knowledge and confidence</a:t>
            </a:r>
          </a:p>
          <a:p>
            <a:pPr marL="109728" indent="0" algn="ctr">
              <a:buNone/>
              <a:defRPr/>
            </a:pPr>
            <a:endParaRPr lang="en-GB" sz="1600" dirty="0"/>
          </a:p>
        </p:txBody>
      </p:sp>
      <p:sp>
        <p:nvSpPr>
          <p:cNvPr id="25" name="Espace réservé du texte 2">
            <a:extLst>
              <a:ext uri="{FF2B5EF4-FFF2-40B4-BE49-F238E27FC236}">
                <a16:creationId xmlns:a16="http://schemas.microsoft.com/office/drawing/2014/main" id="{915FAFC7-E75D-ABDA-B7BB-D2540C0903C0}"/>
              </a:ext>
            </a:extLst>
          </p:cNvPr>
          <p:cNvSpPr txBox="1">
            <a:spLocks/>
          </p:cNvSpPr>
          <p:nvPr/>
        </p:nvSpPr>
        <p:spPr bwMode="auto">
          <a:xfrm>
            <a:off x="6656090" y="5274967"/>
            <a:ext cx="4970975" cy="1298849"/>
          </a:xfrm>
          <a:prstGeom prst="rect">
            <a:avLst/>
          </a:prstGeom>
        </p:spPr>
        <p:txBody>
          <a:bodyPr vertOverflow="overflow" horzOverflow="clip" vert="horz" wrap="square" lIns="91440" tIns="45720" rIns="91440" bIns="45720" numCol="1" spcCol="0" rtlCol="0" fromWordArt="0" anchor="t" anchorCtr="0" forceAA="0" compatLnSpc="0">
            <a:normAutofit lnSpcReduction="10000"/>
          </a:bodyPr>
          <a:lstStyle>
            <a:lvl1pPr marL="365760" indent="-256032" algn="l" rtl="0" eaLnBrk="1" latinLnBrk="0" hangingPunct="1">
              <a:spcBef>
                <a:spcPts val="300"/>
              </a:spcBef>
              <a:buClr>
                <a:schemeClr val="tx1"/>
              </a:buClr>
              <a:buFont typeface="Georgia"/>
              <a:buChar char="•"/>
              <a:defRPr kumimoji="0" sz="28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658368" indent="-246888" algn="l" rtl="0" eaLnBrk="1" latinLnBrk="0" hangingPunct="1">
              <a:spcBef>
                <a:spcPts val="3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kumimoji="0" sz="2600" kern="1200">
                <a:solidFill>
                  <a:schemeClr val="accent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923544" indent="-219456" algn="l" rtl="0" eaLnBrk="1" latinLnBrk="0" hangingPunct="1">
              <a:spcBef>
                <a:spcPts val="3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kumimoji="0" sz="2400" kern="1200">
                <a:solidFill>
                  <a:schemeClr val="accent2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179576" indent="-201168" algn="l" rtl="0" eaLnBrk="1" latinLnBrk="0" hangingPunct="1">
              <a:spcBef>
                <a:spcPts val="300"/>
              </a:spcBef>
              <a:buClr>
                <a:schemeClr val="accent4"/>
              </a:buClr>
              <a:buFont typeface="Arial" panose="020B0604020202020204" pitchFamily="34" charset="0"/>
              <a:buChar char="•"/>
              <a:defRPr kumimoji="0" sz="2200" kern="1200">
                <a:solidFill>
                  <a:schemeClr val="accent4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1389888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0" sz="20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5pPr>
            <a:lvl6pPr marL="1609344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0" sz="18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6pPr>
            <a:lvl7pPr marL="1828800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0" sz="16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7pPr>
            <a:lvl8pPr marL="2029968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◦"/>
              <a:defRPr kumimoji="0" sz="15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8pPr>
            <a:lvl9pPr marL="2240280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◦"/>
              <a:defRPr kumimoji="0" sz="1400" kern="1200" baseline="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09728" indent="0" algn="ctr">
              <a:buNone/>
              <a:defRPr/>
            </a:pPr>
            <a:r>
              <a:rPr lang="en-GB" sz="2000" b="1" i="1" dirty="0"/>
              <a:t>Consideration of modifying factors </a:t>
            </a:r>
            <a:r>
              <a:rPr lang="en-GB" sz="2000" i="1" dirty="0"/>
              <a:t>(mining, processing, metallurgical, economical, environmental, social, infrastructural, marketing, governmental…)</a:t>
            </a:r>
            <a:endParaRPr lang="en-GB" sz="1400" dirty="0"/>
          </a:p>
        </p:txBody>
      </p:sp>
      <p:cxnSp>
        <p:nvCxnSpPr>
          <p:cNvPr id="27" name="Connecteur droit avec flèche 26">
            <a:extLst>
              <a:ext uri="{FF2B5EF4-FFF2-40B4-BE49-F238E27FC236}">
                <a16:creationId xmlns:a16="http://schemas.microsoft.com/office/drawing/2014/main" id="{383F833B-4B0C-AE5C-0F8D-9D7809DE1745}"/>
              </a:ext>
            </a:extLst>
          </p:cNvPr>
          <p:cNvCxnSpPr/>
          <p:nvPr/>
        </p:nvCxnSpPr>
        <p:spPr>
          <a:xfrm>
            <a:off x="8774349" y="3891414"/>
            <a:ext cx="700391" cy="0"/>
          </a:xfrm>
          <a:prstGeom prst="straightConnector1">
            <a:avLst/>
          </a:prstGeom>
          <a:ln w="28575">
            <a:solidFill>
              <a:schemeClr val="tx1"/>
            </a:solidFill>
            <a:bevel/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Connecteur droit avec flèche 27">
            <a:extLst>
              <a:ext uri="{FF2B5EF4-FFF2-40B4-BE49-F238E27FC236}">
                <a16:creationId xmlns:a16="http://schemas.microsoft.com/office/drawing/2014/main" id="{242D0392-1E7F-9337-F2AC-7ED368466ACF}"/>
              </a:ext>
            </a:extLst>
          </p:cNvPr>
          <p:cNvCxnSpPr/>
          <p:nvPr/>
        </p:nvCxnSpPr>
        <p:spPr>
          <a:xfrm>
            <a:off x="8784077" y="4561419"/>
            <a:ext cx="700391" cy="0"/>
          </a:xfrm>
          <a:prstGeom prst="straightConnector1">
            <a:avLst/>
          </a:prstGeom>
          <a:ln w="28575">
            <a:solidFill>
              <a:schemeClr val="tx1"/>
            </a:solidFill>
            <a:bevel/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Connecteur droit avec flèche 28">
            <a:extLst>
              <a:ext uri="{FF2B5EF4-FFF2-40B4-BE49-F238E27FC236}">
                <a16:creationId xmlns:a16="http://schemas.microsoft.com/office/drawing/2014/main" id="{E482FF95-E96D-4593-50E0-CA5A4431A27F}"/>
              </a:ext>
            </a:extLst>
          </p:cNvPr>
          <p:cNvCxnSpPr>
            <a:cxnSpLocks/>
          </p:cNvCxnSpPr>
          <p:nvPr/>
        </p:nvCxnSpPr>
        <p:spPr>
          <a:xfrm flipV="1">
            <a:off x="8784077" y="4046706"/>
            <a:ext cx="700391" cy="358365"/>
          </a:xfrm>
          <a:prstGeom prst="straightConnector1">
            <a:avLst/>
          </a:prstGeom>
          <a:ln w="28575">
            <a:solidFill>
              <a:schemeClr val="tx1"/>
            </a:solidFill>
            <a:prstDash val="dash"/>
            <a:bevel/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90966661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Most </a:t>
            </a:r>
            <a:r>
              <a:rPr lang="fr-FR" dirty="0" err="1"/>
              <a:t>common</a:t>
            </a:r>
            <a:r>
              <a:rPr lang="fr-FR" dirty="0"/>
              <a:t> workflow</a:t>
            </a:r>
            <a:endParaRPr lang="en-GB" dirty="0"/>
          </a:p>
        </p:txBody>
      </p:sp>
      <p:sp>
        <p:nvSpPr>
          <p:cNvPr id="3" name="Espace réservé du texte 2"/>
          <p:cNvSpPr>
            <a:spLocks noGrp="1"/>
          </p:cNvSpPr>
          <p:nvPr>
            <p:ph type="body" sz="quarter" idx="10"/>
          </p:nvPr>
        </p:nvSpPr>
        <p:spPr>
          <a:xfrm>
            <a:off x="1" y="726770"/>
            <a:ext cx="7244510" cy="5726565"/>
          </a:xfrm>
        </p:spPr>
        <p:txBody>
          <a:bodyPr/>
          <a:lstStyle/>
          <a:p>
            <a:pPr>
              <a:spcBef>
                <a:spcPts val="0"/>
              </a:spcBef>
              <a:buFontTx/>
              <a:buChar char="•"/>
              <a:defRPr/>
            </a:pPr>
            <a:r>
              <a:rPr lang="en-US" dirty="0"/>
              <a:t>Block model</a:t>
            </a:r>
          </a:p>
          <a:p>
            <a:pPr>
              <a:spcBef>
                <a:spcPts val="0"/>
              </a:spcBef>
              <a:buFontTx/>
              <a:buChar char="•"/>
              <a:defRPr/>
            </a:pPr>
            <a:endParaRPr lang="en-US" dirty="0"/>
          </a:p>
          <a:p>
            <a:pPr lvl="1">
              <a:spcBef>
                <a:spcPts val="0"/>
              </a:spcBef>
              <a:buFontTx/>
              <a:buChar char="•"/>
              <a:defRPr/>
            </a:pPr>
            <a:r>
              <a:rPr lang="en-US" dirty="0"/>
              <a:t>Kind of upscaling: idea is to consider bigger block and not just samples</a:t>
            </a:r>
          </a:p>
          <a:p>
            <a:pPr>
              <a:spcBef>
                <a:spcPts val="0"/>
              </a:spcBef>
              <a:buFontTx/>
              <a:buChar char="•"/>
              <a:defRPr/>
            </a:pPr>
            <a:endParaRPr lang="en-US" dirty="0"/>
          </a:p>
          <a:p>
            <a:pPr lvl="1">
              <a:spcBef>
                <a:spcPts val="0"/>
              </a:spcBef>
              <a:buFontTx/>
              <a:buChar char="•"/>
              <a:defRPr/>
            </a:pPr>
            <a:r>
              <a:rPr lang="en-US" dirty="0"/>
              <a:t>Variability on block is smaller than on samples</a:t>
            </a:r>
          </a:p>
          <a:p>
            <a:pPr lvl="1">
              <a:spcBef>
                <a:spcPts val="0"/>
              </a:spcBef>
              <a:buFontTx/>
              <a:buChar char="•"/>
              <a:defRPr/>
            </a:pPr>
            <a:endParaRPr lang="en-US" dirty="0"/>
          </a:p>
          <a:p>
            <a:pPr lvl="1">
              <a:spcBef>
                <a:spcPts val="0"/>
              </a:spcBef>
              <a:buFontTx/>
              <a:buChar char="•"/>
              <a:defRPr/>
            </a:pPr>
            <a:r>
              <a:rPr lang="en-US" dirty="0"/>
              <a:t> Selectivity performed on sample histogram over-estimates reserves</a:t>
            </a:r>
          </a:p>
          <a:p>
            <a:pPr marL="411480" lvl="1" indent="0">
              <a:spcBef>
                <a:spcPts val="0"/>
              </a:spcBef>
              <a:buNone/>
              <a:defRPr/>
            </a:pPr>
            <a:endParaRPr lang="en-US" dirty="0"/>
          </a:p>
        </p:txBody>
      </p:sp>
      <p:grpSp>
        <p:nvGrpSpPr>
          <p:cNvPr id="20" name="Groupe 19"/>
          <p:cNvGrpSpPr/>
          <p:nvPr/>
        </p:nvGrpSpPr>
        <p:grpSpPr>
          <a:xfrm>
            <a:off x="7977936" y="3236229"/>
            <a:ext cx="3552824" cy="3121025"/>
            <a:chOff x="843138" y="3736975"/>
            <a:chExt cx="3552824" cy="3121025"/>
          </a:xfrm>
        </p:grpSpPr>
        <p:graphicFrame>
          <p:nvGraphicFramePr>
            <p:cNvPr id="21" name="Objet 20"/>
            <p:cNvGraphicFramePr>
              <a:graphicFrameLocks noChangeAspect="1"/>
            </p:cNvGraphicFramePr>
            <p:nvPr/>
          </p:nvGraphicFramePr>
          <p:xfrm>
            <a:off x="843138" y="3736975"/>
            <a:ext cx="3171825" cy="312102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oleObj" r:id="rId2" imgW="400050" imgH="393065" progId="">
                    <p:embed/>
                  </p:oleObj>
                </mc:Choice>
                <mc:Fallback>
                  <p:oleObj name="oleObj" r:id="rId2" imgW="400050" imgH="393065" progId="">
                    <p:embed/>
                    <p:pic>
                      <p:nvPicPr>
                        <p:cNvPr id="21" name="Objet 20"/>
                        <p:cNvPicPr/>
                        <p:nvPr/>
                      </p:nvPicPr>
                      <p:blipFill>
                        <a:blip r:embed="rId3"/>
                        <a:stretch/>
                      </p:blipFill>
                      <p:spPr bwMode="auto">
                        <a:xfrm>
                          <a:off x="843138" y="3736975"/>
                          <a:ext cx="3171825" cy="3121025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22" name="Text Box 4"/>
            <p:cNvSpPr txBox="1">
              <a:spLocks noChangeArrowheads="1"/>
            </p:cNvSpPr>
            <p:nvPr/>
          </p:nvSpPr>
          <p:spPr bwMode="auto">
            <a:xfrm>
              <a:off x="2579863" y="3900489"/>
              <a:ext cx="1173163" cy="3968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GB" sz="2000" dirty="0">
                  <a:solidFill>
                    <a:srgbClr val="FF0000"/>
                  </a:solidFill>
                  <a:latin typeface="Arial"/>
                </a:rPr>
                <a:t>Samples</a:t>
              </a:r>
              <a:endParaRPr lang="fr-FR" sz="2000" dirty="0">
                <a:solidFill>
                  <a:srgbClr val="FF0000"/>
                </a:solidFill>
                <a:latin typeface="Arial"/>
              </a:endParaRPr>
            </a:p>
          </p:txBody>
        </p:sp>
        <p:sp>
          <p:nvSpPr>
            <p:cNvPr id="23" name="Line 5"/>
            <p:cNvSpPr>
              <a:spLocks noChangeShapeType="1"/>
            </p:cNvSpPr>
            <p:nvPr/>
          </p:nvSpPr>
          <p:spPr bwMode="auto">
            <a:xfrm flipH="1">
              <a:off x="2214737" y="4270374"/>
              <a:ext cx="457200" cy="3810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pPr>
                <a:defRPr/>
              </a:pPr>
              <a:endParaRPr lang="fr-FR"/>
            </a:p>
          </p:txBody>
        </p:sp>
        <p:sp>
          <p:nvSpPr>
            <p:cNvPr id="24" name="Text Box 6"/>
            <p:cNvSpPr txBox="1">
              <a:spLocks noChangeArrowheads="1"/>
            </p:cNvSpPr>
            <p:nvPr/>
          </p:nvSpPr>
          <p:spPr bwMode="auto">
            <a:xfrm>
              <a:off x="3037062" y="4662489"/>
              <a:ext cx="806450" cy="3968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GB" sz="2000">
                  <a:solidFill>
                    <a:srgbClr val="66FF33"/>
                  </a:solidFill>
                  <a:latin typeface="Arial"/>
                </a:rPr>
                <a:t>Block</a:t>
              </a:r>
              <a:endParaRPr lang="fr-FR" sz="2000">
                <a:solidFill>
                  <a:srgbClr val="66FF33"/>
                </a:solidFill>
                <a:latin typeface="Arial"/>
              </a:endParaRPr>
            </a:p>
          </p:txBody>
        </p:sp>
        <p:sp>
          <p:nvSpPr>
            <p:cNvPr id="25" name="Line 7"/>
            <p:cNvSpPr>
              <a:spLocks noChangeShapeType="1"/>
            </p:cNvSpPr>
            <p:nvPr/>
          </p:nvSpPr>
          <p:spPr bwMode="auto">
            <a:xfrm flipH="1" flipV="1">
              <a:off x="2443337" y="4803775"/>
              <a:ext cx="609600" cy="762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pPr>
                <a:defRPr/>
              </a:pPr>
              <a:endParaRPr lang="fr-FR"/>
            </a:p>
          </p:txBody>
        </p:sp>
        <p:sp>
          <p:nvSpPr>
            <p:cNvPr id="26" name="Text Box 9"/>
            <p:cNvSpPr txBox="1">
              <a:spLocks noChangeArrowheads="1"/>
            </p:cNvSpPr>
            <p:nvPr/>
          </p:nvSpPr>
          <p:spPr bwMode="auto">
            <a:xfrm>
              <a:off x="2900537" y="5184775"/>
              <a:ext cx="1495425" cy="457200"/>
            </a:xfrm>
            <a:prstGeom prst="rect">
              <a:avLst/>
            </a:prstGeom>
            <a:solidFill>
              <a:schemeClr val="hlink"/>
            </a:solidFill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GB" sz="1200" b="1" dirty="0">
                  <a:latin typeface="Arial"/>
                </a:rPr>
                <a:t>Average Grade of </a:t>
              </a:r>
              <a:endParaRPr dirty="0"/>
            </a:p>
            <a:p>
              <a:pPr>
                <a:defRPr/>
              </a:pPr>
              <a:r>
                <a:rPr lang="en-GB" sz="1200" b="1" dirty="0">
                  <a:latin typeface="Arial"/>
                </a:rPr>
                <a:t>Selected Blocks</a:t>
              </a:r>
              <a:endParaRPr lang="fr-FR" sz="1200" b="1" dirty="0">
                <a:latin typeface="Arial"/>
              </a:endParaRPr>
            </a:p>
          </p:txBody>
        </p:sp>
        <p:sp>
          <p:nvSpPr>
            <p:cNvPr id="27" name="Line 10"/>
            <p:cNvSpPr>
              <a:spLocks noChangeShapeType="1"/>
            </p:cNvSpPr>
            <p:nvPr/>
          </p:nvSpPr>
          <p:spPr bwMode="auto">
            <a:xfrm flipH="1">
              <a:off x="2976737" y="5718175"/>
              <a:ext cx="304800" cy="6096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pPr>
                <a:defRPr/>
              </a:pPr>
              <a:endParaRPr lang="fr-FR"/>
            </a:p>
          </p:txBody>
        </p:sp>
      </p:grpSp>
      <p:pic>
        <p:nvPicPr>
          <p:cNvPr id="28" name="Image 2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8048" y="213299"/>
            <a:ext cx="1514824" cy="1514824"/>
          </a:xfrm>
          <a:prstGeom prst="rect">
            <a:avLst/>
          </a:prstGeom>
        </p:spPr>
      </p:pic>
      <p:pic>
        <p:nvPicPr>
          <p:cNvPr id="29" name="Image 2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55419" y="892915"/>
            <a:ext cx="2332316" cy="21374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08443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Récapitulatif</a:t>
            </a:r>
            <a:endParaRPr lang="en-GB" dirty="0"/>
          </a:p>
        </p:txBody>
      </p:sp>
      <p:sp>
        <p:nvSpPr>
          <p:cNvPr id="3" name="Espace réservé du texte 2"/>
          <p:cNvSpPr>
            <a:spLocks noGrp="1"/>
          </p:cNvSpPr>
          <p:nvPr>
            <p:ph type="body" sz="quarter" idx="10"/>
          </p:nvPr>
        </p:nvSpPr>
        <p:spPr>
          <a:xfrm>
            <a:off x="0" y="1052736"/>
            <a:ext cx="12167277" cy="5328592"/>
          </a:xfrm>
          <a:prstGeom prst="rect">
            <a:avLst/>
          </a:prstGeom>
        </p:spPr>
        <p:txBody>
          <a:bodyPr/>
          <a:lstStyle/>
          <a:p>
            <a:pPr marL="0" indent="0">
              <a:buNone/>
            </a:pPr>
            <a:r>
              <a:rPr lang="fr-FR" dirty="0"/>
              <a:t>Notions clefs Cours :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fr-FR" dirty="0"/>
              <a:t>Applications modélisation en Géologie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fr-FR" dirty="0"/>
              <a:t>Applications modélisation en Géologie Minière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fr-FR" dirty="0"/>
              <a:t>Données en entrée d’un logiciel de modélisation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fr-FR" dirty="0"/>
              <a:t>Objets en sortie d’un logiciel de modélisation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fr-FR" dirty="0"/>
              <a:t>Modélisation explicite vs implicite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fr-FR" dirty="0"/>
              <a:t>Common </a:t>
            </a:r>
            <a:r>
              <a:rPr lang="fr-FR" dirty="0" err="1"/>
              <a:t>Earth</a:t>
            </a:r>
            <a:r>
              <a:rPr lang="fr-FR" dirty="0"/>
              <a:t> Model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fr-FR" dirty="0"/>
              <a:t>Notion de grille, de cellule, de maillage (+ régulier, irrégulier)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fr-FR" dirty="0"/>
              <a:t>Notion de repères cartésien X, Y, Z vs espace de dépôt U, V, T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fr-FR" dirty="0"/>
              <a:t>Cut-off, ressources, réserves, rentabilité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31955171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7816" y="1961445"/>
            <a:ext cx="12192001" cy="1368152"/>
          </a:xfrm>
        </p:spPr>
        <p:txBody>
          <a:bodyPr/>
          <a:lstStyle/>
          <a:p>
            <a:r>
              <a:rPr lang="fr-FR" dirty="0"/>
              <a:t>Case </a:t>
            </a:r>
            <a:r>
              <a:rPr lang="fr-FR" dirty="0" err="1"/>
              <a:t>study</a:t>
            </a:r>
            <a:br>
              <a:rPr lang="fr-FR" dirty="0"/>
            </a:br>
            <a:r>
              <a:rPr lang="fr-FR" dirty="0"/>
              <a:t>San Nicolas </a:t>
            </a:r>
            <a:r>
              <a:rPr lang="fr-FR" dirty="0" err="1"/>
              <a:t>vms</a:t>
            </a:r>
            <a:endParaRPr lang="en-GB" dirty="0"/>
          </a:p>
        </p:txBody>
      </p:sp>
      <p:sp>
        <p:nvSpPr>
          <p:cNvPr id="3" name="Espace réservé du texte 2"/>
          <p:cNvSpPr>
            <a:spLocks noGrp="1"/>
          </p:cNvSpPr>
          <p:nvPr>
            <p:ph type="body" sz="quarter" idx="10"/>
          </p:nvPr>
        </p:nvSpPr>
        <p:spPr>
          <a:xfrm>
            <a:off x="7816" y="3401605"/>
            <a:ext cx="12184183" cy="1872208"/>
          </a:xfrm>
        </p:spPr>
        <p:txBody>
          <a:bodyPr>
            <a:normAutofit/>
          </a:bodyPr>
          <a:lstStyle/>
          <a:p>
            <a:pPr algn="ctr"/>
            <a:r>
              <a:rPr lang="fr-FR" i="1" dirty="0" err="1"/>
              <a:t>Context</a:t>
            </a:r>
            <a:r>
              <a:rPr lang="fr-FR" i="1" dirty="0"/>
              <a:t> and Objectives</a:t>
            </a:r>
            <a:endParaRPr lang="en-GB" i="1" dirty="0"/>
          </a:p>
        </p:txBody>
      </p:sp>
      <p:sp>
        <p:nvSpPr>
          <p:cNvPr id="4" name="Sous-titre 2"/>
          <p:cNvSpPr txBox="1"/>
          <p:nvPr/>
        </p:nvSpPr>
        <p:spPr bwMode="auto">
          <a:xfrm>
            <a:off x="262646" y="5589123"/>
            <a:ext cx="2529191" cy="7727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>
              <a:lnSpc>
                <a:spcPct val="90000"/>
              </a:lnSpc>
              <a:spcBef>
                <a:spcPts val="1000"/>
              </a:spcBef>
              <a:buFont typeface="Arial"/>
              <a:buNone/>
              <a:defRPr sz="2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>
              <a:lnSpc>
                <a:spcPct val="90000"/>
              </a:lnSpc>
              <a:spcBef>
                <a:spcPts val="500"/>
              </a:spcBef>
              <a:buFont typeface="Arial"/>
              <a:buNone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>
              <a:lnSpc>
                <a:spcPct val="90000"/>
              </a:lnSpc>
              <a:spcBef>
                <a:spcPts val="500"/>
              </a:spcBef>
              <a:buFont typeface="Arial"/>
              <a:buNone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defRPr/>
            </a:pPr>
            <a:r>
              <a:rPr lang="fr-FR" sz="1600" dirty="0"/>
              <a:t>Lou DECLERCQ</a:t>
            </a:r>
          </a:p>
          <a:p>
            <a:pPr algn="l">
              <a:defRPr/>
            </a:pPr>
            <a:r>
              <a:rPr lang="fr-FR" sz="1600" dirty="0"/>
              <a:t>Marie-Cécile FEBVEY</a:t>
            </a:r>
            <a:endParaRPr sz="1600" dirty="0"/>
          </a:p>
        </p:txBody>
      </p:sp>
    </p:spTree>
    <p:extLst>
      <p:ext uri="{BB962C8B-B14F-4D97-AF65-F5344CB8AC3E}">
        <p14:creationId xmlns:p14="http://schemas.microsoft.com/office/powerpoint/2010/main" val="250800213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0" y="3124218"/>
            <a:ext cx="12192001" cy="609564"/>
          </a:xfrm>
        </p:spPr>
        <p:txBody>
          <a:bodyPr/>
          <a:lstStyle/>
          <a:p>
            <a:r>
              <a:rPr lang="fr-FR" dirty="0"/>
              <a:t>Introduction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08885417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Objectifs du projet</a:t>
            </a:r>
            <a:endParaRPr lang="en-GB" dirty="0"/>
          </a:p>
        </p:txBody>
      </p:sp>
      <p:sp>
        <p:nvSpPr>
          <p:cNvPr id="3" name="Espace réservé du texte 2"/>
          <p:cNvSpPr>
            <a:spLocks noGrp="1"/>
          </p:cNvSpPr>
          <p:nvPr>
            <p:ph type="body" sz="quarter" idx="10"/>
          </p:nvPr>
        </p:nvSpPr>
        <p:spPr>
          <a:xfrm>
            <a:off x="0" y="972766"/>
            <a:ext cx="12192000" cy="5480569"/>
          </a:xfrm>
        </p:spPr>
        <p:txBody>
          <a:bodyPr/>
          <a:lstStyle/>
          <a:p>
            <a:r>
              <a:rPr lang="en-GB" dirty="0"/>
              <a:t>Work in groups of 3 or 4, mixed between GN &amp; GGMPM students (~1 GN + 2/3 Mines) </a:t>
            </a:r>
          </a:p>
          <a:p>
            <a:endParaRPr lang="en-GB" dirty="0"/>
          </a:p>
          <a:p>
            <a:r>
              <a:rPr lang="en-GB" i="1" dirty="0"/>
              <a:t>Using San Nicolas deposits models &amp; data, estimate ore volumes &amp; grades for different metals. Note that you have to select what data you want to model and justify your choice. Ensure you have listed every data available.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192425782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Acquis </a:t>
            </a:r>
            <a:r>
              <a:rPr lang="en-GB" dirty="0" err="1"/>
              <a:t>d'apprentissage</a:t>
            </a:r>
            <a:r>
              <a:rPr lang="en-GB" dirty="0"/>
              <a:t> </a:t>
            </a:r>
            <a:r>
              <a:rPr lang="en-GB" dirty="0" err="1"/>
              <a:t>fondamentaux</a:t>
            </a:r>
            <a:r>
              <a:rPr lang="en-GB" dirty="0"/>
              <a:t> (AF)</a:t>
            </a:r>
            <a:br>
              <a:rPr lang="en-GB" dirty="0"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endParaRPr lang="en-GB" dirty="0"/>
          </a:p>
        </p:txBody>
      </p:sp>
      <p:graphicFrame>
        <p:nvGraphicFramePr>
          <p:cNvPr id="6" name="Tableau 5"/>
          <p:cNvGraphicFramePr>
            <a:graphicFrameLocks noGrp="1"/>
          </p:cNvGraphicFramePr>
          <p:nvPr/>
        </p:nvGraphicFramePr>
        <p:xfrm>
          <a:off x="1727154" y="2132856"/>
          <a:ext cx="8712968" cy="2600189"/>
        </p:xfrm>
        <a:graphic>
          <a:graphicData uri="http://schemas.openxmlformats.org/drawingml/2006/table">
            <a:tbl>
              <a:tblPr firstRow="1" firstCol="1" bandRow="1">
                <a:tableStyleId>{85BE263C-DBD7-4A20-BB59-AAB30ACAA65A}</a:tableStyleId>
              </a:tblPr>
              <a:tblGrid>
                <a:gridCol w="95563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75733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29686">
                <a:tc gridSpan="2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en-GB" sz="2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7625" marR="47625" marT="47625" marB="47625" anchor="ctr"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77973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2400">
                          <a:effectLst/>
                        </a:rPr>
                        <a:t>AF1</a:t>
                      </a:r>
                      <a:endParaRPr lang="en-GB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7625" marR="47625" marT="47625" marB="47625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2400" dirty="0">
                          <a:effectLst/>
                        </a:rPr>
                        <a:t>– </a:t>
                      </a:r>
                      <a:r>
                        <a:rPr lang="fr-FR" sz="2400" dirty="0" err="1">
                          <a:effectLst/>
                        </a:rPr>
                        <a:t>Analyze</a:t>
                      </a:r>
                      <a:r>
                        <a:rPr lang="fr-FR" sz="2400" dirty="0">
                          <a:effectLst/>
                        </a:rPr>
                        <a:t> and </a:t>
                      </a:r>
                      <a:r>
                        <a:rPr lang="fr-FR" sz="2400" dirty="0" err="1">
                          <a:effectLst/>
                        </a:rPr>
                        <a:t>process</a:t>
                      </a:r>
                      <a:r>
                        <a:rPr lang="fr-FR" sz="2400" dirty="0">
                          <a:effectLst/>
                        </a:rPr>
                        <a:t> </a:t>
                      </a:r>
                      <a:r>
                        <a:rPr lang="fr-FR" sz="2400" b="1" dirty="0">
                          <a:effectLst/>
                        </a:rPr>
                        <a:t>multi-source data </a:t>
                      </a:r>
                      <a:r>
                        <a:rPr lang="fr-FR" sz="2400" dirty="0">
                          <a:effectLst/>
                        </a:rPr>
                        <a:t>to </a:t>
                      </a:r>
                      <a:r>
                        <a:rPr lang="fr-FR" sz="2400" dirty="0" err="1">
                          <a:effectLst/>
                        </a:rPr>
                        <a:t>address</a:t>
                      </a:r>
                      <a:r>
                        <a:rPr lang="fr-FR" sz="2400" dirty="0">
                          <a:effectLst/>
                        </a:rPr>
                        <a:t> a </a:t>
                      </a:r>
                      <a:r>
                        <a:rPr lang="fr-FR" sz="2400" b="1" dirty="0" err="1">
                          <a:effectLst/>
                        </a:rPr>
                        <a:t>mining</a:t>
                      </a:r>
                      <a:r>
                        <a:rPr lang="fr-FR" sz="2400" b="1" dirty="0">
                          <a:effectLst/>
                        </a:rPr>
                        <a:t> exploration </a:t>
                      </a:r>
                      <a:r>
                        <a:rPr lang="fr-FR" sz="2400" b="1" dirty="0" err="1">
                          <a:effectLst/>
                        </a:rPr>
                        <a:t>problem</a:t>
                      </a:r>
                      <a:r>
                        <a:rPr lang="fr-FR" sz="2400" dirty="0">
                          <a:effectLst/>
                        </a:rPr>
                        <a:t>, </a:t>
                      </a:r>
                      <a:r>
                        <a:rPr lang="fr-FR" sz="2400" dirty="0" err="1">
                          <a:effectLst/>
                        </a:rPr>
                        <a:t>given</a:t>
                      </a:r>
                      <a:r>
                        <a:rPr lang="fr-FR" sz="2400" dirty="0">
                          <a:effectLst/>
                        </a:rPr>
                        <a:t> an ore </a:t>
                      </a:r>
                      <a:r>
                        <a:rPr lang="fr-FR" sz="2400" dirty="0" err="1">
                          <a:effectLst/>
                        </a:rPr>
                        <a:t>genesis</a:t>
                      </a:r>
                      <a:r>
                        <a:rPr lang="fr-FR" sz="2400" dirty="0">
                          <a:effectLst/>
                        </a:rPr>
                        <a:t> </a:t>
                      </a:r>
                      <a:r>
                        <a:rPr lang="fr-FR" sz="2400" dirty="0" err="1">
                          <a:effectLst/>
                        </a:rPr>
                        <a:t>problem</a:t>
                      </a:r>
                      <a:endParaRPr lang="en-GB" sz="2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7625" marR="47625" marT="47625" marB="47625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77973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2400" dirty="0">
                          <a:effectLst/>
                        </a:rPr>
                        <a:t>AF2</a:t>
                      </a:r>
                      <a:endParaRPr lang="en-GB" sz="2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7625" marR="47625" marT="47625" marB="47625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2400" dirty="0">
                          <a:effectLst/>
                        </a:rPr>
                        <a:t>– </a:t>
                      </a:r>
                      <a:r>
                        <a:rPr lang="fr-FR" sz="2400" dirty="0" err="1">
                          <a:effectLst/>
                        </a:rPr>
                        <a:t>Perform</a:t>
                      </a:r>
                      <a:r>
                        <a:rPr lang="fr-FR" sz="2400" dirty="0">
                          <a:effectLst/>
                        </a:rPr>
                        <a:t> a </a:t>
                      </a:r>
                      <a:r>
                        <a:rPr lang="fr-FR" sz="2400" b="1" dirty="0" err="1">
                          <a:effectLst/>
                        </a:rPr>
                        <a:t>mineral</a:t>
                      </a:r>
                      <a:r>
                        <a:rPr lang="fr-FR" sz="2400" b="1" dirty="0">
                          <a:effectLst/>
                        </a:rPr>
                        <a:t> </a:t>
                      </a:r>
                      <a:r>
                        <a:rPr lang="fr-FR" sz="2400" b="1" dirty="0" err="1">
                          <a:effectLst/>
                        </a:rPr>
                        <a:t>resource</a:t>
                      </a:r>
                      <a:r>
                        <a:rPr lang="fr-FR" sz="2400" b="1" dirty="0">
                          <a:effectLst/>
                        </a:rPr>
                        <a:t> </a:t>
                      </a:r>
                      <a:r>
                        <a:rPr lang="fr-FR" sz="2400" b="1" dirty="0" err="1">
                          <a:effectLst/>
                        </a:rPr>
                        <a:t>assessment</a:t>
                      </a:r>
                      <a:r>
                        <a:rPr lang="fr-FR" sz="2400" dirty="0">
                          <a:effectLst/>
                        </a:rPr>
                        <a:t>.</a:t>
                      </a:r>
                      <a:endParaRPr lang="en-GB" sz="2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7625" marR="47625" marT="47625" marB="47625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04539615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err="1"/>
              <a:t>Deliverable</a:t>
            </a:r>
            <a:endParaRPr lang="en-GB" dirty="0"/>
          </a:p>
        </p:txBody>
      </p:sp>
      <p:sp>
        <p:nvSpPr>
          <p:cNvPr id="3" name="Espace réservé du texte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pPr marL="109728" indent="0">
              <a:buNone/>
            </a:pPr>
            <a:endParaRPr lang="fr-FR" dirty="0"/>
          </a:p>
          <a:p>
            <a:pPr marL="109728" indent="0">
              <a:buNone/>
            </a:pPr>
            <a:endParaRPr lang="en-GB" dirty="0"/>
          </a:p>
          <a:p>
            <a:r>
              <a:rPr lang="en-GB" dirty="0"/>
              <a:t>On Friday 15/11: ~12/15 min </a:t>
            </a:r>
            <a:r>
              <a:rPr lang="en-GB" b="1" dirty="0"/>
              <a:t>presentation</a:t>
            </a:r>
            <a:r>
              <a:rPr lang="en-GB" dirty="0"/>
              <a:t> by group on Friday 16/01 on how you answer the previous problematic. (AF1)</a:t>
            </a:r>
          </a:p>
          <a:p>
            <a:pPr marL="109728" indent="0">
              <a:buNone/>
            </a:pPr>
            <a:endParaRPr lang="en-GB" dirty="0"/>
          </a:p>
          <a:p>
            <a:r>
              <a:rPr lang="en-GB" b="1" dirty="0"/>
              <a:t>Report</a:t>
            </a:r>
            <a:r>
              <a:rPr lang="en-GB" dirty="0"/>
              <a:t> around 5/7 pages </a:t>
            </a:r>
            <a:r>
              <a:rPr lang="en-GB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maximum</a:t>
            </a:r>
            <a:r>
              <a:rPr lang="en-GB" dirty="0"/>
              <a:t> for the 30th of January. This report should take the form of a </a:t>
            </a:r>
            <a:r>
              <a:rPr lang="en-GB" b="1" dirty="0"/>
              <a:t>technical report </a:t>
            </a:r>
            <a:r>
              <a:rPr lang="en-GB" dirty="0"/>
              <a:t>and be as synthetic as possible. (AF2) In this report you should recap the </a:t>
            </a:r>
            <a:r>
              <a:rPr lang="fr-FR" i="1" dirty="0" err="1"/>
              <a:t>mineral</a:t>
            </a:r>
            <a:r>
              <a:rPr lang="fr-FR" i="1" dirty="0"/>
              <a:t> </a:t>
            </a:r>
            <a:r>
              <a:rPr lang="fr-FR" i="1" dirty="0" err="1"/>
              <a:t>resource</a:t>
            </a:r>
            <a:r>
              <a:rPr lang="fr-FR" i="1" dirty="0"/>
              <a:t> </a:t>
            </a:r>
            <a:r>
              <a:rPr lang="fr-FR" i="1" dirty="0" err="1"/>
              <a:t>assessment</a:t>
            </a:r>
            <a:r>
              <a:rPr lang="fr-FR" dirty="0"/>
              <a:t>. And </a:t>
            </a:r>
            <a:r>
              <a:rPr lang="fr-FR" dirty="0" err="1"/>
              <a:t>also</a:t>
            </a:r>
            <a:r>
              <a:rPr lang="fr-FR" dirty="0"/>
              <a:t> </a:t>
            </a:r>
            <a:r>
              <a:rPr lang="fr-FR" dirty="0" err="1"/>
              <a:t>detail</a:t>
            </a:r>
            <a:r>
              <a:rPr lang="fr-FR" dirty="0"/>
              <a:t> </a:t>
            </a:r>
            <a:r>
              <a:rPr lang="fr-FR" dirty="0" err="1"/>
              <a:t>where</a:t>
            </a:r>
            <a:r>
              <a:rPr lang="fr-FR" dirty="0"/>
              <a:t> </a:t>
            </a:r>
            <a:r>
              <a:rPr lang="fr-FR" dirty="0" err="1"/>
              <a:t>you</a:t>
            </a:r>
            <a:r>
              <a:rPr lang="fr-FR" dirty="0"/>
              <a:t> propose to drill new </a:t>
            </a:r>
            <a:r>
              <a:rPr lang="fr-FR" dirty="0" err="1"/>
              <a:t>wells</a:t>
            </a:r>
            <a:r>
              <a:rPr lang="fr-FR" dirty="0"/>
              <a:t> and </a:t>
            </a:r>
            <a:r>
              <a:rPr lang="fr-FR" dirty="0" err="1"/>
              <a:t>why</a:t>
            </a:r>
            <a:r>
              <a:rPr lang="fr-FR" dirty="0"/>
              <a:t>. </a:t>
            </a:r>
            <a:endParaRPr lang="en-GB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90941487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Key points of your work/presentation:</a:t>
            </a:r>
            <a:br>
              <a:rPr lang="en-GB" dirty="0"/>
            </a:br>
            <a:endParaRPr lang="en-GB" dirty="0"/>
          </a:p>
        </p:txBody>
      </p:sp>
      <p:sp>
        <p:nvSpPr>
          <p:cNvPr id="3" name="Espace réservé du texte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pPr lvl="1"/>
            <a:r>
              <a:rPr lang="fr-FR" sz="2400" dirty="0" err="1"/>
              <a:t>Geological</a:t>
            </a:r>
            <a:r>
              <a:rPr lang="fr-FR" sz="2400" dirty="0"/>
              <a:t> contextualisation</a:t>
            </a:r>
            <a:endParaRPr lang="en-GB" sz="2400" dirty="0"/>
          </a:p>
          <a:p>
            <a:pPr lvl="1"/>
            <a:r>
              <a:rPr lang="en-GB" sz="2400" dirty="0"/>
              <a:t>Concerning Cu mineral body, compare different estimations of volumes (using </a:t>
            </a:r>
            <a:r>
              <a:rPr lang="en-GB" sz="2400" dirty="0" err="1"/>
              <a:t>drillholes</a:t>
            </a:r>
            <a:r>
              <a:rPr lang="en-GB" sz="2400" dirty="0"/>
              <a:t> and density geophysical data as a proxy of the mineralized zone)</a:t>
            </a:r>
          </a:p>
          <a:p>
            <a:pPr lvl="1"/>
            <a:r>
              <a:rPr lang="en-GB" sz="2400" dirty="0"/>
              <a:t>As you have done with Cu property during TDs, compute and fill Ag, Au, </a:t>
            </a:r>
            <a:r>
              <a:rPr lang="en-GB" sz="2400" dirty="0" err="1"/>
              <a:t>Pb</a:t>
            </a:r>
            <a:r>
              <a:rPr lang="en-GB" sz="2400" dirty="0"/>
              <a:t> and Zn properties in the grid. Justify your choices of interpolation and/or simulation methods, </a:t>
            </a:r>
            <a:r>
              <a:rPr lang="en-GB" sz="2400" dirty="0" err="1"/>
              <a:t>variograms</a:t>
            </a:r>
            <a:r>
              <a:rPr lang="en-GB" sz="2400" dirty="0"/>
              <a:t> if needed, …</a:t>
            </a:r>
          </a:p>
          <a:p>
            <a:pPr lvl="1"/>
            <a:r>
              <a:rPr lang="en-GB" sz="2400" dirty="0"/>
              <a:t>Compare ore volumes for other metals. Economic grades are 0.5 g/t for Au, and 30 g/t for Ag. Is it worth changing the processing unit to extract Au and Ag in areas mined for Cu (&gt;1.4%Cu) and Zn (&gt; 2% Zn)?</a:t>
            </a:r>
          </a:p>
          <a:p>
            <a:pPr lvl="1"/>
            <a:r>
              <a:rPr lang="en-GB" sz="2400" dirty="0"/>
              <a:t>And what if you change Ag/Au cut-off values?  </a:t>
            </a:r>
          </a:p>
          <a:p>
            <a:pPr lvl="1"/>
            <a:r>
              <a:rPr lang="en-GB" sz="2400" dirty="0"/>
              <a:t>What about </a:t>
            </a:r>
            <a:r>
              <a:rPr lang="en-GB" sz="2400" dirty="0" err="1"/>
              <a:t>Pb</a:t>
            </a:r>
            <a:r>
              <a:rPr lang="en-GB" sz="2400" dirty="0"/>
              <a:t>? </a:t>
            </a:r>
          </a:p>
          <a:p>
            <a:pPr lvl="1"/>
            <a:r>
              <a:rPr lang="en-GB" sz="2400" dirty="0"/>
              <a:t>Where would you drill (&lt; 2500m) to have a better idea of mineable reserves of Cu/Zn? Of Au/Ag? 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86975546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4AE629D-D872-87AD-11EE-837465B2BD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VMS </a:t>
            </a:r>
            <a:r>
              <a:rPr lang="fr-FR" dirty="0" err="1"/>
              <a:t>deposits</a:t>
            </a:r>
            <a:r>
              <a:rPr lang="fr-FR" dirty="0"/>
              <a:t> (</a:t>
            </a:r>
            <a:r>
              <a:rPr lang="fr-FR" dirty="0" err="1"/>
              <a:t>Volcanogenic</a:t>
            </a:r>
            <a:r>
              <a:rPr lang="fr-FR" dirty="0"/>
              <a:t> </a:t>
            </a:r>
            <a:r>
              <a:rPr lang="fr-FR" b="1" dirty="0"/>
              <a:t>massive</a:t>
            </a:r>
            <a:r>
              <a:rPr lang="fr-FR" dirty="0"/>
              <a:t> sulfides)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5298BCB0-8B5C-C00D-23EE-6EC05C22718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pPr>
              <a:buFontTx/>
              <a:buChar char="-"/>
            </a:pPr>
            <a:r>
              <a:rPr lang="fr-FR" dirty="0" err="1"/>
              <a:t>Polymetallic</a:t>
            </a:r>
            <a:r>
              <a:rPr lang="fr-FR" dirty="0"/>
              <a:t> (</a:t>
            </a:r>
            <a:r>
              <a:rPr lang="fr-FR" b="1" dirty="0"/>
              <a:t>Cu</a:t>
            </a:r>
            <a:r>
              <a:rPr lang="fr-FR" dirty="0"/>
              <a:t>, </a:t>
            </a:r>
            <a:r>
              <a:rPr lang="fr-FR" b="1" dirty="0"/>
              <a:t>Pb</a:t>
            </a:r>
            <a:r>
              <a:rPr lang="fr-FR" dirty="0"/>
              <a:t>, </a:t>
            </a:r>
            <a:r>
              <a:rPr lang="fr-FR" b="1" dirty="0"/>
              <a:t>Zn</a:t>
            </a:r>
            <a:r>
              <a:rPr lang="fr-FR" dirty="0"/>
              <a:t>, </a:t>
            </a:r>
            <a:r>
              <a:rPr lang="fr-FR" b="1" dirty="0"/>
              <a:t>Fe</a:t>
            </a:r>
            <a:r>
              <a:rPr lang="fr-FR" dirty="0"/>
              <a:t>…) sulfides </a:t>
            </a:r>
            <a:r>
              <a:rPr lang="fr-FR" dirty="0" err="1"/>
              <a:t>deposits</a:t>
            </a:r>
            <a:endParaRPr lang="fr-FR" dirty="0"/>
          </a:p>
          <a:p>
            <a:pPr>
              <a:buFontTx/>
              <a:buChar char="-"/>
            </a:pPr>
            <a:r>
              <a:rPr lang="fr-FR" dirty="0"/>
              <a:t>Hydrothermal </a:t>
            </a:r>
            <a:r>
              <a:rPr lang="fr-FR" dirty="0" err="1"/>
              <a:t>deposits</a:t>
            </a:r>
            <a:r>
              <a:rPr lang="fr-FR" dirty="0"/>
              <a:t> </a:t>
            </a:r>
            <a:r>
              <a:rPr lang="fr-FR" dirty="0" err="1"/>
              <a:t>often</a:t>
            </a:r>
            <a:r>
              <a:rPr lang="fr-FR" dirty="0"/>
              <a:t> </a:t>
            </a:r>
            <a:r>
              <a:rPr lang="fr-FR" dirty="0" err="1"/>
              <a:t>linked</a:t>
            </a:r>
            <a:r>
              <a:rPr lang="fr-FR" dirty="0"/>
              <a:t> to</a:t>
            </a:r>
          </a:p>
          <a:p>
            <a:pPr marL="109728" indent="0">
              <a:buNone/>
            </a:pPr>
            <a:r>
              <a:rPr lang="fr-FR" dirty="0" err="1"/>
              <a:t>underwater</a:t>
            </a:r>
            <a:r>
              <a:rPr lang="fr-FR" dirty="0"/>
              <a:t> </a:t>
            </a:r>
            <a:r>
              <a:rPr lang="fr-FR" dirty="0" err="1"/>
              <a:t>volcanic</a:t>
            </a:r>
            <a:r>
              <a:rPr lang="fr-FR" dirty="0"/>
              <a:t> </a:t>
            </a:r>
            <a:r>
              <a:rPr lang="fr-FR" dirty="0" err="1"/>
              <a:t>environments</a:t>
            </a:r>
            <a:endParaRPr lang="fr-FR" dirty="0"/>
          </a:p>
          <a:p>
            <a:pPr>
              <a:buFontTx/>
              <a:buChar char="-"/>
            </a:pPr>
            <a:r>
              <a:rPr lang="fr-FR" dirty="0"/>
              <a:t>Low volume but </a:t>
            </a:r>
            <a:r>
              <a:rPr lang="fr-FR" b="1" dirty="0"/>
              <a:t>high grade</a:t>
            </a:r>
          </a:p>
          <a:p>
            <a:pPr>
              <a:buFontTx/>
              <a:buChar char="-"/>
            </a:pPr>
            <a:r>
              <a:rPr lang="fr-FR" b="1" dirty="0"/>
              <a:t>Structural control</a:t>
            </a:r>
            <a:r>
              <a:rPr lang="fr-FR" dirty="0"/>
              <a:t> +++</a:t>
            </a:r>
          </a:p>
          <a:p>
            <a:pPr>
              <a:buFontTx/>
              <a:buChar char="-"/>
            </a:pPr>
            <a:r>
              <a:rPr lang="fr-FR" dirty="0"/>
              <a:t>A </a:t>
            </a:r>
            <a:r>
              <a:rPr lang="fr-FR" dirty="0" err="1"/>
              <a:t>geometry</a:t>
            </a:r>
            <a:r>
              <a:rPr lang="fr-FR" dirty="0"/>
              <a:t> </a:t>
            </a:r>
            <a:r>
              <a:rPr lang="fr-FR" dirty="0" err="1"/>
              <a:t>that</a:t>
            </a:r>
            <a:r>
              <a:rPr lang="fr-FR" dirty="0"/>
              <a:t> </a:t>
            </a:r>
            <a:r>
              <a:rPr lang="fr-FR" dirty="0" err="1"/>
              <a:t>is</a:t>
            </a:r>
            <a:r>
              <a:rPr lang="fr-FR" dirty="0"/>
              <a:t> </a:t>
            </a:r>
            <a:r>
              <a:rPr lang="fr-FR" dirty="0" err="1"/>
              <a:t>often</a:t>
            </a:r>
            <a:r>
              <a:rPr lang="fr-FR" dirty="0"/>
              <a:t> </a:t>
            </a:r>
            <a:r>
              <a:rPr lang="fr-FR" dirty="0" err="1"/>
              <a:t>quite</a:t>
            </a:r>
            <a:endParaRPr lang="fr-FR" dirty="0"/>
          </a:p>
          <a:p>
            <a:pPr marL="109728" indent="0">
              <a:buNone/>
            </a:pPr>
            <a:r>
              <a:rPr lang="fr-FR" dirty="0" err="1"/>
              <a:t>complex</a:t>
            </a:r>
            <a:r>
              <a:rPr lang="fr-FR" dirty="0"/>
              <a:t> (+ </a:t>
            </a:r>
            <a:r>
              <a:rPr lang="fr-FR" dirty="0" err="1"/>
              <a:t>posterior</a:t>
            </a:r>
            <a:r>
              <a:rPr lang="fr-FR" dirty="0"/>
              <a:t> </a:t>
            </a:r>
            <a:r>
              <a:rPr lang="fr-FR" dirty="0" err="1"/>
              <a:t>deformation</a:t>
            </a:r>
            <a:r>
              <a:rPr lang="fr-FR" dirty="0"/>
              <a:t>)</a:t>
            </a:r>
          </a:p>
          <a:p>
            <a:endParaRPr lang="fr-FR" dirty="0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6090B8AC-9DAC-B36F-D388-9CDC53E27225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700320" y="1167277"/>
            <a:ext cx="7598688" cy="5143917"/>
          </a:xfrm>
          <a:prstGeom prst="rect">
            <a:avLst/>
          </a:prstGeom>
        </p:spPr>
      </p:pic>
      <p:sp>
        <p:nvSpPr>
          <p:cNvPr id="6" name="ZoneTexte 13">
            <a:extLst>
              <a:ext uri="{FF2B5EF4-FFF2-40B4-BE49-F238E27FC236}">
                <a16:creationId xmlns:a16="http://schemas.microsoft.com/office/drawing/2014/main" id="{42B4069E-A368-E121-62E4-683240635467}"/>
              </a:ext>
            </a:extLst>
          </p:cNvPr>
          <p:cNvSpPr txBox="1"/>
          <p:nvPr/>
        </p:nvSpPr>
        <p:spPr bwMode="auto">
          <a:xfrm>
            <a:off x="9984432" y="5886493"/>
            <a:ext cx="174618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defRPr/>
            </a:pPr>
            <a:r>
              <a:rPr lang="fr-FR" sz="2000" i="1" dirty="0"/>
              <a:t>[</a:t>
            </a:r>
            <a:r>
              <a:rPr lang="fr-FR" sz="2000" i="1" dirty="0" err="1"/>
              <a:t>Galley</a:t>
            </a:r>
            <a:r>
              <a:rPr lang="fr-FR" sz="2000" i="1" dirty="0"/>
              <a:t>, 2007]</a:t>
            </a:r>
            <a:endParaRPr sz="2000" i="1" dirty="0"/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13992719-C2C5-E332-AFD6-932637135849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DE7"/>
              </a:clrFrom>
              <a:clrTo>
                <a:srgbClr val="FFFDE7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97276" y="3918103"/>
            <a:ext cx="5418306" cy="25352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06106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6" grpId="0"/>
    </p:bld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7FD6016-684D-2290-F2D7-1AE51859BEB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3D08657-7103-2914-29F2-D60A07C32D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VMS </a:t>
            </a:r>
            <a:r>
              <a:rPr lang="fr-FR" dirty="0" err="1"/>
              <a:t>deposits</a:t>
            </a:r>
            <a:r>
              <a:rPr lang="fr-FR" dirty="0"/>
              <a:t> (</a:t>
            </a:r>
            <a:r>
              <a:rPr lang="fr-FR" dirty="0" err="1"/>
              <a:t>Volcanogenic</a:t>
            </a:r>
            <a:r>
              <a:rPr lang="fr-FR" dirty="0"/>
              <a:t> </a:t>
            </a:r>
            <a:r>
              <a:rPr lang="fr-FR" b="1" dirty="0"/>
              <a:t>massive</a:t>
            </a:r>
            <a:r>
              <a:rPr lang="fr-FR" dirty="0"/>
              <a:t> sulfides)</a:t>
            </a:r>
          </a:p>
        </p:txBody>
      </p:sp>
      <p:sp>
        <p:nvSpPr>
          <p:cNvPr id="6" name="ZoneTexte 13">
            <a:extLst>
              <a:ext uri="{FF2B5EF4-FFF2-40B4-BE49-F238E27FC236}">
                <a16:creationId xmlns:a16="http://schemas.microsoft.com/office/drawing/2014/main" id="{811BFC7B-720A-B37A-5F93-50CD11D3B852}"/>
              </a:ext>
            </a:extLst>
          </p:cNvPr>
          <p:cNvSpPr txBox="1"/>
          <p:nvPr/>
        </p:nvSpPr>
        <p:spPr bwMode="auto">
          <a:xfrm>
            <a:off x="10026325" y="4606225"/>
            <a:ext cx="2301602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fr-FR" sz="2000" i="1" dirty="0"/>
              <a:t>VHMS </a:t>
            </a:r>
            <a:r>
              <a:rPr lang="fr-FR" sz="2000" i="1" dirty="0" err="1"/>
              <a:t>sample</a:t>
            </a:r>
            <a:r>
              <a:rPr lang="fr-FR" sz="2000" i="1" dirty="0"/>
              <a:t> </a:t>
            </a:r>
            <a:r>
              <a:rPr lang="fr-FR" sz="2000" i="1" dirty="0" err="1"/>
              <a:t>from</a:t>
            </a:r>
            <a:r>
              <a:rPr lang="fr-FR" sz="2000" i="1" dirty="0"/>
              <a:t> the </a:t>
            </a:r>
            <a:r>
              <a:rPr lang="fr-FR" sz="2000" i="1" dirty="0" err="1"/>
              <a:t>Iberian</a:t>
            </a:r>
            <a:r>
              <a:rPr lang="fr-FR" sz="2000" i="1" dirty="0"/>
              <a:t> Pyrite Belt</a:t>
            </a:r>
          </a:p>
          <a:p>
            <a:pPr>
              <a:defRPr/>
            </a:pPr>
            <a:r>
              <a:rPr lang="fr-FR" sz="2000" i="1" dirty="0"/>
              <a:t>[SGA </a:t>
            </a:r>
            <a:r>
              <a:rPr lang="fr-FR" sz="2000" i="1" dirty="0" err="1"/>
              <a:t>Student</a:t>
            </a:r>
            <a:r>
              <a:rPr lang="fr-FR" sz="2000" i="1" dirty="0"/>
              <a:t> </a:t>
            </a:r>
            <a:r>
              <a:rPr lang="fr-FR" sz="2000" i="1" dirty="0" err="1"/>
              <a:t>Chapter</a:t>
            </a:r>
            <a:r>
              <a:rPr lang="fr-FR" sz="2000" i="1" dirty="0"/>
              <a:t> Prague]</a:t>
            </a:r>
            <a:endParaRPr sz="2000" i="1" dirty="0"/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25D27FB9-4B54-8025-5720-44F5E2BA93CB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5593" b="9136"/>
          <a:stretch>
            <a:fillRect/>
          </a:stretch>
        </p:blipFill>
        <p:spPr>
          <a:xfrm>
            <a:off x="266831" y="854979"/>
            <a:ext cx="9759494" cy="55166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1143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err="1"/>
              <a:t>Geological</a:t>
            </a:r>
            <a:r>
              <a:rPr lang="fr-FR" dirty="0"/>
              <a:t> </a:t>
            </a:r>
            <a:r>
              <a:rPr lang="fr-FR" dirty="0" err="1"/>
              <a:t>context</a:t>
            </a:r>
            <a:endParaRPr lang="en-GB" dirty="0"/>
          </a:p>
        </p:txBody>
      </p:sp>
      <p:sp>
        <p:nvSpPr>
          <p:cNvPr id="3" name="Espace réservé du texte 2"/>
          <p:cNvSpPr>
            <a:spLocks noGrp="1"/>
          </p:cNvSpPr>
          <p:nvPr>
            <p:ph type="body" sz="quarter" idx="10"/>
          </p:nvPr>
        </p:nvSpPr>
        <p:spPr>
          <a:xfrm>
            <a:off x="0" y="1412776"/>
            <a:ext cx="12192000" cy="5040559"/>
          </a:xfrm>
        </p:spPr>
        <p:txBody>
          <a:bodyPr/>
          <a:lstStyle/>
          <a:p>
            <a:pPr>
              <a:defRPr/>
            </a:pPr>
            <a:r>
              <a:rPr lang="en-US" sz="2400" dirty="0"/>
              <a:t>Stratiform Zn-Cu-Ag-Au volcanogenic massive sulfide (VMS)</a:t>
            </a:r>
          </a:p>
          <a:p>
            <a:pPr>
              <a:defRPr/>
            </a:pPr>
            <a:r>
              <a:rPr lang="en-US" sz="2400" dirty="0"/>
              <a:t>Located in central Mexico, southern Zacatecas</a:t>
            </a:r>
          </a:p>
          <a:p>
            <a:pPr>
              <a:defRPr/>
            </a:pPr>
            <a:r>
              <a:rPr lang="en-US" sz="2400" dirty="0"/>
              <a:t>Late Jurassic-Early Cretaceous </a:t>
            </a:r>
          </a:p>
          <a:p>
            <a:pPr>
              <a:defRPr/>
            </a:pPr>
            <a:r>
              <a:rPr lang="en-US" sz="2400" dirty="0"/>
              <a:t>Mineralization age (U/</a:t>
            </a:r>
            <a:r>
              <a:rPr lang="en-US" sz="2400" dirty="0" err="1"/>
              <a:t>Pb</a:t>
            </a:r>
            <a:r>
              <a:rPr lang="en-US" sz="2400" dirty="0"/>
              <a:t>) ~ 148 Ma</a:t>
            </a:r>
          </a:p>
          <a:p>
            <a:pPr>
              <a:defRPr/>
            </a:pPr>
            <a:r>
              <a:rPr lang="en-GB" sz="2400" dirty="0"/>
              <a:t>Resource estimation: 100 Mt at </a:t>
            </a:r>
          </a:p>
          <a:p>
            <a:pPr lvl="1">
              <a:buFontTx/>
              <a:buChar char="•"/>
              <a:defRPr/>
            </a:pPr>
            <a:r>
              <a:rPr lang="en-GB" dirty="0"/>
              <a:t> 1.36% Cu, </a:t>
            </a:r>
          </a:p>
          <a:p>
            <a:pPr lvl="1">
              <a:buFontTx/>
              <a:buChar char="•"/>
              <a:defRPr/>
            </a:pPr>
            <a:r>
              <a:rPr lang="en-GB" dirty="0"/>
              <a:t> 1.64% Zn, </a:t>
            </a:r>
          </a:p>
          <a:p>
            <a:pPr lvl="1">
              <a:buFontTx/>
              <a:buChar char="•"/>
              <a:defRPr/>
            </a:pPr>
            <a:r>
              <a:rPr lang="en-GB" dirty="0"/>
              <a:t> 0.15% </a:t>
            </a:r>
            <a:r>
              <a:rPr lang="en-GB" dirty="0" err="1"/>
              <a:t>Pb</a:t>
            </a:r>
            <a:r>
              <a:rPr lang="en-GB" dirty="0"/>
              <a:t>, </a:t>
            </a:r>
          </a:p>
          <a:p>
            <a:pPr lvl="1">
              <a:buFontTx/>
              <a:buChar char="•"/>
              <a:defRPr/>
            </a:pPr>
            <a:r>
              <a:rPr lang="en-GB" dirty="0"/>
              <a:t> 0.41 g/t Au, </a:t>
            </a:r>
          </a:p>
          <a:p>
            <a:pPr lvl="1">
              <a:buFontTx/>
              <a:buChar char="•"/>
              <a:defRPr/>
            </a:pPr>
            <a:r>
              <a:rPr lang="en-GB" dirty="0"/>
              <a:t> 24.0 g/t Ag</a:t>
            </a:r>
            <a:r>
              <a:rPr lang="en-GB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endParaRPr lang="fr-FR" dirty="0"/>
          </a:p>
          <a:p>
            <a:endParaRPr lang="en-GB" dirty="0"/>
          </a:p>
        </p:txBody>
      </p:sp>
      <p:sp>
        <p:nvSpPr>
          <p:cNvPr id="4" name="Espace réservé du contenu 7"/>
          <p:cNvSpPr txBox="1">
            <a:spLocks/>
          </p:cNvSpPr>
          <p:nvPr/>
        </p:nvSpPr>
        <p:spPr>
          <a:xfrm>
            <a:off x="1828800" y="1981184"/>
            <a:ext cx="8686800" cy="5018110"/>
          </a:xfrm>
          <a:prstGeom prst="rect">
            <a:avLst/>
          </a:prstGeom>
        </p:spPr>
        <p:txBody>
          <a:bodyPr>
            <a:normAutofit/>
          </a:bodyPr>
          <a:lstStyle>
            <a:lvl1pPr marL="365760" indent="-256032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•"/>
              <a:defRPr kumimoji="0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58368" indent="-246888" algn="l" rtl="0" eaLnBrk="1" latinLnBrk="0" hangingPunct="1">
              <a:spcBef>
                <a:spcPts val="300"/>
              </a:spcBef>
              <a:buClr>
                <a:schemeClr val="accent2"/>
              </a:buClr>
              <a:buFont typeface="Georgia"/>
              <a:buChar char="▫"/>
              <a:defRPr kumimoji="0" sz="2600" kern="12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2pPr>
            <a:lvl3pPr marL="923544" indent="-219456" algn="l" rtl="0" eaLnBrk="1" latinLnBrk="0" hangingPunct="1">
              <a:spcBef>
                <a:spcPts val="300"/>
              </a:spcBef>
              <a:buClr>
                <a:schemeClr val="accent1"/>
              </a:buClr>
              <a:buFont typeface="Wingdings 2"/>
              <a:buChar char=""/>
              <a:defRPr kumimoji="0" sz="2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3pPr>
            <a:lvl4pPr marL="1179576" indent="-201168" algn="l" rtl="0" eaLnBrk="1" latinLnBrk="0" hangingPunct="1">
              <a:spcBef>
                <a:spcPts val="300"/>
              </a:spcBef>
              <a:buClr>
                <a:schemeClr val="accent1"/>
              </a:buClr>
              <a:buFont typeface="Wingdings 2"/>
              <a:buChar char=""/>
              <a:defRPr kumimoji="0" sz="22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4pPr>
            <a:lvl5pPr marL="1389888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0" sz="20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5pPr>
            <a:lvl6pPr marL="1609344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0" sz="18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6pPr>
            <a:lvl7pPr marL="1828800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0" sz="16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7pPr>
            <a:lvl8pPr marL="2029968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◦"/>
              <a:defRPr kumimoji="0" sz="15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8pPr>
            <a:lvl9pPr marL="2240280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◦"/>
              <a:defRPr kumimoji="0" sz="1400" kern="1200" baseline="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endParaRPr lang="fr-FR" dirty="0"/>
          </a:p>
        </p:txBody>
      </p:sp>
      <p:pic>
        <p:nvPicPr>
          <p:cNvPr id="5" name="Picture 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16080" y="2204864"/>
            <a:ext cx="5192886" cy="38053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167244024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err="1"/>
              <a:t>Geological</a:t>
            </a:r>
            <a:r>
              <a:rPr lang="fr-FR" dirty="0"/>
              <a:t> </a:t>
            </a:r>
            <a:r>
              <a:rPr lang="fr-FR" dirty="0" err="1"/>
              <a:t>context</a:t>
            </a:r>
            <a:endParaRPr lang="en-GB" dirty="0"/>
          </a:p>
        </p:txBody>
      </p:sp>
      <p:sp>
        <p:nvSpPr>
          <p:cNvPr id="3" name="Espace réservé du texte 2"/>
          <p:cNvSpPr>
            <a:spLocks noGrp="1"/>
          </p:cNvSpPr>
          <p:nvPr>
            <p:ph type="body" sz="quarter" idx="10"/>
          </p:nvPr>
        </p:nvSpPr>
        <p:spPr>
          <a:xfrm>
            <a:off x="0" y="726770"/>
            <a:ext cx="6293821" cy="5726565"/>
          </a:xfrm>
        </p:spPr>
        <p:txBody>
          <a:bodyPr/>
          <a:lstStyle/>
          <a:p>
            <a:r>
              <a:rPr lang="en-GB" dirty="0"/>
              <a:t>Geological setting</a:t>
            </a:r>
          </a:p>
          <a:p>
            <a:r>
              <a:rPr lang="en-GB" dirty="0"/>
              <a:t>Related to a graben-horst – extension – opening of the Gulf of Mexico</a:t>
            </a:r>
          </a:p>
          <a:p>
            <a:endParaRPr lang="en-GB" dirty="0"/>
          </a:p>
          <a:p>
            <a:r>
              <a:rPr lang="en-GB" dirty="0"/>
              <a:t>The « </a:t>
            </a:r>
            <a:r>
              <a:rPr lang="en-GB" i="1" dirty="0" err="1"/>
              <a:t>LaPanza</a:t>
            </a:r>
            <a:r>
              <a:rPr lang="en-GB" dirty="0"/>
              <a:t> » fault controls the mineralization</a:t>
            </a:r>
          </a:p>
          <a:p>
            <a:endParaRPr lang="en-GB" dirty="0"/>
          </a:p>
        </p:txBody>
      </p:sp>
      <p:sp>
        <p:nvSpPr>
          <p:cNvPr id="4" name="Espace réservé du contenu 7"/>
          <p:cNvSpPr txBox="1">
            <a:spLocks/>
          </p:cNvSpPr>
          <p:nvPr/>
        </p:nvSpPr>
        <p:spPr>
          <a:xfrm>
            <a:off x="1735140" y="1295400"/>
            <a:ext cx="3594014" cy="5018110"/>
          </a:xfrm>
          <a:prstGeom prst="rect">
            <a:avLst/>
          </a:prstGeom>
        </p:spPr>
        <p:txBody>
          <a:bodyPr>
            <a:normAutofit/>
          </a:bodyPr>
          <a:lstStyle>
            <a:lvl1pPr marL="365760" indent="-256032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•"/>
              <a:defRPr kumimoji="0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58368" indent="-246888" algn="l" rtl="0" eaLnBrk="1" latinLnBrk="0" hangingPunct="1">
              <a:spcBef>
                <a:spcPts val="300"/>
              </a:spcBef>
              <a:buClr>
                <a:schemeClr val="accent2"/>
              </a:buClr>
              <a:buFont typeface="Georgia"/>
              <a:buChar char="▫"/>
              <a:defRPr kumimoji="0" sz="2600" kern="12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2pPr>
            <a:lvl3pPr marL="923544" indent="-219456" algn="l" rtl="0" eaLnBrk="1" latinLnBrk="0" hangingPunct="1">
              <a:spcBef>
                <a:spcPts val="300"/>
              </a:spcBef>
              <a:buClr>
                <a:schemeClr val="accent1"/>
              </a:buClr>
              <a:buFont typeface="Wingdings 2"/>
              <a:buChar char=""/>
              <a:defRPr kumimoji="0" sz="2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3pPr>
            <a:lvl4pPr marL="1179576" indent="-201168" algn="l" rtl="0" eaLnBrk="1" latinLnBrk="0" hangingPunct="1">
              <a:spcBef>
                <a:spcPts val="300"/>
              </a:spcBef>
              <a:buClr>
                <a:schemeClr val="accent1"/>
              </a:buClr>
              <a:buFont typeface="Wingdings 2"/>
              <a:buChar char=""/>
              <a:defRPr kumimoji="0" sz="22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4pPr>
            <a:lvl5pPr marL="1389888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0" sz="20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5pPr>
            <a:lvl6pPr marL="1609344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0" sz="18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6pPr>
            <a:lvl7pPr marL="1828800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0" sz="16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7pPr>
            <a:lvl8pPr marL="2029968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◦"/>
              <a:defRPr kumimoji="0" sz="15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8pPr>
            <a:lvl9pPr marL="2240280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◦"/>
              <a:defRPr kumimoji="0" sz="1400" kern="1200" baseline="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endParaRPr lang="fr-FR" sz="2400" dirty="0"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>
              <a:defRPr/>
            </a:pPr>
            <a:endParaRPr lang="fr-FR" sz="2400" dirty="0"/>
          </a:p>
          <a:p>
            <a:pPr marL="0" indent="0">
              <a:buFont typeface="Georgia"/>
              <a:buNone/>
              <a:defRPr/>
            </a:pPr>
            <a:endParaRPr lang="fr-FR" sz="2400" b="1" dirty="0"/>
          </a:p>
        </p:txBody>
      </p:sp>
      <p:pic>
        <p:nvPicPr>
          <p:cNvPr id="5" name="Image 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5022"/>
          <a:stretch/>
        </p:blipFill>
        <p:spPr>
          <a:xfrm>
            <a:off x="6456040" y="1564685"/>
            <a:ext cx="5130771" cy="4479540"/>
          </a:xfrm>
          <a:prstGeom prst="rect">
            <a:avLst/>
          </a:prstGeom>
        </p:spPr>
      </p:pic>
      <p:sp>
        <p:nvSpPr>
          <p:cNvPr id="6" name="Espace réservé du contenu 2"/>
          <p:cNvSpPr txBox="1">
            <a:spLocks/>
          </p:cNvSpPr>
          <p:nvPr/>
        </p:nvSpPr>
        <p:spPr>
          <a:xfrm>
            <a:off x="10056440" y="6022860"/>
            <a:ext cx="2520280" cy="404592"/>
          </a:xfrm>
          <a:prstGeom prst="rect">
            <a:avLst/>
          </a:prstGeom>
        </p:spPr>
        <p:txBody>
          <a:bodyPr vert="horz">
            <a:normAutofit/>
          </a:bodyPr>
          <a:lstStyle>
            <a:lvl1pPr marL="342900" indent="-34290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§"/>
              <a:defRPr kumimoji="0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70000"/>
              <a:buFont typeface="Courier New" pitchFamily="49" charset="0"/>
              <a:buChar char="o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70000"/>
              <a:buFont typeface="Arial" pitchFamily="34" charset="0"/>
              <a:buChar char="•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70000"/>
              <a:buFont typeface="Wingdings 2"/>
              <a:buChar char="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60000"/>
              <a:buFont typeface="Wingdings 2"/>
              <a:buChar char="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60000"/>
              <a:buFont typeface="Wingdings 2"/>
              <a:buChar char=""/>
              <a:defRPr kumimoji="0"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971800" indent="-22860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60000"/>
              <a:buFont typeface="Wingdings 2"/>
              <a:buChar char=""/>
              <a:defRPr kumimoji="0"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3429000" indent="-22860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60000"/>
              <a:buFont typeface="Wingdings 2"/>
              <a:buChar char=""/>
              <a:defRPr kumimoji="0" sz="16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3886200" indent="-22860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60000"/>
              <a:buFont typeface="Wingdings 2"/>
              <a:buChar char=""/>
              <a:defRPr kumimoji="0"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400" dirty="0" err="1"/>
              <a:t>Vassalo</a:t>
            </a:r>
            <a:r>
              <a:rPr lang="en-US" sz="1400" dirty="0"/>
              <a:t> et al. 2015</a:t>
            </a:r>
          </a:p>
        </p:txBody>
      </p:sp>
      <p:pic>
        <p:nvPicPr>
          <p:cNvPr id="7" name="Image 6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521" r="7851" b="66681"/>
          <a:stretch/>
        </p:blipFill>
        <p:spPr>
          <a:xfrm>
            <a:off x="5015880" y="4437112"/>
            <a:ext cx="1440160" cy="11521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2008510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err="1"/>
              <a:t>Proposed</a:t>
            </a:r>
            <a:r>
              <a:rPr lang="fr-FR" dirty="0"/>
              <a:t> model for the </a:t>
            </a:r>
            <a:r>
              <a:rPr lang="fr-FR" dirty="0" err="1"/>
              <a:t>volcanic</a:t>
            </a:r>
            <a:r>
              <a:rPr lang="fr-FR" dirty="0"/>
              <a:t> structure</a:t>
            </a:r>
            <a:endParaRPr lang="en-GB" dirty="0"/>
          </a:p>
        </p:txBody>
      </p:sp>
      <p:sp>
        <p:nvSpPr>
          <p:cNvPr id="4" name="Rectangle 3"/>
          <p:cNvSpPr/>
          <p:nvPr/>
        </p:nvSpPr>
        <p:spPr>
          <a:xfrm>
            <a:off x="1900708" y="803998"/>
            <a:ext cx="8838183" cy="20683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5" name="Imag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9496" y="764704"/>
            <a:ext cx="9144000" cy="4341541"/>
          </a:xfrm>
          <a:prstGeom prst="rect">
            <a:avLst/>
          </a:prstGeom>
        </p:spPr>
      </p:pic>
      <p:pic>
        <p:nvPicPr>
          <p:cNvPr id="6" name="Imag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28900" y="5064567"/>
            <a:ext cx="9144000" cy="1412094"/>
          </a:xfrm>
          <a:prstGeom prst="rect">
            <a:avLst/>
          </a:prstGeom>
        </p:spPr>
      </p:pic>
      <p:sp>
        <p:nvSpPr>
          <p:cNvPr id="7" name="ZoneTexte 6"/>
          <p:cNvSpPr txBox="1"/>
          <p:nvPr/>
        </p:nvSpPr>
        <p:spPr>
          <a:xfrm>
            <a:off x="7001096" y="3863987"/>
            <a:ext cx="324070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 err="1">
                <a:solidFill>
                  <a:schemeClr val="bg1"/>
                </a:solidFill>
              </a:rPr>
              <a:t>Pyritization</a:t>
            </a:r>
            <a:r>
              <a:rPr lang="fr-FR" b="1" dirty="0">
                <a:solidFill>
                  <a:schemeClr val="bg1"/>
                </a:solidFill>
              </a:rPr>
              <a:t>, chloritization,</a:t>
            </a:r>
          </a:p>
          <a:p>
            <a:r>
              <a:rPr lang="fr-FR" b="1" dirty="0" err="1">
                <a:solidFill>
                  <a:schemeClr val="bg1"/>
                </a:solidFill>
              </a:rPr>
              <a:t>sericitization</a:t>
            </a:r>
            <a:r>
              <a:rPr lang="fr-FR" b="1" dirty="0">
                <a:solidFill>
                  <a:schemeClr val="bg1"/>
                </a:solidFill>
              </a:rPr>
              <a:t> – </a:t>
            </a:r>
            <a:r>
              <a:rPr lang="fr-FR" b="1" dirty="0" err="1">
                <a:solidFill>
                  <a:schemeClr val="bg1"/>
                </a:solidFill>
              </a:rPr>
              <a:t>feldspar</a:t>
            </a:r>
            <a:r>
              <a:rPr lang="fr-FR" b="1" dirty="0">
                <a:solidFill>
                  <a:schemeClr val="bg1"/>
                </a:solidFill>
              </a:rPr>
              <a:t> and carbonate dissolution - </a:t>
            </a:r>
          </a:p>
        </p:txBody>
      </p:sp>
      <p:sp>
        <p:nvSpPr>
          <p:cNvPr id="8" name="Flèche droite 7"/>
          <p:cNvSpPr/>
          <p:nvPr/>
        </p:nvSpPr>
        <p:spPr>
          <a:xfrm rot="12415213">
            <a:off x="6384871" y="3778511"/>
            <a:ext cx="590431" cy="315889"/>
          </a:xfrm>
          <a:prstGeom prst="rightArrow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Espace réservé du contenu 2"/>
          <p:cNvSpPr txBox="1">
            <a:spLocks/>
          </p:cNvSpPr>
          <p:nvPr/>
        </p:nvSpPr>
        <p:spPr>
          <a:xfrm>
            <a:off x="8989006" y="6215247"/>
            <a:ext cx="2520280" cy="404592"/>
          </a:xfrm>
          <a:prstGeom prst="rect">
            <a:avLst/>
          </a:prstGeom>
        </p:spPr>
        <p:txBody>
          <a:bodyPr vert="horz">
            <a:normAutofit/>
          </a:bodyPr>
          <a:lstStyle>
            <a:lvl1pPr marL="342900" indent="-34290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§"/>
              <a:defRPr kumimoji="0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70000"/>
              <a:buFont typeface="Courier New" pitchFamily="49" charset="0"/>
              <a:buChar char="o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70000"/>
              <a:buFont typeface="Arial" pitchFamily="34" charset="0"/>
              <a:buChar char="•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70000"/>
              <a:buFont typeface="Wingdings 2"/>
              <a:buChar char="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60000"/>
              <a:buFont typeface="Wingdings 2"/>
              <a:buChar char="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60000"/>
              <a:buFont typeface="Wingdings 2"/>
              <a:buChar char=""/>
              <a:defRPr kumimoji="0"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971800" indent="-22860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60000"/>
              <a:buFont typeface="Wingdings 2"/>
              <a:buChar char=""/>
              <a:defRPr kumimoji="0"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3429000" indent="-22860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60000"/>
              <a:buFont typeface="Wingdings 2"/>
              <a:buChar char=""/>
              <a:defRPr kumimoji="0" sz="16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3886200" indent="-22860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60000"/>
              <a:buFont typeface="Wingdings 2"/>
              <a:buChar char=""/>
              <a:defRPr kumimoji="0"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400" dirty="0" err="1"/>
              <a:t>Vassalo</a:t>
            </a:r>
            <a:r>
              <a:rPr lang="en-US" sz="1400" dirty="0"/>
              <a:t> et al. 2015</a:t>
            </a:r>
          </a:p>
        </p:txBody>
      </p:sp>
    </p:spTree>
    <p:extLst>
      <p:ext uri="{BB962C8B-B14F-4D97-AF65-F5344CB8AC3E}">
        <p14:creationId xmlns:p14="http://schemas.microsoft.com/office/powerpoint/2010/main" val="3639949575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Case </a:t>
            </a:r>
            <a:r>
              <a:rPr lang="fr-FR" dirty="0" err="1"/>
              <a:t>study</a:t>
            </a:r>
            <a:endParaRPr lang="en-GB" dirty="0"/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70393" y="729704"/>
            <a:ext cx="5643901" cy="6223172"/>
          </a:xfrm>
          <a:prstGeom prst="rect">
            <a:avLst/>
          </a:prstGeom>
        </p:spPr>
      </p:pic>
      <p:pic>
        <p:nvPicPr>
          <p:cNvPr id="5" name="Image 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07" t="5809" r="42444" b="9114"/>
          <a:stretch/>
        </p:blipFill>
        <p:spPr>
          <a:xfrm>
            <a:off x="479376" y="836712"/>
            <a:ext cx="4533013" cy="3933056"/>
          </a:xfrm>
          <a:prstGeom prst="rect">
            <a:avLst/>
          </a:prstGeom>
        </p:spPr>
      </p:pic>
      <p:pic>
        <p:nvPicPr>
          <p:cNvPr id="6" name="Image 5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827" t="31598" b="16492"/>
          <a:stretch/>
        </p:blipFill>
        <p:spPr>
          <a:xfrm>
            <a:off x="2999656" y="4221088"/>
            <a:ext cx="2952328" cy="2083409"/>
          </a:xfrm>
          <a:prstGeom prst="rect">
            <a:avLst/>
          </a:prstGeom>
        </p:spPr>
      </p:pic>
      <p:sp>
        <p:nvSpPr>
          <p:cNvPr id="7" name="Espace réservé du contenu 2"/>
          <p:cNvSpPr txBox="1">
            <a:spLocks/>
          </p:cNvSpPr>
          <p:nvPr/>
        </p:nvSpPr>
        <p:spPr>
          <a:xfrm>
            <a:off x="246427" y="4769768"/>
            <a:ext cx="2520280" cy="404592"/>
          </a:xfrm>
          <a:prstGeom prst="rect">
            <a:avLst/>
          </a:prstGeom>
        </p:spPr>
        <p:txBody>
          <a:bodyPr vert="horz">
            <a:normAutofit/>
          </a:bodyPr>
          <a:lstStyle>
            <a:lvl1pPr marL="342900" indent="-34290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§"/>
              <a:defRPr kumimoji="0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70000"/>
              <a:buFont typeface="Courier New" pitchFamily="49" charset="0"/>
              <a:buChar char="o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70000"/>
              <a:buFont typeface="Arial" pitchFamily="34" charset="0"/>
              <a:buChar char="•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70000"/>
              <a:buFont typeface="Wingdings 2"/>
              <a:buChar char="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60000"/>
              <a:buFont typeface="Wingdings 2"/>
              <a:buChar char="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60000"/>
              <a:buFont typeface="Wingdings 2"/>
              <a:buChar char=""/>
              <a:defRPr kumimoji="0"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971800" indent="-22860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60000"/>
              <a:buFont typeface="Wingdings 2"/>
              <a:buChar char=""/>
              <a:defRPr kumimoji="0"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3429000" indent="-22860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60000"/>
              <a:buFont typeface="Wingdings 2"/>
              <a:buChar char=""/>
              <a:defRPr kumimoji="0" sz="16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3886200" indent="-22860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60000"/>
              <a:buFont typeface="Wingdings 2"/>
              <a:buChar char=""/>
              <a:defRPr kumimoji="0"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400" i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[</a:t>
            </a:r>
            <a:r>
              <a:rPr lang="en-US" sz="1400" i="1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Vassalo</a:t>
            </a:r>
            <a:r>
              <a:rPr lang="en-US" sz="1400" i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et al. 2015]</a:t>
            </a:r>
          </a:p>
        </p:txBody>
      </p:sp>
    </p:spTree>
    <p:extLst>
      <p:ext uri="{BB962C8B-B14F-4D97-AF65-F5344CB8AC3E}">
        <p14:creationId xmlns:p14="http://schemas.microsoft.com/office/powerpoint/2010/main" val="348165352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err="1"/>
              <a:t>What’s</a:t>
            </a:r>
            <a:r>
              <a:rPr lang="fr-FR" dirty="0"/>
              <a:t> the point </a:t>
            </a:r>
            <a:r>
              <a:rPr lang="fr-FR" dirty="0" err="1"/>
              <a:t>behind</a:t>
            </a:r>
            <a:r>
              <a:rPr lang="fr-FR" dirty="0"/>
              <a:t> </a:t>
            </a:r>
            <a:r>
              <a:rPr lang="fr-FR" dirty="0" err="1"/>
              <a:t>modelling</a:t>
            </a:r>
            <a:r>
              <a:rPr lang="fr-FR" dirty="0"/>
              <a:t> ? </a:t>
            </a:r>
            <a:endParaRPr lang="en-GB" dirty="0"/>
          </a:p>
        </p:txBody>
      </p:sp>
      <p:pic>
        <p:nvPicPr>
          <p:cNvPr id="6" name="Picture 3"/>
          <p:cNvPicPr>
            <a:picLocks noChangeAspect="1"/>
          </p:cNvPicPr>
          <p:nvPr/>
        </p:nvPicPr>
        <p:blipFill>
          <a:blip r:embed="rId2"/>
          <a:srcRect l="8354" t="8878"/>
          <a:stretch/>
        </p:blipFill>
        <p:spPr bwMode="auto">
          <a:xfrm>
            <a:off x="99332" y="787177"/>
            <a:ext cx="5112569" cy="3811674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TextBox 4"/>
          <p:cNvSpPr txBox="1">
            <a:spLocks noChangeArrowheads="1"/>
          </p:cNvSpPr>
          <p:nvPr/>
        </p:nvSpPr>
        <p:spPr bwMode="auto">
          <a:xfrm>
            <a:off x="5211901" y="823064"/>
            <a:ext cx="2872166" cy="584775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 defTabSz="455613">
              <a:spcBef>
                <a:spcPts val="0"/>
              </a:spcBef>
              <a:buFont typeface="Arial"/>
              <a:buChar char="•"/>
              <a:defRPr sz="3200">
                <a:solidFill>
                  <a:schemeClr val="tx1"/>
                </a:solidFill>
                <a:latin typeface="Calibri"/>
              </a:defRPr>
            </a:lvl1pPr>
            <a:lvl2pPr marL="742950" indent="-285750" defTabSz="455613">
              <a:spcBef>
                <a:spcPts val="0"/>
              </a:spcBef>
              <a:buFont typeface="Arial"/>
              <a:buChar char="–"/>
              <a:defRPr sz="2800">
                <a:solidFill>
                  <a:schemeClr val="tx1"/>
                </a:solidFill>
                <a:latin typeface="Calibri"/>
              </a:defRPr>
            </a:lvl2pPr>
            <a:lvl3pPr marL="1143000" indent="-228600" defTabSz="455613">
              <a:spcBef>
                <a:spcPts val="0"/>
              </a:spcBef>
              <a:buFont typeface="Arial"/>
              <a:buChar char="•"/>
              <a:defRPr sz="2400">
                <a:solidFill>
                  <a:schemeClr val="tx1"/>
                </a:solidFill>
                <a:latin typeface="Calibri"/>
              </a:defRPr>
            </a:lvl3pPr>
            <a:lvl4pPr marL="1600200" indent="-228600" defTabSz="455613">
              <a:spcBef>
                <a:spcPts val="0"/>
              </a:spcBef>
              <a:buFont typeface="Arial"/>
              <a:buChar char="–"/>
              <a:defRPr sz="2000">
                <a:solidFill>
                  <a:schemeClr val="tx1"/>
                </a:solidFill>
                <a:latin typeface="Calibri"/>
              </a:defRPr>
            </a:lvl4pPr>
            <a:lvl5pPr marL="2057400" indent="-228600" defTabSz="455613">
              <a:spcBef>
                <a:spcPts val="0"/>
              </a:spcBef>
              <a:buFont typeface="Arial"/>
              <a:buChar char="»"/>
              <a:defRPr sz="2000">
                <a:solidFill>
                  <a:schemeClr val="tx1"/>
                </a:solidFill>
                <a:latin typeface="Calibri"/>
              </a:defRPr>
            </a:lvl5pPr>
            <a:lvl6pPr marL="2514600" indent="-228600" defTabSz="455613">
              <a:spcBef>
                <a:spcPts val="0"/>
              </a:spcBef>
              <a:spcAft>
                <a:spcPts val="0"/>
              </a:spcAft>
              <a:buFont typeface="Arial"/>
              <a:buChar char="»"/>
              <a:defRPr sz="2000">
                <a:solidFill>
                  <a:schemeClr val="tx1"/>
                </a:solidFill>
                <a:latin typeface="Calibri"/>
              </a:defRPr>
            </a:lvl6pPr>
            <a:lvl7pPr marL="2971800" indent="-228600" defTabSz="455613">
              <a:spcBef>
                <a:spcPts val="0"/>
              </a:spcBef>
              <a:spcAft>
                <a:spcPts val="0"/>
              </a:spcAft>
              <a:buFont typeface="Arial"/>
              <a:buChar char="»"/>
              <a:defRPr sz="2000">
                <a:solidFill>
                  <a:schemeClr val="tx1"/>
                </a:solidFill>
                <a:latin typeface="Calibri"/>
              </a:defRPr>
            </a:lvl7pPr>
            <a:lvl8pPr marL="3429000" indent="-228600" defTabSz="455613">
              <a:spcBef>
                <a:spcPts val="0"/>
              </a:spcBef>
              <a:spcAft>
                <a:spcPts val="0"/>
              </a:spcAft>
              <a:buFont typeface="Arial"/>
              <a:buChar char="»"/>
              <a:defRPr sz="2000">
                <a:solidFill>
                  <a:schemeClr val="tx1"/>
                </a:solidFill>
                <a:latin typeface="Calibri"/>
              </a:defRPr>
            </a:lvl8pPr>
            <a:lvl9pPr marL="3886200" indent="-228600" defTabSz="455613">
              <a:spcBef>
                <a:spcPts val="0"/>
              </a:spcBef>
              <a:spcAft>
                <a:spcPts val="0"/>
              </a:spcAft>
              <a:buFont typeface="Arial"/>
              <a:buChar char="»"/>
              <a:defRPr sz="2000">
                <a:solidFill>
                  <a:schemeClr val="tx1"/>
                </a:solidFill>
                <a:latin typeface="Calibri"/>
              </a:defRPr>
            </a:lvl9pPr>
          </a:lstStyle>
          <a:p>
            <a:pPr>
              <a:spcBef>
                <a:spcPts val="0"/>
              </a:spcBef>
              <a:buFontTx/>
              <a:buNone/>
              <a:defRPr/>
            </a:pPr>
            <a:r>
              <a:rPr lang="en-AU" sz="1600" i="1" dirty="0">
                <a:latin typeface="Arial"/>
              </a:rPr>
              <a:t>3D Geological Model of the Sullivan Mine, 1940s</a:t>
            </a:r>
            <a:endParaRPr sz="2400" i="1" dirty="0"/>
          </a:p>
        </p:txBody>
      </p:sp>
      <p:sp>
        <p:nvSpPr>
          <p:cNvPr id="8" name="ZoneTexte 8"/>
          <p:cNvSpPr txBox="1"/>
          <p:nvPr/>
        </p:nvSpPr>
        <p:spPr bwMode="auto">
          <a:xfrm>
            <a:off x="6726019" y="1484784"/>
            <a:ext cx="5112569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en-GB" sz="2800" b="1" kern="1200" dirty="0">
                <a:latin typeface="Calibri" panose="020F0502020204030204" pitchFamily="34" charset="0"/>
                <a:cs typeface="Calibri" panose="020F0502020204030204" pitchFamily="34" charset="0"/>
              </a:rPr>
              <a:t>Principle: </a:t>
            </a:r>
          </a:p>
          <a:p>
            <a:pPr algn="ctr">
              <a:defRPr/>
            </a:pPr>
            <a:r>
              <a:rPr lang="en-GB" sz="2800" kern="1200" dirty="0">
                <a:latin typeface="Calibri" panose="020F0502020204030204" pitchFamily="34" charset="0"/>
                <a:cs typeface="Calibri" panose="020F0502020204030204" pitchFamily="34" charset="0"/>
              </a:rPr>
              <a:t>Numerical approximation of geological reality </a:t>
            </a:r>
          </a:p>
        </p:txBody>
      </p:sp>
      <p:sp>
        <p:nvSpPr>
          <p:cNvPr id="9" name="Rectangle 2"/>
          <p:cNvSpPr/>
          <p:nvPr/>
        </p:nvSpPr>
        <p:spPr bwMode="auto">
          <a:xfrm>
            <a:off x="6528049" y="3959458"/>
            <a:ext cx="5578164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GB" sz="2800" b="1" kern="1200" dirty="0">
                <a:latin typeface="Calibri" panose="020F0502020204030204" pitchFamily="34" charset="0"/>
                <a:cs typeface="Calibri" panose="020F0502020204030204" pitchFamily="34" charset="0"/>
              </a:rPr>
              <a:t>Aim: </a:t>
            </a:r>
          </a:p>
          <a:p>
            <a:pPr algn="ctr">
              <a:defRPr/>
            </a:pPr>
            <a:r>
              <a:rPr lang="en-GB" sz="2800" kern="1200" dirty="0">
                <a:latin typeface="Calibri" panose="020F0502020204030204" pitchFamily="34" charset="0"/>
                <a:cs typeface="Calibri" panose="020F0502020204030204" pitchFamily="34" charset="0"/>
              </a:rPr>
              <a:t>Better understand subsurface (phenomena, organization, …)</a:t>
            </a:r>
          </a:p>
        </p:txBody>
      </p:sp>
      <p:sp>
        <p:nvSpPr>
          <p:cNvPr id="10" name="Flèche vers le bas 9"/>
          <p:cNvSpPr/>
          <p:nvPr/>
        </p:nvSpPr>
        <p:spPr>
          <a:xfrm>
            <a:off x="8976320" y="3068960"/>
            <a:ext cx="648072" cy="792088"/>
          </a:xfrm>
          <a:prstGeom prst="downArrow">
            <a:avLst/>
          </a:prstGeom>
          <a:solidFill>
            <a:schemeClr val="tx2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latin typeface="Calibri" pitchFamily="34" charset="0"/>
              <a:cs typeface="Arial" pitchFamily="34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07E184F0-2D83-4004-2C00-7EDF41B0E65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83776" y="3848003"/>
            <a:ext cx="4815889" cy="2591375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C9F573E6-BEFE-1AFB-0D55-BDF742B6CAB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304813" y="5608381"/>
            <a:ext cx="2388589" cy="830997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 defTabSz="455613">
              <a:spcBef>
                <a:spcPts val="0"/>
              </a:spcBef>
              <a:buFont typeface="Arial"/>
              <a:buChar char="•"/>
              <a:defRPr sz="3200">
                <a:solidFill>
                  <a:schemeClr val="tx1"/>
                </a:solidFill>
                <a:latin typeface="Calibri"/>
              </a:defRPr>
            </a:lvl1pPr>
            <a:lvl2pPr marL="742950" indent="-285750" defTabSz="455613">
              <a:spcBef>
                <a:spcPts val="0"/>
              </a:spcBef>
              <a:buFont typeface="Arial"/>
              <a:buChar char="–"/>
              <a:defRPr sz="2800">
                <a:solidFill>
                  <a:schemeClr val="tx1"/>
                </a:solidFill>
                <a:latin typeface="Calibri"/>
              </a:defRPr>
            </a:lvl2pPr>
            <a:lvl3pPr marL="1143000" indent="-228600" defTabSz="455613">
              <a:spcBef>
                <a:spcPts val="0"/>
              </a:spcBef>
              <a:buFont typeface="Arial"/>
              <a:buChar char="•"/>
              <a:defRPr sz="2400">
                <a:solidFill>
                  <a:schemeClr val="tx1"/>
                </a:solidFill>
                <a:latin typeface="Calibri"/>
              </a:defRPr>
            </a:lvl3pPr>
            <a:lvl4pPr marL="1600200" indent="-228600" defTabSz="455613">
              <a:spcBef>
                <a:spcPts val="0"/>
              </a:spcBef>
              <a:buFont typeface="Arial"/>
              <a:buChar char="–"/>
              <a:defRPr sz="2000">
                <a:solidFill>
                  <a:schemeClr val="tx1"/>
                </a:solidFill>
                <a:latin typeface="Calibri"/>
              </a:defRPr>
            </a:lvl4pPr>
            <a:lvl5pPr marL="2057400" indent="-228600" defTabSz="455613">
              <a:spcBef>
                <a:spcPts val="0"/>
              </a:spcBef>
              <a:buFont typeface="Arial"/>
              <a:buChar char="»"/>
              <a:defRPr sz="2000">
                <a:solidFill>
                  <a:schemeClr val="tx1"/>
                </a:solidFill>
                <a:latin typeface="Calibri"/>
              </a:defRPr>
            </a:lvl5pPr>
            <a:lvl6pPr marL="2514600" indent="-228600" defTabSz="455613">
              <a:spcBef>
                <a:spcPts val="0"/>
              </a:spcBef>
              <a:spcAft>
                <a:spcPts val="0"/>
              </a:spcAft>
              <a:buFont typeface="Arial"/>
              <a:buChar char="»"/>
              <a:defRPr sz="2000">
                <a:solidFill>
                  <a:schemeClr val="tx1"/>
                </a:solidFill>
                <a:latin typeface="Calibri"/>
              </a:defRPr>
            </a:lvl6pPr>
            <a:lvl7pPr marL="2971800" indent="-228600" defTabSz="455613">
              <a:spcBef>
                <a:spcPts val="0"/>
              </a:spcBef>
              <a:spcAft>
                <a:spcPts val="0"/>
              </a:spcAft>
              <a:buFont typeface="Arial"/>
              <a:buChar char="»"/>
              <a:defRPr sz="2000">
                <a:solidFill>
                  <a:schemeClr val="tx1"/>
                </a:solidFill>
                <a:latin typeface="Calibri"/>
              </a:defRPr>
            </a:lvl7pPr>
            <a:lvl8pPr marL="3429000" indent="-228600" defTabSz="455613">
              <a:spcBef>
                <a:spcPts val="0"/>
              </a:spcBef>
              <a:spcAft>
                <a:spcPts val="0"/>
              </a:spcAft>
              <a:buFont typeface="Arial"/>
              <a:buChar char="»"/>
              <a:defRPr sz="2000">
                <a:solidFill>
                  <a:schemeClr val="tx1"/>
                </a:solidFill>
                <a:latin typeface="Calibri"/>
              </a:defRPr>
            </a:lvl8pPr>
            <a:lvl9pPr marL="3886200" indent="-228600" defTabSz="455613">
              <a:spcBef>
                <a:spcPts val="0"/>
              </a:spcBef>
              <a:spcAft>
                <a:spcPts val="0"/>
              </a:spcAft>
              <a:buFont typeface="Arial"/>
              <a:buChar char="»"/>
              <a:defRPr sz="2000">
                <a:solidFill>
                  <a:schemeClr val="tx1"/>
                </a:solidFill>
                <a:latin typeface="Calibri"/>
              </a:defRPr>
            </a:lvl9pPr>
          </a:lstStyle>
          <a:p>
            <a:pPr algn="r">
              <a:spcBef>
                <a:spcPts val="0"/>
              </a:spcBef>
              <a:buFontTx/>
              <a:buNone/>
              <a:defRPr/>
            </a:pPr>
            <a:r>
              <a:rPr lang="en-AU" sz="1600" i="1" dirty="0">
                <a:latin typeface="Arial"/>
              </a:rPr>
              <a:t>Sullivan Mine Model </a:t>
            </a:r>
          </a:p>
          <a:p>
            <a:pPr algn="r">
              <a:spcBef>
                <a:spcPts val="0"/>
              </a:spcBef>
              <a:buFontTx/>
              <a:buNone/>
              <a:defRPr/>
            </a:pPr>
            <a:r>
              <a:rPr lang="en-AU" sz="1600" i="1" dirty="0">
                <a:latin typeface="Arial"/>
              </a:rPr>
              <a:t>in Skua </a:t>
            </a:r>
            <a:r>
              <a:rPr lang="en-AU" sz="1600" i="1" dirty="0" err="1">
                <a:latin typeface="Arial"/>
              </a:rPr>
              <a:t>Gocad</a:t>
            </a:r>
            <a:endParaRPr lang="en-AU" sz="1600" i="1" dirty="0">
              <a:latin typeface="Arial"/>
            </a:endParaRPr>
          </a:p>
          <a:p>
            <a:pPr algn="r">
              <a:spcBef>
                <a:spcPts val="0"/>
              </a:spcBef>
              <a:buFontTx/>
              <a:buNone/>
              <a:defRPr/>
            </a:pPr>
            <a:r>
              <a:rPr lang="en-AU" sz="1600" i="1" dirty="0" err="1">
                <a:latin typeface="Arial"/>
              </a:rPr>
              <a:t>Montsion</a:t>
            </a:r>
            <a:r>
              <a:rPr lang="en-AU" sz="1600" i="1" dirty="0">
                <a:latin typeface="Arial"/>
              </a:rPr>
              <a:t> et al., 2015</a:t>
            </a:r>
            <a:endParaRPr sz="2400" i="1" dirty="0"/>
          </a:p>
        </p:txBody>
      </p:sp>
    </p:spTree>
    <p:extLst>
      <p:ext uri="{BB962C8B-B14F-4D97-AF65-F5344CB8AC3E}">
        <p14:creationId xmlns:p14="http://schemas.microsoft.com/office/powerpoint/2010/main" val="36222606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  <p:bldP spid="10" grpId="0" animBg="1"/>
      <p:bldP spid="5" grpId="0"/>
    </p:bld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829818" y="980729"/>
            <a:ext cx="8838183" cy="20683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2" name="Imag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15083" y="763430"/>
            <a:ext cx="4069549" cy="5646041"/>
          </a:xfrm>
          <a:prstGeom prst="rect">
            <a:avLst/>
          </a:prstGeom>
        </p:spPr>
      </p:pic>
      <p:sp>
        <p:nvSpPr>
          <p:cNvPr id="521223" name="Text Box 7"/>
          <p:cNvSpPr txBox="1">
            <a:spLocks noChangeArrowheads="1"/>
          </p:cNvSpPr>
          <p:nvPr/>
        </p:nvSpPr>
        <p:spPr bwMode="auto">
          <a:xfrm>
            <a:off x="3192783" y="2078805"/>
            <a:ext cx="4626223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b="1" dirty="0">
                <a:solidFill>
                  <a:schemeClr val="accent1"/>
                </a:solidFill>
              </a:rPr>
              <a:t>Mafic flows &amp; breccias (XLT) (117,94Ma)</a:t>
            </a:r>
          </a:p>
        </p:txBody>
      </p:sp>
      <p:sp>
        <p:nvSpPr>
          <p:cNvPr id="521224" name="Text Box 8"/>
          <p:cNvSpPr txBox="1">
            <a:spLocks noChangeArrowheads="1"/>
          </p:cNvSpPr>
          <p:nvPr/>
        </p:nvSpPr>
        <p:spPr bwMode="auto">
          <a:xfrm>
            <a:off x="3491797" y="3026724"/>
            <a:ext cx="3349625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defRPr/>
            </a:pPr>
            <a:r>
              <a:rPr lang="en-US" b="1" dirty="0">
                <a:solidFill>
                  <a:srgbClr val="66FF99"/>
                </a:solidFill>
              </a:rPr>
              <a:t>Mafic flow &amp; sediments (MVS)</a:t>
            </a:r>
          </a:p>
        </p:txBody>
      </p:sp>
      <p:sp>
        <p:nvSpPr>
          <p:cNvPr id="521225" name="Text Box 9"/>
          <p:cNvSpPr txBox="1">
            <a:spLocks noChangeArrowheads="1"/>
          </p:cNvSpPr>
          <p:nvPr/>
        </p:nvSpPr>
        <p:spPr bwMode="auto">
          <a:xfrm>
            <a:off x="4239992" y="4055071"/>
            <a:ext cx="3349625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defRPr/>
            </a:pPr>
            <a:r>
              <a:rPr lang="en-US" b="1" dirty="0">
                <a:solidFill>
                  <a:srgbClr val="FF0000"/>
                </a:solidFill>
              </a:rPr>
              <a:t>Massive </a:t>
            </a:r>
          </a:p>
          <a:p>
            <a:pPr algn="ctr">
              <a:defRPr/>
            </a:pPr>
            <a:r>
              <a:rPr lang="en-US" b="1" dirty="0">
                <a:solidFill>
                  <a:srgbClr val="FF0000"/>
                </a:solidFill>
              </a:rPr>
              <a:t>Sulfides</a:t>
            </a:r>
          </a:p>
          <a:p>
            <a:pPr algn="ctr">
              <a:defRPr/>
            </a:pPr>
            <a:r>
              <a:rPr lang="en-US" b="1" dirty="0">
                <a:solidFill>
                  <a:srgbClr val="FF0000"/>
                </a:solidFill>
              </a:rPr>
              <a:t>(MS or ore)</a:t>
            </a:r>
          </a:p>
        </p:txBody>
      </p:sp>
      <p:sp>
        <p:nvSpPr>
          <p:cNvPr id="521226" name="Text Box 10"/>
          <p:cNvSpPr txBox="1">
            <a:spLocks noChangeArrowheads="1"/>
          </p:cNvSpPr>
          <p:nvPr/>
        </p:nvSpPr>
        <p:spPr bwMode="auto">
          <a:xfrm>
            <a:off x="2502447" y="3815767"/>
            <a:ext cx="3349625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defRPr/>
            </a:pPr>
            <a:r>
              <a:rPr lang="en-US" b="1" dirty="0">
                <a:solidFill>
                  <a:srgbClr val="FF3399"/>
                </a:solidFill>
              </a:rPr>
              <a:t>Rhyolite</a:t>
            </a:r>
          </a:p>
          <a:p>
            <a:pPr algn="ctr">
              <a:defRPr/>
            </a:pPr>
            <a:r>
              <a:rPr lang="en-US" b="1" dirty="0">
                <a:solidFill>
                  <a:srgbClr val="FF3399"/>
                </a:solidFill>
              </a:rPr>
              <a:t>Flow-Dome</a:t>
            </a:r>
          </a:p>
          <a:p>
            <a:pPr algn="ctr">
              <a:defRPr/>
            </a:pPr>
            <a:r>
              <a:rPr lang="en-US" b="1" dirty="0">
                <a:solidFill>
                  <a:srgbClr val="FF3399"/>
                </a:solidFill>
              </a:rPr>
              <a:t>(146.5 Ma)</a:t>
            </a:r>
          </a:p>
          <a:p>
            <a:pPr algn="ctr">
              <a:defRPr/>
            </a:pPr>
            <a:r>
              <a:rPr lang="en-US" b="1" dirty="0">
                <a:solidFill>
                  <a:srgbClr val="FF3399"/>
                </a:solidFill>
              </a:rPr>
              <a:t>(RFD)</a:t>
            </a:r>
          </a:p>
        </p:txBody>
      </p:sp>
      <p:sp>
        <p:nvSpPr>
          <p:cNvPr id="521227" name="Text Box 11"/>
          <p:cNvSpPr txBox="1">
            <a:spLocks noChangeArrowheads="1"/>
          </p:cNvSpPr>
          <p:nvPr/>
        </p:nvSpPr>
        <p:spPr bwMode="auto">
          <a:xfrm>
            <a:off x="2966804" y="5901639"/>
            <a:ext cx="4497348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b="1" dirty="0"/>
              <a:t>Late Triassic Graphitic mudstone</a:t>
            </a:r>
          </a:p>
          <a:p>
            <a:pPr algn="ctr">
              <a:defRPr/>
            </a:pPr>
            <a:r>
              <a:rPr lang="en-US" b="1" dirty="0"/>
              <a:t>(</a:t>
            </a:r>
            <a:r>
              <a:rPr lang="en-US" b="1" dirty="0" err="1"/>
              <a:t>Gsed</a:t>
            </a:r>
            <a:r>
              <a:rPr lang="en-US" b="1" dirty="0"/>
              <a:t>)</a:t>
            </a:r>
          </a:p>
        </p:txBody>
      </p:sp>
      <p:sp>
        <p:nvSpPr>
          <p:cNvPr id="521228" name="Text Box 12"/>
          <p:cNvSpPr txBox="1">
            <a:spLocks noChangeArrowheads="1"/>
          </p:cNvSpPr>
          <p:nvPr/>
        </p:nvSpPr>
        <p:spPr bwMode="auto">
          <a:xfrm>
            <a:off x="3362006" y="5194053"/>
            <a:ext cx="3609206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b="1" dirty="0">
                <a:solidFill>
                  <a:srgbClr val="66FF99"/>
                </a:solidFill>
              </a:rPr>
              <a:t>Mafic </a:t>
            </a:r>
            <a:r>
              <a:rPr lang="en-US" b="1" dirty="0" err="1">
                <a:solidFill>
                  <a:srgbClr val="66FF99"/>
                </a:solidFill>
              </a:rPr>
              <a:t>volcanics</a:t>
            </a:r>
            <a:r>
              <a:rPr lang="en-US" b="1" dirty="0">
                <a:solidFill>
                  <a:srgbClr val="66FF99"/>
                </a:solidFill>
              </a:rPr>
              <a:t> (MVT) (≈149Ma)</a:t>
            </a:r>
          </a:p>
        </p:txBody>
      </p:sp>
      <p:sp>
        <p:nvSpPr>
          <p:cNvPr id="521235" name="Line 19"/>
          <p:cNvSpPr>
            <a:spLocks noChangeShapeType="1"/>
          </p:cNvSpPr>
          <p:nvPr/>
        </p:nvSpPr>
        <p:spPr bwMode="auto">
          <a:xfrm>
            <a:off x="7044699" y="5661248"/>
            <a:ext cx="1340768" cy="0"/>
          </a:xfrm>
          <a:prstGeom prst="line">
            <a:avLst/>
          </a:prstGeom>
          <a:noFill/>
          <a:ln w="38100">
            <a:solidFill>
              <a:srgbClr val="002060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29" name="Line 19"/>
          <p:cNvSpPr>
            <a:spLocks noChangeShapeType="1"/>
          </p:cNvSpPr>
          <p:nvPr/>
        </p:nvSpPr>
        <p:spPr bwMode="auto">
          <a:xfrm flipV="1">
            <a:off x="6454943" y="5661248"/>
            <a:ext cx="601440" cy="276859"/>
          </a:xfrm>
          <a:prstGeom prst="line">
            <a:avLst/>
          </a:prstGeom>
          <a:noFill/>
          <a:ln w="38100">
            <a:solidFill>
              <a:srgbClr val="002060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30" name="Line 19"/>
          <p:cNvSpPr>
            <a:spLocks noChangeShapeType="1"/>
          </p:cNvSpPr>
          <p:nvPr/>
        </p:nvSpPr>
        <p:spPr bwMode="auto">
          <a:xfrm>
            <a:off x="3441125" y="5938107"/>
            <a:ext cx="3013818" cy="0"/>
          </a:xfrm>
          <a:prstGeom prst="line">
            <a:avLst/>
          </a:prstGeom>
          <a:noFill/>
          <a:ln w="38100">
            <a:solidFill>
              <a:srgbClr val="002060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31" name="Line 19"/>
          <p:cNvSpPr>
            <a:spLocks noChangeShapeType="1"/>
          </p:cNvSpPr>
          <p:nvPr/>
        </p:nvSpPr>
        <p:spPr bwMode="auto">
          <a:xfrm>
            <a:off x="7056383" y="5013176"/>
            <a:ext cx="1340768" cy="0"/>
          </a:xfrm>
          <a:prstGeom prst="line">
            <a:avLst/>
          </a:prstGeom>
          <a:noFill/>
          <a:ln w="38100">
            <a:solidFill>
              <a:srgbClr val="002060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32" name="Line 19"/>
          <p:cNvSpPr>
            <a:spLocks noChangeShapeType="1"/>
          </p:cNvSpPr>
          <p:nvPr/>
        </p:nvSpPr>
        <p:spPr bwMode="auto">
          <a:xfrm flipV="1">
            <a:off x="6541937" y="5008613"/>
            <a:ext cx="528893" cy="155215"/>
          </a:xfrm>
          <a:prstGeom prst="line">
            <a:avLst/>
          </a:prstGeom>
          <a:noFill/>
          <a:ln w="38100">
            <a:solidFill>
              <a:srgbClr val="002060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33" name="Line 19"/>
          <p:cNvSpPr>
            <a:spLocks noChangeShapeType="1"/>
          </p:cNvSpPr>
          <p:nvPr/>
        </p:nvSpPr>
        <p:spPr bwMode="auto">
          <a:xfrm>
            <a:off x="3474620" y="5163839"/>
            <a:ext cx="3087364" cy="0"/>
          </a:xfrm>
          <a:prstGeom prst="line">
            <a:avLst/>
          </a:prstGeom>
          <a:noFill/>
          <a:ln w="38100">
            <a:solidFill>
              <a:srgbClr val="002060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34" name="Line 19"/>
          <p:cNvSpPr>
            <a:spLocks noChangeShapeType="1"/>
          </p:cNvSpPr>
          <p:nvPr/>
        </p:nvSpPr>
        <p:spPr bwMode="auto">
          <a:xfrm flipV="1">
            <a:off x="4876836" y="3856157"/>
            <a:ext cx="662424" cy="1283985"/>
          </a:xfrm>
          <a:prstGeom prst="line">
            <a:avLst/>
          </a:prstGeom>
          <a:noFill/>
          <a:ln w="38100">
            <a:solidFill>
              <a:srgbClr val="002060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35" name="Line 19"/>
          <p:cNvSpPr>
            <a:spLocks noChangeShapeType="1"/>
          </p:cNvSpPr>
          <p:nvPr/>
        </p:nvSpPr>
        <p:spPr bwMode="auto">
          <a:xfrm>
            <a:off x="3474620" y="3835962"/>
            <a:ext cx="3406856" cy="0"/>
          </a:xfrm>
          <a:prstGeom prst="line">
            <a:avLst/>
          </a:prstGeom>
          <a:noFill/>
          <a:ln w="38100">
            <a:solidFill>
              <a:srgbClr val="002060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36" name="Line 19"/>
          <p:cNvSpPr>
            <a:spLocks noChangeShapeType="1"/>
          </p:cNvSpPr>
          <p:nvPr/>
        </p:nvSpPr>
        <p:spPr bwMode="auto">
          <a:xfrm>
            <a:off x="7070830" y="3260142"/>
            <a:ext cx="1340768" cy="0"/>
          </a:xfrm>
          <a:prstGeom prst="line">
            <a:avLst/>
          </a:prstGeom>
          <a:noFill/>
          <a:ln w="38100">
            <a:solidFill>
              <a:srgbClr val="002060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37" name="Line 19"/>
          <p:cNvSpPr>
            <a:spLocks noChangeShapeType="1"/>
          </p:cNvSpPr>
          <p:nvPr/>
        </p:nvSpPr>
        <p:spPr bwMode="auto">
          <a:xfrm flipV="1">
            <a:off x="6862428" y="3234566"/>
            <a:ext cx="208402" cy="601396"/>
          </a:xfrm>
          <a:prstGeom prst="line">
            <a:avLst/>
          </a:prstGeom>
          <a:noFill/>
          <a:ln w="38100">
            <a:solidFill>
              <a:srgbClr val="002060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38" name="Line 19"/>
          <p:cNvSpPr>
            <a:spLocks noChangeShapeType="1"/>
          </p:cNvSpPr>
          <p:nvPr/>
        </p:nvSpPr>
        <p:spPr bwMode="auto">
          <a:xfrm>
            <a:off x="7176120" y="1556792"/>
            <a:ext cx="1260140" cy="0"/>
          </a:xfrm>
          <a:prstGeom prst="line">
            <a:avLst/>
          </a:prstGeom>
          <a:noFill/>
          <a:ln w="38100">
            <a:solidFill>
              <a:srgbClr val="002060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39" name="Text Box 5"/>
          <p:cNvSpPr txBox="1">
            <a:spLocks noChangeArrowheads="1"/>
          </p:cNvSpPr>
          <p:nvPr/>
        </p:nvSpPr>
        <p:spPr bwMode="auto">
          <a:xfrm>
            <a:off x="3529131" y="1479825"/>
            <a:ext cx="3636404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b="1" dirty="0">
                <a:solidFill>
                  <a:schemeClr val="folHlink"/>
                </a:solidFill>
              </a:rPr>
              <a:t>Mafic Flows and Tuff (TUF)</a:t>
            </a:r>
          </a:p>
        </p:txBody>
      </p:sp>
      <p:sp>
        <p:nvSpPr>
          <p:cNvPr id="4" name="Rectangle 3"/>
          <p:cNvSpPr/>
          <p:nvPr/>
        </p:nvSpPr>
        <p:spPr>
          <a:xfrm>
            <a:off x="3120683" y="632378"/>
            <a:ext cx="462603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b="1" dirty="0">
                <a:solidFill>
                  <a:schemeClr val="folHlink"/>
                </a:solidFill>
              </a:rPr>
              <a:t>Tertiary conglomerates and volcanoclastic </a:t>
            </a:r>
            <a:r>
              <a:rPr lang="en-US" b="1" dirty="0" err="1">
                <a:solidFill>
                  <a:schemeClr val="folHlink"/>
                </a:solidFill>
              </a:rPr>
              <a:t>breccias</a:t>
            </a:r>
            <a:r>
              <a:rPr lang="en-US" b="1" dirty="0">
                <a:solidFill>
                  <a:schemeClr val="folHlink"/>
                </a:solidFill>
              </a:rPr>
              <a:t> (</a:t>
            </a:r>
            <a:r>
              <a:rPr lang="en-US" b="1" dirty="0" err="1">
                <a:solidFill>
                  <a:schemeClr val="folHlink"/>
                </a:solidFill>
              </a:rPr>
              <a:t>Tcg</a:t>
            </a:r>
            <a:r>
              <a:rPr lang="en-US" b="1" dirty="0">
                <a:solidFill>
                  <a:schemeClr val="folHlink"/>
                </a:solidFill>
              </a:rPr>
              <a:t>) (32,3Ma)</a:t>
            </a:r>
          </a:p>
        </p:txBody>
      </p:sp>
      <p:sp>
        <p:nvSpPr>
          <p:cNvPr id="41" name="Line 19"/>
          <p:cNvSpPr>
            <a:spLocks noChangeShapeType="1"/>
          </p:cNvSpPr>
          <p:nvPr/>
        </p:nvSpPr>
        <p:spPr bwMode="auto">
          <a:xfrm>
            <a:off x="6945464" y="1304286"/>
            <a:ext cx="246491" cy="252506"/>
          </a:xfrm>
          <a:prstGeom prst="line">
            <a:avLst/>
          </a:prstGeom>
          <a:noFill/>
          <a:ln w="38100">
            <a:solidFill>
              <a:srgbClr val="002060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42" name="Line 19"/>
          <p:cNvSpPr>
            <a:spLocks noChangeShapeType="1"/>
          </p:cNvSpPr>
          <p:nvPr/>
        </p:nvSpPr>
        <p:spPr bwMode="auto">
          <a:xfrm flipV="1">
            <a:off x="3555286" y="1314762"/>
            <a:ext cx="3406857" cy="0"/>
          </a:xfrm>
          <a:prstGeom prst="line">
            <a:avLst/>
          </a:prstGeom>
          <a:noFill/>
          <a:ln w="38100">
            <a:solidFill>
              <a:srgbClr val="002060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43" name="Line 19"/>
          <p:cNvSpPr>
            <a:spLocks noChangeShapeType="1"/>
          </p:cNvSpPr>
          <p:nvPr/>
        </p:nvSpPr>
        <p:spPr bwMode="auto">
          <a:xfrm>
            <a:off x="3571542" y="1988840"/>
            <a:ext cx="4840056" cy="0"/>
          </a:xfrm>
          <a:prstGeom prst="line">
            <a:avLst/>
          </a:prstGeom>
          <a:noFill/>
          <a:ln w="38100">
            <a:solidFill>
              <a:srgbClr val="002060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44" name="Line 19"/>
          <p:cNvSpPr>
            <a:spLocks noChangeShapeType="1"/>
          </p:cNvSpPr>
          <p:nvPr/>
        </p:nvSpPr>
        <p:spPr bwMode="auto">
          <a:xfrm>
            <a:off x="3555286" y="2564904"/>
            <a:ext cx="4840056" cy="0"/>
          </a:xfrm>
          <a:prstGeom prst="line">
            <a:avLst/>
          </a:prstGeom>
          <a:noFill/>
          <a:ln w="38100">
            <a:solidFill>
              <a:srgbClr val="002060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28" name="Espace réservé du contenu 2"/>
          <p:cNvSpPr txBox="1">
            <a:spLocks/>
          </p:cNvSpPr>
          <p:nvPr/>
        </p:nvSpPr>
        <p:spPr>
          <a:xfrm>
            <a:off x="8972476" y="6598863"/>
            <a:ext cx="2520280" cy="404592"/>
          </a:xfrm>
          <a:prstGeom prst="rect">
            <a:avLst/>
          </a:prstGeom>
        </p:spPr>
        <p:txBody>
          <a:bodyPr vert="horz">
            <a:normAutofit/>
          </a:bodyPr>
          <a:lstStyle>
            <a:lvl1pPr marL="342900" indent="-34290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§"/>
              <a:defRPr kumimoji="0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70000"/>
              <a:buFont typeface="Courier New" pitchFamily="49" charset="0"/>
              <a:buChar char="o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70000"/>
              <a:buFont typeface="Arial" pitchFamily="34" charset="0"/>
              <a:buChar char="•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70000"/>
              <a:buFont typeface="Wingdings 2"/>
              <a:buChar char="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60000"/>
              <a:buFont typeface="Wingdings 2"/>
              <a:buChar char="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60000"/>
              <a:buFont typeface="Wingdings 2"/>
              <a:buChar char=""/>
              <a:defRPr kumimoji="0"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971800" indent="-22860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60000"/>
              <a:buFont typeface="Wingdings 2"/>
              <a:buChar char=""/>
              <a:defRPr kumimoji="0"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3429000" indent="-22860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60000"/>
              <a:buFont typeface="Wingdings 2"/>
              <a:buChar char=""/>
              <a:defRPr kumimoji="0" sz="16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3886200" indent="-22860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60000"/>
              <a:buFont typeface="Wingdings 2"/>
              <a:buChar char=""/>
              <a:defRPr kumimoji="0"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400" dirty="0" err="1"/>
              <a:t>Vassalo</a:t>
            </a:r>
            <a:r>
              <a:rPr lang="en-US" sz="1400" dirty="0"/>
              <a:t> et al. 2015</a:t>
            </a:r>
          </a:p>
        </p:txBody>
      </p:sp>
    </p:spTree>
    <p:extLst>
      <p:ext uri="{BB962C8B-B14F-4D97-AF65-F5344CB8AC3E}">
        <p14:creationId xmlns:p14="http://schemas.microsoft.com/office/powerpoint/2010/main" val="413609047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Titre 1"/>
          <p:cNvSpPr>
            <a:spLocks noGrp="1"/>
          </p:cNvSpPr>
          <p:nvPr>
            <p:ph type="title"/>
          </p:nvPr>
        </p:nvSpPr>
        <p:spPr bwMode="auto">
          <a:xfrm>
            <a:off x="9395" y="18545"/>
            <a:ext cx="12191957" cy="890176"/>
          </a:xfrm>
        </p:spPr>
        <p:txBody>
          <a:bodyPr>
            <a:normAutofit/>
          </a:bodyPr>
          <a:lstStyle/>
          <a:p>
            <a:pPr algn="l">
              <a:defRPr/>
            </a:pPr>
            <a:r>
              <a:rPr lang="fr-FR" dirty="0" err="1"/>
              <a:t>What’s</a:t>
            </a:r>
            <a:r>
              <a:rPr lang="fr-FR" dirty="0"/>
              <a:t> the point </a:t>
            </a:r>
            <a:r>
              <a:rPr lang="fr-FR" dirty="0" err="1"/>
              <a:t>behind</a:t>
            </a:r>
            <a:r>
              <a:rPr lang="fr-FR" dirty="0"/>
              <a:t> geomodelling ? </a:t>
            </a:r>
          </a:p>
        </p:txBody>
      </p:sp>
      <p:pic>
        <p:nvPicPr>
          <p:cNvPr id="8" name="Image 9" descr="Une image contenant texte, carte&#10;&#10;Description générée automatiquement"/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265089" y="1268760"/>
            <a:ext cx="5686895" cy="4617733"/>
          </a:xfrm>
          <a:prstGeom prst="rect">
            <a:avLst/>
          </a:prstGeom>
        </p:spPr>
      </p:pic>
      <p:grpSp>
        <p:nvGrpSpPr>
          <p:cNvPr id="9" name="Groupe 10"/>
          <p:cNvGrpSpPr/>
          <p:nvPr/>
        </p:nvGrpSpPr>
        <p:grpSpPr bwMode="auto">
          <a:xfrm>
            <a:off x="6899003" y="1190770"/>
            <a:ext cx="4776992" cy="4555376"/>
            <a:chOff x="5724128" y="915566"/>
            <a:chExt cx="3419872" cy="3151443"/>
          </a:xfrm>
        </p:grpSpPr>
        <p:pic>
          <p:nvPicPr>
            <p:cNvPr id="10" name="Image 11" descr="Une image contenant parapluie&#10;&#10;Description générée automatiquement"/>
            <p:cNvPicPr>
              <a:picLocks noChangeAspect="1"/>
            </p:cNvPicPr>
            <p:nvPr/>
          </p:nvPicPr>
          <p:blipFill>
            <a:blip r:embed="rId3"/>
            <a:stretch/>
          </p:blipFill>
          <p:spPr bwMode="auto">
            <a:xfrm>
              <a:off x="5724128" y="915566"/>
              <a:ext cx="3384376" cy="3151443"/>
            </a:xfrm>
            <a:prstGeom prst="rect">
              <a:avLst/>
            </a:prstGeom>
          </p:spPr>
        </p:pic>
        <p:sp>
          <p:nvSpPr>
            <p:cNvPr id="11" name="Rectangle 4"/>
            <p:cNvSpPr/>
            <p:nvPr/>
          </p:nvSpPr>
          <p:spPr bwMode="auto">
            <a:xfrm>
              <a:off x="8604448" y="1404036"/>
              <a:ext cx="539552" cy="30361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fr-FR" sz="2400"/>
            </a:p>
          </p:txBody>
        </p:sp>
      </p:grpSp>
      <p:sp>
        <p:nvSpPr>
          <p:cNvPr id="12" name="Flèche : droite 12"/>
          <p:cNvSpPr/>
          <p:nvPr/>
        </p:nvSpPr>
        <p:spPr bwMode="auto">
          <a:xfrm>
            <a:off x="5735960" y="3222237"/>
            <a:ext cx="807920" cy="492443"/>
          </a:xfrm>
          <a:prstGeom prst="rightArrow">
            <a:avLst>
              <a:gd name="adj1" fmla="val 50000"/>
              <a:gd name="adj2" fmla="val 50000"/>
            </a:avLst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fr-FR" sz="2400"/>
          </a:p>
        </p:txBody>
      </p:sp>
      <p:sp>
        <p:nvSpPr>
          <p:cNvPr id="13" name="ZoneTexte 13"/>
          <p:cNvSpPr txBox="1"/>
          <p:nvPr/>
        </p:nvSpPr>
        <p:spPr bwMode="auto">
          <a:xfrm>
            <a:off x="9984432" y="5886493"/>
            <a:ext cx="189507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defRPr/>
            </a:pPr>
            <a:r>
              <a:rPr lang="fr-FR" sz="2000" i="1" dirty="0"/>
              <a:t>[Pellerin, 2014]</a:t>
            </a:r>
            <a:endParaRPr sz="2000" i="1" dirty="0"/>
          </a:p>
        </p:txBody>
      </p:sp>
      <p:sp>
        <p:nvSpPr>
          <p:cNvPr id="2" name="TextBox 4">
            <a:extLst>
              <a:ext uri="{FF2B5EF4-FFF2-40B4-BE49-F238E27FC236}">
                <a16:creationId xmlns:a16="http://schemas.microsoft.com/office/drawing/2014/main" id="{02757160-C7A1-9505-7B26-DECABAB6B47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49421" y="1064230"/>
            <a:ext cx="2872166" cy="338554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 defTabSz="455613">
              <a:spcBef>
                <a:spcPts val="0"/>
              </a:spcBef>
              <a:buFont typeface="Arial"/>
              <a:buChar char="•"/>
              <a:defRPr sz="3200">
                <a:solidFill>
                  <a:schemeClr val="tx1"/>
                </a:solidFill>
                <a:latin typeface="Calibri"/>
              </a:defRPr>
            </a:lvl1pPr>
            <a:lvl2pPr marL="742950" indent="-285750" defTabSz="455613">
              <a:spcBef>
                <a:spcPts val="0"/>
              </a:spcBef>
              <a:buFont typeface="Arial"/>
              <a:buChar char="–"/>
              <a:defRPr sz="2800">
                <a:solidFill>
                  <a:schemeClr val="tx1"/>
                </a:solidFill>
                <a:latin typeface="Calibri"/>
              </a:defRPr>
            </a:lvl2pPr>
            <a:lvl3pPr marL="1143000" indent="-228600" defTabSz="455613">
              <a:spcBef>
                <a:spcPts val="0"/>
              </a:spcBef>
              <a:buFont typeface="Arial"/>
              <a:buChar char="•"/>
              <a:defRPr sz="2400">
                <a:solidFill>
                  <a:schemeClr val="tx1"/>
                </a:solidFill>
                <a:latin typeface="Calibri"/>
              </a:defRPr>
            </a:lvl3pPr>
            <a:lvl4pPr marL="1600200" indent="-228600" defTabSz="455613">
              <a:spcBef>
                <a:spcPts val="0"/>
              </a:spcBef>
              <a:buFont typeface="Arial"/>
              <a:buChar char="–"/>
              <a:defRPr sz="2000">
                <a:solidFill>
                  <a:schemeClr val="tx1"/>
                </a:solidFill>
                <a:latin typeface="Calibri"/>
              </a:defRPr>
            </a:lvl4pPr>
            <a:lvl5pPr marL="2057400" indent="-228600" defTabSz="455613">
              <a:spcBef>
                <a:spcPts val="0"/>
              </a:spcBef>
              <a:buFont typeface="Arial"/>
              <a:buChar char="»"/>
              <a:defRPr sz="2000">
                <a:solidFill>
                  <a:schemeClr val="tx1"/>
                </a:solidFill>
                <a:latin typeface="Calibri"/>
              </a:defRPr>
            </a:lvl5pPr>
            <a:lvl6pPr marL="2514600" indent="-228600" defTabSz="455613">
              <a:spcBef>
                <a:spcPts val="0"/>
              </a:spcBef>
              <a:spcAft>
                <a:spcPts val="0"/>
              </a:spcAft>
              <a:buFont typeface="Arial"/>
              <a:buChar char="»"/>
              <a:defRPr sz="2000">
                <a:solidFill>
                  <a:schemeClr val="tx1"/>
                </a:solidFill>
                <a:latin typeface="Calibri"/>
              </a:defRPr>
            </a:lvl6pPr>
            <a:lvl7pPr marL="2971800" indent="-228600" defTabSz="455613">
              <a:spcBef>
                <a:spcPts val="0"/>
              </a:spcBef>
              <a:spcAft>
                <a:spcPts val="0"/>
              </a:spcAft>
              <a:buFont typeface="Arial"/>
              <a:buChar char="»"/>
              <a:defRPr sz="2000">
                <a:solidFill>
                  <a:schemeClr val="tx1"/>
                </a:solidFill>
                <a:latin typeface="Calibri"/>
              </a:defRPr>
            </a:lvl7pPr>
            <a:lvl8pPr marL="3429000" indent="-228600" defTabSz="455613">
              <a:spcBef>
                <a:spcPts val="0"/>
              </a:spcBef>
              <a:spcAft>
                <a:spcPts val="0"/>
              </a:spcAft>
              <a:buFont typeface="Arial"/>
              <a:buChar char="»"/>
              <a:defRPr sz="2000">
                <a:solidFill>
                  <a:schemeClr val="tx1"/>
                </a:solidFill>
                <a:latin typeface="Calibri"/>
              </a:defRPr>
            </a:lvl8pPr>
            <a:lvl9pPr marL="3886200" indent="-228600" defTabSz="455613">
              <a:spcBef>
                <a:spcPts val="0"/>
              </a:spcBef>
              <a:spcAft>
                <a:spcPts val="0"/>
              </a:spcAft>
              <a:buFont typeface="Arial"/>
              <a:buChar char="»"/>
              <a:defRPr sz="2000">
                <a:solidFill>
                  <a:schemeClr val="tx1"/>
                </a:solidFill>
                <a:latin typeface="Calibri"/>
              </a:defRPr>
            </a:lvl9pPr>
          </a:lstStyle>
          <a:p>
            <a:pPr>
              <a:buNone/>
              <a:defRPr/>
            </a:pPr>
            <a:r>
              <a:rPr lang="en-AU" sz="1600" i="1" dirty="0">
                <a:latin typeface="Arial"/>
              </a:rPr>
              <a:t>Volumetric representation</a:t>
            </a:r>
            <a:endParaRPr sz="2400" i="1" dirty="0"/>
          </a:p>
        </p:txBody>
      </p:sp>
      <p:sp>
        <p:nvSpPr>
          <p:cNvPr id="3" name="TextBox 4">
            <a:extLst>
              <a:ext uri="{FF2B5EF4-FFF2-40B4-BE49-F238E27FC236}">
                <a16:creationId xmlns:a16="http://schemas.microsoft.com/office/drawing/2014/main" id="{84A3AD80-F268-C37B-7BF6-8AE1714E1F8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49421" y="5747994"/>
            <a:ext cx="2872166" cy="338554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 defTabSz="455613">
              <a:spcBef>
                <a:spcPts val="0"/>
              </a:spcBef>
              <a:buFont typeface="Arial"/>
              <a:buChar char="•"/>
              <a:defRPr sz="3200">
                <a:solidFill>
                  <a:schemeClr val="tx1"/>
                </a:solidFill>
                <a:latin typeface="Calibri"/>
              </a:defRPr>
            </a:lvl1pPr>
            <a:lvl2pPr marL="742950" indent="-285750" defTabSz="455613">
              <a:spcBef>
                <a:spcPts val="0"/>
              </a:spcBef>
              <a:buFont typeface="Arial"/>
              <a:buChar char="–"/>
              <a:defRPr sz="2800">
                <a:solidFill>
                  <a:schemeClr val="tx1"/>
                </a:solidFill>
                <a:latin typeface="Calibri"/>
              </a:defRPr>
            </a:lvl2pPr>
            <a:lvl3pPr marL="1143000" indent="-228600" defTabSz="455613">
              <a:spcBef>
                <a:spcPts val="0"/>
              </a:spcBef>
              <a:buFont typeface="Arial"/>
              <a:buChar char="•"/>
              <a:defRPr sz="2400">
                <a:solidFill>
                  <a:schemeClr val="tx1"/>
                </a:solidFill>
                <a:latin typeface="Calibri"/>
              </a:defRPr>
            </a:lvl3pPr>
            <a:lvl4pPr marL="1600200" indent="-228600" defTabSz="455613">
              <a:spcBef>
                <a:spcPts val="0"/>
              </a:spcBef>
              <a:buFont typeface="Arial"/>
              <a:buChar char="–"/>
              <a:defRPr sz="2000">
                <a:solidFill>
                  <a:schemeClr val="tx1"/>
                </a:solidFill>
                <a:latin typeface="Calibri"/>
              </a:defRPr>
            </a:lvl4pPr>
            <a:lvl5pPr marL="2057400" indent="-228600" defTabSz="455613">
              <a:spcBef>
                <a:spcPts val="0"/>
              </a:spcBef>
              <a:buFont typeface="Arial"/>
              <a:buChar char="»"/>
              <a:defRPr sz="2000">
                <a:solidFill>
                  <a:schemeClr val="tx1"/>
                </a:solidFill>
                <a:latin typeface="Calibri"/>
              </a:defRPr>
            </a:lvl5pPr>
            <a:lvl6pPr marL="2514600" indent="-228600" defTabSz="455613">
              <a:spcBef>
                <a:spcPts val="0"/>
              </a:spcBef>
              <a:spcAft>
                <a:spcPts val="0"/>
              </a:spcAft>
              <a:buFont typeface="Arial"/>
              <a:buChar char="»"/>
              <a:defRPr sz="2000">
                <a:solidFill>
                  <a:schemeClr val="tx1"/>
                </a:solidFill>
                <a:latin typeface="Calibri"/>
              </a:defRPr>
            </a:lvl6pPr>
            <a:lvl7pPr marL="2971800" indent="-228600" defTabSz="455613">
              <a:spcBef>
                <a:spcPts val="0"/>
              </a:spcBef>
              <a:spcAft>
                <a:spcPts val="0"/>
              </a:spcAft>
              <a:buFont typeface="Arial"/>
              <a:buChar char="»"/>
              <a:defRPr sz="2000">
                <a:solidFill>
                  <a:schemeClr val="tx1"/>
                </a:solidFill>
                <a:latin typeface="Calibri"/>
              </a:defRPr>
            </a:lvl7pPr>
            <a:lvl8pPr marL="3429000" indent="-228600" defTabSz="455613">
              <a:spcBef>
                <a:spcPts val="0"/>
              </a:spcBef>
              <a:spcAft>
                <a:spcPts val="0"/>
              </a:spcAft>
              <a:buFont typeface="Arial"/>
              <a:buChar char="»"/>
              <a:defRPr sz="2000">
                <a:solidFill>
                  <a:schemeClr val="tx1"/>
                </a:solidFill>
                <a:latin typeface="Calibri"/>
              </a:defRPr>
            </a:lvl8pPr>
            <a:lvl9pPr marL="3886200" indent="-228600" defTabSz="455613">
              <a:spcBef>
                <a:spcPts val="0"/>
              </a:spcBef>
              <a:spcAft>
                <a:spcPts val="0"/>
              </a:spcAft>
              <a:buFont typeface="Arial"/>
              <a:buChar char="»"/>
              <a:defRPr sz="2000">
                <a:solidFill>
                  <a:schemeClr val="tx1"/>
                </a:solidFill>
                <a:latin typeface="Calibri"/>
              </a:defRPr>
            </a:lvl9pPr>
          </a:lstStyle>
          <a:p>
            <a:pPr>
              <a:buNone/>
              <a:defRPr/>
            </a:pPr>
            <a:r>
              <a:rPr lang="en-AU" sz="1600" i="1" dirty="0">
                <a:latin typeface="Arial"/>
              </a:rPr>
              <a:t>Boundary representation</a:t>
            </a:r>
            <a:endParaRPr sz="2400" i="1" dirty="0"/>
          </a:p>
        </p:txBody>
      </p:sp>
    </p:spTree>
    <p:extLst>
      <p:ext uri="{BB962C8B-B14F-4D97-AF65-F5344CB8AC3E}">
        <p14:creationId xmlns:p14="http://schemas.microsoft.com/office/powerpoint/2010/main" val="12664047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err="1"/>
              <a:t>Numerical</a:t>
            </a:r>
            <a:r>
              <a:rPr lang="fr-FR" dirty="0"/>
              <a:t> </a:t>
            </a:r>
            <a:r>
              <a:rPr lang="fr-FR" dirty="0" err="1"/>
              <a:t>geology</a:t>
            </a:r>
            <a:r>
              <a:rPr lang="fr-FR" dirty="0"/>
              <a:t> </a:t>
            </a:r>
            <a:r>
              <a:rPr lang="fr-FR" dirty="0" err="1"/>
              <a:t>modelling</a:t>
            </a:r>
            <a:r>
              <a:rPr lang="fr-FR" dirty="0"/>
              <a:t>, </a:t>
            </a:r>
            <a:r>
              <a:rPr lang="fr-FR" dirty="0" err="1"/>
              <a:t>what</a:t>
            </a:r>
            <a:r>
              <a:rPr lang="fr-FR" dirty="0"/>
              <a:t> for?</a:t>
            </a:r>
            <a:endParaRPr lang="en-GB" dirty="0"/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 bwMode="auto">
          <a:xfrm>
            <a:off x="240902" y="2996952"/>
            <a:ext cx="2591786" cy="2510793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 bwMode="auto">
          <a:xfrm>
            <a:off x="-583004" y="5463414"/>
            <a:ext cx="234070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609585" lvl="1">
              <a:defRPr/>
            </a:pPr>
            <a:r>
              <a:rPr lang="en-GB" dirty="0">
                <a:solidFill>
                  <a:prstClr val="black"/>
                </a:solidFill>
                <a:latin typeface="Calibri Light"/>
              </a:rPr>
              <a:t>[Gouache, 2021]</a:t>
            </a:r>
          </a:p>
        </p:txBody>
      </p:sp>
      <p:pic>
        <p:nvPicPr>
          <p:cNvPr id="6" name="Imag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004285" y="3237550"/>
            <a:ext cx="3087029" cy="1797664"/>
          </a:xfrm>
          <a:prstGeom prst="rect">
            <a:avLst/>
          </a:prstGeom>
        </p:spPr>
      </p:pic>
      <p:pic>
        <p:nvPicPr>
          <p:cNvPr id="8" name="Image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287215" y="3033033"/>
            <a:ext cx="2245912" cy="1941281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 bwMode="auto">
          <a:xfrm>
            <a:off x="7193108" y="4933102"/>
            <a:ext cx="174118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609585" lvl="1">
              <a:defRPr/>
            </a:pPr>
            <a:r>
              <a:rPr lang="en-GB" dirty="0">
                <a:solidFill>
                  <a:prstClr val="black"/>
                </a:solidFill>
                <a:latin typeface="Calibri Light"/>
              </a:rPr>
              <a:t>[Fu, 2009]</a:t>
            </a:r>
          </a:p>
        </p:txBody>
      </p:sp>
      <p:sp>
        <p:nvSpPr>
          <p:cNvPr id="10" name="Rectangle 9"/>
          <p:cNvSpPr/>
          <p:nvPr/>
        </p:nvSpPr>
        <p:spPr bwMode="auto">
          <a:xfrm>
            <a:off x="3941217" y="5030616"/>
            <a:ext cx="2178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609585" lvl="1">
              <a:defRPr/>
            </a:pPr>
            <a:r>
              <a:rPr lang="en-GB" dirty="0">
                <a:solidFill>
                  <a:prstClr val="black"/>
                </a:solidFill>
                <a:latin typeface="Calibri Light"/>
              </a:rPr>
              <a:t>[</a:t>
            </a:r>
            <a:r>
              <a:rPr lang="en-GB" dirty="0" err="1">
                <a:solidFill>
                  <a:prstClr val="black"/>
                </a:solidFill>
                <a:latin typeface="Calibri Light"/>
              </a:rPr>
              <a:t>Kelfoun</a:t>
            </a:r>
            <a:r>
              <a:rPr lang="en-GB" dirty="0">
                <a:solidFill>
                  <a:prstClr val="black"/>
                </a:solidFill>
                <a:latin typeface="Calibri Light"/>
              </a:rPr>
              <a:t>, LMV]</a:t>
            </a:r>
          </a:p>
        </p:txBody>
      </p:sp>
      <p:pic>
        <p:nvPicPr>
          <p:cNvPr id="11" name="Image 10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7191"/>
          <a:stretch/>
        </p:blipFill>
        <p:spPr bwMode="auto">
          <a:xfrm>
            <a:off x="9204409" y="2813306"/>
            <a:ext cx="2821506" cy="3042800"/>
          </a:xfrm>
          <a:prstGeom prst="rect">
            <a:avLst/>
          </a:prstGeom>
        </p:spPr>
      </p:pic>
      <p:sp>
        <p:nvSpPr>
          <p:cNvPr id="12" name="Rectangle 11"/>
          <p:cNvSpPr/>
          <p:nvPr/>
        </p:nvSpPr>
        <p:spPr bwMode="auto">
          <a:xfrm>
            <a:off x="10559181" y="5721958"/>
            <a:ext cx="166263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609585" lvl="1">
              <a:defRPr/>
            </a:pPr>
            <a:r>
              <a:rPr lang="en-GB" dirty="0">
                <a:solidFill>
                  <a:prstClr val="black"/>
                </a:solidFill>
                <a:latin typeface="Calibri Light"/>
              </a:rPr>
              <a:t>[Li, 2018]</a:t>
            </a:r>
          </a:p>
        </p:txBody>
      </p:sp>
      <p:sp>
        <p:nvSpPr>
          <p:cNvPr id="17" name="Rectangle 16"/>
          <p:cNvSpPr/>
          <p:nvPr/>
        </p:nvSpPr>
        <p:spPr bwMode="auto">
          <a:xfrm>
            <a:off x="419113" y="2163975"/>
            <a:ext cx="2062232" cy="702589"/>
          </a:xfrm>
          <a:prstGeom prst="rect">
            <a:avLst/>
          </a:prstGeom>
          <a:solidFill>
            <a:schemeClr val="tx2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2400" b="1" dirty="0"/>
              <a:t>Earthquakes</a:t>
            </a:r>
          </a:p>
        </p:txBody>
      </p:sp>
      <p:sp>
        <p:nvSpPr>
          <p:cNvPr id="18" name="Rectangle 17"/>
          <p:cNvSpPr/>
          <p:nvPr/>
        </p:nvSpPr>
        <p:spPr bwMode="auto">
          <a:xfrm>
            <a:off x="3573747" y="2163975"/>
            <a:ext cx="2011353" cy="702589"/>
          </a:xfrm>
          <a:prstGeom prst="rect">
            <a:avLst/>
          </a:prstGeom>
          <a:solidFill>
            <a:schemeClr val="tx2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2400" b="1" dirty="0"/>
              <a:t>Volcanoes</a:t>
            </a:r>
          </a:p>
        </p:txBody>
      </p:sp>
      <p:sp>
        <p:nvSpPr>
          <p:cNvPr id="19" name="Rectangle 18"/>
          <p:cNvSpPr/>
          <p:nvPr/>
        </p:nvSpPr>
        <p:spPr bwMode="auto">
          <a:xfrm>
            <a:off x="9761535" y="2163975"/>
            <a:ext cx="2011353" cy="702589"/>
          </a:xfrm>
          <a:prstGeom prst="rect">
            <a:avLst/>
          </a:prstGeom>
          <a:solidFill>
            <a:schemeClr val="tx2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2400" b="1" dirty="0"/>
              <a:t>Floods</a:t>
            </a:r>
          </a:p>
        </p:txBody>
      </p:sp>
      <p:sp>
        <p:nvSpPr>
          <p:cNvPr id="20" name="Rectangle 19"/>
          <p:cNvSpPr/>
          <p:nvPr/>
        </p:nvSpPr>
        <p:spPr bwMode="auto">
          <a:xfrm>
            <a:off x="6538250" y="2163975"/>
            <a:ext cx="2011353" cy="702589"/>
          </a:xfrm>
          <a:prstGeom prst="rect">
            <a:avLst/>
          </a:prstGeom>
          <a:solidFill>
            <a:schemeClr val="tx2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2400" b="1" dirty="0"/>
              <a:t>Collapses</a:t>
            </a:r>
          </a:p>
        </p:txBody>
      </p:sp>
      <p:sp>
        <p:nvSpPr>
          <p:cNvPr id="22" name="ZoneTexte 7"/>
          <p:cNvSpPr txBox="1">
            <a:spLocks noGrp="1"/>
          </p:cNvSpPr>
          <p:nvPr>
            <p:ph type="body" sz="quarter" idx="10"/>
          </p:nvPr>
        </p:nvSpPr>
        <p:spPr bwMode="auto">
          <a:xfrm>
            <a:off x="0" y="726770"/>
            <a:ext cx="12192000" cy="8694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  <a:defRPr/>
            </a:pPr>
            <a:r>
              <a:rPr lang="en-GB" sz="2400" dirty="0"/>
              <a:t>Risk assessment for natural phenomenon : Understand, monitor &amp; predict </a:t>
            </a:r>
            <a:r>
              <a:rPr lang="en-GB" sz="2400" b="1" dirty="0"/>
              <a:t>hazards</a:t>
            </a:r>
          </a:p>
          <a:p>
            <a:pPr marL="109728" indent="0">
              <a:buNone/>
              <a:defRPr/>
            </a:pPr>
            <a:r>
              <a:rPr lang="en-GB" sz="2400" b="1" dirty="0"/>
              <a:t>=&gt; frequency, location, flows, intensity, …</a:t>
            </a:r>
            <a:r>
              <a:rPr lang="en-GB" sz="2400" dirty="0"/>
              <a:t> </a:t>
            </a:r>
          </a:p>
        </p:txBody>
      </p:sp>
      <p:sp>
        <p:nvSpPr>
          <p:cNvPr id="23" name="ZoneTexte 1"/>
          <p:cNvSpPr txBox="1"/>
          <p:nvPr/>
        </p:nvSpPr>
        <p:spPr bwMode="auto">
          <a:xfrm>
            <a:off x="8238379" y="1370776"/>
            <a:ext cx="3787536" cy="36933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dirty="0">
                <a:solidFill>
                  <a:srgbClr val="FF0000"/>
                </a:solidFill>
              </a:rPr>
              <a:t>STAKE: safety, durability, economy</a:t>
            </a:r>
            <a:endParaRPr lang="fr-FR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312568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9" grpId="0"/>
      <p:bldP spid="10" grpId="0"/>
      <p:bldP spid="12" grpId="0"/>
      <p:bldP spid="17" grpId="0" animBg="1"/>
      <p:bldP spid="18" grpId="0" animBg="1"/>
      <p:bldP spid="19" grpId="0" animBg="1"/>
      <p:bldP spid="20" grpId="0" animBg="1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gogo">
  <a:themeElements>
    <a:clrScheme name="RING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4A66AC"/>
      </a:accent1>
      <a:accent2>
        <a:srgbClr val="3797B9"/>
      </a:accent2>
      <a:accent3>
        <a:srgbClr val="BE4067"/>
      </a:accent3>
      <a:accent4>
        <a:srgbClr val="7F8FA9"/>
      </a:accent4>
      <a:accent5>
        <a:srgbClr val="DB780B"/>
      </a:accent5>
      <a:accent6>
        <a:srgbClr val="20A05D"/>
      </a:accent6>
      <a:hlink>
        <a:srgbClr val="9454C3"/>
      </a:hlink>
      <a:folHlink>
        <a:srgbClr val="3EBBF0"/>
      </a:folHlink>
    </a:clrScheme>
    <a:fontScheme name="Personnalisé 1">
      <a:majorFont>
        <a:latin typeface="Trebuchet MS"/>
        <a:ea typeface=""/>
        <a:cs typeface=""/>
      </a:majorFont>
      <a:minorFont>
        <a:latin typeface="Arial"/>
        <a:ea typeface=""/>
        <a:cs typeface=""/>
      </a:minorFont>
    </a:fontScheme>
    <a:fmtScheme name="Urbain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255000"/>
              </a:schemeClr>
            </a:gs>
            <a:gs pos="55000">
              <a:schemeClr val="phClr">
                <a:tint val="12000"/>
                <a:satMod val="255000"/>
              </a:schemeClr>
            </a:gs>
            <a:gs pos="100000">
              <a:schemeClr val="phClr"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gradFill rotWithShape="1">
          <a:gsLst>
            <a:gs pos="0">
              <a:schemeClr val="phClr">
                <a:tint val="43000"/>
                <a:satMod val="165000"/>
              </a:schemeClr>
            </a:gs>
            <a:gs pos="55000">
              <a:schemeClr val="phClr">
                <a:tint val="83000"/>
                <a:satMod val="155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-40000" t="-90000" r="140000" b="19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15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flat" dir="t">
              <a:rot lat="0" lon="0" rev="20040000"/>
            </a:lightRig>
          </a:scene3d>
          <a:sp3d contourW="12700" prstMaterial="dkEdge">
            <a:bevelT w="25400" h="38100" prst="convex"/>
            <a:contourClr>
              <a:schemeClr val="phClr">
                <a:satMod val="115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100000">
              <a:schemeClr val="phClr">
                <a:tint val="80000"/>
                <a:satMod val="250000"/>
              </a:schemeClr>
            </a:gs>
            <a:gs pos="60000">
              <a:schemeClr val="phClr">
                <a:shade val="38000"/>
                <a:satMod val="175000"/>
              </a:schemeClr>
            </a:gs>
            <a:gs pos="0">
              <a:schemeClr val="phClr">
                <a:shade val="30000"/>
                <a:satMod val="175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8000"/>
              </a:schemeClr>
              <a:schemeClr val="phClr">
                <a:tint val="96000"/>
                <a:satMod val="150000"/>
              </a:schemeClr>
            </a:duotone>
          </a:blip>
          <a:tile tx="0" ty="0" sx="80000" sy="80000" flip="none" algn="tl"/>
        </a:blipFill>
      </a:bgFillStyleLst>
    </a:fmtScheme>
  </a:themeElements>
  <a:objectDefaults>
    <a:spDef>
      <a:spPr>
        <a:solidFill>
          <a:schemeClr val="tx2">
            <a:lumMod val="95000"/>
            <a:lumOff val="5000"/>
          </a:schemeClr>
        </a:solidFill>
        <a:ln>
          <a:noFill/>
        </a:ln>
      </a:spPr>
      <a:bodyPr rtlCol="0" anchor="ctr"/>
      <a:lstStyle>
        <a:defPPr algn="ctr">
          <a:defRPr dirty="0" smtClean="0">
            <a:latin typeface="Calibri" pitchFamily="34" charset="0"/>
            <a:cs typeface="Arial" pitchFamily="34" charset="0"/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28575">
          <a:solidFill>
            <a:schemeClr val="tx1"/>
          </a:solidFill>
          <a:bevel/>
          <a:headEnd type="none" w="med" len="med"/>
          <a:tailEnd type="none" w="med" len="med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solidFill>
          <a:schemeClr val="accent1">
            <a:lumMod val="75000"/>
            <a:alpha val="35000"/>
          </a:schemeClr>
        </a:solidFill>
        <a:ln w="15875">
          <a:solidFill>
            <a:schemeClr val="tx1">
              <a:lumMod val="50000"/>
              <a:lumOff val="50000"/>
            </a:schemeClr>
          </a:solidFill>
        </a:ln>
        <a:effectLst/>
      </a:spPr>
      <a:bodyPr wrap="square" lIns="0" tIns="0" rIns="180000" bIns="36000" rtlCol="0" anchor="ctr" anchorCtr="0">
        <a:spAutoFit/>
      </a:bodyPr>
      <a:lstStyle>
        <a:defPPr marL="365760" marR="0" indent="-256032" algn="ctr" defTabSz="914400" rtl="0" eaLnBrk="1" fontAlgn="auto" latinLnBrk="0" hangingPunct="1">
          <a:lnSpc>
            <a:spcPct val="100000"/>
          </a:lnSpc>
          <a:spcBef>
            <a:spcPts val="300"/>
          </a:spcBef>
          <a:spcAft>
            <a:spcPts val="0"/>
          </a:spcAft>
          <a:buClr>
            <a:schemeClr val="accent3"/>
          </a:buClr>
          <a:buSzTx/>
          <a:buFont typeface="Georgia"/>
          <a:buNone/>
          <a:tabLst/>
          <a:defRPr kumimoji="0" sz="2200" b="0" i="0" u="none" strike="noStrike" kern="1200" cap="none" spc="60" normalizeH="0" baseline="0" noProof="0" dirty="0" smtClean="0">
            <a:ln>
              <a:noFill/>
            </a:ln>
            <a:effectLst/>
            <a:uLnTx/>
            <a:uFillTx/>
            <a:latin typeface="Corbel" pitchFamily="34" charset="0"/>
            <a:ea typeface="+mn-ea"/>
            <a:cs typeface="+mn-cs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RINGMeeting_slides.potx" id="{A489C273-A8FF-47EE-A332-CE9075D25060}" vid="{1E1A0497-A15D-440B-AAB7-7B49285D8579}"/>
    </a:ext>
  </a:extLst>
</a:theme>
</file>

<file path=ppt/theme/theme2.xml><?xml version="1.0" encoding="utf-8"?>
<a:theme xmlns:a="http://schemas.openxmlformats.org/drawingml/2006/main" name="Modèle par défaut">
  <a:themeElements>
    <a:clrScheme name="Modèle par défaut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>
        <a:noFill/>
      </a:spPr>
      <a:bodyPr wrap="none" rtlCol="0">
        <a:spAutoFit/>
      </a:bodyPr>
      <a:lstStyle>
        <a:defPPr>
          <a:defRPr dirty="0" err="1" smtClean="0">
            <a:latin typeface="+mn-lt"/>
          </a:defRPr>
        </a:defPPr>
      </a:lstStyle>
    </a:txDef>
  </a:objectDefaults>
  <a:extraClrSchemeLst>
    <a:extraClrScheme>
      <a:clrScheme name="Modèle par défaut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dèle par défaut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dèle par défaut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dèle par défaut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dèle par défaut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dèle par défaut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dèle par défaut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2289</TotalTime>
  <Words>2519</Words>
  <Application>Microsoft Office PowerPoint</Application>
  <PresentationFormat>Grand écran</PresentationFormat>
  <Paragraphs>516</Paragraphs>
  <Slides>70</Slides>
  <Notes>8</Notes>
  <HiddenSlides>0</HiddenSlides>
  <MMClips>0</MMClips>
  <ScaleCrop>false</ScaleCrop>
  <HeadingPairs>
    <vt:vector size="8" baseType="variant">
      <vt:variant>
        <vt:lpstr>Polices utilisées</vt:lpstr>
      </vt:variant>
      <vt:variant>
        <vt:i4>12</vt:i4>
      </vt:variant>
      <vt:variant>
        <vt:lpstr>Thème</vt:lpstr>
      </vt:variant>
      <vt:variant>
        <vt:i4>2</vt:i4>
      </vt:variant>
      <vt:variant>
        <vt:lpstr>Serveurs OLE incorporés</vt:lpstr>
      </vt:variant>
      <vt:variant>
        <vt:i4>1</vt:i4>
      </vt:variant>
      <vt:variant>
        <vt:lpstr>Titres des diapositives</vt:lpstr>
      </vt:variant>
      <vt:variant>
        <vt:i4>70</vt:i4>
      </vt:variant>
    </vt:vector>
  </HeadingPairs>
  <TitlesOfParts>
    <vt:vector size="85" baseType="lpstr">
      <vt:lpstr>Abyssinica SIL</vt:lpstr>
      <vt:lpstr>Aptos</vt:lpstr>
      <vt:lpstr>Arial</vt:lpstr>
      <vt:lpstr>Calibri</vt:lpstr>
      <vt:lpstr>Calibri Light</vt:lpstr>
      <vt:lpstr>Corbel</vt:lpstr>
      <vt:lpstr>Georgia</vt:lpstr>
      <vt:lpstr>Symbol</vt:lpstr>
      <vt:lpstr>Times New Roman</vt:lpstr>
      <vt:lpstr>Trebuchet MS</vt:lpstr>
      <vt:lpstr>Wingdings</vt:lpstr>
      <vt:lpstr>Wingdings 2</vt:lpstr>
      <vt:lpstr>gogo</vt:lpstr>
      <vt:lpstr>Modèle par défaut</vt:lpstr>
      <vt:lpstr>oleObj</vt:lpstr>
      <vt:lpstr>Modélisation des gisements miniers - Mining geomodelling -</vt:lpstr>
      <vt:lpstr>Outline of the course / Schedule</vt:lpstr>
      <vt:lpstr>Outline of the course / Schedule</vt:lpstr>
      <vt:lpstr>Geomodelling course outline </vt:lpstr>
      <vt:lpstr>Courses main objectives </vt:lpstr>
      <vt:lpstr>Introduction</vt:lpstr>
      <vt:lpstr>What’s the point behind modelling ? </vt:lpstr>
      <vt:lpstr>What’s the point behind geomodelling ? </vt:lpstr>
      <vt:lpstr>Numerical geology modelling, what for?</vt:lpstr>
      <vt:lpstr>Numerical geology modelling, what for?</vt:lpstr>
      <vt:lpstr>modelling in mine cycle life </vt:lpstr>
      <vt:lpstr>Geomodelling in mining, what for?</vt:lpstr>
      <vt:lpstr>Geomodelling in mining, what for?</vt:lpstr>
      <vt:lpstr>Geomodelling in mining, what for?</vt:lpstr>
      <vt:lpstr>Mine planification</vt:lpstr>
      <vt:lpstr>Numerical Geology modelling in Mining, what for ? </vt:lpstr>
      <vt:lpstr>Size of Mining Projects</vt:lpstr>
      <vt:lpstr>Mining modelling chain in, outs &amp; softwares</vt:lpstr>
      <vt:lpstr>Overview of processes </vt:lpstr>
      <vt:lpstr>What are the field work input data?</vt:lpstr>
      <vt:lpstr>Drillcore Data</vt:lpstr>
      <vt:lpstr>About Data Heterogeneities</vt:lpstr>
      <vt:lpstr>Well Data Overview </vt:lpstr>
      <vt:lpstr>What are the output?</vt:lpstr>
      <vt:lpstr>Geomodelling softwares</vt:lpstr>
      <vt:lpstr>About Leapfrog</vt:lpstr>
      <vt:lpstr>Project tree</vt:lpstr>
      <vt:lpstr>Access table</vt:lpstr>
      <vt:lpstr>Isatis.neo</vt:lpstr>
      <vt:lpstr>Petrel and Eclipse</vt:lpstr>
      <vt:lpstr>SKUA Gocad (Aspen Gocad)</vt:lpstr>
      <vt:lpstr>Short Gocad Story</vt:lpstr>
      <vt:lpstr>SKUA Gocad</vt:lpstr>
      <vt:lpstr>Common Earth Model / Shared Earth Model</vt:lpstr>
      <vt:lpstr>Implicit and explicit modelling</vt:lpstr>
      <vt:lpstr>2 main types of geomodelling approaches</vt:lpstr>
      <vt:lpstr>2 main types of geomodelling approaches</vt:lpstr>
      <vt:lpstr>Implicit modelling with several fields</vt:lpstr>
      <vt:lpstr>Combined approaches </vt:lpstr>
      <vt:lpstr>Modelling workflows steps in mining studies</vt:lpstr>
      <vt:lpstr>Most common geomodelling workflow</vt:lpstr>
      <vt:lpstr>Most common workflow</vt:lpstr>
      <vt:lpstr>Most common workflow</vt:lpstr>
      <vt:lpstr>Most common workflow</vt:lpstr>
      <vt:lpstr>Most common workflow</vt:lpstr>
      <vt:lpstr>Petrophysical modeling</vt:lpstr>
      <vt:lpstr>UVT Transform</vt:lpstr>
      <vt:lpstr>Regionalization</vt:lpstr>
      <vt:lpstr>Effect on histogram</vt:lpstr>
      <vt:lpstr>About grids, cells &amp; meshes </vt:lpstr>
      <vt:lpstr>Petrophysical modelling </vt:lpstr>
      <vt:lpstr>Some examples</vt:lpstr>
      <vt:lpstr>Most common workflow</vt:lpstr>
      <vt:lpstr>Most common workflow</vt:lpstr>
      <vt:lpstr>Cut-off</vt:lpstr>
      <vt:lpstr>Most common workflow</vt:lpstr>
      <vt:lpstr>Most common workflow</vt:lpstr>
      <vt:lpstr>Récapitulatif</vt:lpstr>
      <vt:lpstr>Case study San Nicolas vms</vt:lpstr>
      <vt:lpstr>Objectifs du projet</vt:lpstr>
      <vt:lpstr>Acquis d'apprentissage fondamentaux (AF) </vt:lpstr>
      <vt:lpstr>Deliverable</vt:lpstr>
      <vt:lpstr>Key points of your work/presentation: </vt:lpstr>
      <vt:lpstr>VMS deposits (Volcanogenic massive sulfides)</vt:lpstr>
      <vt:lpstr>VMS deposits (Volcanogenic massive sulfides)</vt:lpstr>
      <vt:lpstr>Geological context</vt:lpstr>
      <vt:lpstr>Geological context</vt:lpstr>
      <vt:lpstr>Proposed model for the volcanic structure</vt:lpstr>
      <vt:lpstr>Case study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Lou Declercq</dc:creator>
  <cp:lastModifiedBy>Lou Declercq</cp:lastModifiedBy>
  <cp:revision>26</cp:revision>
  <dcterms:created xsi:type="dcterms:W3CDTF">2026-01-01T15:47:34Z</dcterms:created>
  <dcterms:modified xsi:type="dcterms:W3CDTF">2026-01-08T13:52:16Z</dcterms:modified>
</cp:coreProperties>
</file>