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ebm" ContentType="video/webm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9" r:id="rId1"/>
  </p:sldMasterIdLst>
  <p:notesMasterIdLst>
    <p:notesMasterId r:id="rId53"/>
  </p:notesMasterIdLst>
  <p:handoutMasterIdLst>
    <p:handoutMasterId r:id="rId54"/>
  </p:handoutMasterIdLst>
  <p:sldIdLst>
    <p:sldId id="262" r:id="rId2"/>
    <p:sldId id="538" r:id="rId3"/>
    <p:sldId id="263" r:id="rId4"/>
    <p:sldId id="495" r:id="rId5"/>
    <p:sldId id="270" r:id="rId6"/>
    <p:sldId id="496" r:id="rId7"/>
    <p:sldId id="264" r:id="rId8"/>
    <p:sldId id="265" r:id="rId9"/>
    <p:sldId id="632" r:id="rId10"/>
    <p:sldId id="633" r:id="rId11"/>
    <p:sldId id="623" r:id="rId12"/>
    <p:sldId id="266" r:id="rId13"/>
    <p:sldId id="541" r:id="rId14"/>
    <p:sldId id="542" r:id="rId15"/>
    <p:sldId id="621" r:id="rId16"/>
    <p:sldId id="622" r:id="rId17"/>
    <p:sldId id="499" r:id="rId18"/>
    <p:sldId id="497" r:id="rId19"/>
    <p:sldId id="500" r:id="rId20"/>
    <p:sldId id="498" r:id="rId21"/>
    <p:sldId id="501" r:id="rId22"/>
    <p:sldId id="502" r:id="rId23"/>
    <p:sldId id="505" r:id="rId24"/>
    <p:sldId id="506" r:id="rId25"/>
    <p:sldId id="504" r:id="rId26"/>
    <p:sldId id="508" r:id="rId27"/>
    <p:sldId id="507" r:id="rId28"/>
    <p:sldId id="511" r:id="rId29"/>
    <p:sldId id="631" r:id="rId30"/>
    <p:sldId id="630" r:id="rId31"/>
    <p:sldId id="513" r:id="rId32"/>
    <p:sldId id="514" r:id="rId33"/>
    <p:sldId id="515" r:id="rId34"/>
    <p:sldId id="512" r:id="rId35"/>
    <p:sldId id="522" r:id="rId36"/>
    <p:sldId id="509" r:id="rId37"/>
    <p:sldId id="517" r:id="rId38"/>
    <p:sldId id="518" r:id="rId39"/>
    <p:sldId id="625" r:id="rId40"/>
    <p:sldId id="626" r:id="rId41"/>
    <p:sldId id="627" r:id="rId42"/>
    <p:sldId id="628" r:id="rId43"/>
    <p:sldId id="629" r:id="rId44"/>
    <p:sldId id="519" r:id="rId45"/>
    <p:sldId id="520" r:id="rId46"/>
    <p:sldId id="523" r:id="rId47"/>
    <p:sldId id="524" r:id="rId48"/>
    <p:sldId id="516" r:id="rId49"/>
    <p:sldId id="267" r:id="rId50"/>
    <p:sldId id="268" r:id="rId51"/>
    <p:sldId id="269" r:id="rId52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479BCE2-2079-490C-8420-3A40585BF500}">
          <p14:sldIdLst>
            <p14:sldId id="262"/>
            <p14:sldId id="538"/>
            <p14:sldId id="263"/>
            <p14:sldId id="495"/>
            <p14:sldId id="270"/>
            <p14:sldId id="496"/>
            <p14:sldId id="264"/>
            <p14:sldId id="265"/>
            <p14:sldId id="632"/>
            <p14:sldId id="633"/>
            <p14:sldId id="623"/>
            <p14:sldId id="266"/>
            <p14:sldId id="541"/>
            <p14:sldId id="542"/>
            <p14:sldId id="621"/>
            <p14:sldId id="622"/>
            <p14:sldId id="499"/>
            <p14:sldId id="497"/>
            <p14:sldId id="500"/>
            <p14:sldId id="498"/>
            <p14:sldId id="501"/>
            <p14:sldId id="502"/>
            <p14:sldId id="505"/>
            <p14:sldId id="506"/>
            <p14:sldId id="504"/>
            <p14:sldId id="508"/>
            <p14:sldId id="507"/>
            <p14:sldId id="511"/>
            <p14:sldId id="631"/>
            <p14:sldId id="630"/>
            <p14:sldId id="513"/>
            <p14:sldId id="514"/>
            <p14:sldId id="515"/>
            <p14:sldId id="512"/>
            <p14:sldId id="522"/>
            <p14:sldId id="509"/>
            <p14:sldId id="517"/>
            <p14:sldId id="518"/>
            <p14:sldId id="625"/>
            <p14:sldId id="626"/>
            <p14:sldId id="627"/>
            <p14:sldId id="628"/>
            <p14:sldId id="629"/>
            <p14:sldId id="519"/>
            <p14:sldId id="520"/>
            <p14:sldId id="523"/>
            <p14:sldId id="524"/>
            <p14:sldId id="516"/>
            <p14:sldId id="267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A7F2"/>
    <a:srgbClr val="3333FF"/>
    <a:srgbClr val="FF9933"/>
    <a:srgbClr val="000000"/>
    <a:srgbClr val="FF9966"/>
    <a:srgbClr val="800080"/>
    <a:srgbClr val="800000"/>
    <a:srgbClr val="A50021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4" autoAdjust="0"/>
    <p:restoredTop sz="96374" autoAdjust="0"/>
  </p:normalViewPr>
  <p:slideViewPr>
    <p:cSldViewPr snapToGrid="0" snapToObjects="1">
      <p:cViewPr>
        <p:scale>
          <a:sx n="75" d="100"/>
          <a:sy n="75" d="100"/>
        </p:scale>
        <p:origin x="2586" y="68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6A3FCC-0A1D-47EF-87FB-F7C142ED9092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</dgm:pt>
    <dgm:pt modelId="{4113B561-8FBB-4739-AE75-DED5E458F0E4}">
      <dgm:prSet phldrT="[Texte]" custT="1"/>
      <dgm:spPr/>
      <dgm:t>
        <a:bodyPr/>
        <a:lstStyle/>
        <a:p>
          <a:r>
            <a:rPr lang="fr-FR" sz="2400" dirty="0"/>
            <a:t>Polarisation</a:t>
          </a:r>
        </a:p>
      </dgm:t>
    </dgm:pt>
    <dgm:pt modelId="{2871A558-C5CE-4699-9AAA-B3B8F32772E6}" type="parTrans" cxnId="{6181970A-5C9C-4545-85D0-AAA904A84C15}">
      <dgm:prSet/>
      <dgm:spPr/>
      <dgm:t>
        <a:bodyPr/>
        <a:lstStyle/>
        <a:p>
          <a:endParaRPr lang="fr-FR"/>
        </a:p>
      </dgm:t>
    </dgm:pt>
    <dgm:pt modelId="{D8803458-EEE5-4DA5-83BE-6F53E4AF689E}" type="sibTrans" cxnId="{6181970A-5C9C-4545-85D0-AAA904A84C15}">
      <dgm:prSet/>
      <dgm:spPr/>
      <dgm:t>
        <a:bodyPr/>
        <a:lstStyle/>
        <a:p>
          <a:endParaRPr lang="fr-FR"/>
        </a:p>
      </dgm:t>
    </dgm:pt>
    <dgm:pt modelId="{F5902A60-BD00-485E-B917-D0B68D1CA083}">
      <dgm:prSet phldrT="[Texte]" custT="1"/>
      <dgm:spPr/>
      <dgm:t>
        <a:bodyPr/>
        <a:lstStyle/>
        <a:p>
          <a:r>
            <a:rPr lang="fr-FR" sz="2400" dirty="0"/>
            <a:t>Résonance</a:t>
          </a:r>
        </a:p>
      </dgm:t>
    </dgm:pt>
    <dgm:pt modelId="{CB59E766-CD84-41AB-A117-8809F3C6DD27}" type="parTrans" cxnId="{CDB5461A-A3A6-4828-9F66-31E0120C9ABB}">
      <dgm:prSet/>
      <dgm:spPr/>
      <dgm:t>
        <a:bodyPr/>
        <a:lstStyle/>
        <a:p>
          <a:endParaRPr lang="fr-FR"/>
        </a:p>
      </dgm:t>
    </dgm:pt>
    <dgm:pt modelId="{AA60F93B-1C38-44D2-A677-8980C48F6A08}" type="sibTrans" cxnId="{CDB5461A-A3A6-4828-9F66-31E0120C9ABB}">
      <dgm:prSet/>
      <dgm:spPr/>
      <dgm:t>
        <a:bodyPr/>
        <a:lstStyle/>
        <a:p>
          <a:endParaRPr lang="fr-FR"/>
        </a:p>
      </dgm:t>
    </dgm:pt>
    <dgm:pt modelId="{A7C958F7-6CCC-46B5-B9F2-E6E81F5C958C}">
      <dgm:prSet phldrT="[Texte]" custT="1"/>
      <dgm:spPr/>
      <dgm:t>
        <a:bodyPr/>
        <a:lstStyle/>
        <a:p>
          <a:r>
            <a:rPr lang="fr-FR" sz="2400" dirty="0"/>
            <a:t>Relaxation</a:t>
          </a:r>
        </a:p>
      </dgm:t>
    </dgm:pt>
    <dgm:pt modelId="{3EFBA481-0A00-4A57-AB2B-492C40D841DC}" type="parTrans" cxnId="{2B15153F-29EF-43CD-9332-28EACDBEAC1E}">
      <dgm:prSet/>
      <dgm:spPr/>
      <dgm:t>
        <a:bodyPr/>
        <a:lstStyle/>
        <a:p>
          <a:endParaRPr lang="fr-FR"/>
        </a:p>
      </dgm:t>
    </dgm:pt>
    <dgm:pt modelId="{6AFA5871-203C-4213-9DA5-881F4075F92B}" type="sibTrans" cxnId="{2B15153F-29EF-43CD-9332-28EACDBEAC1E}">
      <dgm:prSet/>
      <dgm:spPr/>
      <dgm:t>
        <a:bodyPr/>
        <a:lstStyle/>
        <a:p>
          <a:endParaRPr lang="fr-FR"/>
        </a:p>
      </dgm:t>
    </dgm:pt>
    <dgm:pt modelId="{7C7392EE-49B3-4730-A927-58A39D929D2A}" type="pres">
      <dgm:prSet presAssocID="{916A3FCC-0A1D-47EF-87FB-F7C142ED9092}" presName="Name0" presStyleCnt="0">
        <dgm:presLayoutVars>
          <dgm:dir/>
          <dgm:animLvl val="lvl"/>
          <dgm:resizeHandles val="exact"/>
        </dgm:presLayoutVars>
      </dgm:prSet>
      <dgm:spPr/>
    </dgm:pt>
    <dgm:pt modelId="{1282DE65-C712-47D5-8DB9-ACC337BCCF1D}" type="pres">
      <dgm:prSet presAssocID="{4113B561-8FBB-4739-AE75-DED5E458F0E4}" presName="parTxOnly" presStyleLbl="node1" presStyleIdx="0" presStyleCnt="3" custLinFactNeighborX="20940" custLinFactNeighborY="0">
        <dgm:presLayoutVars>
          <dgm:chMax val="0"/>
          <dgm:chPref val="0"/>
          <dgm:bulletEnabled val="1"/>
        </dgm:presLayoutVars>
      </dgm:prSet>
      <dgm:spPr/>
    </dgm:pt>
    <dgm:pt modelId="{C9780671-E7D0-45B6-B138-6DBD370743DA}" type="pres">
      <dgm:prSet presAssocID="{D8803458-EEE5-4DA5-83BE-6F53E4AF689E}" presName="parTxOnlySpace" presStyleCnt="0"/>
      <dgm:spPr/>
    </dgm:pt>
    <dgm:pt modelId="{BED444DD-DAB3-4888-A5F3-A5AD835FAF7B}" type="pres">
      <dgm:prSet presAssocID="{F5902A60-BD00-485E-B917-D0B68D1CA083}" presName="parTxOnly" presStyleLbl="node1" presStyleIdx="1" presStyleCnt="3" custLinFactNeighborX="0" custLinFactNeighborY="-3922">
        <dgm:presLayoutVars>
          <dgm:chMax val="0"/>
          <dgm:chPref val="0"/>
          <dgm:bulletEnabled val="1"/>
        </dgm:presLayoutVars>
      </dgm:prSet>
      <dgm:spPr/>
    </dgm:pt>
    <dgm:pt modelId="{CECBB44E-CE81-488A-BC32-DEED659A25F0}" type="pres">
      <dgm:prSet presAssocID="{AA60F93B-1C38-44D2-A677-8980C48F6A08}" presName="parTxOnlySpace" presStyleCnt="0"/>
      <dgm:spPr/>
    </dgm:pt>
    <dgm:pt modelId="{A89CE6CE-54B0-4C5F-BA43-828345A1633C}" type="pres">
      <dgm:prSet presAssocID="{A7C958F7-6CCC-46B5-B9F2-E6E81F5C958C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181970A-5C9C-4545-85D0-AAA904A84C15}" srcId="{916A3FCC-0A1D-47EF-87FB-F7C142ED9092}" destId="{4113B561-8FBB-4739-AE75-DED5E458F0E4}" srcOrd="0" destOrd="0" parTransId="{2871A558-C5CE-4699-9AAA-B3B8F32772E6}" sibTransId="{D8803458-EEE5-4DA5-83BE-6F53E4AF689E}"/>
    <dgm:cxn modelId="{CDB5461A-A3A6-4828-9F66-31E0120C9ABB}" srcId="{916A3FCC-0A1D-47EF-87FB-F7C142ED9092}" destId="{F5902A60-BD00-485E-B917-D0B68D1CA083}" srcOrd="1" destOrd="0" parTransId="{CB59E766-CD84-41AB-A117-8809F3C6DD27}" sibTransId="{AA60F93B-1C38-44D2-A677-8980C48F6A08}"/>
    <dgm:cxn modelId="{10A3522D-82CB-4A6E-AEE0-92A035BFB646}" type="presOf" srcId="{4113B561-8FBB-4739-AE75-DED5E458F0E4}" destId="{1282DE65-C712-47D5-8DB9-ACC337BCCF1D}" srcOrd="0" destOrd="0" presId="urn:microsoft.com/office/officeart/2005/8/layout/chevron1"/>
    <dgm:cxn modelId="{2B15153F-29EF-43CD-9332-28EACDBEAC1E}" srcId="{916A3FCC-0A1D-47EF-87FB-F7C142ED9092}" destId="{A7C958F7-6CCC-46B5-B9F2-E6E81F5C958C}" srcOrd="2" destOrd="0" parTransId="{3EFBA481-0A00-4A57-AB2B-492C40D841DC}" sibTransId="{6AFA5871-203C-4213-9DA5-881F4075F92B}"/>
    <dgm:cxn modelId="{A66A6348-DBFC-4059-9AA2-822073EBD6FE}" type="presOf" srcId="{A7C958F7-6CCC-46B5-B9F2-E6E81F5C958C}" destId="{A89CE6CE-54B0-4C5F-BA43-828345A1633C}" srcOrd="0" destOrd="0" presId="urn:microsoft.com/office/officeart/2005/8/layout/chevron1"/>
    <dgm:cxn modelId="{6ECEFABF-EA1F-4EF1-817D-9F19858A68FA}" type="presOf" srcId="{F5902A60-BD00-485E-B917-D0B68D1CA083}" destId="{BED444DD-DAB3-4888-A5F3-A5AD835FAF7B}" srcOrd="0" destOrd="0" presId="urn:microsoft.com/office/officeart/2005/8/layout/chevron1"/>
    <dgm:cxn modelId="{6BEE05FC-2A50-4882-A9A1-13CE7F58C572}" type="presOf" srcId="{916A3FCC-0A1D-47EF-87FB-F7C142ED9092}" destId="{7C7392EE-49B3-4730-A927-58A39D929D2A}" srcOrd="0" destOrd="0" presId="urn:microsoft.com/office/officeart/2005/8/layout/chevron1"/>
    <dgm:cxn modelId="{3C843B33-C5A0-4B7B-81BE-33D177C3C450}" type="presParOf" srcId="{7C7392EE-49B3-4730-A927-58A39D929D2A}" destId="{1282DE65-C712-47D5-8DB9-ACC337BCCF1D}" srcOrd="0" destOrd="0" presId="urn:microsoft.com/office/officeart/2005/8/layout/chevron1"/>
    <dgm:cxn modelId="{BB54360D-E53B-43DD-AE07-980FEF927152}" type="presParOf" srcId="{7C7392EE-49B3-4730-A927-58A39D929D2A}" destId="{C9780671-E7D0-45B6-B138-6DBD370743DA}" srcOrd="1" destOrd="0" presId="urn:microsoft.com/office/officeart/2005/8/layout/chevron1"/>
    <dgm:cxn modelId="{FF6ADDFA-9C03-4D1D-B867-B0EE586A0916}" type="presParOf" srcId="{7C7392EE-49B3-4730-A927-58A39D929D2A}" destId="{BED444DD-DAB3-4888-A5F3-A5AD835FAF7B}" srcOrd="2" destOrd="0" presId="urn:microsoft.com/office/officeart/2005/8/layout/chevron1"/>
    <dgm:cxn modelId="{23F36F2D-AB43-45BB-8286-746BB771319A}" type="presParOf" srcId="{7C7392EE-49B3-4730-A927-58A39D929D2A}" destId="{CECBB44E-CE81-488A-BC32-DEED659A25F0}" srcOrd="3" destOrd="0" presId="urn:microsoft.com/office/officeart/2005/8/layout/chevron1"/>
    <dgm:cxn modelId="{EB9A9792-F7C6-4790-9577-507AB25ACBC6}" type="presParOf" srcId="{7C7392EE-49B3-4730-A927-58A39D929D2A}" destId="{A89CE6CE-54B0-4C5F-BA43-828345A1633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6A3FCC-0A1D-47EF-87FB-F7C142ED9092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</dgm:pt>
    <dgm:pt modelId="{4113B561-8FBB-4739-AE75-DED5E458F0E4}">
      <dgm:prSet phldrT="[Texte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fr-FR" sz="2400" dirty="0"/>
            <a:t>Polarisation</a:t>
          </a:r>
        </a:p>
      </dgm:t>
    </dgm:pt>
    <dgm:pt modelId="{2871A558-C5CE-4699-9AAA-B3B8F32772E6}" type="parTrans" cxnId="{6181970A-5C9C-4545-85D0-AAA904A84C15}">
      <dgm:prSet/>
      <dgm:spPr/>
      <dgm:t>
        <a:bodyPr/>
        <a:lstStyle/>
        <a:p>
          <a:endParaRPr lang="fr-FR"/>
        </a:p>
      </dgm:t>
    </dgm:pt>
    <dgm:pt modelId="{D8803458-EEE5-4DA5-83BE-6F53E4AF689E}" type="sibTrans" cxnId="{6181970A-5C9C-4545-85D0-AAA904A84C15}">
      <dgm:prSet/>
      <dgm:spPr/>
      <dgm:t>
        <a:bodyPr/>
        <a:lstStyle/>
        <a:p>
          <a:endParaRPr lang="fr-FR"/>
        </a:p>
      </dgm:t>
    </dgm:pt>
    <dgm:pt modelId="{F5902A60-BD00-485E-B917-D0B68D1CA083}">
      <dgm:prSet phldrT="[Texte]" custT="1"/>
      <dgm:spPr>
        <a:solidFill>
          <a:srgbClr val="385D8A"/>
        </a:solidFill>
      </dgm:spPr>
      <dgm:t>
        <a:bodyPr/>
        <a:lstStyle/>
        <a:p>
          <a:r>
            <a:rPr lang="fr-FR" sz="2400" dirty="0"/>
            <a:t>Résonance</a:t>
          </a:r>
        </a:p>
      </dgm:t>
    </dgm:pt>
    <dgm:pt modelId="{CB59E766-CD84-41AB-A117-8809F3C6DD27}" type="parTrans" cxnId="{CDB5461A-A3A6-4828-9F66-31E0120C9ABB}">
      <dgm:prSet/>
      <dgm:spPr/>
      <dgm:t>
        <a:bodyPr/>
        <a:lstStyle/>
        <a:p>
          <a:endParaRPr lang="fr-FR"/>
        </a:p>
      </dgm:t>
    </dgm:pt>
    <dgm:pt modelId="{AA60F93B-1C38-44D2-A677-8980C48F6A08}" type="sibTrans" cxnId="{CDB5461A-A3A6-4828-9F66-31E0120C9ABB}">
      <dgm:prSet/>
      <dgm:spPr/>
      <dgm:t>
        <a:bodyPr/>
        <a:lstStyle/>
        <a:p>
          <a:endParaRPr lang="fr-FR"/>
        </a:p>
      </dgm:t>
    </dgm:pt>
    <dgm:pt modelId="{A7C958F7-6CCC-46B5-B9F2-E6E81F5C958C}">
      <dgm:prSet phldrT="[Texte]" custT="1"/>
      <dgm:spPr/>
      <dgm:t>
        <a:bodyPr/>
        <a:lstStyle/>
        <a:p>
          <a:r>
            <a:rPr lang="fr-FR" sz="2400" dirty="0"/>
            <a:t>Relaxation</a:t>
          </a:r>
        </a:p>
      </dgm:t>
    </dgm:pt>
    <dgm:pt modelId="{3EFBA481-0A00-4A57-AB2B-492C40D841DC}" type="parTrans" cxnId="{2B15153F-29EF-43CD-9332-28EACDBEAC1E}">
      <dgm:prSet/>
      <dgm:spPr/>
      <dgm:t>
        <a:bodyPr/>
        <a:lstStyle/>
        <a:p>
          <a:endParaRPr lang="fr-FR"/>
        </a:p>
      </dgm:t>
    </dgm:pt>
    <dgm:pt modelId="{6AFA5871-203C-4213-9DA5-881F4075F92B}" type="sibTrans" cxnId="{2B15153F-29EF-43CD-9332-28EACDBEAC1E}">
      <dgm:prSet/>
      <dgm:spPr/>
      <dgm:t>
        <a:bodyPr/>
        <a:lstStyle/>
        <a:p>
          <a:endParaRPr lang="fr-FR"/>
        </a:p>
      </dgm:t>
    </dgm:pt>
    <dgm:pt modelId="{7C7392EE-49B3-4730-A927-58A39D929D2A}" type="pres">
      <dgm:prSet presAssocID="{916A3FCC-0A1D-47EF-87FB-F7C142ED9092}" presName="Name0" presStyleCnt="0">
        <dgm:presLayoutVars>
          <dgm:dir/>
          <dgm:animLvl val="lvl"/>
          <dgm:resizeHandles val="exact"/>
        </dgm:presLayoutVars>
      </dgm:prSet>
      <dgm:spPr/>
    </dgm:pt>
    <dgm:pt modelId="{1282DE65-C712-47D5-8DB9-ACC337BCCF1D}" type="pres">
      <dgm:prSet presAssocID="{4113B561-8FBB-4739-AE75-DED5E458F0E4}" presName="parTxOnly" presStyleLbl="node1" presStyleIdx="0" presStyleCnt="3" custLinFactNeighborX="20940" custLinFactNeighborY="0">
        <dgm:presLayoutVars>
          <dgm:chMax val="0"/>
          <dgm:chPref val="0"/>
          <dgm:bulletEnabled val="1"/>
        </dgm:presLayoutVars>
      </dgm:prSet>
      <dgm:spPr/>
    </dgm:pt>
    <dgm:pt modelId="{C9780671-E7D0-45B6-B138-6DBD370743DA}" type="pres">
      <dgm:prSet presAssocID="{D8803458-EEE5-4DA5-83BE-6F53E4AF689E}" presName="parTxOnlySpace" presStyleCnt="0"/>
      <dgm:spPr/>
    </dgm:pt>
    <dgm:pt modelId="{BED444DD-DAB3-4888-A5F3-A5AD835FAF7B}" type="pres">
      <dgm:prSet presAssocID="{F5902A60-BD00-485E-B917-D0B68D1CA083}" presName="parTxOnly" presStyleLbl="node1" presStyleIdx="1" presStyleCnt="3" custLinFactNeighborX="0" custLinFactNeighborY="-3922">
        <dgm:presLayoutVars>
          <dgm:chMax val="0"/>
          <dgm:chPref val="0"/>
          <dgm:bulletEnabled val="1"/>
        </dgm:presLayoutVars>
      </dgm:prSet>
      <dgm:spPr/>
    </dgm:pt>
    <dgm:pt modelId="{CECBB44E-CE81-488A-BC32-DEED659A25F0}" type="pres">
      <dgm:prSet presAssocID="{AA60F93B-1C38-44D2-A677-8980C48F6A08}" presName="parTxOnlySpace" presStyleCnt="0"/>
      <dgm:spPr/>
    </dgm:pt>
    <dgm:pt modelId="{A89CE6CE-54B0-4C5F-BA43-828345A1633C}" type="pres">
      <dgm:prSet presAssocID="{A7C958F7-6CCC-46B5-B9F2-E6E81F5C958C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181970A-5C9C-4545-85D0-AAA904A84C15}" srcId="{916A3FCC-0A1D-47EF-87FB-F7C142ED9092}" destId="{4113B561-8FBB-4739-AE75-DED5E458F0E4}" srcOrd="0" destOrd="0" parTransId="{2871A558-C5CE-4699-9AAA-B3B8F32772E6}" sibTransId="{D8803458-EEE5-4DA5-83BE-6F53E4AF689E}"/>
    <dgm:cxn modelId="{CDB5461A-A3A6-4828-9F66-31E0120C9ABB}" srcId="{916A3FCC-0A1D-47EF-87FB-F7C142ED9092}" destId="{F5902A60-BD00-485E-B917-D0B68D1CA083}" srcOrd="1" destOrd="0" parTransId="{CB59E766-CD84-41AB-A117-8809F3C6DD27}" sibTransId="{AA60F93B-1C38-44D2-A677-8980C48F6A08}"/>
    <dgm:cxn modelId="{2B15153F-29EF-43CD-9332-28EACDBEAC1E}" srcId="{916A3FCC-0A1D-47EF-87FB-F7C142ED9092}" destId="{A7C958F7-6CCC-46B5-B9F2-E6E81F5C958C}" srcOrd="2" destOrd="0" parTransId="{3EFBA481-0A00-4A57-AB2B-492C40D841DC}" sibTransId="{6AFA5871-203C-4213-9DA5-881F4075F92B}"/>
    <dgm:cxn modelId="{B94DE45B-ACC4-457D-997C-5EFA3C0AE981}" type="presOf" srcId="{F5902A60-BD00-485E-B917-D0B68D1CA083}" destId="{BED444DD-DAB3-4888-A5F3-A5AD835FAF7B}" srcOrd="0" destOrd="0" presId="urn:microsoft.com/office/officeart/2005/8/layout/chevron1"/>
    <dgm:cxn modelId="{C80DEA77-83E8-4ED6-89F4-A3E242F54951}" type="presOf" srcId="{4113B561-8FBB-4739-AE75-DED5E458F0E4}" destId="{1282DE65-C712-47D5-8DB9-ACC337BCCF1D}" srcOrd="0" destOrd="0" presId="urn:microsoft.com/office/officeart/2005/8/layout/chevron1"/>
    <dgm:cxn modelId="{C624CB7C-3F8B-4CCF-8467-E0FCAEC4BA5B}" type="presOf" srcId="{916A3FCC-0A1D-47EF-87FB-F7C142ED9092}" destId="{7C7392EE-49B3-4730-A927-58A39D929D2A}" srcOrd="0" destOrd="0" presId="urn:microsoft.com/office/officeart/2005/8/layout/chevron1"/>
    <dgm:cxn modelId="{C2C175E4-7EFA-46B6-9BF6-F845EE2F0959}" type="presOf" srcId="{A7C958F7-6CCC-46B5-B9F2-E6E81F5C958C}" destId="{A89CE6CE-54B0-4C5F-BA43-828345A1633C}" srcOrd="0" destOrd="0" presId="urn:microsoft.com/office/officeart/2005/8/layout/chevron1"/>
    <dgm:cxn modelId="{CC9F251F-E4BF-4403-A346-DAE79F96642F}" type="presParOf" srcId="{7C7392EE-49B3-4730-A927-58A39D929D2A}" destId="{1282DE65-C712-47D5-8DB9-ACC337BCCF1D}" srcOrd="0" destOrd="0" presId="urn:microsoft.com/office/officeart/2005/8/layout/chevron1"/>
    <dgm:cxn modelId="{EEB028DD-0D7B-4F1B-AE69-205B66CED091}" type="presParOf" srcId="{7C7392EE-49B3-4730-A927-58A39D929D2A}" destId="{C9780671-E7D0-45B6-B138-6DBD370743DA}" srcOrd="1" destOrd="0" presId="urn:microsoft.com/office/officeart/2005/8/layout/chevron1"/>
    <dgm:cxn modelId="{D8A357CF-FEAA-4E55-9186-5526069DC528}" type="presParOf" srcId="{7C7392EE-49B3-4730-A927-58A39D929D2A}" destId="{BED444DD-DAB3-4888-A5F3-A5AD835FAF7B}" srcOrd="2" destOrd="0" presId="urn:microsoft.com/office/officeart/2005/8/layout/chevron1"/>
    <dgm:cxn modelId="{DE323A0A-56AC-4183-A95C-5D64CBB9FD5E}" type="presParOf" srcId="{7C7392EE-49B3-4730-A927-58A39D929D2A}" destId="{CECBB44E-CE81-488A-BC32-DEED659A25F0}" srcOrd="3" destOrd="0" presId="urn:microsoft.com/office/officeart/2005/8/layout/chevron1"/>
    <dgm:cxn modelId="{F9DC5EA9-E485-4221-9BA8-334805FCF410}" type="presParOf" srcId="{7C7392EE-49B3-4730-A927-58A39D929D2A}" destId="{A89CE6CE-54B0-4C5F-BA43-828345A1633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6A3FCC-0A1D-47EF-87FB-F7C142ED9092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</dgm:pt>
    <dgm:pt modelId="{4113B561-8FBB-4739-AE75-DED5E458F0E4}">
      <dgm:prSet phldrT="[Texte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fr-FR" sz="2400" dirty="0"/>
            <a:t>Polarisation</a:t>
          </a:r>
        </a:p>
      </dgm:t>
    </dgm:pt>
    <dgm:pt modelId="{2871A558-C5CE-4699-9AAA-B3B8F32772E6}" type="parTrans" cxnId="{6181970A-5C9C-4545-85D0-AAA904A84C15}">
      <dgm:prSet/>
      <dgm:spPr/>
      <dgm:t>
        <a:bodyPr/>
        <a:lstStyle/>
        <a:p>
          <a:endParaRPr lang="fr-FR"/>
        </a:p>
      </dgm:t>
    </dgm:pt>
    <dgm:pt modelId="{D8803458-EEE5-4DA5-83BE-6F53E4AF689E}" type="sibTrans" cxnId="{6181970A-5C9C-4545-85D0-AAA904A84C15}">
      <dgm:prSet/>
      <dgm:spPr/>
      <dgm:t>
        <a:bodyPr/>
        <a:lstStyle/>
        <a:p>
          <a:endParaRPr lang="fr-FR"/>
        </a:p>
      </dgm:t>
    </dgm:pt>
    <dgm:pt modelId="{F5902A60-BD00-485E-B917-D0B68D1CA083}">
      <dgm:prSet phldrT="[Texte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fr-FR" sz="2400" dirty="0"/>
            <a:t>Résonance</a:t>
          </a:r>
        </a:p>
      </dgm:t>
    </dgm:pt>
    <dgm:pt modelId="{CB59E766-CD84-41AB-A117-8809F3C6DD27}" type="parTrans" cxnId="{CDB5461A-A3A6-4828-9F66-31E0120C9ABB}">
      <dgm:prSet/>
      <dgm:spPr/>
      <dgm:t>
        <a:bodyPr/>
        <a:lstStyle/>
        <a:p>
          <a:endParaRPr lang="fr-FR"/>
        </a:p>
      </dgm:t>
    </dgm:pt>
    <dgm:pt modelId="{AA60F93B-1C38-44D2-A677-8980C48F6A08}" type="sibTrans" cxnId="{CDB5461A-A3A6-4828-9F66-31E0120C9ABB}">
      <dgm:prSet/>
      <dgm:spPr/>
      <dgm:t>
        <a:bodyPr/>
        <a:lstStyle/>
        <a:p>
          <a:endParaRPr lang="fr-FR"/>
        </a:p>
      </dgm:t>
    </dgm:pt>
    <dgm:pt modelId="{A7C958F7-6CCC-46B5-B9F2-E6E81F5C958C}">
      <dgm:prSet phldrT="[Texte]" custT="1"/>
      <dgm:spPr>
        <a:solidFill>
          <a:srgbClr val="385D8A"/>
        </a:solidFill>
      </dgm:spPr>
      <dgm:t>
        <a:bodyPr/>
        <a:lstStyle/>
        <a:p>
          <a:r>
            <a:rPr lang="fr-FR" sz="2400" dirty="0"/>
            <a:t>Relaxation</a:t>
          </a:r>
        </a:p>
      </dgm:t>
    </dgm:pt>
    <dgm:pt modelId="{3EFBA481-0A00-4A57-AB2B-492C40D841DC}" type="parTrans" cxnId="{2B15153F-29EF-43CD-9332-28EACDBEAC1E}">
      <dgm:prSet/>
      <dgm:spPr/>
      <dgm:t>
        <a:bodyPr/>
        <a:lstStyle/>
        <a:p>
          <a:endParaRPr lang="fr-FR"/>
        </a:p>
      </dgm:t>
    </dgm:pt>
    <dgm:pt modelId="{6AFA5871-203C-4213-9DA5-881F4075F92B}" type="sibTrans" cxnId="{2B15153F-29EF-43CD-9332-28EACDBEAC1E}">
      <dgm:prSet/>
      <dgm:spPr/>
      <dgm:t>
        <a:bodyPr/>
        <a:lstStyle/>
        <a:p>
          <a:endParaRPr lang="fr-FR"/>
        </a:p>
      </dgm:t>
    </dgm:pt>
    <dgm:pt modelId="{7C7392EE-49B3-4730-A927-58A39D929D2A}" type="pres">
      <dgm:prSet presAssocID="{916A3FCC-0A1D-47EF-87FB-F7C142ED9092}" presName="Name0" presStyleCnt="0">
        <dgm:presLayoutVars>
          <dgm:dir/>
          <dgm:animLvl val="lvl"/>
          <dgm:resizeHandles val="exact"/>
        </dgm:presLayoutVars>
      </dgm:prSet>
      <dgm:spPr/>
    </dgm:pt>
    <dgm:pt modelId="{1282DE65-C712-47D5-8DB9-ACC337BCCF1D}" type="pres">
      <dgm:prSet presAssocID="{4113B561-8FBB-4739-AE75-DED5E458F0E4}" presName="parTxOnly" presStyleLbl="node1" presStyleIdx="0" presStyleCnt="3" custLinFactNeighborX="20940" custLinFactNeighborY="0">
        <dgm:presLayoutVars>
          <dgm:chMax val="0"/>
          <dgm:chPref val="0"/>
          <dgm:bulletEnabled val="1"/>
        </dgm:presLayoutVars>
      </dgm:prSet>
      <dgm:spPr/>
    </dgm:pt>
    <dgm:pt modelId="{C9780671-E7D0-45B6-B138-6DBD370743DA}" type="pres">
      <dgm:prSet presAssocID="{D8803458-EEE5-4DA5-83BE-6F53E4AF689E}" presName="parTxOnlySpace" presStyleCnt="0"/>
      <dgm:spPr/>
    </dgm:pt>
    <dgm:pt modelId="{BED444DD-DAB3-4888-A5F3-A5AD835FAF7B}" type="pres">
      <dgm:prSet presAssocID="{F5902A60-BD00-485E-B917-D0B68D1CA083}" presName="parTxOnly" presStyleLbl="node1" presStyleIdx="1" presStyleCnt="3" custLinFactNeighborX="0" custLinFactNeighborY="-3922">
        <dgm:presLayoutVars>
          <dgm:chMax val="0"/>
          <dgm:chPref val="0"/>
          <dgm:bulletEnabled val="1"/>
        </dgm:presLayoutVars>
      </dgm:prSet>
      <dgm:spPr/>
    </dgm:pt>
    <dgm:pt modelId="{CECBB44E-CE81-488A-BC32-DEED659A25F0}" type="pres">
      <dgm:prSet presAssocID="{AA60F93B-1C38-44D2-A677-8980C48F6A08}" presName="parTxOnlySpace" presStyleCnt="0"/>
      <dgm:spPr/>
    </dgm:pt>
    <dgm:pt modelId="{A89CE6CE-54B0-4C5F-BA43-828345A1633C}" type="pres">
      <dgm:prSet presAssocID="{A7C958F7-6CCC-46B5-B9F2-E6E81F5C958C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181970A-5C9C-4545-85D0-AAA904A84C15}" srcId="{916A3FCC-0A1D-47EF-87FB-F7C142ED9092}" destId="{4113B561-8FBB-4739-AE75-DED5E458F0E4}" srcOrd="0" destOrd="0" parTransId="{2871A558-C5CE-4699-9AAA-B3B8F32772E6}" sibTransId="{D8803458-EEE5-4DA5-83BE-6F53E4AF689E}"/>
    <dgm:cxn modelId="{CDB5461A-A3A6-4828-9F66-31E0120C9ABB}" srcId="{916A3FCC-0A1D-47EF-87FB-F7C142ED9092}" destId="{F5902A60-BD00-485E-B917-D0B68D1CA083}" srcOrd="1" destOrd="0" parTransId="{CB59E766-CD84-41AB-A117-8809F3C6DD27}" sibTransId="{AA60F93B-1C38-44D2-A677-8980C48F6A08}"/>
    <dgm:cxn modelId="{BFD6961C-F293-46A2-836F-A9D3F9178126}" type="presOf" srcId="{4113B561-8FBB-4739-AE75-DED5E458F0E4}" destId="{1282DE65-C712-47D5-8DB9-ACC337BCCF1D}" srcOrd="0" destOrd="0" presId="urn:microsoft.com/office/officeart/2005/8/layout/chevron1"/>
    <dgm:cxn modelId="{85D16932-784F-4B9C-A485-BEC1E3180A67}" type="presOf" srcId="{F5902A60-BD00-485E-B917-D0B68D1CA083}" destId="{BED444DD-DAB3-4888-A5F3-A5AD835FAF7B}" srcOrd="0" destOrd="0" presId="urn:microsoft.com/office/officeart/2005/8/layout/chevron1"/>
    <dgm:cxn modelId="{2B15153F-29EF-43CD-9332-28EACDBEAC1E}" srcId="{916A3FCC-0A1D-47EF-87FB-F7C142ED9092}" destId="{A7C958F7-6CCC-46B5-B9F2-E6E81F5C958C}" srcOrd="2" destOrd="0" parTransId="{3EFBA481-0A00-4A57-AB2B-492C40D841DC}" sibTransId="{6AFA5871-203C-4213-9DA5-881F4075F92B}"/>
    <dgm:cxn modelId="{B514A960-E874-479D-9C19-2AFC33A2E23B}" type="presOf" srcId="{916A3FCC-0A1D-47EF-87FB-F7C142ED9092}" destId="{7C7392EE-49B3-4730-A927-58A39D929D2A}" srcOrd="0" destOrd="0" presId="urn:microsoft.com/office/officeart/2005/8/layout/chevron1"/>
    <dgm:cxn modelId="{099904DB-61E7-4D3E-8286-82FB4EA00B09}" type="presOf" srcId="{A7C958F7-6CCC-46B5-B9F2-E6E81F5C958C}" destId="{A89CE6CE-54B0-4C5F-BA43-828345A1633C}" srcOrd="0" destOrd="0" presId="urn:microsoft.com/office/officeart/2005/8/layout/chevron1"/>
    <dgm:cxn modelId="{DAD5DF39-0A07-4778-9FB5-3230911CE844}" type="presParOf" srcId="{7C7392EE-49B3-4730-A927-58A39D929D2A}" destId="{1282DE65-C712-47D5-8DB9-ACC337BCCF1D}" srcOrd="0" destOrd="0" presId="urn:microsoft.com/office/officeart/2005/8/layout/chevron1"/>
    <dgm:cxn modelId="{A84B3603-505F-4117-96ED-DA501C561776}" type="presParOf" srcId="{7C7392EE-49B3-4730-A927-58A39D929D2A}" destId="{C9780671-E7D0-45B6-B138-6DBD370743DA}" srcOrd="1" destOrd="0" presId="urn:microsoft.com/office/officeart/2005/8/layout/chevron1"/>
    <dgm:cxn modelId="{47DB880F-9B0E-49C0-A13E-A53943188AE8}" type="presParOf" srcId="{7C7392EE-49B3-4730-A927-58A39D929D2A}" destId="{BED444DD-DAB3-4888-A5F3-A5AD835FAF7B}" srcOrd="2" destOrd="0" presId="urn:microsoft.com/office/officeart/2005/8/layout/chevron1"/>
    <dgm:cxn modelId="{7337A8E8-E89B-4316-8F46-36EE1D58C780}" type="presParOf" srcId="{7C7392EE-49B3-4730-A927-58A39D929D2A}" destId="{CECBB44E-CE81-488A-BC32-DEED659A25F0}" srcOrd="3" destOrd="0" presId="urn:microsoft.com/office/officeart/2005/8/layout/chevron1"/>
    <dgm:cxn modelId="{524A0F47-1FF8-4157-8E46-B23B826C0F0B}" type="presParOf" srcId="{7C7392EE-49B3-4730-A927-58A39D929D2A}" destId="{A89CE6CE-54B0-4C5F-BA43-828345A1633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2DE65-C712-47D5-8DB9-ACC337BCCF1D}">
      <dsp:nvSpPr>
        <dsp:cNvPr id="0" name=""/>
        <dsp:cNvSpPr/>
      </dsp:nvSpPr>
      <dsp:spPr>
        <a:xfrm>
          <a:off x="66501" y="0"/>
          <a:ext cx="3056004" cy="605643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Polarisation</a:t>
          </a:r>
        </a:p>
      </dsp:txBody>
      <dsp:txXfrm>
        <a:off x="369323" y="0"/>
        <a:ext cx="2450361" cy="605643"/>
      </dsp:txXfrm>
    </dsp:sp>
    <dsp:sp modelId="{BED444DD-DAB3-4888-A5F3-A5AD835FAF7B}">
      <dsp:nvSpPr>
        <dsp:cNvPr id="0" name=""/>
        <dsp:cNvSpPr/>
      </dsp:nvSpPr>
      <dsp:spPr>
        <a:xfrm>
          <a:off x="2752912" y="0"/>
          <a:ext cx="3056004" cy="605643"/>
        </a:xfrm>
        <a:prstGeom prst="chevron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Résonance</a:t>
          </a:r>
        </a:p>
      </dsp:txBody>
      <dsp:txXfrm>
        <a:off x="3055734" y="0"/>
        <a:ext cx="2450361" cy="605643"/>
      </dsp:txXfrm>
    </dsp:sp>
    <dsp:sp modelId="{A89CE6CE-54B0-4C5F-BA43-828345A1633C}">
      <dsp:nvSpPr>
        <dsp:cNvPr id="0" name=""/>
        <dsp:cNvSpPr/>
      </dsp:nvSpPr>
      <dsp:spPr>
        <a:xfrm>
          <a:off x="5503316" y="0"/>
          <a:ext cx="3056004" cy="605643"/>
        </a:xfrm>
        <a:prstGeom prst="chevron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Relaxation</a:t>
          </a:r>
        </a:p>
      </dsp:txBody>
      <dsp:txXfrm>
        <a:off x="5806138" y="0"/>
        <a:ext cx="2450361" cy="6056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2DE65-C712-47D5-8DB9-ACC337BCCF1D}">
      <dsp:nvSpPr>
        <dsp:cNvPr id="0" name=""/>
        <dsp:cNvSpPr/>
      </dsp:nvSpPr>
      <dsp:spPr>
        <a:xfrm>
          <a:off x="66501" y="0"/>
          <a:ext cx="3056004" cy="605643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Polarisation</a:t>
          </a:r>
        </a:p>
      </dsp:txBody>
      <dsp:txXfrm>
        <a:off x="369323" y="0"/>
        <a:ext cx="2450361" cy="605643"/>
      </dsp:txXfrm>
    </dsp:sp>
    <dsp:sp modelId="{BED444DD-DAB3-4888-A5F3-A5AD835FAF7B}">
      <dsp:nvSpPr>
        <dsp:cNvPr id="0" name=""/>
        <dsp:cNvSpPr/>
      </dsp:nvSpPr>
      <dsp:spPr>
        <a:xfrm>
          <a:off x="2752912" y="0"/>
          <a:ext cx="3056004" cy="605643"/>
        </a:xfrm>
        <a:prstGeom prst="chevron">
          <a:avLst/>
        </a:prstGeom>
        <a:solidFill>
          <a:srgbClr val="385D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Résonance</a:t>
          </a:r>
        </a:p>
      </dsp:txBody>
      <dsp:txXfrm>
        <a:off x="3055734" y="0"/>
        <a:ext cx="2450361" cy="605643"/>
      </dsp:txXfrm>
    </dsp:sp>
    <dsp:sp modelId="{A89CE6CE-54B0-4C5F-BA43-828345A1633C}">
      <dsp:nvSpPr>
        <dsp:cNvPr id="0" name=""/>
        <dsp:cNvSpPr/>
      </dsp:nvSpPr>
      <dsp:spPr>
        <a:xfrm>
          <a:off x="5503316" y="0"/>
          <a:ext cx="3056004" cy="605643"/>
        </a:xfrm>
        <a:prstGeom prst="chevron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Relaxation</a:t>
          </a:r>
        </a:p>
      </dsp:txBody>
      <dsp:txXfrm>
        <a:off x="5806138" y="0"/>
        <a:ext cx="2450361" cy="6056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2DE65-C712-47D5-8DB9-ACC337BCCF1D}">
      <dsp:nvSpPr>
        <dsp:cNvPr id="0" name=""/>
        <dsp:cNvSpPr/>
      </dsp:nvSpPr>
      <dsp:spPr>
        <a:xfrm>
          <a:off x="66501" y="0"/>
          <a:ext cx="3056004" cy="605643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Polarisation</a:t>
          </a:r>
        </a:p>
      </dsp:txBody>
      <dsp:txXfrm>
        <a:off x="369323" y="0"/>
        <a:ext cx="2450361" cy="605643"/>
      </dsp:txXfrm>
    </dsp:sp>
    <dsp:sp modelId="{BED444DD-DAB3-4888-A5F3-A5AD835FAF7B}">
      <dsp:nvSpPr>
        <dsp:cNvPr id="0" name=""/>
        <dsp:cNvSpPr/>
      </dsp:nvSpPr>
      <dsp:spPr>
        <a:xfrm>
          <a:off x="2752912" y="0"/>
          <a:ext cx="3056004" cy="605643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Résonance</a:t>
          </a:r>
        </a:p>
      </dsp:txBody>
      <dsp:txXfrm>
        <a:off x="3055734" y="0"/>
        <a:ext cx="2450361" cy="605643"/>
      </dsp:txXfrm>
    </dsp:sp>
    <dsp:sp modelId="{A89CE6CE-54B0-4C5F-BA43-828345A1633C}">
      <dsp:nvSpPr>
        <dsp:cNvPr id="0" name=""/>
        <dsp:cNvSpPr/>
      </dsp:nvSpPr>
      <dsp:spPr>
        <a:xfrm>
          <a:off x="5503316" y="0"/>
          <a:ext cx="3056004" cy="605643"/>
        </a:xfrm>
        <a:prstGeom prst="chevron">
          <a:avLst/>
        </a:prstGeom>
        <a:solidFill>
          <a:srgbClr val="385D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Relaxation</a:t>
          </a:r>
        </a:p>
      </dsp:txBody>
      <dsp:txXfrm>
        <a:off x="5806138" y="0"/>
        <a:ext cx="2450361" cy="6056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E2A93-9541-4959-A8DC-914DE3EF62C0}" type="datetimeFigureOut">
              <a:rPr lang="en-US" smtClean="0"/>
              <a:t>1/9/2026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94082-AD6C-44F8-95D9-00670693714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865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08A24-3908-FD4C-A1B5-D241FD2225EA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0BDCF-F4C7-6443-9135-F711457E38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668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nitem.fr/wp-content/uploads/2018/10/Snitem-Poster-IRM-RDV-2018.pdf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nitem.fr/wp-content/uploads/2018/10/Snitem-Poster-IRM-RDV-2018.pdf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1038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>
                <a:hlinkClick r:id="rId3"/>
              </a:rPr>
              <a:t>Snitem-Poster-IRM-2018-v4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7119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>
                <a:hlinkClick r:id="rId3"/>
              </a:rPr>
              <a:t>Snitem-Poster-IRM-2018-v4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005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005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32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994747048"/>
              </p:ext>
            </p:extLst>
          </p:nvPr>
        </p:nvGraphicFramePr>
        <p:xfrm>
          <a:off x="-2" y="0"/>
          <a:ext cx="6483740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Bases physiques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>
                        <a:alpha val="8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Principe d’acquisition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Séquences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802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B366D9C-9B35-42C9-AA46-F08FB20A733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715068110"/>
              </p:ext>
            </p:extLst>
          </p:nvPr>
        </p:nvGraphicFramePr>
        <p:xfrm>
          <a:off x="-2" y="0"/>
          <a:ext cx="6483740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Bases physiques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8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Principe d’acquisition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Séquences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192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BDB6125-7A79-4770-97EF-114DF134FAF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77840805"/>
              </p:ext>
            </p:extLst>
          </p:nvPr>
        </p:nvGraphicFramePr>
        <p:xfrm>
          <a:off x="-2" y="0"/>
          <a:ext cx="6483740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Bases physiques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Principe d’acquisition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Séquences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896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00A3BF5-1AEC-440D-9B43-50ABC509AD3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30869168"/>
              </p:ext>
            </p:extLst>
          </p:nvPr>
        </p:nvGraphicFramePr>
        <p:xfrm>
          <a:off x="-2" y="0"/>
          <a:ext cx="6483740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Bases physiques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Principe d’acquisition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Séquences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AEE69D2E-887A-43C5-BB92-EDBD62F5FB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5391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4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Rectangle 20"/>
          <p:cNvSpPr/>
          <p:nvPr userDrawn="1"/>
        </p:nvSpPr>
        <p:spPr>
          <a:xfrm>
            <a:off x="0" y="393391"/>
            <a:ext cx="9906000" cy="565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29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6" r:id="rId5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aios.com/fr/e-Cours/e-MRI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gif"/><Relationship Id="rId5" Type="http://schemas.openxmlformats.org/officeDocument/2006/relationships/image" Target="../media/image26.png"/><Relationship Id="rId4" Type="http://schemas.openxmlformats.org/officeDocument/2006/relationships/image" Target="../media/image2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1.png"/><Relationship Id="rId7" Type="http://schemas.openxmlformats.org/officeDocument/2006/relationships/image" Target="../media/image350.png"/><Relationship Id="rId12" Type="http://schemas.openxmlformats.org/officeDocument/2006/relationships/image" Target="../media/image3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27.gif"/><Relationship Id="rId5" Type="http://schemas.openxmlformats.org/officeDocument/2006/relationships/image" Target="../media/image33.jpe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0.pn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maios.com/fr/e-Cours/e-MRI/RMN/excitation-rmn" TargetMode="Externa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2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microsoft.com/office/2007/relationships/media" Target="../media/media4.mp4"/><Relationship Id="rId7" Type="http://schemas.openxmlformats.org/officeDocument/2006/relationships/image" Target="../media/image56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4.mp4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webm"/><Relationship Id="rId1" Type="http://schemas.microsoft.com/office/2007/relationships/media" Target="../media/media5.webm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webm"/><Relationship Id="rId1" Type="http://schemas.microsoft.com/office/2007/relationships/media" Target="../media/media5.webm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gif"/><Relationship Id="rId5" Type="http://schemas.openxmlformats.org/officeDocument/2006/relationships/hyperlink" Target="https://www.imaios.com/fr/e-Cours/e-MRI/Signal-RMN-et-Contraste-de-base/enregistrement-signal" TargetMode="External"/><Relationship Id="rId4" Type="http://schemas.openxmlformats.org/officeDocument/2006/relationships/image" Target="../media/image6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1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1.gi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aios.com/fr/e-Cours/e-MRI/Signal-RMN-et-Contraste-de-base/enregistrement-signa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33.jpeg"/><Relationship Id="rId4" Type="http://schemas.openxmlformats.org/officeDocument/2006/relationships/image" Target="../media/image82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image" Target="../media/image28.png"/><Relationship Id="rId3" Type="http://schemas.openxmlformats.org/officeDocument/2006/relationships/image" Target="../media/image31.png"/><Relationship Id="rId7" Type="http://schemas.openxmlformats.org/officeDocument/2006/relationships/diagramData" Target="../diagrams/data1.xml"/><Relationship Id="rId12" Type="http://schemas.openxmlformats.org/officeDocument/2006/relationships/image" Target="../media/image180.png"/><Relationship Id="rId2" Type="http://schemas.openxmlformats.org/officeDocument/2006/relationships/image" Target="../media/image30.png"/><Relationship Id="rId16" Type="http://schemas.openxmlformats.org/officeDocument/2006/relationships/image" Target="../media/image8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11" Type="http://schemas.microsoft.com/office/2007/relationships/diagramDrawing" Target="../diagrams/drawing1.xml"/><Relationship Id="rId5" Type="http://schemas.openxmlformats.org/officeDocument/2006/relationships/image" Target="../media/image33.jpeg"/><Relationship Id="rId15" Type="http://schemas.openxmlformats.org/officeDocument/2006/relationships/image" Target="../media/image210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2.png"/><Relationship Id="rId9" Type="http://schemas.openxmlformats.org/officeDocument/2006/relationships/diagramQuickStyle" Target="../diagrams/quickStyle1.xml"/><Relationship Id="rId14" Type="http://schemas.openxmlformats.org/officeDocument/2006/relationships/image" Target="../media/image20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83.png"/><Relationship Id="rId3" Type="http://schemas.openxmlformats.org/officeDocument/2006/relationships/image" Target="../media/image51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52.png"/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80.png"/><Relationship Id="rId5" Type="http://schemas.openxmlformats.org/officeDocument/2006/relationships/diagramLayout" Target="../diagrams/layout2.xml"/><Relationship Id="rId15" Type="http://schemas.openxmlformats.org/officeDocument/2006/relationships/image" Target="../media/image84.png"/><Relationship Id="rId10" Type="http://schemas.openxmlformats.org/officeDocument/2006/relationships/image" Target="../media/image230.png"/><Relationship Id="rId4" Type="http://schemas.openxmlformats.org/officeDocument/2006/relationships/diagramData" Target="../diagrams/data2.xml"/><Relationship Id="rId9" Type="http://schemas.openxmlformats.org/officeDocument/2006/relationships/image" Target="../media/image33.jpeg"/><Relationship Id="rId14" Type="http://schemas.openxmlformats.org/officeDocument/2006/relationships/image" Target="../media/image83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83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52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80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82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81.png"/><Relationship Id="rId14" Type="http://schemas.openxmlformats.org/officeDocument/2006/relationships/image" Target="../media/image8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1455189"/>
            <a:ext cx="9906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UE 832</a:t>
            </a:r>
          </a:p>
          <a:p>
            <a:pPr algn="ctr"/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Imagerie par Résonance Magnétique </a:t>
            </a:r>
          </a:p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Bases physiques de la Résonance Magnétique Nucléaire</a:t>
            </a:r>
          </a:p>
          <a:p>
            <a:pPr algn="ctr"/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400" i="1" dirty="0">
                <a:latin typeface="Arial" panose="020B0604020202020204" pitchFamily="34" charset="0"/>
                <a:cs typeface="Arial" panose="020B0604020202020204" pitchFamily="34" charset="0"/>
              </a:rPr>
              <a:t>Pauline Lefebvre</a:t>
            </a:r>
          </a:p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Pauline.lefebvre@univ-lorraine.fr</a:t>
            </a:r>
            <a:br>
              <a:rPr lang="fr-FR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Janvier 2026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3118E2-69EE-47D4-8BC4-7D3985E481A2}"/>
              </a:ext>
            </a:extLst>
          </p:cNvPr>
          <p:cNvSpPr/>
          <p:nvPr/>
        </p:nvSpPr>
        <p:spPr>
          <a:xfrm>
            <a:off x="4781955" y="5926856"/>
            <a:ext cx="4953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hlinkClick r:id="rId3"/>
              </a:rPr>
              <a:t>Cours d'IRM (Imagerie par résonance magnétique) en ligne (imaios.com)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2355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3651E5E5-3C41-49D2-906A-9A6982ED7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9ED2F66-E779-42E6-8A08-09A4068B1F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10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6046CA9A-F8BF-4954-A0B1-D40DBA09D0A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Introduction : l’IRM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ADCB146-1F88-4DF6-A062-7FE387B5B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6836" y="1305795"/>
            <a:ext cx="4252328" cy="481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215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3651E5E5-3C41-49D2-906A-9A6982ED7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9ED2F66-E779-42E6-8A08-09A4068B1F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11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6046CA9A-F8BF-4954-A0B1-D40DBA09D0A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Introduction : l’IRM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69D651B-E742-4F4E-B3DD-74575CDEA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566" y="1610399"/>
            <a:ext cx="8735438" cy="399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593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12</a:t>
            </a:fld>
            <a:endParaRPr lang="fr-FR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F26B589-515C-4C9F-889F-074957059ED7}"/>
              </a:ext>
            </a:extLst>
          </p:cNvPr>
          <p:cNvSpPr txBox="1">
            <a:spLocks/>
          </p:cNvSpPr>
          <p:nvPr/>
        </p:nvSpPr>
        <p:spPr>
          <a:xfrm>
            <a:off x="191386" y="1194059"/>
            <a:ext cx="9447914" cy="139303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2000" b="0" kern="0" baseline="0" dirty="0">
                <a:ea typeface="ＭＳ Ｐゴシック"/>
              </a:rPr>
              <a:t>Utilise de</a:t>
            </a:r>
            <a:r>
              <a:rPr lang="fr-FR" sz="2000" b="0" kern="0" dirty="0">
                <a:ea typeface="ＭＳ Ｐゴシック"/>
              </a:rPr>
              <a:t> nombreux principes et phénomènes physiques, dont le principal est celui de la </a:t>
            </a:r>
            <a:r>
              <a:rPr lang="fr-FR" sz="2000" kern="0" dirty="0">
                <a:ea typeface="ＭＳ Ｐゴシック"/>
              </a:rPr>
              <a:t>Résonance Magnétique Nucléaire</a:t>
            </a:r>
            <a:endParaRPr kumimoji="1" lang="fr-FR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0A412574-23EC-40C5-9536-484771E9A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097" y="2699992"/>
            <a:ext cx="719137" cy="102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EE3E2D0-C605-4E9A-9E03-D76289998C8D}"/>
              </a:ext>
            </a:extLst>
          </p:cNvPr>
          <p:cNvSpPr txBox="1"/>
          <p:nvPr/>
        </p:nvSpPr>
        <p:spPr>
          <a:xfrm>
            <a:off x="806492" y="3678749"/>
            <a:ext cx="2038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Rabi, 1938</a:t>
            </a:r>
          </a:p>
          <a:p>
            <a:pPr algn="ctr"/>
            <a:r>
              <a:rPr lang="fr-FR" sz="1400" dirty="0"/>
              <a:t>Phénomène de RMN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8E7E7D-E300-453E-957D-159A41459D2B}"/>
              </a:ext>
            </a:extLst>
          </p:cNvPr>
          <p:cNvSpPr txBox="1"/>
          <p:nvPr/>
        </p:nvSpPr>
        <p:spPr>
          <a:xfrm rot="19836462">
            <a:off x="458204" y="2623238"/>
            <a:ext cx="1645981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Prix Nobel Physique</a:t>
            </a:r>
          </a:p>
          <a:p>
            <a:pPr algn="ctr"/>
            <a:r>
              <a:rPr lang="fr-FR" sz="1400" dirty="0"/>
              <a:t>1944</a:t>
            </a:r>
          </a:p>
        </p:txBody>
      </p:sp>
      <p:sp>
        <p:nvSpPr>
          <p:cNvPr id="8" name="Flèche droite à entaille 13">
            <a:extLst>
              <a:ext uri="{FF2B5EF4-FFF2-40B4-BE49-F238E27FC236}">
                <a16:creationId xmlns:a16="http://schemas.microsoft.com/office/drawing/2014/main" id="{2576C098-A836-45D4-B0DB-72856C8CC166}"/>
              </a:ext>
            </a:extLst>
          </p:cNvPr>
          <p:cNvSpPr/>
          <p:nvPr/>
        </p:nvSpPr>
        <p:spPr>
          <a:xfrm>
            <a:off x="2587321" y="3019417"/>
            <a:ext cx="1003300" cy="428625"/>
          </a:xfrm>
          <a:prstGeom prst="notchedRightArrow">
            <a:avLst/>
          </a:prstGeom>
          <a:solidFill>
            <a:srgbClr val="00A7F2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C8935741-385C-4AC0-B3A6-BE6D79958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084" y="2612835"/>
            <a:ext cx="829297" cy="102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AA26A61C-F7A6-4B45-B037-C317F645F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306" y="2594129"/>
            <a:ext cx="721609" cy="1025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20BFCFB-EB66-4B6F-B014-DF3D1EBD9B5E}"/>
              </a:ext>
            </a:extLst>
          </p:cNvPr>
          <p:cNvSpPr txBox="1"/>
          <p:nvPr/>
        </p:nvSpPr>
        <p:spPr>
          <a:xfrm>
            <a:off x="3908206" y="3697392"/>
            <a:ext cx="20383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Bloch et Purcell, 1946</a:t>
            </a:r>
          </a:p>
          <a:p>
            <a:pPr algn="ctr"/>
            <a:r>
              <a:rPr lang="fr-FR" sz="1400" dirty="0"/>
              <a:t>1</a:t>
            </a:r>
            <a:r>
              <a:rPr lang="fr-FR" sz="1400" baseline="30000" dirty="0"/>
              <a:t>ères</a:t>
            </a:r>
            <a:r>
              <a:rPr lang="fr-FR" sz="1400" dirty="0"/>
              <a:t> mesures du magnétisme nucléaire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65A9D09-80D5-47EB-A19D-B6CC1C238930}"/>
              </a:ext>
            </a:extLst>
          </p:cNvPr>
          <p:cNvSpPr txBox="1"/>
          <p:nvPr/>
        </p:nvSpPr>
        <p:spPr>
          <a:xfrm rot="19836462">
            <a:off x="3567747" y="2332518"/>
            <a:ext cx="1645981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Prix Nobel Physique</a:t>
            </a:r>
          </a:p>
          <a:p>
            <a:pPr algn="ctr"/>
            <a:r>
              <a:rPr lang="fr-FR" sz="1400" dirty="0"/>
              <a:t>1952</a:t>
            </a: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268018E0-D43C-4EA6-B7B8-1E25B5CE2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910" y="2517117"/>
            <a:ext cx="812887" cy="1151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8507154-AE31-4989-A800-5C86345B29AE}"/>
              </a:ext>
            </a:extLst>
          </p:cNvPr>
          <p:cNvSpPr txBox="1"/>
          <p:nvPr/>
        </p:nvSpPr>
        <p:spPr>
          <a:xfrm rot="19836462">
            <a:off x="7056118" y="2255507"/>
            <a:ext cx="1645981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Prix Nobel Chimie</a:t>
            </a:r>
          </a:p>
          <a:p>
            <a:pPr algn="ctr"/>
            <a:r>
              <a:rPr lang="fr-FR" sz="1400" dirty="0"/>
              <a:t>1991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6980C38-A911-4EA1-BA78-A3FE10E53767}"/>
              </a:ext>
            </a:extLst>
          </p:cNvPr>
          <p:cNvSpPr txBox="1"/>
          <p:nvPr/>
        </p:nvSpPr>
        <p:spPr>
          <a:xfrm>
            <a:off x="7111917" y="3697392"/>
            <a:ext cx="2298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Ernst, 1966</a:t>
            </a:r>
          </a:p>
          <a:p>
            <a:pPr algn="ctr"/>
            <a:r>
              <a:rPr lang="fr-FR" sz="1400" dirty="0"/>
              <a:t>Encodage du signal RMN (TF)</a:t>
            </a:r>
          </a:p>
        </p:txBody>
      </p:sp>
      <p:sp>
        <p:nvSpPr>
          <p:cNvPr id="16" name="Flèche droite à entaille 21">
            <a:extLst>
              <a:ext uri="{FF2B5EF4-FFF2-40B4-BE49-F238E27FC236}">
                <a16:creationId xmlns:a16="http://schemas.microsoft.com/office/drawing/2014/main" id="{C6DF6877-40D9-4436-BB2F-DB43B67C1744}"/>
              </a:ext>
            </a:extLst>
          </p:cNvPr>
          <p:cNvSpPr/>
          <p:nvPr/>
        </p:nvSpPr>
        <p:spPr>
          <a:xfrm>
            <a:off x="6108618" y="2999348"/>
            <a:ext cx="1003300" cy="428625"/>
          </a:xfrm>
          <a:prstGeom prst="notchedRightArrow">
            <a:avLst/>
          </a:prstGeom>
          <a:solidFill>
            <a:srgbClr val="00A7F2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7">
            <a:extLst>
              <a:ext uri="{FF2B5EF4-FFF2-40B4-BE49-F238E27FC236}">
                <a16:creationId xmlns:a16="http://schemas.microsoft.com/office/drawing/2014/main" id="{E5082915-51B7-4217-81A7-B74F1B980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268" y="4608400"/>
            <a:ext cx="742513" cy="1059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68AE185A-F1C7-4872-890D-2CDCB046A908}"/>
              </a:ext>
            </a:extLst>
          </p:cNvPr>
          <p:cNvSpPr txBox="1"/>
          <p:nvPr/>
        </p:nvSpPr>
        <p:spPr>
          <a:xfrm>
            <a:off x="5921158" y="5668020"/>
            <a:ext cx="3025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/>
              <a:t>Lauterbur</a:t>
            </a:r>
            <a:r>
              <a:rPr lang="fr-FR" sz="1400" dirty="0"/>
              <a:t> et Mansfield, 1973/1976</a:t>
            </a:r>
          </a:p>
          <a:p>
            <a:pPr algn="ctr"/>
            <a:r>
              <a:rPr lang="fr-FR" sz="1400" dirty="0"/>
              <a:t>Premières images IRM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7971E4D-4DF4-4F76-9F60-35B28E09DEEB}"/>
              </a:ext>
            </a:extLst>
          </p:cNvPr>
          <p:cNvSpPr txBox="1"/>
          <p:nvPr/>
        </p:nvSpPr>
        <p:spPr>
          <a:xfrm rot="19836462">
            <a:off x="5656823" y="4457853"/>
            <a:ext cx="1731112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Prix Nobel Médecine</a:t>
            </a:r>
          </a:p>
          <a:p>
            <a:pPr algn="ctr"/>
            <a:r>
              <a:rPr lang="fr-FR" sz="1400" dirty="0"/>
              <a:t>2003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4F7B0FA-BA2C-4ACC-B3C9-11AA94DCC73C}"/>
              </a:ext>
            </a:extLst>
          </p:cNvPr>
          <p:cNvSpPr txBox="1"/>
          <p:nvPr/>
        </p:nvSpPr>
        <p:spPr>
          <a:xfrm>
            <a:off x="4497455" y="4977899"/>
            <a:ext cx="4299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solidFill>
                  <a:srgbClr val="00A7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</a:t>
            </a:r>
            <a:endParaRPr lang="fr-FR" sz="2000" dirty="0">
              <a:solidFill>
                <a:srgbClr val="00A7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7E688241-4576-4CAB-B28F-11F42197B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414" y="4445846"/>
            <a:ext cx="877888" cy="106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54779B5-B3E7-4173-9208-F74CC4042DBC}"/>
              </a:ext>
            </a:extLst>
          </p:cNvPr>
          <p:cNvSpPr txBox="1"/>
          <p:nvPr/>
        </p:nvSpPr>
        <p:spPr>
          <a:xfrm>
            <a:off x="1159199" y="5509953"/>
            <a:ext cx="32315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/>
              <a:t>Damadian</a:t>
            </a:r>
            <a:endParaRPr lang="fr-FR" sz="1400" dirty="0"/>
          </a:p>
          <a:p>
            <a:pPr algn="ctr"/>
            <a:r>
              <a:rPr lang="fr-FR" sz="1400" dirty="0"/>
              <a:t>Tissus sains/tumoraux, 1969</a:t>
            </a:r>
          </a:p>
          <a:p>
            <a:pPr algn="ctr"/>
            <a:r>
              <a:rPr lang="fr-FR" sz="1400" dirty="0"/>
              <a:t>Images IRM </a:t>
            </a:r>
            <a:r>
              <a:rPr lang="fr-FR" sz="1400" i="1" dirty="0"/>
              <a:t>in vivo </a:t>
            </a:r>
            <a:r>
              <a:rPr lang="fr-FR" sz="1400" dirty="0"/>
              <a:t>du thorax, 1977</a:t>
            </a: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F94C3230-6902-4E3F-B572-B13F1B7F5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649" y="4578426"/>
            <a:ext cx="763362" cy="1085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itre 1">
            <a:extLst>
              <a:ext uri="{FF2B5EF4-FFF2-40B4-BE49-F238E27FC236}">
                <a16:creationId xmlns:a16="http://schemas.microsoft.com/office/drawing/2014/main" id="{D31C9A7E-738D-4A4A-B157-D1A1AFCF075B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Introduction : l’IRM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904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6BF655F-C900-45F7-98A6-B022F42DD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13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8F684AC9-06B4-41A6-8353-FFC6525CBC3B}"/>
              </a:ext>
            </a:extLst>
          </p:cNvPr>
          <p:cNvSpPr txBox="1">
            <a:spLocks/>
          </p:cNvSpPr>
          <p:nvPr/>
        </p:nvSpPr>
        <p:spPr>
          <a:xfrm>
            <a:off x="90811" y="352965"/>
            <a:ext cx="957570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+mj-lt"/>
              </a:rPr>
              <a:t>L’IRM simplifiée en première approche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6" name="Image 3">
            <a:extLst>
              <a:ext uri="{FF2B5EF4-FFF2-40B4-BE49-F238E27FC236}">
                <a16:creationId xmlns:a16="http://schemas.microsoft.com/office/drawing/2014/main" id="{8A6EDFF3-66DF-42AF-9022-5C170A189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1" r="25195"/>
          <a:stretch>
            <a:fillRect/>
          </a:stretch>
        </p:blipFill>
        <p:spPr bwMode="auto">
          <a:xfrm>
            <a:off x="6883400" y="961253"/>
            <a:ext cx="2311400" cy="22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A84E43F-B6F0-4543-82C4-A59171997606}"/>
              </a:ext>
            </a:extLst>
          </p:cNvPr>
          <p:cNvSpPr txBox="1"/>
          <p:nvPr/>
        </p:nvSpPr>
        <p:spPr>
          <a:xfrm>
            <a:off x="251196" y="1638626"/>
            <a:ext cx="6543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kumimoji="1" lang="fr-FR" sz="2000" b="1" kern="0" dirty="0">
                <a:ea typeface="ＭＳ Ｐゴシック"/>
              </a:rPr>
              <a:t>Etape 1 :</a:t>
            </a:r>
            <a:r>
              <a:rPr kumimoji="1" lang="fr-FR" sz="2000" kern="0" dirty="0">
                <a:ea typeface="ＭＳ Ｐゴシック"/>
              </a:rPr>
              <a:t> Le patient entre dans le </a:t>
            </a:r>
            <a:r>
              <a:rPr kumimoji="1" lang="fr-FR" sz="2000" kern="0" dirty="0">
                <a:solidFill>
                  <a:schemeClr val="accent1"/>
                </a:solidFill>
                <a:ea typeface="ＭＳ Ｐゴシック"/>
              </a:rPr>
              <a:t>champ magnétique intense</a:t>
            </a:r>
            <a:r>
              <a:rPr kumimoji="1" lang="fr-FR" sz="2000" kern="0" dirty="0">
                <a:ea typeface="ＭＳ Ｐゴシック"/>
              </a:rPr>
              <a:t> de l’IRM (classiquement 1.5 T ou 3 T en clinique) </a:t>
            </a:r>
            <a:r>
              <a:rPr kumimoji="1" lang="fr-FR" sz="2000" kern="0" dirty="0">
                <a:ea typeface="ＭＳ Ｐゴシック"/>
                <a:sym typeface="Wingdings" panose="05000000000000000000" pitchFamily="2" charset="2"/>
              </a:rPr>
              <a:t> aimantation des tissus</a:t>
            </a:r>
            <a:endParaRPr kumimoji="1" lang="fr-FR" sz="2000" kern="0" dirty="0">
              <a:ea typeface="ＭＳ Ｐゴシック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defRPr/>
            </a:pPr>
            <a:endParaRPr kumimoji="1" lang="fr-FR" sz="2000" kern="0" dirty="0">
              <a:ea typeface="ＭＳ Ｐゴシック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7DCC98B-84DB-4ECF-9062-D020171CBCBA}"/>
              </a:ext>
            </a:extLst>
          </p:cNvPr>
          <p:cNvSpPr txBox="1"/>
          <p:nvPr/>
        </p:nvSpPr>
        <p:spPr>
          <a:xfrm>
            <a:off x="3362696" y="3569026"/>
            <a:ext cx="6543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kumimoji="1" lang="fr-FR" sz="2000" b="1" kern="0" dirty="0">
                <a:ea typeface="ＭＳ Ｐゴシック"/>
              </a:rPr>
              <a:t>Etape 2 :</a:t>
            </a:r>
            <a:r>
              <a:rPr kumimoji="1" lang="fr-FR" sz="2000" kern="0" dirty="0">
                <a:ea typeface="ＭＳ Ｐゴシック"/>
              </a:rPr>
              <a:t> Emission d’onde radiofréquence (énergie) et absorption de cette énergie dans le corps = </a:t>
            </a:r>
            <a:r>
              <a:rPr kumimoji="1" lang="fr-FR" sz="2000" kern="0" dirty="0">
                <a:solidFill>
                  <a:srgbClr val="FF0000"/>
                </a:solidFill>
                <a:ea typeface="ＭＳ Ｐゴシック"/>
              </a:rPr>
              <a:t>antenne radiofréquence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defRPr/>
            </a:pPr>
            <a:endParaRPr kumimoji="1" lang="fr-FR" sz="2000" kern="0" dirty="0">
              <a:ea typeface="ＭＳ Ｐゴシック"/>
            </a:endParaRPr>
          </a:p>
        </p:txBody>
      </p:sp>
      <p:pic>
        <p:nvPicPr>
          <p:cNvPr id="9" name="Image 5">
            <a:extLst>
              <a:ext uri="{FF2B5EF4-FFF2-40B4-BE49-F238E27FC236}">
                <a16:creationId xmlns:a16="http://schemas.microsoft.com/office/drawing/2014/main" id="{81832959-BB14-4D36-803E-3D2533B1B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25"/>
          <a:stretch/>
        </p:blipFill>
        <p:spPr bwMode="auto">
          <a:xfrm>
            <a:off x="314696" y="2893644"/>
            <a:ext cx="3048000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17">
            <a:extLst>
              <a:ext uri="{FF2B5EF4-FFF2-40B4-BE49-F238E27FC236}">
                <a16:creationId xmlns:a16="http://schemas.microsoft.com/office/drawing/2014/main" id="{8156AFB1-075A-47F4-B655-1C2EDF49C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4583726"/>
            <a:ext cx="3500437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E20146-D64D-432D-ACE5-855CFD0C86C7}"/>
              </a:ext>
            </a:extLst>
          </p:cNvPr>
          <p:cNvSpPr txBox="1"/>
          <p:nvPr/>
        </p:nvSpPr>
        <p:spPr>
          <a:xfrm>
            <a:off x="90811" y="5321626"/>
            <a:ext cx="56035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kumimoji="1" lang="fr-FR" sz="2000" b="1" kern="0" dirty="0">
                <a:ea typeface="ＭＳ Ｐゴシック"/>
              </a:rPr>
              <a:t>Etape 3 :</a:t>
            </a:r>
            <a:r>
              <a:rPr kumimoji="1" lang="fr-FR" sz="2000" kern="0" dirty="0">
                <a:ea typeface="ＭＳ Ｐゴシック"/>
              </a:rPr>
              <a:t> Relaxation du signal / retour à l’équilibre = réception d’une onde (énergie) radiofréquence, par une </a:t>
            </a:r>
            <a:r>
              <a:rPr kumimoji="1" lang="fr-FR" sz="2000" kern="0" dirty="0">
                <a:solidFill>
                  <a:srgbClr val="FF0000"/>
                </a:solidFill>
                <a:ea typeface="ＭＳ Ｐゴシック"/>
              </a:rPr>
              <a:t>antenne radiofréquence</a:t>
            </a:r>
          </a:p>
        </p:txBody>
      </p:sp>
    </p:spTree>
    <p:extLst>
      <p:ext uri="{BB962C8B-B14F-4D97-AF65-F5344CB8AC3E}">
        <p14:creationId xmlns:p14="http://schemas.microsoft.com/office/powerpoint/2010/main" val="2634193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6BF655F-C900-45F7-98A6-B022F42DD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14</a:t>
            </a:fld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7DCC98B-84DB-4ECF-9062-D020171CBCBA}"/>
              </a:ext>
            </a:extLst>
          </p:cNvPr>
          <p:cNvSpPr txBox="1"/>
          <p:nvPr/>
        </p:nvSpPr>
        <p:spPr>
          <a:xfrm>
            <a:off x="3362696" y="1170335"/>
            <a:ext cx="6543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kumimoji="1" lang="fr-FR" sz="2000" b="1" kern="0" dirty="0">
                <a:ea typeface="ＭＳ Ｐゴシック"/>
              </a:rPr>
              <a:t>Etape 2 :</a:t>
            </a:r>
            <a:r>
              <a:rPr kumimoji="1" lang="fr-FR" sz="2000" kern="0" dirty="0">
                <a:ea typeface="ＭＳ Ｐゴシック"/>
              </a:rPr>
              <a:t> Emission d’une onde radiofréquence et absorption de l’énergie dans le corps</a:t>
            </a:r>
          </a:p>
        </p:txBody>
      </p:sp>
      <p:pic>
        <p:nvPicPr>
          <p:cNvPr id="9" name="Image 5">
            <a:extLst>
              <a:ext uri="{FF2B5EF4-FFF2-40B4-BE49-F238E27FC236}">
                <a16:creationId xmlns:a16="http://schemas.microsoft.com/office/drawing/2014/main" id="{81832959-BB14-4D36-803E-3D2533B1B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25"/>
          <a:stretch/>
        </p:blipFill>
        <p:spPr bwMode="auto">
          <a:xfrm>
            <a:off x="136896" y="1209473"/>
            <a:ext cx="3048000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100E37-96FD-46D3-B8A4-5B48B5787CE2}"/>
              </a:ext>
            </a:extLst>
          </p:cNvPr>
          <p:cNvSpPr txBox="1"/>
          <p:nvPr/>
        </p:nvSpPr>
        <p:spPr>
          <a:xfrm>
            <a:off x="3785064" y="2026714"/>
            <a:ext cx="43168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L’onde radiofréquence est émise avec une fréquence dépendant du champ magnétique B</a:t>
            </a:r>
            <a:r>
              <a:rPr lang="fr-FR" sz="2000" baseline="-25000" dirty="0"/>
              <a:t>0</a:t>
            </a:r>
            <a:r>
              <a:rPr lang="fr-FR" sz="2000" dirty="0"/>
              <a:t> de l’IRM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EA03EB9-6F07-41DC-8495-46323832C7C4}"/>
                  </a:ext>
                </a:extLst>
              </p:cNvPr>
              <p:cNvSpPr txBox="1"/>
              <p:nvPr/>
            </p:nvSpPr>
            <p:spPr>
              <a:xfrm>
                <a:off x="6643533" y="2744595"/>
                <a:ext cx="1709379" cy="6323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EA03EB9-6F07-41DC-8495-46323832C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3533" y="2744595"/>
                <a:ext cx="1709379" cy="6323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8">
                <a:extLst>
                  <a:ext uri="{FF2B5EF4-FFF2-40B4-BE49-F238E27FC236}">
                    <a16:creationId xmlns:a16="http://schemas.microsoft.com/office/drawing/2014/main" id="{741D28F9-9F55-4B43-851D-BAE5AF8AD3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8566" y="3631760"/>
                <a:ext cx="8500192" cy="12939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fr-FR" altLang="en-US" dirty="0">
                    <a:latin typeface="Symbol" panose="05050102010706020507" pitchFamily="18" charset="2"/>
                  </a:rPr>
                  <a:t> = </a:t>
                </a:r>
                <a:r>
                  <a:rPr lang="fr-FR" altLang="en-US" dirty="0"/>
                  <a:t>fréquence de résonance (Hz) (de Larmor)</a:t>
                </a:r>
              </a:p>
              <a:p>
                <a:r>
                  <a:rPr lang="fr-FR" altLang="en-US" dirty="0">
                    <a:latin typeface="Symbol" panose="05050102010706020507" pitchFamily="18" charset="2"/>
                  </a:rPr>
                  <a:t>g = </a:t>
                </a:r>
                <a:r>
                  <a:rPr lang="fr-FR" altLang="en-US" dirty="0"/>
                  <a:t>rapport gyromagnétique (fonction de l'atome). Pour l’hydrogène,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</a:rPr>
                          <m:t>𝛾</m:t>
                        </m:r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fr-FR" altLang="en-US" dirty="0"/>
                  <a:t> = 42,58 MHz/T </a:t>
                </a:r>
              </a:p>
              <a:p>
                <a:r>
                  <a:rPr lang="fr-FR" altLang="en-US" dirty="0"/>
                  <a:t>B</a:t>
                </a:r>
                <a:r>
                  <a:rPr lang="fr-FR" altLang="en-US" baseline="-25000" dirty="0"/>
                  <a:t>0</a:t>
                </a:r>
                <a:r>
                  <a:rPr lang="fr-FR" altLang="en-US" dirty="0"/>
                  <a:t> = champ magnétique statique</a:t>
                </a:r>
              </a:p>
              <a:p>
                <a:pPr algn="ctr"/>
                <a:r>
                  <a:rPr lang="fr-FR" altLang="en-US" dirty="0">
                    <a:sym typeface="Wingdings" panose="05000000000000000000" pitchFamily="2" charset="2"/>
                  </a:rPr>
                  <a:t> A 1.5 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fr-FR" altLang="en-US" dirty="0"/>
                  <a:t>= 64 MHz et à 3 T,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fr-FR" altLang="en-US" dirty="0"/>
                  <a:t>= 128 MHz </a:t>
                </a:r>
              </a:p>
            </p:txBody>
          </p:sp>
        </mc:Choice>
        <mc:Fallback xmlns="">
          <p:sp>
            <p:nvSpPr>
              <p:cNvPr id="14" name="Text Box 8">
                <a:extLst>
                  <a:ext uri="{FF2B5EF4-FFF2-40B4-BE49-F238E27FC236}">
                    <a16:creationId xmlns:a16="http://schemas.microsoft.com/office/drawing/2014/main" id="{741D28F9-9F55-4B43-851D-BAE5AF8AD3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8566" y="3631760"/>
                <a:ext cx="8500192" cy="1293944"/>
              </a:xfrm>
              <a:prstGeom prst="rect">
                <a:avLst/>
              </a:prstGeom>
              <a:blipFill>
                <a:blip r:embed="rId4"/>
                <a:stretch>
                  <a:fillRect l="-574" t="-3774" b="-707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 11">
            <a:extLst>
              <a:ext uri="{FF2B5EF4-FFF2-40B4-BE49-F238E27FC236}">
                <a16:creationId xmlns:a16="http://schemas.microsoft.com/office/drawing/2014/main" id="{4AD8A3B1-A4CE-4598-90D9-9A46A1E95A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5000" y="1947863"/>
            <a:ext cx="1343856" cy="1195080"/>
          </a:xfrm>
          <a:prstGeom prst="rect">
            <a:avLst/>
          </a:prstGeom>
        </p:spPr>
      </p:pic>
      <p:sp>
        <p:nvSpPr>
          <p:cNvPr id="13" name="Accolade fermante 12">
            <a:extLst>
              <a:ext uri="{FF2B5EF4-FFF2-40B4-BE49-F238E27FC236}">
                <a16:creationId xmlns:a16="http://schemas.microsoft.com/office/drawing/2014/main" id="{F672CCD6-603D-4904-B902-261C2FF11865}"/>
              </a:ext>
            </a:extLst>
          </p:cNvPr>
          <p:cNvSpPr/>
          <p:nvPr/>
        </p:nvSpPr>
        <p:spPr>
          <a:xfrm rot="5400000">
            <a:off x="4838120" y="2896227"/>
            <a:ext cx="344060" cy="41783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1B5FB8D-562B-43D3-B8D1-9588E20AF8E5}"/>
              </a:ext>
            </a:extLst>
          </p:cNvPr>
          <p:cNvSpPr txBox="1"/>
          <p:nvPr/>
        </p:nvSpPr>
        <p:spPr>
          <a:xfrm>
            <a:off x="2806701" y="5157408"/>
            <a:ext cx="4870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Domaine des ondes radiofréquences (spectre EM)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7C13017-9447-4EEF-9E66-39F29A0E349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4007" b="37744"/>
          <a:stretch/>
        </p:blipFill>
        <p:spPr>
          <a:xfrm>
            <a:off x="2068555" y="5552142"/>
            <a:ext cx="6346983" cy="1036852"/>
          </a:xfrm>
          <a:prstGeom prst="rect">
            <a:avLst/>
          </a:prstGeom>
        </p:spPr>
      </p:pic>
      <p:sp>
        <p:nvSpPr>
          <p:cNvPr id="17" name="Titre 1">
            <a:extLst>
              <a:ext uri="{FF2B5EF4-FFF2-40B4-BE49-F238E27FC236}">
                <a16:creationId xmlns:a16="http://schemas.microsoft.com/office/drawing/2014/main" id="{EA75E307-3B96-444F-922F-AAE2A240D4E5}"/>
              </a:ext>
            </a:extLst>
          </p:cNvPr>
          <p:cNvSpPr txBox="1">
            <a:spLocks/>
          </p:cNvSpPr>
          <p:nvPr/>
        </p:nvSpPr>
        <p:spPr>
          <a:xfrm>
            <a:off x="90811" y="352965"/>
            <a:ext cx="957570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+mj-lt"/>
              </a:rPr>
              <a:t>L’IRM simplifiée en première approche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5436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6BF655F-C900-45F7-98A6-B022F42DD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15</a:t>
            </a:fld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7DCC98B-84DB-4ECF-9062-D020171CBCBA}"/>
              </a:ext>
            </a:extLst>
          </p:cNvPr>
          <p:cNvSpPr txBox="1"/>
          <p:nvPr/>
        </p:nvSpPr>
        <p:spPr>
          <a:xfrm>
            <a:off x="3362696" y="1170335"/>
            <a:ext cx="6543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kumimoji="1" lang="fr-FR" sz="2000" b="1" kern="0" dirty="0">
                <a:ea typeface="ＭＳ Ｐゴシック"/>
              </a:rPr>
              <a:t>Etape 2 :</a:t>
            </a:r>
            <a:r>
              <a:rPr kumimoji="1" lang="fr-FR" sz="2000" kern="0" dirty="0">
                <a:ea typeface="ＭＳ Ｐゴシック"/>
              </a:rPr>
              <a:t> Emission d’une onde radiofréquence et absorption de l’énergie dans le corps</a:t>
            </a:r>
          </a:p>
        </p:txBody>
      </p:sp>
      <p:pic>
        <p:nvPicPr>
          <p:cNvPr id="9" name="Image 5">
            <a:extLst>
              <a:ext uri="{FF2B5EF4-FFF2-40B4-BE49-F238E27FC236}">
                <a16:creationId xmlns:a16="http://schemas.microsoft.com/office/drawing/2014/main" id="{81832959-BB14-4D36-803E-3D2533B1B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25"/>
          <a:stretch/>
        </p:blipFill>
        <p:spPr bwMode="auto">
          <a:xfrm>
            <a:off x="136896" y="1209473"/>
            <a:ext cx="3048000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100E37-96FD-46D3-B8A4-5B48B5787CE2}"/>
              </a:ext>
            </a:extLst>
          </p:cNvPr>
          <p:cNvSpPr txBox="1"/>
          <p:nvPr/>
        </p:nvSpPr>
        <p:spPr>
          <a:xfrm>
            <a:off x="3785064" y="2026714"/>
            <a:ext cx="43168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L’onde radiofréquence est émise avec une fréquence dépendant du champ magnétique B</a:t>
            </a:r>
            <a:r>
              <a:rPr lang="fr-FR" sz="2000" baseline="-25000" dirty="0"/>
              <a:t>0</a:t>
            </a:r>
            <a:r>
              <a:rPr lang="fr-FR" sz="2000" dirty="0"/>
              <a:t> de l’IRM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EA03EB9-6F07-41DC-8495-46323832C7C4}"/>
                  </a:ext>
                </a:extLst>
              </p:cNvPr>
              <p:cNvSpPr txBox="1"/>
              <p:nvPr/>
            </p:nvSpPr>
            <p:spPr>
              <a:xfrm>
                <a:off x="6643533" y="2744595"/>
                <a:ext cx="1709379" cy="6323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EA03EB9-6F07-41DC-8495-46323832C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3533" y="2744595"/>
                <a:ext cx="1709379" cy="6323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 11">
            <a:extLst>
              <a:ext uri="{FF2B5EF4-FFF2-40B4-BE49-F238E27FC236}">
                <a16:creationId xmlns:a16="http://schemas.microsoft.com/office/drawing/2014/main" id="{4AD8A3B1-A4CE-4598-90D9-9A46A1E95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605" y="5033089"/>
            <a:ext cx="1343856" cy="119508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902225E-64E6-4BA7-BADA-84A87207A8EF}"/>
              </a:ext>
            </a:extLst>
          </p:cNvPr>
          <p:cNvSpPr txBox="1"/>
          <p:nvPr/>
        </p:nvSpPr>
        <p:spPr>
          <a:xfrm>
            <a:off x="513412" y="4142681"/>
            <a:ext cx="91531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kumimoji="1" lang="fr-FR" sz="2000" kern="0" dirty="0">
                <a:ea typeface="ＭＳ Ｐゴシック"/>
              </a:rPr>
              <a:t>Si la fréquence de l’onde RF envoyée n’est pas à 64 MHz (1,5T) ou 128 MHz (3T), il n’y aura pas de signal mesuré = pas d’image IRM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kumimoji="1" lang="fr-FR" sz="2000" kern="0" dirty="0">
                <a:ea typeface="ＭＳ Ｐゴシック"/>
              </a:rPr>
              <a:t>C’est le phénomène de </a:t>
            </a:r>
            <a:r>
              <a:rPr kumimoji="1" lang="fr-FR" sz="2000" b="1" kern="0" dirty="0">
                <a:ea typeface="ＭＳ Ｐゴシック"/>
              </a:rPr>
              <a:t>résonance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9DEC64A7-F484-4463-B79C-E129DEAFA74C}"/>
              </a:ext>
            </a:extLst>
          </p:cNvPr>
          <p:cNvSpPr txBox="1">
            <a:spLocks/>
          </p:cNvSpPr>
          <p:nvPr/>
        </p:nvSpPr>
        <p:spPr>
          <a:xfrm>
            <a:off x="90811" y="352965"/>
            <a:ext cx="957570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+mj-lt"/>
              </a:rPr>
              <a:t>L’IRM simplifiée en première approche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37704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6BF655F-C900-45F7-98A6-B022F42DD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16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100E37-96FD-46D3-B8A4-5B48B5787CE2}"/>
              </a:ext>
            </a:extLst>
          </p:cNvPr>
          <p:cNvSpPr txBox="1"/>
          <p:nvPr/>
        </p:nvSpPr>
        <p:spPr>
          <a:xfrm>
            <a:off x="517883" y="3689320"/>
            <a:ext cx="8994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La relaxation du signal (ou retour à l’équilibre après l’envoi d’énergie RF) est fonction de 2 constantes de temps propres aux tissus :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Le temps T1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Le temps T2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(+ la densité de protons)</a:t>
            </a:r>
          </a:p>
        </p:txBody>
      </p:sp>
      <p:pic>
        <p:nvPicPr>
          <p:cNvPr id="10" name="Image 17">
            <a:extLst>
              <a:ext uri="{FF2B5EF4-FFF2-40B4-BE49-F238E27FC236}">
                <a16:creationId xmlns:a16="http://schemas.microsoft.com/office/drawing/2014/main" id="{9E3FC876-E84B-4C65-8D03-3258F7C68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167243"/>
            <a:ext cx="3500437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92D5B7C-8C10-4906-9816-EB5A2F4BE2E5}"/>
              </a:ext>
            </a:extLst>
          </p:cNvPr>
          <p:cNvSpPr txBox="1"/>
          <p:nvPr/>
        </p:nvSpPr>
        <p:spPr>
          <a:xfrm>
            <a:off x="205124" y="1643661"/>
            <a:ext cx="58067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kumimoji="1" lang="fr-FR" sz="2000" b="1" kern="0" dirty="0">
                <a:ea typeface="ＭＳ Ｐゴシック"/>
              </a:rPr>
              <a:t>Etape 3 :</a:t>
            </a:r>
            <a:r>
              <a:rPr kumimoji="1" lang="fr-FR" sz="2000" kern="0" dirty="0">
                <a:ea typeface="ＭＳ Ｐゴシック"/>
              </a:rPr>
              <a:t> Relaxation du signal / retour à l’équilibre = réception d’une onde radiofréquence (énergie), par une </a:t>
            </a:r>
            <a:r>
              <a:rPr kumimoji="1" lang="fr-FR" sz="2000" kern="0" dirty="0">
                <a:solidFill>
                  <a:srgbClr val="FF0000"/>
                </a:solidFill>
                <a:ea typeface="ＭＳ Ｐゴシック"/>
              </a:rPr>
              <a:t>antenne radiofréquence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755A2020-A471-4F37-ADCD-A4867DE5E9B2}"/>
              </a:ext>
            </a:extLst>
          </p:cNvPr>
          <p:cNvSpPr txBox="1">
            <a:spLocks/>
          </p:cNvSpPr>
          <p:nvPr/>
        </p:nvSpPr>
        <p:spPr>
          <a:xfrm>
            <a:off x="90811" y="352965"/>
            <a:ext cx="957570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+mj-lt"/>
              </a:rPr>
              <a:t>L’IRM simplifiée en première approche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24384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A3D9A67-73A8-460E-B092-B8FEAC4FA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17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8F8FB8-9DFB-49AB-8267-9E322D24E70D}"/>
              </a:ext>
            </a:extLst>
          </p:cNvPr>
          <p:cNvSpPr txBox="1"/>
          <p:nvPr/>
        </p:nvSpPr>
        <p:spPr>
          <a:xfrm>
            <a:off x="447675" y="1200150"/>
            <a:ext cx="8963025" cy="463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B69ACE-ED31-4B5B-81F0-8FC836E9FBF4}"/>
              </a:ext>
            </a:extLst>
          </p:cNvPr>
          <p:cNvSpPr txBox="1"/>
          <p:nvPr/>
        </p:nvSpPr>
        <p:spPr>
          <a:xfrm>
            <a:off x="437322" y="1351508"/>
            <a:ext cx="933079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Bases physiques de la résonance magnétique nucléaire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Polarisation des tissus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Résonance et excitation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Relaxation</a:t>
            </a:r>
          </a:p>
          <a:p>
            <a:pPr lvl="1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2. De la RMN à l’IRM : principe d’acquisition d’une image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Gradients de champs magnétiques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Sélection de coupe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Codage de phase et fréquence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Espace </a:t>
            </a:r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131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FD79E9F-5B7F-492F-AE1A-D346E909F9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050" y="2857500"/>
            <a:ext cx="8915400" cy="1143000"/>
          </a:xfrm>
        </p:spPr>
        <p:txBody>
          <a:bodyPr>
            <a:no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Bases physiques de la résonance magnétique nucléaire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8FDFAFE-A224-488E-97A6-E689762578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2375505-F693-43FB-BBD5-233051D7F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873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A3D9A67-73A8-460E-B092-B8FEAC4FA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19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8F8FB8-9DFB-49AB-8267-9E322D24E70D}"/>
              </a:ext>
            </a:extLst>
          </p:cNvPr>
          <p:cNvSpPr txBox="1"/>
          <p:nvPr/>
        </p:nvSpPr>
        <p:spPr>
          <a:xfrm>
            <a:off x="447675" y="1200150"/>
            <a:ext cx="8963025" cy="463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B69ACE-ED31-4B5B-81F0-8FC836E9FBF4}"/>
              </a:ext>
            </a:extLst>
          </p:cNvPr>
          <p:cNvSpPr txBox="1"/>
          <p:nvPr/>
        </p:nvSpPr>
        <p:spPr>
          <a:xfrm>
            <a:off x="437322" y="1351508"/>
            <a:ext cx="933079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Bases physiques de la résonance magnétique nucléaire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Polarisation des tissus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Résonance et excitation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Relaxation</a:t>
            </a: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De la RMN à l’IRM : principe d’acquisition d’une image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Gradients de champs magnétiques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Sélection de coupe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Codage de phase et fréquence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Espace </a:t>
            </a:r>
            <a:r>
              <a:rPr lang="fr-FR" sz="2000" i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366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0363E4A-2222-444B-8E12-C4C51428B2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5D3B42C-10D2-4DFC-A978-E7D392ECE6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8EFEF9F-69BD-4A36-BB1F-27B6D427EC5D}"/>
              </a:ext>
            </a:extLst>
          </p:cNvPr>
          <p:cNvSpPr txBox="1">
            <a:spLocks/>
          </p:cNvSpPr>
          <p:nvPr/>
        </p:nvSpPr>
        <p:spPr>
          <a:xfrm>
            <a:off x="90811" y="352964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UE 832</a:t>
            </a: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 : l’IRM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53A05E96-1813-4DC2-A840-16A1039F6102}"/>
              </a:ext>
            </a:extLst>
          </p:cNvPr>
          <p:cNvSpPr txBox="1">
            <a:spLocks/>
          </p:cNvSpPr>
          <p:nvPr/>
        </p:nvSpPr>
        <p:spPr>
          <a:xfrm>
            <a:off x="272374" y="1380817"/>
            <a:ext cx="9289915" cy="435850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1800" kern="0" dirty="0">
                <a:ea typeface="ＭＳ Ｐゴシック"/>
              </a:rPr>
              <a:t>3 cours pour appréhender les concepts physiques mis en jeu + le hardware en IRM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kumimoji="1" lang="fr-FR" sz="180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ea typeface="ＭＳ Ｐゴシック"/>
              </a:rPr>
              <a:t>1 TD pour les </a:t>
            </a:r>
            <a:r>
              <a:rPr lang="fr-FR" sz="1800" kern="0" dirty="0">
                <a:ea typeface="ＭＳ Ｐゴシック"/>
              </a:rPr>
              <a:t>illustrer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1800" kern="0" dirty="0">
                <a:ea typeface="ＭＳ Ｐゴシック"/>
              </a:rPr>
              <a:t>1 TP pour (visiter une plateforme IRM) expérimenter sur un IRM pédagogique + électromagnétisme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kumimoji="1" lang="fr-FR" sz="180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ea typeface="ＭＳ Ｐゴシック"/>
              </a:rPr>
              <a:t>Oraux inversés</a:t>
            </a:r>
          </a:p>
        </p:txBody>
      </p:sp>
    </p:spTree>
    <p:extLst>
      <p:ext uri="{BB962C8B-B14F-4D97-AF65-F5344CB8AC3E}">
        <p14:creationId xmlns:p14="http://schemas.microsoft.com/office/powerpoint/2010/main" val="2222139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20</a:t>
            </a:fld>
            <a:endParaRPr lang="fr-FR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A831730D-6F8E-4C17-B542-B9BD07B6207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Polarisation des tissus : qu’est-ce qu’un spin ?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Espace réservé du contenu 2">
                <a:extLst>
                  <a:ext uri="{FF2B5EF4-FFF2-40B4-BE49-F238E27FC236}">
                    <a16:creationId xmlns:a16="http://schemas.microsoft.com/office/drawing/2014/main" id="{F8E36476-951D-42D2-AD86-B461426F8E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1386" y="1194059"/>
                <a:ext cx="9447914" cy="212064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Font typeface="Wingdings" charset="0"/>
                  <a:buChar char="Ä"/>
                  <a:tabLst/>
                  <a:defRPr/>
                </a:pPr>
                <a:r>
                  <a:rPr lang="fr-FR" sz="1800" b="0" kern="0" dirty="0">
                    <a:ea typeface="ＭＳ Ｐゴシック"/>
                  </a:rPr>
                  <a:t>Le noyau d’hydrogène est constitué d’un proton (=particule de charge électrique positive)</a:t>
                </a:r>
              </a:p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Font typeface="Wingdings" charset="0"/>
                  <a:buChar char="Ä"/>
                  <a:tabLst/>
                  <a:defRPr/>
                </a:pPr>
                <a:r>
                  <a:rPr lang="fr-FR" sz="1800" b="0" kern="0" dirty="0">
                    <a:ea typeface="ＭＳ Ｐゴシック"/>
                  </a:rPr>
                  <a:t>Il est animé d’un mouvement de </a:t>
                </a:r>
                <a:r>
                  <a:rPr lang="fr-FR" sz="1800" kern="0" dirty="0">
                    <a:ea typeface="ＭＳ Ｐゴシック"/>
                  </a:rPr>
                  <a:t>rotation axiale.</a:t>
                </a:r>
              </a:p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Font typeface="Wingdings" charset="0"/>
                  <a:buChar char="Ä"/>
                  <a:tabLst/>
                  <a:defRPr/>
                </a:pPr>
                <a:r>
                  <a:rPr lang="fr-FR" sz="1800" b="0" kern="0" dirty="0">
                    <a:ea typeface="ＭＳ Ｐゴシック"/>
                  </a:rPr>
                  <a:t> Cette rotation du proton sur lui-même est caractérisée par une grandeur physique appelée moment cinétique (intrinsèque)</a:t>
                </a:r>
              </a:p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Font typeface="Wingdings" charset="0"/>
                  <a:buChar char="Ä"/>
                  <a:tabLst/>
                  <a:defRPr/>
                </a:pPr>
                <a:r>
                  <a:rPr lang="fr-FR" sz="1800" b="0" kern="0" dirty="0">
                    <a:ea typeface="ＭＳ Ｐゴシック"/>
                  </a:rPr>
                  <a:t>Ce moment cinétique de spin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1800" b="0" i="1" kern="0" smtClea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accPr>
                      <m:e>
                        <m:r>
                          <a:rPr lang="fr-FR" sz="1800" b="0" i="1" kern="0" smtClean="0">
                            <a:latin typeface="Cambria Math" panose="02040503050406030204" pitchFamily="18" charset="0"/>
                            <a:ea typeface="ＭＳ Ｐゴシック"/>
                          </a:rPr>
                          <m:t>𝑠</m:t>
                        </m:r>
                      </m:e>
                    </m:acc>
                  </m:oMath>
                </a14:m>
                <a:r>
                  <a:rPr lang="fr-FR" sz="1800" b="0" kern="0" dirty="0">
                    <a:ea typeface="ＭＳ Ｐゴシック"/>
                  </a:rPr>
                  <a:t>, que l’on appelle plus couramment </a:t>
                </a:r>
                <a:r>
                  <a:rPr lang="fr-FR" sz="1800" b="0" i="1" kern="0" dirty="0">
                    <a:ea typeface="ＭＳ Ｐゴシック"/>
                  </a:rPr>
                  <a:t>spin</a:t>
                </a:r>
                <a:r>
                  <a:rPr lang="fr-FR" sz="1800" b="0" kern="0" dirty="0">
                    <a:ea typeface="ＭＳ Ｐゴシック"/>
                  </a:rPr>
                  <a:t>, peut être représenté sous la forme d’un vecteur (en rouge ci-dessous) tournant sur lui-même</a:t>
                </a:r>
              </a:p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Font typeface="Wingdings" charset="0"/>
                  <a:buChar char="Ä"/>
                  <a:tabLst/>
                  <a:defRPr/>
                </a:pPr>
                <a:endParaRPr kumimoji="1" lang="fr-FR" sz="18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</a:endParaRPr>
              </a:p>
            </p:txBody>
          </p:sp>
        </mc:Choice>
        <mc:Fallback xmlns="">
          <p:sp>
            <p:nvSpPr>
              <p:cNvPr id="62" name="Espace réservé du contenu 2">
                <a:extLst>
                  <a:ext uri="{FF2B5EF4-FFF2-40B4-BE49-F238E27FC236}">
                    <a16:creationId xmlns:a16="http://schemas.microsoft.com/office/drawing/2014/main" id="{F8E36476-951D-42D2-AD86-B461426F8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86" y="1194059"/>
                <a:ext cx="9447914" cy="2120641"/>
              </a:xfrm>
              <a:prstGeom prst="rect">
                <a:avLst/>
              </a:prstGeom>
              <a:blipFill>
                <a:blip r:embed="rId2"/>
                <a:stretch>
                  <a:fillRect l="-387" t="-17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0999783E-A941-4011-82A8-08F6CB48C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249" y="3543301"/>
            <a:ext cx="2481501" cy="246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220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21</a:t>
            </a:fld>
            <a:endParaRPr lang="fr-FR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A831730D-6F8E-4C17-B542-B9BD07B6207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367264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Polarisation des tissus </a:t>
            </a: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: qu’est-ce qu’un spin ?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2" name="Espace réservé du contenu 2">
            <a:extLst>
              <a:ext uri="{FF2B5EF4-FFF2-40B4-BE49-F238E27FC236}">
                <a16:creationId xmlns:a16="http://schemas.microsoft.com/office/drawing/2014/main" id="{F8E36476-951D-42D2-AD86-B461426F8EA0}"/>
              </a:ext>
            </a:extLst>
          </p:cNvPr>
          <p:cNvSpPr txBox="1">
            <a:spLocks/>
          </p:cNvSpPr>
          <p:nvPr/>
        </p:nvSpPr>
        <p:spPr>
          <a:xfrm>
            <a:off x="191386" y="1194059"/>
            <a:ext cx="9447914" cy="212064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1800" b="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99783E-A941-4011-82A8-08F6CB48C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7025" y="2628439"/>
            <a:ext cx="1993226" cy="19821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Espace réservé du contenu 2">
                <a:extLst>
                  <a:ext uri="{FF2B5EF4-FFF2-40B4-BE49-F238E27FC236}">
                    <a16:creationId xmlns:a16="http://schemas.microsoft.com/office/drawing/2014/main" id="{C12865FE-9031-4C20-87E0-BA6F0CCEEE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3786" y="1346459"/>
                <a:ext cx="9447914" cy="212064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Font typeface="Wingdings" charset="0"/>
                  <a:buChar char="Ä"/>
                  <a:tabLst/>
                  <a:defRPr/>
                </a:pPr>
                <a:r>
                  <a:rPr lang="fr-FR" sz="1800" b="0" kern="0" dirty="0">
                    <a:ea typeface="ＭＳ Ｐゴシック"/>
                  </a:rPr>
                  <a:t>Toute charge électrique en mouvement induit autour d’elle un champ magnétique </a:t>
                </a:r>
              </a:p>
              <a:p>
                <a:pPr lvl="0">
                  <a:buClr>
                    <a:srgbClr val="00A7F2"/>
                  </a:buClr>
                  <a:defRPr/>
                </a:pPr>
                <a:r>
                  <a:rPr lang="fr-FR" sz="1800" b="0" kern="0" dirty="0">
                    <a:ea typeface="ＭＳ Ｐゴシック"/>
                  </a:rPr>
                  <a:t>Le proton d’hydrogène (ayant une charge électrique) tourne sur lui-même = il en découle une </a:t>
                </a:r>
                <a:r>
                  <a:rPr lang="fr-FR" sz="1800" kern="0" dirty="0">
                    <a:ea typeface="ＭＳ Ｐゴシック"/>
                  </a:rPr>
                  <a:t>aimantation microscopique</a:t>
                </a:r>
                <a:r>
                  <a:rPr lang="fr-FR" sz="1800" b="0" kern="0" dirty="0">
                    <a:ea typeface="ＭＳ Ｐゴシック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1800" b="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acc>
                    <m:r>
                      <a:rPr lang="fr-FR" sz="18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sz="1800" b="0" kern="0" dirty="0">
                  <a:ea typeface="ＭＳ Ｐゴシック"/>
                </a:endParaRPr>
              </a:p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Font typeface="Wingdings" charset="0"/>
                  <a:buChar char="Ä"/>
                  <a:tabLst/>
                  <a:defRPr/>
                </a:pPr>
                <a:endParaRPr kumimoji="1" lang="fr-FR" sz="18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</a:endParaRPr>
              </a:p>
            </p:txBody>
          </p:sp>
        </mc:Choice>
        <mc:Fallback xmlns="">
          <p:sp>
            <p:nvSpPr>
              <p:cNvPr id="7" name="Espace réservé du contenu 2">
                <a:extLst>
                  <a:ext uri="{FF2B5EF4-FFF2-40B4-BE49-F238E27FC236}">
                    <a16:creationId xmlns:a16="http://schemas.microsoft.com/office/drawing/2014/main" id="{C12865FE-9031-4C20-87E0-BA6F0CCEEE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86" y="1346459"/>
                <a:ext cx="9447914" cy="2120641"/>
              </a:xfrm>
              <a:prstGeom prst="rect">
                <a:avLst/>
              </a:prstGeom>
              <a:blipFill>
                <a:blip r:embed="rId3"/>
                <a:stretch>
                  <a:fillRect l="-387" t="-17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E67787B-F5EC-49A8-B583-45A0FE710FC8}"/>
                  </a:ext>
                </a:extLst>
              </p:cNvPr>
              <p:cNvSpPr txBox="1"/>
              <p:nvPr/>
            </p:nvSpPr>
            <p:spPr>
              <a:xfrm>
                <a:off x="976755" y="5246210"/>
                <a:ext cx="8181975" cy="646331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A retenir : par simplification, on peut voir les spins comme des petites toupies dans chaque noyau d’hydrogène (proton) et qui produisent une petite aimantation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acc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E67787B-F5EC-49A8-B583-45A0FE710F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755" y="5246210"/>
                <a:ext cx="8181975" cy="646331"/>
              </a:xfrm>
              <a:prstGeom prst="rect">
                <a:avLst/>
              </a:prstGeom>
              <a:blipFill>
                <a:blip r:embed="rId4"/>
                <a:stretch>
                  <a:fillRect t="-3636" b="-118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8279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AF6C86C0-D656-460E-8428-4B36567CB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3EED9A-D380-4226-AA89-BE7F0B1BFD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22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5EAD4E90-FB02-4ABB-A512-E7D6B9816B39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Polarisation des tissus : ça tourne !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Espace réservé du contenu 2">
                <a:extLst>
                  <a:ext uri="{FF2B5EF4-FFF2-40B4-BE49-F238E27FC236}">
                    <a16:creationId xmlns:a16="http://schemas.microsoft.com/office/drawing/2014/main" id="{61E1A8A2-89AF-4D40-9D35-48D6254DA04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3786" y="1346459"/>
                <a:ext cx="9447914" cy="212064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Font typeface="Wingdings" charset="0"/>
                  <a:buChar char="Ä"/>
                  <a:tabLst/>
                  <a:defRPr/>
                </a:pPr>
                <a:r>
                  <a:rPr lang="fr-FR" sz="1800" b="0" kern="0" dirty="0">
                    <a:ea typeface="ＭＳ Ｐゴシック"/>
                  </a:rPr>
                  <a:t>Le corps humain est constitué principalement d’eau = d’une multitude de noyaux d’hydrogène.</a:t>
                </a:r>
              </a:p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Font typeface="Wingdings" charset="0"/>
                  <a:buChar char="Ä"/>
                  <a:tabLst/>
                  <a:defRPr/>
                </a:pPr>
                <a:r>
                  <a:rPr lang="fr-FR" sz="1800" b="0" kern="0" dirty="0">
                    <a:ea typeface="ＭＳ Ｐゴシック"/>
                  </a:rPr>
                  <a:t>La RMN (Résonance Magnétique Nucléaire) repose sur un </a:t>
                </a:r>
                <a:r>
                  <a:rPr lang="fr-FR" sz="1800" kern="0" dirty="0">
                    <a:ea typeface="ＭＳ Ｐゴシック"/>
                  </a:rPr>
                  <a:t>phénomène microscopique </a:t>
                </a:r>
                <a:r>
                  <a:rPr lang="fr-FR" sz="1800" b="0" kern="0" dirty="0">
                    <a:ea typeface="ＭＳ Ｐゴシック"/>
                  </a:rPr>
                  <a:t>(les </a:t>
                </a:r>
                <a:r>
                  <a:rPr lang="fr-FR" sz="1800" b="0" i="1" kern="0" dirty="0">
                    <a:ea typeface="ＭＳ Ｐゴシック"/>
                  </a:rPr>
                  <a:t>spins</a:t>
                </a:r>
                <a:r>
                  <a:rPr lang="fr-FR" sz="1800" b="0" kern="0" dirty="0">
                    <a:ea typeface="ＭＳ Ｐゴシック"/>
                  </a:rPr>
                  <a:t>), mais s’intéresse au comportement </a:t>
                </a:r>
                <a:r>
                  <a:rPr lang="fr-FR" sz="1800" kern="0" dirty="0">
                    <a:ea typeface="ＭＳ Ｐゴシック"/>
                  </a:rPr>
                  <a:t>macroscopique</a:t>
                </a:r>
                <a:r>
                  <a:rPr lang="fr-FR" sz="1800" b="0" kern="0" dirty="0">
                    <a:ea typeface="ＭＳ Ｐゴシック"/>
                  </a:rPr>
                  <a:t> d’un grand nombre de spins (=ensemble de spins).</a:t>
                </a:r>
              </a:p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Font typeface="Wingdings" charset="0"/>
                  <a:buChar char="Ä"/>
                  <a:tabLst/>
                  <a:defRPr/>
                </a:pPr>
                <a:r>
                  <a:rPr lang="fr-FR" sz="1800" b="0" kern="0" dirty="0">
                    <a:ea typeface="ＭＳ Ｐゴシック"/>
                  </a:rPr>
                  <a:t>Ainsi, on ne s’intéresse pas à l’aimantation microscopique, mais à </a:t>
                </a:r>
                <a:r>
                  <a:rPr lang="fr-FR" sz="1800" kern="0" dirty="0">
                    <a:ea typeface="ＭＳ Ｐゴシック"/>
                  </a:rPr>
                  <a:t>l’aimantation macroscopique </a:t>
                </a:r>
                <a:r>
                  <a:rPr lang="fr-FR" sz="1800" b="0" kern="0" dirty="0">
                    <a:ea typeface="ＭＳ Ｐゴシック"/>
                  </a:rPr>
                  <a:t>totale des spins, qu’on va noter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1800" b="0" i="1" kern="0" smtClea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accPr>
                      <m:e>
                        <m:r>
                          <a:rPr lang="fr-FR" sz="1800" b="0" i="1" kern="0" smtClean="0">
                            <a:latin typeface="Cambria Math" panose="02040503050406030204" pitchFamily="18" charset="0"/>
                            <a:ea typeface="ＭＳ Ｐゴシック"/>
                          </a:rPr>
                          <m:t>𝑀</m:t>
                        </m:r>
                      </m:e>
                    </m:acc>
                  </m:oMath>
                </a14:m>
                <a:r>
                  <a:rPr lang="fr-FR" sz="1800" b="0" kern="0" dirty="0">
                    <a:ea typeface="ＭＳ Ｐゴシック"/>
                  </a:rPr>
                  <a:t>.</a:t>
                </a:r>
              </a:p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Font typeface="Wingdings" charset="0"/>
                  <a:buChar char="Ä"/>
                  <a:tabLst/>
                  <a:defRPr/>
                </a:pPr>
                <a:endParaRPr kumimoji="1" lang="fr-FR" sz="18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</a:endParaRPr>
              </a:p>
            </p:txBody>
          </p:sp>
        </mc:Choice>
        <mc:Fallback xmlns="">
          <p:sp>
            <p:nvSpPr>
              <p:cNvPr id="5" name="Espace réservé du contenu 2">
                <a:extLst>
                  <a:ext uri="{FF2B5EF4-FFF2-40B4-BE49-F238E27FC236}">
                    <a16:creationId xmlns:a16="http://schemas.microsoft.com/office/drawing/2014/main" id="{61E1A8A2-89AF-4D40-9D35-48D6254DA0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86" y="1346459"/>
                <a:ext cx="9447914" cy="2120641"/>
              </a:xfrm>
              <a:prstGeom prst="rect">
                <a:avLst/>
              </a:prstGeom>
              <a:blipFill>
                <a:blip r:embed="rId2"/>
                <a:stretch>
                  <a:fillRect l="-387" t="-1724" r="-5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77AF8569-BF48-464F-886F-A4E7393ED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554" y="4224659"/>
            <a:ext cx="913315" cy="9082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ABB09CE-C1F9-459E-913D-3C21EB8BC5DD}"/>
                  </a:ext>
                </a:extLst>
              </p:cNvPr>
              <p:cNvSpPr txBox="1"/>
              <p:nvPr/>
            </p:nvSpPr>
            <p:spPr>
              <a:xfrm>
                <a:off x="655114" y="5410433"/>
                <a:ext cx="35621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600" dirty="0"/>
                  <a:t>Un proton </a:t>
                </a:r>
              </a:p>
              <a:p>
                <a:pPr algn="ctr"/>
                <a:r>
                  <a:rPr lang="fr-FR" sz="1600" dirty="0"/>
                  <a:t>= un spin d’aimantation microscopique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1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acc>
                  </m:oMath>
                </a14:m>
                <a:endParaRPr lang="fr-FR" sz="16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ABB09CE-C1F9-459E-913D-3C21EB8BC5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14" y="5410433"/>
                <a:ext cx="3562194" cy="584775"/>
              </a:xfrm>
              <a:prstGeom prst="rect">
                <a:avLst/>
              </a:prstGeom>
              <a:blipFill>
                <a:blip r:embed="rId4"/>
                <a:stretch>
                  <a:fillRect l="-513" t="-3158" r="-6325" b="-136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6FAAC05A-E215-4C94-A7AF-BF9C109806EA}"/>
              </a:ext>
            </a:extLst>
          </p:cNvPr>
          <p:cNvSpPr/>
          <p:nvPr/>
        </p:nvSpPr>
        <p:spPr>
          <a:xfrm>
            <a:off x="3997483" y="4588343"/>
            <a:ext cx="1861372" cy="2970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3881F73A-86E1-4E3F-A87C-BA10F578769F}"/>
                  </a:ext>
                </a:extLst>
              </p:cNvPr>
              <p:cNvSpPr txBox="1"/>
              <p:nvPr/>
            </p:nvSpPr>
            <p:spPr>
              <a:xfrm>
                <a:off x="5467350" y="5595072"/>
                <a:ext cx="4309900" cy="11810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dirty="0"/>
                  <a:t>Les tissus humains (composés de protons)</a:t>
                </a:r>
              </a:p>
              <a:p>
                <a:pPr algn="ctr"/>
                <a:r>
                  <a:rPr lang="fr-FR" sz="1600" dirty="0"/>
                  <a:t>= ensemble de spins, aimantation macroscopique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1600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accPr>
                        <m:e>
                          <m:r>
                            <a:rPr lang="fr-FR" sz="1600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𝑀</m:t>
                          </m:r>
                        </m:e>
                      </m:acc>
                      <m:r>
                        <a:rPr lang="fr-FR" sz="16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fr-FR" sz="16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naryPr>
                        <m:sub/>
                        <m:sup/>
                        <m:e>
                          <m:acc>
                            <m:accPr>
                              <m:chr m:val="⃗"/>
                              <m:ctrlPr>
                                <a:rPr lang="fr-FR" sz="1600" b="0" i="1" kern="0" smtClea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sz="1600" i="1" kern="0">
                                      <a:latin typeface="Cambria Math" panose="02040503050406030204" pitchFamily="18" charset="0"/>
                                      <a:ea typeface="ＭＳ Ｐゴシック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 kern="0">
                                      <a:latin typeface="Cambria Math" panose="02040503050406030204" pitchFamily="18" charset="0"/>
                                      <a:ea typeface="ＭＳ Ｐゴシック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fr-FR" sz="1600" i="1" kern="0">
                                      <a:latin typeface="Cambria Math" panose="02040503050406030204" pitchFamily="18" charset="0"/>
                                      <a:ea typeface="ＭＳ Ｐゴシック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3881F73A-86E1-4E3F-A87C-BA10F5787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7350" y="5595072"/>
                <a:ext cx="4309900" cy="1181029"/>
              </a:xfrm>
              <a:prstGeom prst="rect">
                <a:avLst/>
              </a:prstGeom>
              <a:blipFill>
                <a:blip r:embed="rId5"/>
                <a:stretch>
                  <a:fillRect t="-1546" r="-1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e 24">
            <a:extLst>
              <a:ext uri="{FF2B5EF4-FFF2-40B4-BE49-F238E27FC236}">
                <a16:creationId xmlns:a16="http://schemas.microsoft.com/office/drawing/2014/main" id="{0BD81882-F862-405F-A3FA-BF1B1BF06B27}"/>
              </a:ext>
            </a:extLst>
          </p:cNvPr>
          <p:cNvGrpSpPr/>
          <p:nvPr/>
        </p:nvGrpSpPr>
        <p:grpSpPr>
          <a:xfrm>
            <a:off x="6370370" y="3559896"/>
            <a:ext cx="2513922" cy="1989397"/>
            <a:chOff x="6636978" y="3594871"/>
            <a:chExt cx="2513922" cy="19893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C0AB945-704A-476B-BAD9-463F94F81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70396" y="3930182"/>
              <a:ext cx="555898" cy="552801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38311902-BA87-4FFA-8F2E-F6F3B7902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3704286">
              <a:off x="7380510" y="4029473"/>
              <a:ext cx="555898" cy="552801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6C2EEAB9-B341-40F1-85FB-6A7BA8196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706973">
              <a:off x="6635430" y="4450862"/>
              <a:ext cx="555898" cy="552801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9DA011E5-A476-4074-92ED-B0D67940B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8168056">
              <a:off x="7331245" y="4541564"/>
              <a:ext cx="555898" cy="552801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7D9C6824-243B-4C1A-A777-49BD0F474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549575">
              <a:off x="7095533" y="3594871"/>
              <a:ext cx="555898" cy="552801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ED2D524B-0EE8-4A0E-B594-2596D1359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72401" y="4199913"/>
              <a:ext cx="555898" cy="552801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7EEAB9D9-B604-4C99-AF2E-A758CCBFE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582631">
              <a:off x="6948343" y="5031467"/>
              <a:ext cx="555898" cy="552801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1A5989E1-BED2-45FE-A9C5-A2D5444D0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5351185">
              <a:off x="7579153" y="4971282"/>
              <a:ext cx="555898" cy="552801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EDEDECA0-C10F-442E-98C7-9260B935F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4026166">
              <a:off x="8086732" y="4656545"/>
              <a:ext cx="555898" cy="552801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219EDAFE-4B25-4999-B687-6D39ABE47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8950067">
              <a:off x="7741341" y="3616286"/>
              <a:ext cx="555898" cy="552801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1DF4CBB-D1C6-47FD-A883-AA77285AE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2189779">
              <a:off x="8537471" y="4999597"/>
              <a:ext cx="555898" cy="552801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41074DAE-57D2-4985-B91B-77BB3FAABE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3179045">
              <a:off x="8389030" y="3908993"/>
              <a:ext cx="555898" cy="552801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D1155D3B-18A6-4DC0-A125-1E24D0B76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7544615">
              <a:off x="8596551" y="4450861"/>
              <a:ext cx="555898" cy="5528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9367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71B3C785-2761-4937-ADBD-95B2EA2F55CE}"/>
              </a:ext>
            </a:extLst>
          </p:cNvPr>
          <p:cNvSpPr/>
          <p:nvPr/>
        </p:nvSpPr>
        <p:spPr>
          <a:xfrm>
            <a:off x="2947679" y="5654041"/>
            <a:ext cx="1649746" cy="617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BCF9175F-4EEB-4480-8AAA-FFAD2EEABB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</p:spPr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12779AA-BCC7-4B6E-8CA8-2AAB1C55D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23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6A27C84-E3C2-497C-8A3C-F0DA057436C5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Polarisation des tissus : les spins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1875D96D-E330-4D78-BBB8-724B0BC3BE35}"/>
              </a:ext>
            </a:extLst>
          </p:cNvPr>
          <p:cNvSpPr txBox="1">
            <a:spLocks/>
          </p:cNvSpPr>
          <p:nvPr/>
        </p:nvSpPr>
        <p:spPr>
          <a:xfrm>
            <a:off x="243852" y="1079044"/>
            <a:ext cx="9447914" cy="110112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1800" kern="0" dirty="0">
                <a:ea typeface="ＭＳ Ｐゴシック"/>
              </a:rPr>
              <a:t>En l’absence de champ magnétique extérieur </a:t>
            </a:r>
            <a:r>
              <a:rPr lang="fr-FR" sz="1800" b="0" kern="0" dirty="0">
                <a:ea typeface="ＭＳ Ｐゴシック"/>
              </a:rPr>
              <a:t>:</a:t>
            </a: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800" kern="0" dirty="0">
                <a:ea typeface="ＭＳ Ｐゴシック"/>
              </a:rPr>
              <a:t>Les spins s’orientent de façon aléatoire dans toutes les directions de l’espace</a:t>
            </a: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800" b="0" kern="0" dirty="0">
                <a:ea typeface="ＭＳ Ｐゴシック"/>
              </a:rPr>
              <a:t>L’aimantation macroscopique résultante est nulle (en moyenne, pas d’aimantation)</a:t>
            </a: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sp>
        <p:nvSpPr>
          <p:cNvPr id="6" name="Espace réservé du numéro de diapositive 2">
            <a:extLst>
              <a:ext uri="{FF2B5EF4-FFF2-40B4-BE49-F238E27FC236}">
                <a16:creationId xmlns:a16="http://schemas.microsoft.com/office/drawing/2014/main" id="{BAA9957E-1D4D-44E8-B93D-384A01762648}"/>
              </a:ext>
            </a:extLst>
          </p:cNvPr>
          <p:cNvSpPr txBox="1">
            <a:spLocks/>
          </p:cNvSpPr>
          <p:nvPr/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57A44-4D2E-3546-8A94-A147F5BFDC69}" type="slidenum">
              <a:rPr lang="fr-FR" smtClean="0"/>
              <a:pPr/>
              <a:t>23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140BDC3-D8BF-4D4A-93DB-237384B204BB}"/>
                  </a:ext>
                </a:extLst>
              </p:cNvPr>
              <p:cNvSpPr txBox="1"/>
              <p:nvPr/>
            </p:nvSpPr>
            <p:spPr>
              <a:xfrm>
                <a:off x="5047119" y="2508027"/>
                <a:ext cx="1545423" cy="6885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160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accPr>
                        <m:e>
                          <m:r>
                            <a:rPr lang="fr-FR" sz="1600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𝑀</m:t>
                          </m:r>
                        </m:e>
                      </m:acc>
                      <m:r>
                        <a:rPr lang="fr-FR" sz="16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fr-FR" sz="16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naryPr>
                        <m:sub/>
                        <m:sup/>
                        <m:e>
                          <m:acc>
                            <m:accPr>
                              <m:chr m:val="⃗"/>
                              <m:ctrlPr>
                                <a:rPr lang="fr-FR" sz="1600" b="0" i="1" kern="0" smtClea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sz="1600" i="1" kern="0">
                                      <a:latin typeface="Cambria Math" panose="02040503050406030204" pitchFamily="18" charset="0"/>
                                      <a:ea typeface="ＭＳ Ｐゴシック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 kern="0">
                                      <a:latin typeface="Cambria Math" panose="02040503050406030204" pitchFamily="18" charset="0"/>
                                      <a:ea typeface="ＭＳ Ｐゴシック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fr-FR" sz="1600" i="1" kern="0">
                                      <a:latin typeface="Cambria Math" panose="02040503050406030204" pitchFamily="18" charset="0"/>
                                      <a:ea typeface="ＭＳ Ｐゴシック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fr-FR" sz="16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fr-FR" sz="16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accPr>
                        <m:e>
                          <m:r>
                            <a:rPr lang="fr-FR" sz="16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140BDC3-D8BF-4D4A-93DB-237384B204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7119" y="2508027"/>
                <a:ext cx="1545423" cy="6885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e 7">
            <a:extLst>
              <a:ext uri="{FF2B5EF4-FFF2-40B4-BE49-F238E27FC236}">
                <a16:creationId xmlns:a16="http://schemas.microsoft.com/office/drawing/2014/main" id="{E633595B-9E3E-4749-A472-CD206C755C75}"/>
              </a:ext>
            </a:extLst>
          </p:cNvPr>
          <p:cNvGrpSpPr/>
          <p:nvPr/>
        </p:nvGrpSpPr>
        <p:grpSpPr>
          <a:xfrm>
            <a:off x="2669731" y="2159754"/>
            <a:ext cx="2052606" cy="1520099"/>
            <a:chOff x="6636978" y="3594871"/>
            <a:chExt cx="2513922" cy="19893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4489D77B-CADA-467D-BBE6-2754F1D4A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70396" y="3930182"/>
              <a:ext cx="555898" cy="552801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95D8AC6-48AF-4B4E-891D-33BD1E899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3704286">
              <a:off x="7380510" y="4029473"/>
              <a:ext cx="555898" cy="552801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49DB0C33-2008-496C-AD4C-85E0D35C3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706973">
              <a:off x="6635430" y="4450862"/>
              <a:ext cx="555898" cy="552801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9CBADBE-E67E-49CE-B081-7AF513D3CA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8168056">
              <a:off x="7331245" y="4541564"/>
              <a:ext cx="555898" cy="552801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E8D7A8C8-9575-4A77-98AD-2CF9F01192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549575">
              <a:off x="7095533" y="3594871"/>
              <a:ext cx="555898" cy="552801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B7A838C-EE92-4A4A-9634-AA46CD61B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72401" y="4199913"/>
              <a:ext cx="555898" cy="552801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2413D8E-6F64-4532-97B0-F604B5C8AC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582631">
              <a:off x="6948343" y="5031467"/>
              <a:ext cx="555898" cy="552801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F5A60F28-9BF2-4C79-968E-5D5F2A403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5351185">
              <a:off x="7579153" y="4971282"/>
              <a:ext cx="555898" cy="552801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4860047-64EF-4A3C-B4AF-FC6E4A72B0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4026166">
              <a:off x="8086732" y="4656545"/>
              <a:ext cx="555898" cy="552801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0CBA0DAB-15CE-4F63-9D2F-A415D56BA0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8950067">
              <a:off x="7741341" y="3616286"/>
              <a:ext cx="555898" cy="552801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04777D04-0516-4D9F-A5DC-052F88918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2189779">
              <a:off x="8537471" y="4999597"/>
              <a:ext cx="555898" cy="552801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428006E4-C7FF-410E-B7E0-5677DC5E4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3179045">
              <a:off x="8389030" y="3908993"/>
              <a:ext cx="555898" cy="552801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1A2D6E71-B49C-4BD2-A7DC-943C72AECC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7544615">
              <a:off x="8596551" y="4450861"/>
              <a:ext cx="555898" cy="55280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Espace réservé du contenu 2">
                <a:extLst>
                  <a:ext uri="{FF2B5EF4-FFF2-40B4-BE49-F238E27FC236}">
                    <a16:creationId xmlns:a16="http://schemas.microsoft.com/office/drawing/2014/main" id="{532BB373-97FC-4705-9208-029F6101F3C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3852" y="3964219"/>
                <a:ext cx="7477813" cy="2192839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Font typeface="Wingdings" charset="0"/>
                  <a:buChar char="Ä"/>
                  <a:tabLst/>
                  <a:defRPr/>
                </a:pPr>
                <a:r>
                  <a:rPr lang="fr-FR" sz="1800" kern="0" dirty="0">
                    <a:ea typeface="ＭＳ Ｐゴシック"/>
                  </a:rPr>
                  <a:t>On applique un champ magnétique extérieur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1800" i="1" kern="0" smtClea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1800" b="1" i="1" kern="0" smtClean="0">
                                <a:latin typeface="Cambria Math" panose="02040503050406030204" pitchFamily="18" charset="0"/>
                                <a:ea typeface="ＭＳ Ｐゴシック"/>
                              </a:rPr>
                            </m:ctrlPr>
                          </m:sSubPr>
                          <m:e>
                            <m:r>
                              <a:rPr lang="fr-FR" sz="1800" b="1" i="1" kern="0" smtClea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𝑩</m:t>
                            </m:r>
                          </m:e>
                          <m:sub>
                            <m:r>
                              <a:rPr lang="fr-FR" sz="1800" b="1" i="1" kern="0" smtClea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𝟎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1800" kern="0" dirty="0">
                    <a:ea typeface="ＭＳ Ｐゴシック"/>
                  </a:rPr>
                  <a:t> </a:t>
                </a:r>
                <a:r>
                  <a:rPr lang="fr-FR" sz="1800" b="0" kern="0" dirty="0">
                    <a:ea typeface="ＭＳ Ｐゴシック"/>
                  </a:rPr>
                  <a:t>(« le tunnel » de l’IRM)</a:t>
                </a:r>
              </a:p>
              <a:p>
                <a:pPr lvl="1" indent="-342900">
                  <a:buClr>
                    <a:srgbClr val="00A7F2"/>
                  </a:buClr>
                  <a:buFont typeface="Wingdings" panose="05000000000000000000" pitchFamily="2" charset="2"/>
                  <a:buChar char="§"/>
                  <a:defRPr/>
                </a:pPr>
                <a:r>
                  <a:rPr lang="fr-FR" sz="1800" kern="0" dirty="0">
                    <a:ea typeface="ＭＳ Ｐゴシック"/>
                  </a:rPr>
                  <a:t>Les spins vont s’aligner dans la direction du champ magnétique, soit dans le même sens, soit le sens opposé, </a:t>
                </a:r>
              </a:p>
              <a:p>
                <a:pPr lvl="1" indent="-342900">
                  <a:buClr>
                    <a:srgbClr val="00A7F2"/>
                  </a:buClr>
                  <a:buFont typeface="Wingdings" panose="05000000000000000000" pitchFamily="2" charset="2"/>
                  <a:buChar char="§"/>
                  <a:defRPr/>
                </a:pPr>
                <a:r>
                  <a:rPr lang="fr-FR" sz="1800" kern="0" dirty="0">
                    <a:ea typeface="ＭＳ Ｐゴシック"/>
                  </a:rPr>
                  <a:t>Et ils vont précesser (mouvement d’une toupie) autour de l’axe de champ magnétique</a:t>
                </a:r>
              </a:p>
              <a:p>
                <a:pPr lvl="1" indent="-342900">
                  <a:buClr>
                    <a:srgbClr val="00A7F2"/>
                  </a:buClr>
                  <a:buFont typeface="Wingdings" panose="05000000000000000000" pitchFamily="2" charset="2"/>
                  <a:buChar char="§"/>
                  <a:defRPr/>
                </a:pPr>
                <a:r>
                  <a:rPr lang="fr-FR" sz="1800" kern="0" dirty="0">
                    <a:ea typeface="ＭＳ Ｐゴシック"/>
                  </a:rPr>
                  <a:t>La vitesse de précession (de rotation) des spins est égale à :</a:t>
                </a:r>
              </a:p>
              <a:p>
                <a:pPr marL="400050" lvl="1" indent="0">
                  <a:buClr>
                    <a:srgbClr val="00A7F2"/>
                  </a:buClr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800" b="1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1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𝝎</m:t>
                          </m:r>
                        </m:e>
                        <m:sub>
                          <m:r>
                            <a:rPr lang="fr-FR" sz="1800" b="1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𝑳</m:t>
                          </m:r>
                        </m:sub>
                      </m:sSub>
                      <m:r>
                        <a:rPr lang="fr-FR" sz="1800" b="1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r>
                        <a:rPr lang="fr-FR" sz="1800" b="1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𝜸</m:t>
                      </m:r>
                      <m:sSub>
                        <m:sSubPr>
                          <m:ctrlPr>
                            <a:rPr lang="fr-FR" sz="1800" b="1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1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𝑩</m:t>
                          </m:r>
                        </m:e>
                        <m:sub>
                          <m:r>
                            <a:rPr lang="fr-FR" sz="1800" b="1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fr-FR" sz="1800" b="1" kern="0" dirty="0">
                  <a:ea typeface="ＭＳ Ｐゴシック"/>
                </a:endParaRPr>
              </a:p>
            </p:txBody>
          </p:sp>
        </mc:Choice>
        <mc:Fallback xmlns="">
          <p:sp>
            <p:nvSpPr>
              <p:cNvPr id="22" name="Espace réservé du contenu 2">
                <a:extLst>
                  <a:ext uri="{FF2B5EF4-FFF2-40B4-BE49-F238E27FC236}">
                    <a16:creationId xmlns:a16="http://schemas.microsoft.com/office/drawing/2014/main" id="{532BB373-97FC-4705-9208-029F6101F3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52" y="3964219"/>
                <a:ext cx="7477813" cy="2192839"/>
              </a:xfrm>
              <a:prstGeom prst="rect">
                <a:avLst/>
              </a:prstGeom>
              <a:blipFill>
                <a:blip r:embed="rId4"/>
                <a:stretch>
                  <a:fillRect l="-489" t="-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e 34">
            <a:extLst>
              <a:ext uri="{FF2B5EF4-FFF2-40B4-BE49-F238E27FC236}">
                <a16:creationId xmlns:a16="http://schemas.microsoft.com/office/drawing/2014/main" id="{7904325B-F1D9-4959-A8C6-2E3C605FA6B7}"/>
              </a:ext>
            </a:extLst>
          </p:cNvPr>
          <p:cNvGrpSpPr/>
          <p:nvPr/>
        </p:nvGrpSpPr>
        <p:grpSpPr>
          <a:xfrm>
            <a:off x="7418182" y="4589997"/>
            <a:ext cx="2339517" cy="2192839"/>
            <a:chOff x="7525515" y="3581413"/>
            <a:chExt cx="2339517" cy="2192839"/>
          </a:xfrm>
        </p:grpSpPr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192BBBF7-3206-4997-AF62-DDEF1F6A97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25515" y="3581413"/>
              <a:ext cx="2339517" cy="2192839"/>
            </a:xfrm>
            <a:prstGeom prst="rect">
              <a:avLst/>
            </a:prstGeom>
          </p:spPr>
        </p:pic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97F69C36-80C7-4BE1-B3A7-E9D0A91D4825}"/>
                </a:ext>
              </a:extLst>
            </p:cNvPr>
            <p:cNvSpPr/>
            <p:nvPr/>
          </p:nvSpPr>
          <p:spPr>
            <a:xfrm rot="20447477">
              <a:off x="8315324" y="4286251"/>
              <a:ext cx="209550" cy="2714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88EA55B4-02B6-4F9C-97F4-C81C958A0C27}"/>
                </a:ext>
              </a:extLst>
            </p:cNvPr>
            <p:cNvSpPr/>
            <p:nvPr/>
          </p:nvSpPr>
          <p:spPr>
            <a:xfrm rot="12699147">
              <a:off x="8330740" y="4956977"/>
              <a:ext cx="209550" cy="2714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862F9372-7EAA-46E6-9756-B32D46343961}"/>
                </a:ext>
              </a:extLst>
            </p:cNvPr>
            <p:cNvSpPr/>
            <p:nvPr/>
          </p:nvSpPr>
          <p:spPr>
            <a:xfrm rot="1985237">
              <a:off x="8791490" y="4186239"/>
              <a:ext cx="209550" cy="2714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9F8F50C5-91AF-44BE-BB66-23F025150FF7}"/>
                </a:ext>
              </a:extLst>
            </p:cNvPr>
            <p:cNvSpPr/>
            <p:nvPr/>
          </p:nvSpPr>
          <p:spPr>
            <a:xfrm rot="9872479">
              <a:off x="8791489" y="5105046"/>
              <a:ext cx="209550" cy="2714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C473BDA9-CAC0-4CAD-82BA-AC05F13F40A4}"/>
              </a:ext>
            </a:extLst>
          </p:cNvPr>
          <p:cNvSpPr txBox="1"/>
          <p:nvPr/>
        </p:nvSpPr>
        <p:spPr>
          <a:xfrm>
            <a:off x="2961079" y="5953164"/>
            <a:ext cx="1649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Pulsation de Larmor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F9A1FB13-1BE6-4674-9BE7-CB904CEA31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4337" y="3442519"/>
            <a:ext cx="1166566" cy="1144303"/>
          </a:xfrm>
          <a:prstGeom prst="rect">
            <a:avLst/>
          </a:prstGeom>
        </p:spPr>
      </p:pic>
      <p:sp>
        <p:nvSpPr>
          <p:cNvPr id="40" name="ZoneTexte 39">
            <a:extLst>
              <a:ext uri="{FF2B5EF4-FFF2-40B4-BE49-F238E27FC236}">
                <a16:creationId xmlns:a16="http://schemas.microsoft.com/office/drawing/2014/main" id="{6577F414-3DD0-4038-8C1C-DD12B033C6F4}"/>
              </a:ext>
            </a:extLst>
          </p:cNvPr>
          <p:cNvSpPr txBox="1"/>
          <p:nvPr/>
        </p:nvSpPr>
        <p:spPr>
          <a:xfrm>
            <a:off x="1346271" y="6238833"/>
            <a:ext cx="5721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γ</a:t>
            </a:r>
            <a:r>
              <a:rPr lang="fr-FR" sz="1600" dirty="0"/>
              <a:t> est le rapport gyromagnétique. Pour l’eau : </a:t>
            </a:r>
            <a:r>
              <a:rPr lang="el-GR" sz="1600" dirty="0"/>
              <a:t>γ</a:t>
            </a:r>
            <a:r>
              <a:rPr lang="fr-FR" sz="1600" dirty="0"/>
              <a:t>/(2</a:t>
            </a:r>
            <a:r>
              <a:rPr lang="el-GR" sz="1600" dirty="0"/>
              <a:t>π</a:t>
            </a:r>
            <a:r>
              <a:rPr lang="fr-FR" sz="1600" dirty="0"/>
              <a:t>) = 42,58 MHz/T</a:t>
            </a:r>
          </a:p>
        </p:txBody>
      </p:sp>
      <p:sp>
        <p:nvSpPr>
          <p:cNvPr id="23" name="Cœur 22">
            <a:extLst>
              <a:ext uri="{FF2B5EF4-FFF2-40B4-BE49-F238E27FC236}">
                <a16:creationId xmlns:a16="http://schemas.microsoft.com/office/drawing/2014/main" id="{2973FE30-BFF9-45A3-A8EA-8382AF5300CB}"/>
              </a:ext>
            </a:extLst>
          </p:cNvPr>
          <p:cNvSpPr/>
          <p:nvPr/>
        </p:nvSpPr>
        <p:spPr>
          <a:xfrm>
            <a:off x="2444159" y="5867278"/>
            <a:ext cx="270753" cy="285669"/>
          </a:xfrm>
          <a:prstGeom prst="hear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014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BCF9175F-4EEB-4480-8AAA-FFAD2EEABB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12779AA-BCC7-4B6E-8CA8-2AAB1C55D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24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6A27C84-E3C2-497C-8A3C-F0DA057436C5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Polarisation des tissus : les spins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numéro de diapositive 2">
            <a:extLst>
              <a:ext uri="{FF2B5EF4-FFF2-40B4-BE49-F238E27FC236}">
                <a16:creationId xmlns:a16="http://schemas.microsoft.com/office/drawing/2014/main" id="{BAA9957E-1D4D-44E8-B93D-384A01762648}"/>
              </a:ext>
            </a:extLst>
          </p:cNvPr>
          <p:cNvSpPr txBox="1">
            <a:spLocks/>
          </p:cNvSpPr>
          <p:nvPr/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57A44-4D2E-3546-8A94-A147F5BFDC69}" type="slidenum">
              <a:rPr lang="fr-FR" smtClean="0"/>
              <a:pPr/>
              <a:t>24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Espace réservé du contenu 2">
                <a:extLst>
                  <a:ext uri="{FF2B5EF4-FFF2-40B4-BE49-F238E27FC236}">
                    <a16:creationId xmlns:a16="http://schemas.microsoft.com/office/drawing/2014/main" id="{532BB373-97FC-4705-9208-029F6101F3C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9043" y="1403487"/>
                <a:ext cx="9447914" cy="133616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lvl="0">
                  <a:buClr>
                    <a:srgbClr val="00A7F2"/>
                  </a:buClr>
                  <a:defRPr/>
                </a:pPr>
                <a:r>
                  <a:rPr lang="fr-FR" sz="1800" b="0" kern="0" dirty="0">
                    <a:ea typeface="ＭＳ Ｐゴシック"/>
                  </a:rPr>
                  <a:t>Un des 2 sens d’orientation va être prédominant (+ de spins d’un côté que de l’autre) :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1800" b="0" i="1" kern="0" smtClea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fr-FR" sz="1800" b="0" i="1" kern="0" smtClean="0">
                                <a:latin typeface="Cambria Math" panose="02040503050406030204" pitchFamily="18" charset="0"/>
                                <a:ea typeface="ＭＳ Ｐゴシック"/>
                              </a:rPr>
                            </m:ctrlPr>
                          </m:sSupPr>
                          <m:e>
                            <m:r>
                              <a:rPr lang="fr-FR" sz="1800" b="0" i="1" kern="0" smtClea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𝑀</m:t>
                            </m:r>
                          </m:e>
                          <m:sup>
                            <m:r>
                              <a:rPr lang="fr-FR" sz="1800" b="0" i="1" kern="0" smtClea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+</m:t>
                            </m:r>
                          </m:sup>
                        </m:sSup>
                      </m:e>
                    </m:acc>
                    <m:r>
                      <a:rPr lang="fr-FR" sz="1800" b="0" i="1" kern="0" smtClean="0">
                        <a:latin typeface="Cambria Math" panose="02040503050406030204" pitchFamily="18" charset="0"/>
                        <a:ea typeface="ＭＳ Ｐゴシック"/>
                      </a:rPr>
                      <m:t>&gt;</m:t>
                    </m:r>
                    <m:acc>
                      <m:accPr>
                        <m:chr m:val="⃗"/>
                        <m:ctrlP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fr-FR" sz="1800" b="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</m:ctrlPr>
                          </m:sSupPr>
                          <m:e>
                            <m:r>
                              <a:rPr lang="fr-FR" sz="1800" b="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𝑀</m:t>
                            </m:r>
                          </m:e>
                          <m:sup>
                            <m:r>
                              <a:rPr lang="fr-FR" sz="1800" b="0" i="1" kern="0" smtClea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−</m:t>
                            </m:r>
                          </m:sup>
                        </m:sSup>
                      </m:e>
                    </m:acc>
                  </m:oMath>
                </a14:m>
                <a:endParaRPr lang="fr-FR" sz="1800" b="0" kern="0" dirty="0">
                  <a:ea typeface="ＭＳ Ｐゴシック"/>
                </a:endParaRPr>
              </a:p>
              <a:p>
                <a:pPr lvl="0">
                  <a:buClr>
                    <a:srgbClr val="00A7F2"/>
                  </a:buClr>
                  <a:defRPr/>
                </a:pPr>
                <a:r>
                  <a:rPr lang="fr-FR" sz="1800" b="0" kern="0" dirty="0">
                    <a:ea typeface="ＭＳ Ｐゴシック"/>
                  </a:rPr>
                  <a:t>L’aimantation macroscopique résultante </a:t>
                </a:r>
                <a:r>
                  <a:rPr lang="fr-FR" sz="1800" kern="0" dirty="0">
                    <a:ea typeface="ＭＳ Ｐゴシック"/>
                  </a:rPr>
                  <a:t>n’est pas nulle</a:t>
                </a:r>
              </a:p>
            </p:txBody>
          </p:sp>
        </mc:Choice>
        <mc:Fallback xmlns="">
          <p:sp>
            <p:nvSpPr>
              <p:cNvPr id="22" name="Espace réservé du contenu 2">
                <a:extLst>
                  <a:ext uri="{FF2B5EF4-FFF2-40B4-BE49-F238E27FC236}">
                    <a16:creationId xmlns:a16="http://schemas.microsoft.com/office/drawing/2014/main" id="{532BB373-97FC-4705-9208-029F6101F3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043" y="1403487"/>
                <a:ext cx="9447914" cy="1336163"/>
              </a:xfrm>
              <a:prstGeom prst="rect">
                <a:avLst/>
              </a:prstGeom>
              <a:blipFill>
                <a:blip r:embed="rId2"/>
                <a:stretch>
                  <a:fillRect l="-452" t="-22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2">
            <a:extLst>
              <a:ext uri="{FF2B5EF4-FFF2-40B4-BE49-F238E27FC236}">
                <a16:creationId xmlns:a16="http://schemas.microsoft.com/office/drawing/2014/main" id="{5B3070F1-F8F5-4A0E-9A97-3B9D0676C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272" y="2676526"/>
            <a:ext cx="1649045" cy="1466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29725F64-2FD0-4BF8-99EF-D09D66A465B0}"/>
                  </a:ext>
                </a:extLst>
              </p:cNvPr>
              <p:cNvSpPr txBox="1"/>
              <p:nvPr/>
            </p:nvSpPr>
            <p:spPr>
              <a:xfrm>
                <a:off x="5469685" y="2905484"/>
                <a:ext cx="2084160" cy="7630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naryPr>
                        <m:sub/>
                        <m:sup/>
                        <m:e>
                          <m:acc>
                            <m:accPr>
                              <m:chr m:val="⃗"/>
                              <m:ctrlP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i="1" kern="0">
                                      <a:latin typeface="Cambria Math" panose="02040503050406030204" pitchFamily="18" charset="0"/>
                                      <a:ea typeface="ＭＳ Ｐゴシック"/>
                                    </a:rPr>
                                  </m:ctrlPr>
                                </m:sSubPr>
                                <m:e>
                                  <m:r>
                                    <a:rPr lang="fr-FR" i="1" kern="0">
                                      <a:latin typeface="Cambria Math" panose="02040503050406030204" pitchFamily="18" charset="0"/>
                                      <a:ea typeface="ＭＳ Ｐゴシック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fr-FR" i="1" kern="0">
                                      <a:latin typeface="Cambria Math" panose="02040503050406030204" pitchFamily="18" charset="0"/>
                                      <a:ea typeface="ＭＳ Ｐゴシック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𝑧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29725F64-2FD0-4BF8-99EF-D09D66A465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9685" y="2905484"/>
                <a:ext cx="2084160" cy="7630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7EC06FD6-E8F8-4915-BDE9-35AFA3C4C391}"/>
                  </a:ext>
                </a:extLst>
              </p:cNvPr>
              <p:cNvSpPr txBox="1"/>
              <p:nvPr/>
            </p:nvSpPr>
            <p:spPr>
              <a:xfrm>
                <a:off x="904875" y="4966650"/>
                <a:ext cx="8181975" cy="123392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En résumé, en présence d’un champ magnétique extérieur (= le « tunnel » de l’IRM), les spins des tissus du corps humain vont s’orienter dans la direction du champ magnétique et créer une aimantation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/>
                              </a:rPr>
                              <m:t>𝑀</m:t>
                            </m:r>
                          </m:e>
                          <m:sub>
                            <m:r>
                              <a:rPr lang="fr-FR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dirty="0"/>
                  <a:t> (c’est dit de façon très raccourcie, mais c’est l’idée </a:t>
                </a:r>
                <a:r>
                  <a:rPr lang="fr-FR" dirty="0">
                    <a:sym typeface="Wingdings" panose="05000000000000000000" pitchFamily="2" charset="2"/>
                  </a:rPr>
                  <a:t>)</a:t>
                </a:r>
                <a:endParaRPr lang="fr-FR" dirty="0"/>
              </a:p>
            </p:txBody>
          </p:sp>
        </mc:Choice>
        <mc:Fallback xmlns="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7EC06FD6-E8F8-4915-BDE9-35AFA3C4C3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75" y="4966650"/>
                <a:ext cx="8181975" cy="1233928"/>
              </a:xfrm>
              <a:prstGeom prst="rect">
                <a:avLst/>
              </a:prstGeom>
              <a:blipFill>
                <a:blip r:embed="rId5"/>
                <a:stretch>
                  <a:fillRect l="-74" t="-1942" r="-668" b="-63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244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4DEB93C-B8A1-4C9A-81C8-D6DD4AD85E95}"/>
              </a:ext>
            </a:extLst>
          </p:cNvPr>
          <p:cNvSpPr/>
          <p:nvPr/>
        </p:nvSpPr>
        <p:spPr>
          <a:xfrm>
            <a:off x="0" y="1065237"/>
            <a:ext cx="9906000" cy="5400888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AF6C86C0-D656-460E-8428-4B36567CB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3EED9A-D380-4226-AA89-BE7F0B1BFD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25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5EAD4E90-FB02-4ABB-A512-E7D6B9816B39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8472164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Polarisation des tissus 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ce qu’il faut absolument retenir 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26" name="Picture 4">
            <a:extLst>
              <a:ext uri="{FF2B5EF4-FFF2-40B4-BE49-F238E27FC236}">
                <a16:creationId xmlns:a16="http://schemas.microsoft.com/office/drawing/2014/main" id="{1C2C6CAA-57AF-48EC-8530-2F2AA47ED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826" y="3471877"/>
            <a:ext cx="1161651" cy="1145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5" descr="C:\Users\Soulet\Documents\8_Congres_Ecoles_Projets\SoutenanceThèse\loupe.png">
            <a:extLst>
              <a:ext uri="{FF2B5EF4-FFF2-40B4-BE49-F238E27FC236}">
                <a16:creationId xmlns:a16="http://schemas.microsoft.com/office/drawing/2014/main" id="{E893F7D4-5DF1-47DA-B5EC-08D766E1E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048" y="3317606"/>
            <a:ext cx="2478465" cy="177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C:\Users\Soulet\Documents\8_Congres_Ecoles_Projets\SoutenanceThèse\loupe.png">
            <a:extLst>
              <a:ext uri="{FF2B5EF4-FFF2-40B4-BE49-F238E27FC236}">
                <a16:creationId xmlns:a16="http://schemas.microsoft.com/office/drawing/2014/main" id="{D40195A9-2321-48F9-BB6F-F59885032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401" y="3304971"/>
            <a:ext cx="2622474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>
            <a:extLst>
              <a:ext uri="{FF2B5EF4-FFF2-40B4-BE49-F238E27FC236}">
                <a16:creationId xmlns:a16="http://schemas.microsoft.com/office/drawing/2014/main" id="{D68A0E3F-7E3D-4CCD-8517-F3369349AE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41"/>
          <a:stretch/>
        </p:blipFill>
        <p:spPr bwMode="auto">
          <a:xfrm rot="16200000">
            <a:off x="3029387" y="3841670"/>
            <a:ext cx="887838" cy="72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1D74A042-FE54-4FFF-86E5-BBCEED90FF42}"/>
              </a:ext>
            </a:extLst>
          </p:cNvPr>
          <p:cNvGrpSpPr/>
          <p:nvPr/>
        </p:nvGrpSpPr>
        <p:grpSpPr>
          <a:xfrm>
            <a:off x="1137674" y="1195698"/>
            <a:ext cx="3208827" cy="1875559"/>
            <a:chOff x="516167" y="2206466"/>
            <a:chExt cx="3796841" cy="1875559"/>
          </a:xfrm>
          <a:solidFill>
            <a:schemeClr val="bg1"/>
          </a:solidFill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9F3C29BE-A95E-4907-9DB3-FE4B19B5CAD2}"/>
                </a:ext>
              </a:extLst>
            </p:cNvPr>
            <p:cNvGrpSpPr/>
            <p:nvPr/>
          </p:nvGrpSpPr>
          <p:grpSpPr>
            <a:xfrm>
              <a:off x="974796" y="2206466"/>
              <a:ext cx="3338212" cy="1875559"/>
              <a:chOff x="995663" y="2410691"/>
              <a:chExt cx="3338212" cy="1875559"/>
            </a:xfrm>
            <a:grpFill/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63CECF7B-D36D-4A9F-8E95-C4A4FC468C75}"/>
                  </a:ext>
                </a:extLst>
              </p:cNvPr>
              <p:cNvGrpSpPr/>
              <p:nvPr/>
            </p:nvGrpSpPr>
            <p:grpSpPr>
              <a:xfrm>
                <a:off x="995663" y="2410691"/>
                <a:ext cx="3338212" cy="1875559"/>
                <a:chOff x="2294146" y="2695698"/>
                <a:chExt cx="3774145" cy="1769424"/>
              </a:xfrm>
              <a:grpFill/>
            </p:grpSpPr>
            <p:sp>
              <p:nvSpPr>
                <p:cNvPr id="35" name="Ellipse 34">
                  <a:extLst>
                    <a:ext uri="{FF2B5EF4-FFF2-40B4-BE49-F238E27FC236}">
                      <a16:creationId xmlns:a16="http://schemas.microsoft.com/office/drawing/2014/main" id="{4F1D3189-1683-4954-89D6-072A6114222F}"/>
                    </a:ext>
                  </a:extLst>
                </p:cNvPr>
                <p:cNvSpPr/>
                <p:nvPr/>
              </p:nvSpPr>
              <p:spPr>
                <a:xfrm>
                  <a:off x="4915343" y="2695699"/>
                  <a:ext cx="1152948" cy="1769423"/>
                </a:xfrm>
                <a:prstGeom prst="ellips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36" name="Connecteur droit 35">
                  <a:extLst>
                    <a:ext uri="{FF2B5EF4-FFF2-40B4-BE49-F238E27FC236}">
                      <a16:creationId xmlns:a16="http://schemas.microsoft.com/office/drawing/2014/main" id="{2F573FB8-5184-43A0-9839-98D48824FD0D}"/>
                    </a:ext>
                  </a:extLst>
                </p:cNvPr>
                <p:cNvCxnSpPr>
                  <a:endCxn id="35" idx="0"/>
                </p:cNvCxnSpPr>
                <p:nvPr/>
              </p:nvCxnSpPr>
              <p:spPr>
                <a:xfrm>
                  <a:off x="2304916" y="2695698"/>
                  <a:ext cx="3186901" cy="1"/>
                </a:xfrm>
                <a:prstGeom prst="line">
                  <a:avLst/>
                </a:prstGeom>
                <a:grpFill/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necteur droit 36">
                  <a:extLst>
                    <a:ext uri="{FF2B5EF4-FFF2-40B4-BE49-F238E27FC236}">
                      <a16:creationId xmlns:a16="http://schemas.microsoft.com/office/drawing/2014/main" id="{DC14E638-4C5F-4C29-91A2-2ACD1A0CDA49}"/>
                    </a:ext>
                  </a:extLst>
                </p:cNvPr>
                <p:cNvCxnSpPr/>
                <p:nvPr/>
              </p:nvCxnSpPr>
              <p:spPr>
                <a:xfrm>
                  <a:off x="2294146" y="4463141"/>
                  <a:ext cx="3186901" cy="1"/>
                </a:xfrm>
                <a:prstGeom prst="line">
                  <a:avLst/>
                </a:prstGeom>
                <a:grpFill/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4" name="Ellipse 33">
                <a:extLst>
                  <a:ext uri="{FF2B5EF4-FFF2-40B4-BE49-F238E27FC236}">
                    <a16:creationId xmlns:a16="http://schemas.microsoft.com/office/drawing/2014/main" id="{8B1B8DE0-0605-4E60-93C6-897153DBF931}"/>
                  </a:ext>
                </a:extLst>
              </p:cNvPr>
              <p:cNvSpPr/>
              <p:nvPr/>
            </p:nvSpPr>
            <p:spPr>
              <a:xfrm>
                <a:off x="3540829" y="2859749"/>
                <a:ext cx="632383" cy="999755"/>
              </a:xfrm>
              <a:prstGeom prst="ellipse">
                <a:avLst/>
              </a:prstGeom>
              <a:grp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2" name="Arc 31">
              <a:extLst>
                <a:ext uri="{FF2B5EF4-FFF2-40B4-BE49-F238E27FC236}">
                  <a16:creationId xmlns:a16="http://schemas.microsoft.com/office/drawing/2014/main" id="{1D01D8E7-1513-42E3-BB81-AEC85A3CAAE2}"/>
                </a:ext>
              </a:extLst>
            </p:cNvPr>
            <p:cNvSpPr/>
            <p:nvPr/>
          </p:nvSpPr>
          <p:spPr>
            <a:xfrm flipH="1">
              <a:off x="516167" y="2206466"/>
              <a:ext cx="974408" cy="1875559"/>
            </a:xfrm>
            <a:prstGeom prst="arc">
              <a:avLst>
                <a:gd name="adj1" fmla="val 16200000"/>
                <a:gd name="adj2" fmla="val 5341739"/>
              </a:avLst>
            </a:prstGeom>
            <a:grpFill/>
            <a:ln w="28575"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6008FFC0-C3B5-47EE-85D4-FC62B130B5A0}"/>
              </a:ext>
            </a:extLst>
          </p:cNvPr>
          <p:cNvGrpSpPr/>
          <p:nvPr/>
        </p:nvGrpSpPr>
        <p:grpSpPr>
          <a:xfrm>
            <a:off x="5244616" y="1706672"/>
            <a:ext cx="3776354" cy="1364585"/>
            <a:chOff x="5634347" y="3011679"/>
            <a:chExt cx="3776354" cy="136458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62632E2-C96B-4957-9D03-13E23A4E3DAF}"/>
                </a:ext>
              </a:extLst>
            </p:cNvPr>
            <p:cNvSpPr/>
            <p:nvPr/>
          </p:nvSpPr>
          <p:spPr>
            <a:xfrm>
              <a:off x="7376114" y="3669476"/>
              <a:ext cx="1022705" cy="70678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Organigramme : Données 16">
              <a:extLst>
                <a:ext uri="{FF2B5EF4-FFF2-40B4-BE49-F238E27FC236}">
                  <a16:creationId xmlns:a16="http://schemas.microsoft.com/office/drawing/2014/main" id="{5B08B1A3-1487-4C42-B3C6-61D1E544A593}"/>
                </a:ext>
              </a:extLst>
            </p:cNvPr>
            <p:cNvSpPr/>
            <p:nvPr/>
          </p:nvSpPr>
          <p:spPr>
            <a:xfrm rot="5400000">
              <a:off x="8213774" y="3854653"/>
              <a:ext cx="702419" cy="319434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1179 w 11179"/>
                <a:gd name="connsiteY0" fmla="*/ 10000 h 10000"/>
                <a:gd name="connsiteX1" fmla="*/ 0 w 11179"/>
                <a:gd name="connsiteY1" fmla="*/ 1078 h 10000"/>
                <a:gd name="connsiteX2" fmla="*/ 11179 w 11179"/>
                <a:gd name="connsiteY2" fmla="*/ 0 h 10000"/>
                <a:gd name="connsiteX3" fmla="*/ 9179 w 11179"/>
                <a:gd name="connsiteY3" fmla="*/ 10000 h 10000"/>
                <a:gd name="connsiteX4" fmla="*/ 1179 w 11179"/>
                <a:gd name="connsiteY4" fmla="*/ 10000 h 10000"/>
                <a:gd name="connsiteX0" fmla="*/ 1179 w 9179"/>
                <a:gd name="connsiteY0" fmla="*/ 8922 h 8922"/>
                <a:gd name="connsiteX1" fmla="*/ 0 w 9179"/>
                <a:gd name="connsiteY1" fmla="*/ 0 h 8922"/>
                <a:gd name="connsiteX2" fmla="*/ 8000 w 9179"/>
                <a:gd name="connsiteY2" fmla="*/ 1617 h 8922"/>
                <a:gd name="connsiteX3" fmla="*/ 9179 w 9179"/>
                <a:gd name="connsiteY3" fmla="*/ 8922 h 8922"/>
                <a:gd name="connsiteX4" fmla="*/ 1179 w 9179"/>
                <a:gd name="connsiteY4" fmla="*/ 8922 h 8922"/>
                <a:gd name="connsiteX0" fmla="*/ 90 w 8806"/>
                <a:gd name="connsiteY0" fmla="*/ 8188 h 8188"/>
                <a:gd name="connsiteX1" fmla="*/ 0 w 8806"/>
                <a:gd name="connsiteY1" fmla="*/ 756 h 8188"/>
                <a:gd name="connsiteX2" fmla="*/ 7522 w 8806"/>
                <a:gd name="connsiteY2" fmla="*/ 0 h 8188"/>
                <a:gd name="connsiteX3" fmla="*/ 8806 w 8806"/>
                <a:gd name="connsiteY3" fmla="*/ 8188 h 8188"/>
                <a:gd name="connsiteX4" fmla="*/ 90 w 8806"/>
                <a:gd name="connsiteY4" fmla="*/ 8188 h 8188"/>
                <a:gd name="connsiteX0" fmla="*/ 102 w 10000"/>
                <a:gd name="connsiteY0" fmla="*/ 10181 h 10181"/>
                <a:gd name="connsiteX1" fmla="*/ 0 w 10000"/>
                <a:gd name="connsiteY1" fmla="*/ 0 h 10181"/>
                <a:gd name="connsiteX2" fmla="*/ 8542 w 10000"/>
                <a:gd name="connsiteY2" fmla="*/ 181 h 10181"/>
                <a:gd name="connsiteX3" fmla="*/ 10000 w 10000"/>
                <a:gd name="connsiteY3" fmla="*/ 10181 h 10181"/>
                <a:gd name="connsiteX4" fmla="*/ 102 w 10000"/>
                <a:gd name="connsiteY4" fmla="*/ 10181 h 1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81">
                  <a:moveTo>
                    <a:pt x="102" y="10181"/>
                  </a:moveTo>
                  <a:cubicBezTo>
                    <a:pt x="68" y="7156"/>
                    <a:pt x="34" y="3025"/>
                    <a:pt x="0" y="0"/>
                  </a:cubicBezTo>
                  <a:lnTo>
                    <a:pt x="8542" y="181"/>
                  </a:lnTo>
                  <a:lnTo>
                    <a:pt x="10000" y="10181"/>
                  </a:lnTo>
                  <a:lnTo>
                    <a:pt x="102" y="10181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Organigramme : Données 40">
              <a:extLst>
                <a:ext uri="{FF2B5EF4-FFF2-40B4-BE49-F238E27FC236}">
                  <a16:creationId xmlns:a16="http://schemas.microsoft.com/office/drawing/2014/main" id="{70F8514E-7709-40B5-B56F-B5CA4849C2E7}"/>
                </a:ext>
              </a:extLst>
            </p:cNvPr>
            <p:cNvSpPr/>
            <p:nvPr/>
          </p:nvSpPr>
          <p:spPr>
            <a:xfrm>
              <a:off x="5634347" y="3541816"/>
              <a:ext cx="3776354" cy="127660"/>
            </a:xfrm>
            <a:prstGeom prst="flowChartInputOutpu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2" name="Picture 3" descr="C:\Users\Soulet\Documents\8_Congres_Ecoles_Projets\SoutenanceThèse\PersonneAllongee.jpg">
              <a:extLst>
                <a:ext uri="{FF2B5EF4-FFF2-40B4-BE49-F238E27FC236}">
                  <a16:creationId xmlns:a16="http://schemas.microsoft.com/office/drawing/2014/main" id="{96FFD220-46D6-4D64-B13F-5909585DA1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BFD"/>
                </a:clrFrom>
                <a:clrTo>
                  <a:srgbClr val="FBFB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184261" y="3011679"/>
              <a:ext cx="2676525" cy="695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3" name="Flèche droite à entaille 46">
            <a:extLst>
              <a:ext uri="{FF2B5EF4-FFF2-40B4-BE49-F238E27FC236}">
                <a16:creationId xmlns:a16="http://schemas.microsoft.com/office/drawing/2014/main" id="{4586C609-72DB-4429-AE30-72045A05192F}"/>
              </a:ext>
            </a:extLst>
          </p:cNvPr>
          <p:cNvSpPr/>
          <p:nvPr/>
        </p:nvSpPr>
        <p:spPr>
          <a:xfrm flipH="1">
            <a:off x="4594823" y="2613776"/>
            <a:ext cx="1199707" cy="409575"/>
          </a:xfrm>
          <a:prstGeom prst="notchedRightArrow">
            <a:avLst/>
          </a:prstGeom>
          <a:solidFill>
            <a:schemeClr val="accent3">
              <a:lumMod val="20000"/>
              <a:lumOff val="80000"/>
            </a:schemeClr>
          </a:solidFill>
          <a:ln w="1905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AAC4DAB3-AA91-4CB2-B578-07E5D963099B}"/>
              </a:ext>
            </a:extLst>
          </p:cNvPr>
          <p:cNvGrpSpPr/>
          <p:nvPr/>
        </p:nvGrpSpPr>
        <p:grpSpPr>
          <a:xfrm>
            <a:off x="5877789" y="2133479"/>
            <a:ext cx="2542153" cy="2258562"/>
            <a:chOff x="5844295" y="3144246"/>
            <a:chExt cx="3289590" cy="2840802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802F752-A315-4797-AA9D-3A55944AB78D}"/>
                </a:ext>
              </a:extLst>
            </p:cNvPr>
            <p:cNvSpPr/>
            <p:nvPr/>
          </p:nvSpPr>
          <p:spPr>
            <a:xfrm>
              <a:off x="5844295" y="3144246"/>
              <a:ext cx="95352" cy="78857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77D24141-BBA9-4D3B-8735-6B038F7B9D8B}"/>
                </a:ext>
              </a:extLst>
            </p:cNvPr>
            <p:cNvCxnSpPr>
              <a:stCxn id="45" idx="2"/>
            </p:cNvCxnSpPr>
            <p:nvPr/>
          </p:nvCxnSpPr>
          <p:spPr>
            <a:xfrm>
              <a:off x="5891972" y="3223103"/>
              <a:ext cx="2079737" cy="2761945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62F4ACE5-FE25-4D83-BE76-5BCC86FFD947}"/>
                </a:ext>
              </a:extLst>
            </p:cNvPr>
            <p:cNvCxnSpPr>
              <a:cxnSpLocks/>
              <a:stCxn id="45" idx="3"/>
            </p:cNvCxnSpPr>
            <p:nvPr/>
          </p:nvCxnSpPr>
          <p:spPr>
            <a:xfrm>
              <a:off x="5939647" y="3183675"/>
              <a:ext cx="3194238" cy="1526034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71725A44-8016-4526-8166-E1488D7534E4}"/>
                  </a:ext>
                </a:extLst>
              </p:cNvPr>
              <p:cNvSpPr txBox="1"/>
              <p:nvPr/>
            </p:nvSpPr>
            <p:spPr>
              <a:xfrm>
                <a:off x="90811" y="3326237"/>
                <a:ext cx="2541580" cy="679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/>
                  <a:t>Avec champ magnétique </a:t>
                </a:r>
              </a:p>
              <a:p>
                <a:pPr algn="ctr"/>
                <a:r>
                  <a:rPr lang="fr-FR" b="1" dirty="0"/>
                  <a:t>statique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𝑩</m:t>
                            </m:r>
                          </m:e>
                          <m:sub>
                            <m: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e>
                    </m:acc>
                  </m:oMath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71725A44-8016-4526-8166-E1488D7534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11" y="3326237"/>
                <a:ext cx="2541580" cy="679930"/>
              </a:xfrm>
              <a:prstGeom prst="rect">
                <a:avLst/>
              </a:prstGeom>
              <a:blipFill>
                <a:blip r:embed="rId6"/>
                <a:stretch>
                  <a:fillRect l="-2158" t="-5405" r="-2638" b="-144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e 48">
            <a:extLst>
              <a:ext uri="{FF2B5EF4-FFF2-40B4-BE49-F238E27FC236}">
                <a16:creationId xmlns:a16="http://schemas.microsoft.com/office/drawing/2014/main" id="{BB106900-67BF-40C3-B308-37891B2929E2}"/>
              </a:ext>
            </a:extLst>
          </p:cNvPr>
          <p:cNvGrpSpPr/>
          <p:nvPr/>
        </p:nvGrpSpPr>
        <p:grpSpPr>
          <a:xfrm>
            <a:off x="2747315" y="2133477"/>
            <a:ext cx="1196181" cy="1835057"/>
            <a:chOff x="2713822" y="3144245"/>
            <a:chExt cx="1323835" cy="2172241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16D1014-03A3-4D4B-A713-AC216EFBD82D}"/>
                </a:ext>
              </a:extLst>
            </p:cNvPr>
            <p:cNvSpPr/>
            <p:nvPr/>
          </p:nvSpPr>
          <p:spPr>
            <a:xfrm>
              <a:off x="2802620" y="3144245"/>
              <a:ext cx="95352" cy="78857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4CD17964-A7CF-4CE2-8715-C4121E44EF8D}"/>
                </a:ext>
              </a:extLst>
            </p:cNvPr>
            <p:cNvCxnSpPr>
              <a:stCxn id="50" idx="1"/>
            </p:cNvCxnSpPr>
            <p:nvPr/>
          </p:nvCxnSpPr>
          <p:spPr>
            <a:xfrm flipH="1">
              <a:off x="2713822" y="3183674"/>
              <a:ext cx="88798" cy="2132812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386FBEB4-E3B8-4993-9FC4-69AECE8BC0B4}"/>
                </a:ext>
              </a:extLst>
            </p:cNvPr>
            <p:cNvCxnSpPr>
              <a:stCxn id="50" idx="3"/>
            </p:cNvCxnSpPr>
            <p:nvPr/>
          </p:nvCxnSpPr>
          <p:spPr>
            <a:xfrm>
              <a:off x="2897972" y="3183674"/>
              <a:ext cx="1139685" cy="1638633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01D4BBDB-E86C-4538-9DDF-164F98FAA0EC}"/>
              </a:ext>
            </a:extLst>
          </p:cNvPr>
          <p:cNvCxnSpPr/>
          <p:nvPr/>
        </p:nvCxnSpPr>
        <p:spPr>
          <a:xfrm flipH="1">
            <a:off x="1765870" y="1834761"/>
            <a:ext cx="82657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B8892165-76FB-49EF-8DA2-0ADE2421B74F}"/>
                  </a:ext>
                </a:extLst>
              </p:cNvPr>
              <p:cNvSpPr txBox="1"/>
              <p:nvPr/>
            </p:nvSpPr>
            <p:spPr>
              <a:xfrm>
                <a:off x="1856178" y="1386453"/>
                <a:ext cx="487056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B8892165-76FB-49EF-8DA2-0ADE2421B7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178" y="1386453"/>
                <a:ext cx="487056" cy="4029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6" name="Picture 6">
            <a:extLst>
              <a:ext uri="{FF2B5EF4-FFF2-40B4-BE49-F238E27FC236}">
                <a16:creationId xmlns:a16="http://schemas.microsoft.com/office/drawing/2014/main" id="{2600EEE3-108E-4941-97B3-2B69BD9732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0" t="50001" r="-3826" b="-1"/>
          <a:stretch/>
        </p:blipFill>
        <p:spPr bwMode="auto">
          <a:xfrm rot="16200000">
            <a:off x="3505273" y="3410950"/>
            <a:ext cx="299544" cy="354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" name="Arc 56">
            <a:extLst>
              <a:ext uri="{FF2B5EF4-FFF2-40B4-BE49-F238E27FC236}">
                <a16:creationId xmlns:a16="http://schemas.microsoft.com/office/drawing/2014/main" id="{92A1561D-C1F4-4FB9-83E7-34C1B28DD2F4}"/>
              </a:ext>
            </a:extLst>
          </p:cNvPr>
          <p:cNvSpPr/>
          <p:nvPr/>
        </p:nvSpPr>
        <p:spPr>
          <a:xfrm flipH="1">
            <a:off x="3673887" y="1644756"/>
            <a:ext cx="532497" cy="999755"/>
          </a:xfrm>
          <a:prstGeom prst="arc">
            <a:avLst>
              <a:gd name="adj1" fmla="val 16519871"/>
              <a:gd name="adj2" fmla="val 4957924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Arc 57">
            <a:extLst>
              <a:ext uri="{FF2B5EF4-FFF2-40B4-BE49-F238E27FC236}">
                <a16:creationId xmlns:a16="http://schemas.microsoft.com/office/drawing/2014/main" id="{2BBC81B6-FE29-45F8-AEC6-0CF529CF6A57}"/>
              </a:ext>
            </a:extLst>
          </p:cNvPr>
          <p:cNvSpPr/>
          <p:nvPr/>
        </p:nvSpPr>
        <p:spPr>
          <a:xfrm flipH="1">
            <a:off x="3484655" y="1183559"/>
            <a:ext cx="861845" cy="1895903"/>
          </a:xfrm>
          <a:prstGeom prst="arc">
            <a:avLst>
              <a:gd name="adj1" fmla="val 16462681"/>
              <a:gd name="adj2" fmla="val 5226274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9" name="Picture 2">
            <a:extLst>
              <a:ext uri="{FF2B5EF4-FFF2-40B4-BE49-F238E27FC236}">
                <a16:creationId xmlns:a16="http://schemas.microsoft.com/office/drawing/2014/main" id="{5ADEC603-E26B-4428-96DF-A83A6841F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28" y="4076398"/>
            <a:ext cx="1649045" cy="1466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E48CF39E-5CEF-4E9A-B8F4-BB6FC9092241}"/>
                  </a:ext>
                </a:extLst>
              </p:cNvPr>
              <p:cNvSpPr txBox="1"/>
              <p:nvPr/>
            </p:nvSpPr>
            <p:spPr>
              <a:xfrm>
                <a:off x="5860145" y="3874003"/>
                <a:ext cx="958146" cy="4047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E48CF39E-5CEF-4E9A-B8F4-BB6FC9092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0145" y="3874003"/>
                <a:ext cx="958146" cy="40479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ZoneTexte 60">
            <a:extLst>
              <a:ext uri="{FF2B5EF4-FFF2-40B4-BE49-F238E27FC236}">
                <a16:creationId xmlns:a16="http://schemas.microsoft.com/office/drawing/2014/main" id="{AFB4D90C-2C44-401A-9450-0989E6DC6F2E}"/>
              </a:ext>
            </a:extLst>
          </p:cNvPr>
          <p:cNvSpPr txBox="1"/>
          <p:nvPr/>
        </p:nvSpPr>
        <p:spPr>
          <a:xfrm>
            <a:off x="4959673" y="3378091"/>
            <a:ext cx="2538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Sans champ magnétique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ZoneTexte 61">
                <a:extLst>
                  <a:ext uri="{FF2B5EF4-FFF2-40B4-BE49-F238E27FC236}">
                    <a16:creationId xmlns:a16="http://schemas.microsoft.com/office/drawing/2014/main" id="{77F8F148-E669-411E-A024-B627E1CE8FD5}"/>
                  </a:ext>
                </a:extLst>
              </p:cNvPr>
              <p:cNvSpPr txBox="1"/>
              <p:nvPr/>
            </p:nvSpPr>
            <p:spPr>
              <a:xfrm>
                <a:off x="882204" y="5175924"/>
                <a:ext cx="1237069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𝑧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2" name="ZoneTexte 61">
                <a:extLst>
                  <a:ext uri="{FF2B5EF4-FFF2-40B4-BE49-F238E27FC236}">
                    <a16:creationId xmlns:a16="http://schemas.microsoft.com/office/drawing/2014/main" id="{77F8F148-E669-411E-A024-B627E1CE8F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204" y="5175924"/>
                <a:ext cx="1237069" cy="402931"/>
              </a:xfrm>
              <a:prstGeom prst="rect">
                <a:avLst/>
              </a:prstGeom>
              <a:blipFill>
                <a:blip r:embed="rId10"/>
                <a:stretch>
                  <a:fillRect t="-12121" r="-216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BD1462F6-699E-4FCF-AF7F-25398BF02CAC}"/>
              </a:ext>
            </a:extLst>
          </p:cNvPr>
          <p:cNvSpPr txBox="1"/>
          <p:nvPr/>
        </p:nvSpPr>
        <p:spPr>
          <a:xfrm>
            <a:off x="2830492" y="1183559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IRM</a:t>
            </a:r>
          </a:p>
        </p:txBody>
      </p:sp>
      <p:pic>
        <p:nvPicPr>
          <p:cNvPr id="63" name="Image 62">
            <a:extLst>
              <a:ext uri="{FF2B5EF4-FFF2-40B4-BE49-F238E27FC236}">
                <a16:creationId xmlns:a16="http://schemas.microsoft.com/office/drawing/2014/main" id="{9D085747-C7A4-4FF9-94B3-F1C8BC9AB5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82918" y="5760561"/>
            <a:ext cx="600075" cy="5886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89B90198-C4F1-478C-8B28-3FFD3366B8EB}"/>
                  </a:ext>
                </a:extLst>
              </p:cNvPr>
              <p:cNvSpPr/>
              <p:nvPr/>
            </p:nvSpPr>
            <p:spPr>
              <a:xfrm>
                <a:off x="444457" y="5718382"/>
                <a:ext cx="4938499" cy="7135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𝑴</m:t>
                            </m:r>
                          </m:e>
                          <m:sub>
                            <m: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b="1" dirty="0">
                    <a:solidFill>
                      <a:srgbClr val="FF0000"/>
                    </a:solidFill>
                  </a:rPr>
                  <a:t> </a:t>
                </a:r>
                <a:r>
                  <a:rPr lang="fr-FR" dirty="0"/>
                  <a:t>est la résultante de millions de spins qui précessent autour de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𝑩</m:t>
                            </m:r>
                          </m:e>
                          <m:sub>
                            <m: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dirty="0"/>
                  <a:t> à la vitesse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1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sSubPr>
                      <m:e>
                        <m:r>
                          <a:rPr lang="fr-FR" b="1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  <m:t>𝝎</m:t>
                        </m:r>
                      </m:e>
                      <m:sub>
                        <m:r>
                          <a:rPr lang="fr-FR" b="1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  <m:t>𝑳</m:t>
                        </m:r>
                      </m:sub>
                    </m:sSub>
                    <m:r>
                      <a:rPr lang="fr-FR" b="1" i="1" ker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/>
                      </a:rPr>
                      <m:t>=</m:t>
                    </m:r>
                    <m:r>
                      <a:rPr lang="fr-FR" b="1" i="1" ker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/>
                      </a:rPr>
                      <m:t>𝜸</m:t>
                    </m:r>
                    <m:sSub>
                      <m:sSubPr>
                        <m:ctrlPr>
                          <a:rPr lang="fr-FR" b="1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sSubPr>
                      <m:e>
                        <m:r>
                          <a:rPr lang="fr-FR" b="1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  <m:t>𝑩</m:t>
                        </m:r>
                      </m:e>
                      <m:sub>
                        <m:r>
                          <a:rPr lang="fr-FR" b="1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fr-FR" dirty="0"/>
                  <a:t> </a:t>
                </a:r>
              </a:p>
            </p:txBody>
          </p:sp>
        </mc:Choice>
        <mc:Fallback xmlns=""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89B90198-C4F1-478C-8B28-3FFD3366B8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57" y="5718382"/>
                <a:ext cx="4938499" cy="713529"/>
              </a:xfrm>
              <a:prstGeom prst="rect">
                <a:avLst/>
              </a:prstGeom>
              <a:blipFill>
                <a:blip r:embed="rId12"/>
                <a:stretch>
                  <a:fillRect l="-1111" b="-128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282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128E-6 3.7037E-7 L -0.31106 3.7037E-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6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62" grpId="0"/>
      <p:bldP spid="6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AF6C86C0-D656-460E-8428-4B36567CB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3EED9A-D380-4226-AA89-BE7F0B1BFD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26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5EAD4E90-FB02-4ABB-A512-E7D6B9816B39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2918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Polarisation des tissus : matériel associé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28C9C6A0-AEF9-43D2-BD2D-0B8D914BE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537" y="1706150"/>
            <a:ext cx="7340003" cy="4123088"/>
          </a:xfrm>
          <a:prstGeom prst="rect">
            <a:avLst/>
          </a:prstGeom>
        </p:spPr>
      </p:pic>
      <p:sp>
        <p:nvSpPr>
          <p:cNvPr id="66" name="Titre 1">
            <a:extLst>
              <a:ext uri="{FF2B5EF4-FFF2-40B4-BE49-F238E27FC236}">
                <a16:creationId xmlns:a16="http://schemas.microsoft.com/office/drawing/2014/main" id="{B5E8D51D-76F8-4208-A1B6-E405C88957EC}"/>
              </a:ext>
            </a:extLst>
          </p:cNvPr>
          <p:cNvSpPr txBox="1">
            <a:spLocks/>
          </p:cNvSpPr>
          <p:nvPr/>
        </p:nvSpPr>
        <p:spPr>
          <a:xfrm>
            <a:off x="98111" y="868007"/>
            <a:ext cx="9005352" cy="860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j-lt"/>
              </a:rPr>
              <a:t>Electro-aimants supraconducteurs</a:t>
            </a:r>
            <a:endParaRPr kumimoji="0" lang="fr-FR" sz="2000" i="0" u="none" strike="noStrike" kern="1200" cap="none" spc="0" normalizeH="0" baseline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+mj-lt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B18B7EB-A4A2-4A8E-B946-EE6E6542C564}"/>
                  </a:ext>
                </a:extLst>
              </p:cNvPr>
              <p:cNvSpPr txBox="1"/>
              <p:nvPr/>
            </p:nvSpPr>
            <p:spPr>
              <a:xfrm>
                <a:off x="4472538" y="4580402"/>
                <a:ext cx="5057563" cy="956929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Champ magnétique très intense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dirty="0"/>
                  <a:t> le plus homogène possible</a:t>
                </a:r>
              </a:p>
              <a:p>
                <a:pPr algn="ctr"/>
                <a:r>
                  <a:rPr lang="fr-FR" dirty="0"/>
                  <a:t>B</a:t>
                </a:r>
                <a:r>
                  <a:rPr lang="fr-FR" baseline="-25000" dirty="0"/>
                  <a:t>0</a:t>
                </a:r>
                <a:r>
                  <a:rPr lang="fr-FR" dirty="0"/>
                  <a:t> = 1,5 ou 3T en clinique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B18B7EB-A4A2-4A8E-B946-EE6E6542C5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538" y="4580402"/>
                <a:ext cx="5057563" cy="956929"/>
              </a:xfrm>
              <a:prstGeom prst="rect">
                <a:avLst/>
              </a:prstGeom>
              <a:blipFill>
                <a:blip r:embed="rId3"/>
                <a:stretch>
                  <a:fillRect b="-80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Connecteur droit avec flèche 66">
            <a:extLst>
              <a:ext uri="{FF2B5EF4-FFF2-40B4-BE49-F238E27FC236}">
                <a16:creationId xmlns:a16="http://schemas.microsoft.com/office/drawing/2014/main" id="{A45A551B-9D19-4091-9A94-08B5254ACE3C}"/>
              </a:ext>
            </a:extLst>
          </p:cNvPr>
          <p:cNvCxnSpPr/>
          <p:nvPr/>
        </p:nvCxnSpPr>
        <p:spPr>
          <a:xfrm flipH="1">
            <a:off x="1937135" y="1843991"/>
            <a:ext cx="82657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4C17489F-404D-430C-8C4A-794F960CCA4D}"/>
                  </a:ext>
                </a:extLst>
              </p:cNvPr>
              <p:cNvSpPr txBox="1"/>
              <p:nvPr/>
            </p:nvSpPr>
            <p:spPr>
              <a:xfrm>
                <a:off x="2106896" y="1406361"/>
                <a:ext cx="487056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4C17489F-404D-430C-8C4A-794F960CCA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6896" y="1406361"/>
                <a:ext cx="487056" cy="4029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66804B4D-DA19-4424-A443-296F1F7DAE85}"/>
              </a:ext>
            </a:extLst>
          </p:cNvPr>
          <p:cNvSpPr/>
          <p:nvPr/>
        </p:nvSpPr>
        <p:spPr>
          <a:xfrm>
            <a:off x="4156342" y="5778084"/>
            <a:ext cx="5717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(en comparaison, champ magnétique terrestre : 4.7*10</a:t>
            </a:r>
            <a:r>
              <a:rPr lang="fr-FR" baseline="30000" dirty="0"/>
              <a:t>-5</a:t>
            </a:r>
            <a:r>
              <a:rPr lang="fr-FR" dirty="0"/>
              <a:t> T)</a:t>
            </a:r>
          </a:p>
        </p:txBody>
      </p:sp>
    </p:spTree>
    <p:extLst>
      <p:ext uri="{BB962C8B-B14F-4D97-AF65-F5344CB8AC3E}">
        <p14:creationId xmlns:p14="http://schemas.microsoft.com/office/powerpoint/2010/main" val="40139155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A3D9A67-73A8-460E-B092-B8FEAC4FA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27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8F8FB8-9DFB-49AB-8267-9E322D24E70D}"/>
              </a:ext>
            </a:extLst>
          </p:cNvPr>
          <p:cNvSpPr txBox="1"/>
          <p:nvPr/>
        </p:nvSpPr>
        <p:spPr>
          <a:xfrm>
            <a:off x="447675" y="1200150"/>
            <a:ext cx="8963025" cy="463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B69ACE-ED31-4B5B-81F0-8FC836E9FBF4}"/>
              </a:ext>
            </a:extLst>
          </p:cNvPr>
          <p:cNvSpPr txBox="1"/>
          <p:nvPr/>
        </p:nvSpPr>
        <p:spPr>
          <a:xfrm>
            <a:off x="437322" y="1351508"/>
            <a:ext cx="933079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Bases physiques de la résonance magnétique nucléaire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Polarisation des tissus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Résonance et excitation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Relaxation</a:t>
            </a: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De la RMN à l’IRM : principe d’acquisition d’une image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Gradients de champs magnétiques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Sélection de coupe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Codage de phase et fréquence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Espace </a:t>
            </a:r>
            <a:r>
              <a:rPr lang="fr-FR" sz="2000" i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1299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28</a:t>
            </a:fld>
            <a:endParaRPr lang="fr-FR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A831730D-6F8E-4C17-B542-B9BD07B6207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La résonance en physique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5AA64A0-F955-486E-AC02-7CE1A1E046D3}"/>
              </a:ext>
            </a:extLst>
          </p:cNvPr>
          <p:cNvSpPr txBox="1"/>
          <p:nvPr/>
        </p:nvSpPr>
        <p:spPr>
          <a:xfrm>
            <a:off x="457200" y="1337543"/>
            <a:ext cx="925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« La</a:t>
            </a:r>
            <a:r>
              <a:rPr lang="fr-FR" b="1" dirty="0"/>
              <a:t> résonance </a:t>
            </a:r>
            <a:r>
              <a:rPr lang="fr-FR" dirty="0"/>
              <a:t>est un phénomène selon lequel certains systèmes physiques (électriques, mécaniques …) sont sensibles à certaines fréquences » (</a:t>
            </a:r>
            <a:r>
              <a:rPr lang="fr-FR" dirty="0" err="1"/>
              <a:t>Wikipedia</a:t>
            </a:r>
            <a:r>
              <a:rPr lang="fr-FR" dirty="0"/>
              <a:t>)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36766EA-8CFE-455D-B879-B0C52FF2E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523" y="2222546"/>
            <a:ext cx="6885466" cy="393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3535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29</a:t>
            </a:fld>
            <a:endParaRPr lang="fr-FR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A831730D-6F8E-4C17-B542-B9BD07B6207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La résonance en physique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8" name="Résonance diapason">
            <a:hlinkClick r:id="" action="ppaction://media"/>
            <a:extLst>
              <a:ext uri="{FF2B5EF4-FFF2-40B4-BE49-F238E27FC236}">
                <a16:creationId xmlns:a16="http://schemas.microsoft.com/office/drawing/2014/main" id="{743BE66C-D099-4241-9DCF-82AB3B66DB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03537" y="2266545"/>
            <a:ext cx="4098925" cy="41148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5AA64A0-F955-486E-AC02-7CE1A1E046D3}"/>
              </a:ext>
            </a:extLst>
          </p:cNvPr>
          <p:cNvSpPr txBox="1"/>
          <p:nvPr/>
        </p:nvSpPr>
        <p:spPr>
          <a:xfrm>
            <a:off x="457200" y="1337543"/>
            <a:ext cx="925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« La</a:t>
            </a:r>
            <a:r>
              <a:rPr lang="fr-FR" b="1" dirty="0"/>
              <a:t> résonance </a:t>
            </a:r>
            <a:r>
              <a:rPr lang="fr-FR" dirty="0"/>
              <a:t>est un phénomène selon lequel certains systèmes physiques (électriques, mécaniques …) sont sensibles à certaines fréquences » (</a:t>
            </a:r>
            <a:r>
              <a:rPr lang="fr-FR" dirty="0" err="1"/>
              <a:t>Wikipedia</a:t>
            </a:r>
            <a:r>
              <a:rPr lang="fr-F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6257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0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76C2E63-8D59-4570-B468-6DD758992B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B404E05-1F1B-43AF-92D0-F525C96711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193AD0F-48A8-4F83-A929-AE4E353AA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37" y="1874773"/>
            <a:ext cx="2204691" cy="269962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099BAE2-F833-447C-A2AF-081072BFDB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770" y="1874773"/>
            <a:ext cx="4174671" cy="269962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0D9D6E2-2AB2-4809-A70C-663DAD79AB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149" y="1435554"/>
            <a:ext cx="2857500" cy="424815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3E2EF06-E177-4E30-AD7F-95136096BAB8}"/>
              </a:ext>
            </a:extLst>
          </p:cNvPr>
          <p:cNvSpPr txBox="1"/>
          <p:nvPr/>
        </p:nvSpPr>
        <p:spPr>
          <a:xfrm>
            <a:off x="217337" y="6466125"/>
            <a:ext cx="30104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Crédits : http://www.info-radiologie.ch</a:t>
            </a:r>
            <a:endParaRPr lang="en-GB" sz="1400" i="1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933B4486-9740-43CB-850C-685CE78B6C2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Introduction : l’IRM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3946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30</a:t>
            </a:fld>
            <a:endParaRPr lang="fr-FR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A831730D-6F8E-4C17-B542-B9BD07B6207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Phénomène de résonance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Espace réservé du contenu 2">
                <a:extLst>
                  <a:ext uri="{FF2B5EF4-FFF2-40B4-BE49-F238E27FC236}">
                    <a16:creationId xmlns:a16="http://schemas.microsoft.com/office/drawing/2014/main" id="{F8E36476-951D-42D2-AD86-B461426F8E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1386" y="1194059"/>
                <a:ext cx="9447914" cy="303504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>
                    <a:srgbClr val="00A7F2"/>
                  </a:buClr>
                  <a:defRPr/>
                </a:pPr>
                <a:r>
                  <a:rPr lang="fr-FR" sz="1800" b="0" kern="0" dirty="0">
                    <a:ea typeface="ＭＳ Ｐゴシック"/>
                  </a:rPr>
                  <a:t>Première étape vue précédemment (polarisation) = le champ magnétique extérieur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180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180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</m:ctrlPr>
                          </m:sSubPr>
                          <m:e>
                            <m:r>
                              <a:rPr lang="fr-FR" sz="180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𝑩</m:t>
                            </m:r>
                          </m:e>
                          <m:sub>
                            <m:r>
                              <a:rPr lang="fr-FR" sz="180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𝟎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1800" b="0" kern="0" dirty="0">
                    <a:ea typeface="ＭＳ Ｐゴシック"/>
                  </a:rPr>
                  <a:t> a permis de créer une aimantation macroscopique des tissus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800" b="1" i="1">
                                <a:latin typeface="Cambria Math"/>
                              </a:rPr>
                              <m:t>𝑴</m:t>
                            </m:r>
                          </m:e>
                          <m:sub>
                            <m:r>
                              <a:rPr lang="fr-FR" sz="1800" b="1" i="1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1800" kern="0" dirty="0">
                    <a:ea typeface="ＭＳ Ｐゴシック"/>
                  </a:rPr>
                  <a:t>, </a:t>
                </a:r>
                <a:r>
                  <a:rPr lang="fr-FR" sz="1800" b="0" kern="0" dirty="0">
                    <a:ea typeface="ＭＳ Ｐゴシック"/>
                  </a:rPr>
                  <a:t>qui est la somme de millions de spins qui précessent autour de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1800" b="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</m:ctrlPr>
                          </m:sSubPr>
                          <m:e>
                            <m:r>
                              <a:rPr lang="fr-FR" sz="1800" b="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𝐵</m:t>
                            </m:r>
                          </m:e>
                          <m:sub>
                            <m:r>
                              <a:rPr lang="fr-FR" sz="1800" b="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0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1800" b="0" kern="0" dirty="0">
                    <a:ea typeface="ＭＳ Ｐゴシック"/>
                  </a:rPr>
                  <a:t> à la vitesse de rotation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800" b="0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sSubPr>
                      <m:e>
                        <m:r>
                          <a:rPr lang="fr-FR" sz="1800" b="0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  <m:t>𝜔</m:t>
                        </m:r>
                      </m:e>
                      <m:sub>
                        <m:r>
                          <a:rPr lang="fr-FR" sz="1800" b="0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  <m:t>𝐿</m:t>
                        </m:r>
                      </m:sub>
                    </m:sSub>
                    <m:r>
                      <a:rPr lang="fr-FR" sz="1800" b="0" i="1" ker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/>
                      </a:rPr>
                      <m:t>=</m:t>
                    </m:r>
                    <m:r>
                      <a:rPr lang="fr-FR" sz="1800" b="0" i="1" ker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/>
                      </a:rPr>
                      <m:t>𝛾</m:t>
                    </m:r>
                    <m:sSub>
                      <m:sSubPr>
                        <m:ctrlPr>
                          <a:rPr lang="fr-FR" sz="1800" b="0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sSubPr>
                      <m:e>
                        <m:r>
                          <a:rPr lang="fr-FR" sz="1800" b="0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  <m:t>𝐵</m:t>
                        </m:r>
                      </m:e>
                      <m:sub>
                        <m:r>
                          <a:rPr lang="fr-FR" sz="1800" b="0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  <m:t>0</m:t>
                        </m:r>
                      </m:sub>
                    </m:sSub>
                  </m:oMath>
                </a14:m>
                <a:endParaRPr lang="fr-FR" sz="1800" b="0" kern="0" dirty="0">
                  <a:ea typeface="ＭＳ Ｐゴシック"/>
                </a:endParaRPr>
              </a:p>
              <a:p>
                <a:pPr>
                  <a:buClr>
                    <a:srgbClr val="00A7F2"/>
                  </a:buClr>
                  <a:defRPr/>
                </a:pPr>
                <a:endParaRPr lang="fr-FR" sz="1800" b="0" kern="0" dirty="0">
                  <a:ea typeface="ＭＳ Ｐゴシック"/>
                </a:endParaRPr>
              </a:p>
              <a:p>
                <a:pPr>
                  <a:buClr>
                    <a:srgbClr val="00A7F2"/>
                  </a:buClr>
                  <a:defRPr/>
                </a:pPr>
                <a:endParaRPr lang="fr-FR" sz="1800" b="0" kern="0" dirty="0">
                  <a:ea typeface="ＭＳ Ｐゴシック"/>
                </a:endParaRPr>
              </a:p>
              <a:p>
                <a:pPr>
                  <a:buClr>
                    <a:srgbClr val="00A7F2"/>
                  </a:buClr>
                  <a:defRPr/>
                </a:pPr>
                <a:endParaRPr lang="fr-FR" sz="1800" b="0" kern="0" dirty="0">
                  <a:ea typeface="ＭＳ Ｐゴシック"/>
                </a:endParaRPr>
              </a:p>
              <a:p>
                <a:pPr>
                  <a:buClr>
                    <a:srgbClr val="00A7F2"/>
                  </a:buClr>
                  <a:defRPr/>
                </a:pPr>
                <a:r>
                  <a:rPr lang="fr-FR" sz="1800" kern="0" dirty="0">
                    <a:ea typeface="ＭＳ Ｐゴシック"/>
                  </a:rPr>
                  <a:t>La deuxième étape </a:t>
                </a:r>
                <a:r>
                  <a:rPr lang="fr-FR" sz="1800" b="0" kern="0" dirty="0">
                    <a:ea typeface="ＭＳ Ｐゴシック"/>
                  </a:rPr>
                  <a:t>consiste à faire basculer cette aimantation dans le </a:t>
                </a:r>
                <a:r>
                  <a:rPr lang="fr-FR" sz="1800" kern="0" dirty="0">
                    <a:ea typeface="ＭＳ Ｐゴシック"/>
                  </a:rPr>
                  <a:t>plan transverse</a:t>
                </a:r>
                <a:r>
                  <a:rPr lang="fr-FR" sz="1800" b="0" kern="0" dirty="0">
                    <a:ea typeface="ＭＳ Ｐゴシック"/>
                  </a:rPr>
                  <a:t>, grâce à l’apport </a:t>
                </a:r>
                <a:r>
                  <a:rPr lang="fr-FR" sz="1800" kern="0" dirty="0">
                    <a:ea typeface="ＭＳ Ｐゴシック"/>
                  </a:rPr>
                  <a:t>d’une onde radiofréquence </a:t>
                </a:r>
                <a:r>
                  <a:rPr lang="fr-FR" sz="1800" b="0" kern="0" dirty="0">
                    <a:ea typeface="ＭＳ Ｐゴシック"/>
                  </a:rPr>
                  <a:t>(= onde EM comme dans votre poste de radio).</a:t>
                </a:r>
              </a:p>
              <a:p>
                <a:pPr marL="0" lvl="0" indent="0">
                  <a:buClr>
                    <a:srgbClr val="00A7F2"/>
                  </a:buClr>
                  <a:buNone/>
                  <a:defRPr/>
                </a:pPr>
                <a:endParaRPr lang="fr-FR" sz="1800" kern="0" dirty="0">
                  <a:ea typeface="ＭＳ Ｐゴシック"/>
                </a:endParaRPr>
              </a:p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Font typeface="Wingdings" charset="0"/>
                  <a:buChar char="Ä"/>
                  <a:tabLst/>
                  <a:defRPr/>
                </a:pPr>
                <a:endParaRPr kumimoji="1" lang="fr-FR" sz="18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</a:endParaRPr>
              </a:p>
            </p:txBody>
          </p:sp>
        </mc:Choice>
        <mc:Fallback xmlns="">
          <p:sp>
            <p:nvSpPr>
              <p:cNvPr id="62" name="Espace réservé du contenu 2">
                <a:extLst>
                  <a:ext uri="{FF2B5EF4-FFF2-40B4-BE49-F238E27FC236}">
                    <a16:creationId xmlns:a16="http://schemas.microsoft.com/office/drawing/2014/main" id="{F8E36476-951D-42D2-AD86-B461426F8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86" y="1194059"/>
                <a:ext cx="9447914" cy="3035041"/>
              </a:xfrm>
              <a:prstGeom prst="rect">
                <a:avLst/>
              </a:prstGeom>
              <a:blipFill>
                <a:blip r:embed="rId2"/>
                <a:stretch>
                  <a:fillRect l="-387" r="-71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>
            <a:extLst>
              <a:ext uri="{FF2B5EF4-FFF2-40B4-BE49-F238E27FC236}">
                <a16:creationId xmlns:a16="http://schemas.microsoft.com/office/drawing/2014/main" id="{977139D9-9CA9-4493-BBCF-8A1B9757F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146" y="1862516"/>
            <a:ext cx="1502153" cy="133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74992B9-F469-4424-B340-88B404A6B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5185" y="4011568"/>
            <a:ext cx="3678730" cy="24781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983FE70-9596-4D11-AB13-CC6C40DDE569}"/>
                  </a:ext>
                </a:extLst>
              </p:cNvPr>
              <p:cNvSpPr txBox="1"/>
              <p:nvPr/>
            </p:nvSpPr>
            <p:spPr>
              <a:xfrm>
                <a:off x="4913833" y="4622194"/>
                <a:ext cx="2495550" cy="7056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>
                    <a:solidFill>
                      <a:srgbClr val="00B050"/>
                    </a:solidFill>
                  </a:rPr>
                  <a:t>Apport d’énergie par une onde RF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fr-FR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endParaRPr lang="fr-FR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983FE70-9596-4D11-AB13-CC6C40DDE5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3833" y="4622194"/>
                <a:ext cx="2495550" cy="705642"/>
              </a:xfrm>
              <a:prstGeom prst="rect">
                <a:avLst/>
              </a:prstGeom>
              <a:blipFill>
                <a:blip r:embed="rId5"/>
                <a:stretch>
                  <a:fillRect t="-4310" b="-94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0A84A39E-0A97-411F-8D76-1B631692A0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452125">
            <a:off x="4836491" y="3875706"/>
            <a:ext cx="856268" cy="65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346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31</a:t>
            </a:fld>
            <a:endParaRPr lang="fr-FR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A831730D-6F8E-4C17-B542-B9BD07B6207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Phénomène de résonance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2" name="Espace réservé du contenu 2">
            <a:extLst>
              <a:ext uri="{FF2B5EF4-FFF2-40B4-BE49-F238E27FC236}">
                <a16:creationId xmlns:a16="http://schemas.microsoft.com/office/drawing/2014/main" id="{F8E36476-951D-42D2-AD86-B461426F8EA0}"/>
              </a:ext>
            </a:extLst>
          </p:cNvPr>
          <p:cNvSpPr txBox="1">
            <a:spLocks/>
          </p:cNvSpPr>
          <p:nvPr/>
        </p:nvSpPr>
        <p:spPr>
          <a:xfrm>
            <a:off x="191386" y="1194059"/>
            <a:ext cx="9447914" cy="303504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Clr>
                <a:srgbClr val="00A7F2"/>
              </a:buClr>
              <a:buNone/>
              <a:defRPr/>
            </a:pPr>
            <a:r>
              <a:rPr lang="fr-FR" sz="1800" b="0" kern="0" dirty="0">
                <a:ea typeface="ＭＳ Ｐゴシック"/>
              </a:rPr>
              <a:t>Pourquoi parle-t-on de </a:t>
            </a:r>
            <a:r>
              <a:rPr lang="fr-FR" sz="1800" kern="0" dirty="0">
                <a:ea typeface="ＭＳ Ｐゴシック"/>
              </a:rPr>
              <a:t>résonance</a:t>
            </a:r>
            <a:r>
              <a:rPr lang="fr-FR" sz="1800" b="0" kern="0" dirty="0">
                <a:ea typeface="ＭＳ Ｐゴシック"/>
              </a:rPr>
              <a:t> et d’onde/impulsion </a:t>
            </a:r>
            <a:r>
              <a:rPr lang="fr-FR" sz="1800" kern="0" dirty="0">
                <a:ea typeface="ＭＳ Ｐゴシック"/>
              </a:rPr>
              <a:t>radiofréquence</a:t>
            </a:r>
            <a:r>
              <a:rPr lang="fr-FR" sz="1800" b="0" kern="0" dirty="0">
                <a:ea typeface="ＭＳ Ｐゴシック"/>
              </a:rPr>
              <a:t> ?</a:t>
            </a:r>
          </a:p>
          <a:p>
            <a:pPr marL="0" lvl="0" indent="0">
              <a:buClr>
                <a:srgbClr val="00A7F2"/>
              </a:buClr>
              <a:buNone/>
              <a:defRPr/>
            </a:pPr>
            <a:endParaRPr lang="fr-FR" sz="18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Espace réservé du contenu 2">
                <a:extLst>
                  <a:ext uri="{FF2B5EF4-FFF2-40B4-BE49-F238E27FC236}">
                    <a16:creationId xmlns:a16="http://schemas.microsoft.com/office/drawing/2014/main" id="{BAF243C2-A7A3-4A32-9BBB-B19E43B5111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3786" y="1911479"/>
                <a:ext cx="6949199" cy="4651246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>
                    <a:srgbClr val="00A7F2"/>
                  </a:buClr>
                  <a:defRPr/>
                </a:pPr>
                <a:r>
                  <a:rPr lang="fr-FR" sz="1800" b="0" kern="0" dirty="0">
                    <a:ea typeface="ＭＳ Ｐゴシック"/>
                  </a:rPr>
                  <a:t>La bascule de l’aimantation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800" i="1">
                                <a:latin typeface="Cambria Math"/>
                              </a:rPr>
                              <m:t>𝑴</m:t>
                            </m:r>
                          </m:e>
                          <m:sub>
                            <m:r>
                              <a:rPr lang="fr-FR" sz="1800" i="1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1800" kern="0" dirty="0">
                    <a:ea typeface="ＭＳ Ｐゴシック"/>
                  </a:rPr>
                  <a:t> </a:t>
                </a:r>
                <a:r>
                  <a:rPr lang="fr-FR" sz="1800" b="0" kern="0" dirty="0">
                    <a:ea typeface="ＭＳ Ｐゴシック"/>
                  </a:rPr>
                  <a:t>n’est possible que si l’onde radiofréquence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1800" b="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</m:ctrlPr>
                          </m:sSubPr>
                          <m:e>
                            <m:r>
                              <a:rPr lang="fr-FR" sz="1800" b="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𝐵</m:t>
                            </m:r>
                          </m:e>
                          <m:sub>
                            <m:r>
                              <a:rPr lang="fr-FR" sz="1800" b="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1800" b="0" kern="0" dirty="0">
                    <a:ea typeface="ＭＳ Ｐゴシック"/>
                  </a:rPr>
                  <a:t> qui est appliquée a une fréquence égale à la fréquence de Larmor (= fréquence de précession des spins) </a:t>
                </a:r>
              </a:p>
              <a:p>
                <a:pPr marL="0" indent="0">
                  <a:buClr>
                    <a:srgbClr val="00A7F2"/>
                  </a:buClr>
                  <a:buNone/>
                  <a:defRPr/>
                </a:pPr>
                <a:r>
                  <a:rPr lang="fr-FR" sz="1800" b="0" kern="0" dirty="0">
                    <a:ea typeface="ＭＳ Ｐゴシック"/>
                  </a:rPr>
                  <a:t>       = phénomène de </a:t>
                </a:r>
                <a:r>
                  <a:rPr lang="fr-FR" sz="1800" kern="0" dirty="0">
                    <a:ea typeface="ＭＳ Ｐゴシック"/>
                  </a:rPr>
                  <a:t>résonance</a:t>
                </a:r>
                <a:r>
                  <a:rPr lang="fr-FR" sz="1800" b="0" kern="0" dirty="0">
                    <a:ea typeface="ＭＳ Ｐゴシック"/>
                  </a:rPr>
                  <a:t>.</a:t>
                </a:r>
              </a:p>
              <a:p>
                <a:pPr marL="0" indent="0">
                  <a:buClr>
                    <a:srgbClr val="00A7F2"/>
                  </a:buClr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sz="1800" b="0" i="1" kern="0" smtClea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sSubPr>
                            <m:e>
                              <m:r>
                                <a:rPr lang="fr-FR" sz="1800" b="0" i="1" kern="0" smtClea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sz="1800" b="0" i="1" kern="0" smtClea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sSub>
                        <m:sSubPr>
                          <m:ctrlP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1</m:t>
                          </m:r>
                        </m:sub>
                      </m:sSub>
                      <m:func>
                        <m:funcPr>
                          <m:ctrlP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1800" b="0" i="0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fr-FR" sz="1800" b="0" i="1" kern="0" smtClea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1800" b="0" i="1" kern="0" smtClean="0">
                                      <a:latin typeface="Cambria Math" panose="02040503050406030204" pitchFamily="18" charset="0"/>
                                      <a:ea typeface="ＭＳ Ｐゴシック"/>
                                    </a:rPr>
                                  </m:ctrlPr>
                                </m:sSubPr>
                                <m:e>
                                  <m:r>
                                    <a:rPr lang="fr-FR" sz="1800" b="0" i="1" kern="0" smtClean="0">
                                      <a:latin typeface="Cambria Math" panose="02040503050406030204" pitchFamily="18" charset="0"/>
                                      <a:ea typeface="ＭＳ Ｐゴシック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fr-FR" sz="1800" b="0" i="1" kern="0" smtClean="0">
                                      <a:latin typeface="Cambria Math" panose="02040503050406030204" pitchFamily="18" charset="0"/>
                                      <a:ea typeface="ＭＳ Ｐゴシック"/>
                                    </a:rPr>
                                    <m:t>𝐿</m:t>
                                  </m:r>
                                </m:sub>
                              </m:sSub>
                              <m:r>
                                <a:rPr lang="fr-FR" sz="1800" b="0" i="1" kern="0" smtClea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𝑡</m:t>
                              </m:r>
                            </m:e>
                          </m:d>
                          <m: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.</m:t>
                          </m:r>
                          <m:acc>
                            <m:accPr>
                              <m:chr m:val="⃗"/>
                              <m:ctrlPr>
                                <a:rPr lang="fr-FR" sz="1800" b="0" i="1" kern="0" smtClea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accPr>
                            <m:e>
                              <m:r>
                                <a:rPr lang="fr-FR" sz="1800" b="0" i="1" kern="0" smtClea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𝑥</m:t>
                              </m:r>
                            </m:e>
                          </m:acc>
                        </m:e>
                      </m:func>
                    </m:oMath>
                  </m:oMathPara>
                </a14:m>
                <a:endParaRPr lang="fr-FR" sz="1800" b="0" kern="0" dirty="0">
                  <a:ea typeface="ＭＳ Ｐゴシック"/>
                </a:endParaRPr>
              </a:p>
              <a:p>
                <a:pPr marL="0" indent="0">
                  <a:buClr>
                    <a:srgbClr val="00A7F2"/>
                  </a:buClr>
                  <a:buNone/>
                  <a:defRPr/>
                </a:pPr>
                <a:endParaRPr lang="fr-FR" sz="1800" b="0" kern="0" dirty="0">
                  <a:ea typeface="ＭＳ Ｐゴシック"/>
                </a:endParaRPr>
              </a:p>
              <a:p>
                <a:pPr marL="0" indent="0">
                  <a:buClr>
                    <a:srgbClr val="00A7F2"/>
                  </a:buClr>
                  <a:buNone/>
                  <a:defRPr/>
                </a:pPr>
                <a:endParaRPr lang="fr-FR" sz="1800" b="0" kern="0" dirty="0">
                  <a:ea typeface="ＭＳ Ｐゴシック"/>
                </a:endParaRPr>
              </a:p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Font typeface="Wingdings" charset="0"/>
                  <a:buChar char="Ä"/>
                  <a:tabLst/>
                  <a:defRPr/>
                </a:pPr>
                <a:r>
                  <a:rPr kumimoji="1" lang="fr-FR" sz="18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ＭＳ Ｐゴシック"/>
                  </a:rPr>
                  <a:t>Calculons l’ordre de grandeur de cette fréquence pour 1 IRM 3T :</a:t>
                </a:r>
              </a:p>
            </p:txBody>
          </p:sp>
        </mc:Choice>
        <mc:Fallback xmlns="">
          <p:sp>
            <p:nvSpPr>
              <p:cNvPr id="9" name="Espace réservé du contenu 2">
                <a:extLst>
                  <a:ext uri="{FF2B5EF4-FFF2-40B4-BE49-F238E27FC236}">
                    <a16:creationId xmlns:a16="http://schemas.microsoft.com/office/drawing/2014/main" id="{BAF243C2-A7A3-4A32-9BBB-B19E43B51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86" y="1911479"/>
                <a:ext cx="6949199" cy="4651246"/>
              </a:xfrm>
              <a:prstGeom prst="rect">
                <a:avLst/>
              </a:prstGeom>
              <a:blipFill>
                <a:blip r:embed="rId2"/>
                <a:stretch>
                  <a:fillRect l="-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C1E48D1-D124-4146-8C6D-029FBB2BFCFA}"/>
                  </a:ext>
                </a:extLst>
              </p:cNvPr>
              <p:cNvSpPr/>
              <p:nvPr/>
            </p:nvSpPr>
            <p:spPr>
              <a:xfrm>
                <a:off x="3428313" y="3520932"/>
                <a:ext cx="17041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kern="0" dirty="0">
                    <a:solidFill>
                      <a:schemeClr val="tx1"/>
                    </a:solidFill>
                    <a:ea typeface="ＭＳ Ｐゴシック"/>
                  </a:rPr>
                  <a:t>Avec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sSubPr>
                      <m:e>
                        <m:r>
                          <a:rPr lang="fr-FR" b="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  <m:t>𝜔</m:t>
                        </m:r>
                      </m:e>
                      <m:sub>
                        <m:r>
                          <a:rPr lang="fr-FR" b="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  <m:t>𝐿</m:t>
                        </m:r>
                      </m:sub>
                    </m:sSub>
                    <m:r>
                      <a:rPr lang="fr-FR" b="0" i="1" ker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/>
                      </a:rPr>
                      <m:t>=</m:t>
                    </m:r>
                    <m:r>
                      <a:rPr lang="fr-FR" b="0" i="1" ker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/>
                      </a:rPr>
                      <m:t>𝛾</m:t>
                    </m:r>
                    <m:sSub>
                      <m:sSubPr>
                        <m:ctrlPr>
                          <a:rPr lang="fr-FR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sSubPr>
                      <m:e>
                        <m:r>
                          <a:rPr lang="fr-FR" b="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  <m:t>𝐵</m:t>
                        </m:r>
                      </m:e>
                      <m:sub>
                        <m:r>
                          <a:rPr lang="fr-FR" b="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  <m:t>0</m:t>
                        </m:r>
                      </m:sub>
                    </m:sSub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C1E48D1-D124-4146-8C6D-029FBB2BFC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313" y="3520932"/>
                <a:ext cx="1704184" cy="369332"/>
              </a:xfrm>
              <a:prstGeom prst="rect">
                <a:avLst/>
              </a:prstGeom>
              <a:blipFill>
                <a:blip r:embed="rId3"/>
                <a:stretch>
                  <a:fillRect l="-2857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 10">
            <a:extLst>
              <a:ext uri="{FF2B5EF4-FFF2-40B4-BE49-F238E27FC236}">
                <a16:creationId xmlns:a16="http://schemas.microsoft.com/office/drawing/2014/main" id="{DFD96288-54FF-4B64-B566-D09013F9B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780" y="1682606"/>
            <a:ext cx="2728944" cy="18383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922321E-F13B-4C3C-A8B6-C92B1DB292E6}"/>
                  </a:ext>
                </a:extLst>
              </p:cNvPr>
              <p:cNvSpPr/>
              <p:nvPr/>
            </p:nvSpPr>
            <p:spPr>
              <a:xfrm>
                <a:off x="692173" y="4525262"/>
                <a:ext cx="5711115" cy="5667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𝑓</m:t>
                          </m:r>
                        </m:e>
                        <m:sub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𝐿</m:t>
                          </m:r>
                        </m:sub>
                      </m:sSub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f>
                        <m:fPr>
                          <m:ctrlP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sSubPr>
                            <m:e>
                              <m: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𝜋</m:t>
                          </m:r>
                        </m:den>
                      </m:f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f>
                        <m:fPr>
                          <m:ctrlP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Pr>
                        <m:num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𝛾</m:t>
                          </m:r>
                        </m:num>
                        <m:den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2 </m:t>
                          </m:r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𝜋</m:t>
                          </m:r>
                        </m:den>
                      </m:f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∗</m:t>
                      </m:r>
                      <m:sSub>
                        <m:sSubPr>
                          <m:ctrlP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=42,85 </m:t>
                      </m:r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𝑀𝐻𝑧</m:t>
                      </m:r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sSup>
                        <m:sSupPr>
                          <m:ctrlP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pPr>
                        <m:e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𝑇</m:t>
                          </m:r>
                        </m:e>
                        <m:sup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−1</m:t>
                          </m:r>
                        </m:sup>
                      </m:sSup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∗3 </m:t>
                      </m:r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𝑇</m:t>
                      </m:r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=128 </m:t>
                      </m:r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𝑀𝐻𝑧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922321E-F13B-4C3C-A8B6-C92B1DB292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173" y="4525262"/>
                <a:ext cx="5711115" cy="56675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age 13">
            <a:extLst>
              <a:ext uri="{FF2B5EF4-FFF2-40B4-BE49-F238E27FC236}">
                <a16:creationId xmlns:a16="http://schemas.microsoft.com/office/drawing/2014/main" id="{98EE099B-8937-47C2-9B59-C4DF588B564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380"/>
          <a:stretch/>
        </p:blipFill>
        <p:spPr>
          <a:xfrm>
            <a:off x="6609405" y="4485019"/>
            <a:ext cx="3136900" cy="1744615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7E3D3332-2DF9-4929-AD74-B5937A01644C}"/>
              </a:ext>
            </a:extLst>
          </p:cNvPr>
          <p:cNvSpPr/>
          <p:nvPr/>
        </p:nvSpPr>
        <p:spPr>
          <a:xfrm>
            <a:off x="6604374" y="5037042"/>
            <a:ext cx="854884" cy="12186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262AB54-6BB3-475E-A68A-8C98163686DA}"/>
              </a:ext>
            </a:extLst>
          </p:cNvPr>
          <p:cNvSpPr txBox="1"/>
          <p:nvPr/>
        </p:nvSpPr>
        <p:spPr>
          <a:xfrm>
            <a:off x="692173" y="5606198"/>
            <a:ext cx="5392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128 MHz = fréquence dans le domaine des radiofréquences dans le spectre EM</a:t>
            </a:r>
          </a:p>
        </p:txBody>
      </p:sp>
    </p:spTree>
    <p:extLst>
      <p:ext uri="{BB962C8B-B14F-4D97-AF65-F5344CB8AC3E}">
        <p14:creationId xmlns:p14="http://schemas.microsoft.com/office/powerpoint/2010/main" val="41288321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32</a:t>
            </a:fld>
            <a:endParaRPr lang="fr-FR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A831730D-6F8E-4C17-B542-B9BD07B6207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Phénomène de résonance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Espace réservé du contenu 2">
                <a:extLst>
                  <a:ext uri="{FF2B5EF4-FFF2-40B4-BE49-F238E27FC236}">
                    <a16:creationId xmlns:a16="http://schemas.microsoft.com/office/drawing/2014/main" id="{F8E36476-951D-42D2-AD86-B461426F8E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1386" y="1367578"/>
                <a:ext cx="6142738" cy="3652097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>
                    <a:srgbClr val="00A7F2"/>
                  </a:buClr>
                  <a:defRPr/>
                </a:pPr>
                <a:r>
                  <a:rPr lang="fr-FR" sz="1800" b="0" kern="0" dirty="0">
                    <a:ea typeface="ＭＳ Ｐゴシック"/>
                  </a:rPr>
                  <a:t>Le bascule de l’aimantation par une onde radiofréquence (RF) va créer une </a:t>
                </a:r>
                <a:r>
                  <a:rPr lang="fr-FR" sz="1800" kern="0" dirty="0">
                    <a:ea typeface="ＭＳ Ｐゴシック"/>
                  </a:rPr>
                  <a:t>aimantation longitudinale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1800" b="0" i="1" kern="0" smtClea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1800" b="0" i="1" kern="0" smtClean="0">
                                <a:latin typeface="Cambria Math" panose="02040503050406030204" pitchFamily="18" charset="0"/>
                                <a:ea typeface="ＭＳ Ｐゴシック"/>
                              </a:rPr>
                            </m:ctrlPr>
                          </m:sSubPr>
                          <m:e>
                            <m:r>
                              <a:rPr lang="fr-FR" sz="1800" b="0" i="1" kern="0" smtClea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𝑀</m:t>
                            </m:r>
                          </m:e>
                          <m:sub>
                            <m:r>
                              <a:rPr lang="fr-FR" sz="1800" b="0" i="1" kern="0" smtClea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𝑧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1800" b="0" kern="0" dirty="0">
                    <a:ea typeface="ＭＳ Ｐゴシック"/>
                  </a:rPr>
                  <a:t> et une </a:t>
                </a:r>
                <a:r>
                  <a:rPr lang="fr-FR" sz="1800" kern="0" dirty="0">
                    <a:ea typeface="ＭＳ Ｐゴシック"/>
                  </a:rPr>
                  <a:t>aimantation transversale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1800" b="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</m:ctrlPr>
                          </m:sSubPr>
                          <m:e>
                            <m:r>
                              <a:rPr lang="fr-FR" sz="1800" b="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𝑀</m:t>
                            </m:r>
                          </m:e>
                          <m:sub>
                            <m:r>
                              <a:rPr lang="fr-FR" sz="1800" b="0" i="1" kern="0" smtClea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𝑥𝑦</m:t>
                            </m:r>
                          </m:sub>
                        </m:sSub>
                      </m:e>
                    </m:acc>
                  </m:oMath>
                </a14:m>
                <a:endParaRPr lang="fr-FR" sz="1800" b="0" kern="0" dirty="0">
                  <a:ea typeface="ＭＳ Ｐゴシック"/>
                </a:endParaRPr>
              </a:p>
              <a:p>
                <a:pPr>
                  <a:buClr>
                    <a:srgbClr val="00A7F2"/>
                  </a:buClr>
                  <a:defRPr/>
                </a:pPr>
                <a:endParaRPr lang="fr-FR" sz="1800" b="0" kern="0" dirty="0">
                  <a:ea typeface="ＭＳ Ｐゴシック"/>
                </a:endParaRPr>
              </a:p>
              <a:p>
                <a:pPr>
                  <a:buClr>
                    <a:srgbClr val="00A7F2"/>
                  </a:buClr>
                  <a:defRPr/>
                </a:pPr>
                <a:r>
                  <a:rPr lang="fr-FR" sz="1800" b="0" kern="0" dirty="0">
                    <a:ea typeface="ＭＳ Ｐゴシック"/>
                  </a:rPr>
                  <a:t>L’angle de bascule est égal à :</a:t>
                </a:r>
              </a:p>
              <a:p>
                <a:pPr>
                  <a:buClr>
                    <a:srgbClr val="00A7F2"/>
                  </a:buClr>
                  <a:defRPr/>
                </a:pPr>
                <a:endParaRPr lang="fr-FR" sz="1800" b="0" kern="0" dirty="0">
                  <a:ea typeface="ＭＳ Ｐゴシック"/>
                </a:endParaRPr>
              </a:p>
              <a:p>
                <a:pPr>
                  <a:buClr>
                    <a:srgbClr val="00A7F2"/>
                  </a:buClr>
                  <a:defRPr/>
                </a:pPr>
                <a:endParaRPr lang="fr-FR" sz="1800" b="0" kern="0" dirty="0">
                  <a:ea typeface="ＭＳ Ｐゴシック"/>
                </a:endParaRPr>
              </a:p>
              <a:p>
                <a:pPr>
                  <a:buClr>
                    <a:srgbClr val="00A7F2"/>
                  </a:buClr>
                  <a:defRPr/>
                </a:pPr>
                <a:r>
                  <a:rPr lang="fr-FR" sz="1800" b="0" kern="0" dirty="0">
                    <a:ea typeface="ＭＳ Ｐゴシック"/>
                  </a:rPr>
                  <a:t>En IRM, on a généralement :</a:t>
                </a:r>
              </a:p>
              <a:p>
                <a:pPr lvl="1">
                  <a:buClr>
                    <a:srgbClr val="00A7F2"/>
                  </a:buClr>
                  <a:defRPr/>
                </a:pPr>
                <a:r>
                  <a:rPr lang="fr-FR" sz="1800" kern="0" dirty="0">
                    <a:ea typeface="ＭＳ Ｐゴシック"/>
                  </a:rPr>
                  <a:t>B</a:t>
                </a:r>
                <a:r>
                  <a:rPr lang="fr-FR" sz="1800" kern="0" baseline="-25000" dirty="0">
                    <a:ea typeface="ＭＳ Ｐゴシック"/>
                  </a:rPr>
                  <a:t>1</a:t>
                </a:r>
                <a:r>
                  <a:rPr lang="fr-FR" sz="1800" kern="0" dirty="0">
                    <a:ea typeface="ＭＳ Ｐゴシック"/>
                  </a:rPr>
                  <a:t> est l’amplitude de l’impulsion RF, de l’ordre du </a:t>
                </a:r>
                <a:r>
                  <a:rPr lang="fr-FR" sz="1800" kern="0" dirty="0" err="1">
                    <a:ea typeface="ＭＳ Ｐゴシック"/>
                  </a:rPr>
                  <a:t>μT</a:t>
                </a:r>
                <a:endParaRPr lang="fr-FR" sz="1800" kern="0" dirty="0">
                  <a:ea typeface="ＭＳ Ｐゴシック"/>
                </a:endParaRPr>
              </a:p>
              <a:p>
                <a:pPr lvl="1">
                  <a:buClr>
                    <a:srgbClr val="00A7F2"/>
                  </a:buClr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𝑅𝐹</m:t>
                        </m:r>
                      </m:sub>
                    </m:sSub>
                  </m:oMath>
                </a14:m>
                <a:r>
                  <a:rPr lang="fr-FR" sz="1800" b="0" kern="0" dirty="0">
                    <a:ea typeface="ＭＳ Ｐゴシック"/>
                  </a:rPr>
                  <a:t> est la durée de l’impulsion RF, de l’ordre de la ms = </a:t>
                </a:r>
                <a:r>
                  <a:rPr lang="fr-FR" sz="1800" b="1" kern="0" dirty="0">
                    <a:ea typeface="ＭＳ Ｐゴシック"/>
                  </a:rPr>
                  <a:t>impulsion</a:t>
                </a:r>
                <a:r>
                  <a:rPr lang="fr-FR" sz="1800" b="0" kern="0" dirty="0">
                    <a:ea typeface="ＭＳ Ｐゴシック"/>
                  </a:rPr>
                  <a:t> RF</a:t>
                </a:r>
              </a:p>
              <a:p>
                <a:pPr marL="0" lvl="0" indent="0">
                  <a:buClr>
                    <a:srgbClr val="00A7F2"/>
                  </a:buClr>
                  <a:buNone/>
                  <a:defRPr/>
                </a:pPr>
                <a:endParaRPr lang="fr-FR" sz="1800" kern="0" dirty="0">
                  <a:ea typeface="ＭＳ Ｐゴシック"/>
                </a:endParaRPr>
              </a:p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Font typeface="Wingdings" charset="0"/>
                  <a:buChar char="Ä"/>
                  <a:tabLst/>
                  <a:defRPr/>
                </a:pPr>
                <a:endParaRPr kumimoji="1" lang="fr-FR" sz="18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</a:endParaRPr>
              </a:p>
            </p:txBody>
          </p:sp>
        </mc:Choice>
        <mc:Fallback xmlns="">
          <p:sp>
            <p:nvSpPr>
              <p:cNvPr id="62" name="Espace réservé du contenu 2">
                <a:extLst>
                  <a:ext uri="{FF2B5EF4-FFF2-40B4-BE49-F238E27FC236}">
                    <a16:creationId xmlns:a16="http://schemas.microsoft.com/office/drawing/2014/main" id="{F8E36476-951D-42D2-AD86-B461426F8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86" y="1367578"/>
                <a:ext cx="6142738" cy="3652097"/>
              </a:xfrm>
              <a:prstGeom prst="rect">
                <a:avLst/>
              </a:prstGeom>
              <a:blipFill>
                <a:blip r:embed="rId2"/>
                <a:stretch>
                  <a:fillRect l="-595" t="-835" r="-397" b="-10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C74992B9-F469-4424-B340-88B404A6B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4" y="1646029"/>
            <a:ext cx="3256511" cy="21937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983FE70-9596-4D11-AB13-CC6C40DDE569}"/>
                  </a:ext>
                </a:extLst>
              </p:cNvPr>
              <p:cNvSpPr txBox="1"/>
              <p:nvPr/>
            </p:nvSpPr>
            <p:spPr>
              <a:xfrm>
                <a:off x="7730240" y="1226286"/>
                <a:ext cx="1984374" cy="549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>
                    <a:solidFill>
                      <a:srgbClr val="00B050"/>
                    </a:solidFill>
                  </a:rPr>
                  <a:t>Apport d’énergie par une onde RF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14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1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fr-FR" sz="1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endParaRPr lang="fr-FR" sz="1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983FE70-9596-4D11-AB13-CC6C40DDE5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0240" y="1226286"/>
                <a:ext cx="1984374" cy="549381"/>
              </a:xfrm>
              <a:prstGeom prst="rect">
                <a:avLst/>
              </a:prstGeom>
              <a:blipFill>
                <a:blip r:embed="rId4"/>
                <a:stretch>
                  <a:fillRect t="-2222" b="-12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FDF89F7A-A38B-4555-BC9B-1DEAFE2F98F5}"/>
                  </a:ext>
                </a:extLst>
              </p:cNvPr>
              <p:cNvSpPr txBox="1"/>
              <p:nvPr/>
            </p:nvSpPr>
            <p:spPr>
              <a:xfrm>
                <a:off x="2345087" y="3152001"/>
                <a:ext cx="176978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𝜃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𝑟𝑎𝑑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𝛾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𝑅𝐹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FDF89F7A-A38B-4555-BC9B-1DEAFE2F9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5087" y="3152001"/>
                <a:ext cx="1769780" cy="276999"/>
              </a:xfrm>
              <a:prstGeom prst="rect">
                <a:avLst/>
              </a:prstGeom>
              <a:blipFill>
                <a:blip r:embed="rId5"/>
                <a:stretch>
                  <a:fillRect l="-2759" r="-690" b="-217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EFCE5C50-0351-4434-BA74-1D6592F190E8}"/>
              </a:ext>
            </a:extLst>
          </p:cNvPr>
          <p:cNvSpPr/>
          <p:nvPr/>
        </p:nvSpPr>
        <p:spPr>
          <a:xfrm>
            <a:off x="4867275" y="5821436"/>
            <a:ext cx="4953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400" dirty="0">
                <a:hlinkClick r:id="rId6"/>
              </a:rPr>
              <a:t>Phase d'excitation du phénomène de résonance magnétique nucléaire en IRM (imaios.com)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6025582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CA4634A3-E2AF-4D99-9E8F-5E4A070B8318}"/>
              </a:ext>
            </a:extLst>
          </p:cNvPr>
          <p:cNvSpPr/>
          <p:nvPr/>
        </p:nvSpPr>
        <p:spPr>
          <a:xfrm>
            <a:off x="0" y="1065237"/>
            <a:ext cx="9906000" cy="5510661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7E240DD-3CA3-4745-9595-FD12C0CE4D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5A1AB4D-A89F-47FE-AF7D-968D544401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33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2">
                <a:extLst>
                  <a:ext uri="{FF2B5EF4-FFF2-40B4-BE49-F238E27FC236}">
                    <a16:creationId xmlns:a16="http://schemas.microsoft.com/office/drawing/2014/main" id="{9B7239AC-B922-4F76-9CBD-D250D066C0A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67887" y="2028386"/>
                <a:ext cx="3593630" cy="1523759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None/>
                  <a:tabLst/>
                  <a:defRPr/>
                </a:pPr>
                <a:r>
                  <a:rPr lang="fr-FR" sz="2000" b="0" kern="0" dirty="0">
                    <a:solidFill>
                      <a:srgbClr val="00B050"/>
                    </a:solidFill>
                    <a:ea typeface="ＭＳ Ｐゴシック"/>
                  </a:rPr>
                  <a:t>Impulsion </a:t>
                </a:r>
                <a:r>
                  <a:rPr lang="fr-FR" sz="2000" b="0" kern="0" dirty="0" err="1">
                    <a:solidFill>
                      <a:srgbClr val="00B050"/>
                    </a:solidFill>
                    <a:ea typeface="ＭＳ Ｐゴシック"/>
                  </a:rPr>
                  <a:t>radio-fréquence</a:t>
                </a:r>
                <a:r>
                  <a:rPr lang="fr-FR" sz="2000" b="0" kern="0" dirty="0">
                    <a:solidFill>
                      <a:srgbClr val="00B050"/>
                    </a:solidFill>
                    <a:ea typeface="ＭＳ Ｐゴシック"/>
                  </a:rPr>
                  <a:t> (RF</a:t>
                </a:r>
                <a:r>
                  <a:rPr lang="fr-FR" sz="1800" b="0" kern="0" dirty="0">
                    <a:solidFill>
                      <a:srgbClr val="00B050"/>
                    </a:solidFill>
                    <a:ea typeface="ＭＳ Ｐゴシック"/>
                  </a:rPr>
                  <a:t>)</a:t>
                </a:r>
              </a:p>
              <a:p>
                <a:pPr marL="0" indent="0">
                  <a:buClr>
                    <a:srgbClr val="00A7F2"/>
                  </a:buClr>
                  <a:buNone/>
                  <a:defRPr/>
                </a:pPr>
                <a:r>
                  <a:rPr lang="fr-FR" sz="1800" b="0" kern="0" dirty="0">
                    <a:ea typeface="ＭＳ Ｐゴシック"/>
                  </a:rPr>
                  <a:t>- De fréquence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sSubPr>
                      <m:e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𝑓</m:t>
                        </m:r>
                      </m:e>
                      <m:sub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𝐿</m:t>
                        </m:r>
                      </m:sub>
                    </m:sSub>
                    <m:r>
                      <a:rPr lang="fr-FR" sz="1800" b="0" i="1" kern="0">
                        <a:latin typeface="Cambria Math" panose="02040503050406030204" pitchFamily="18" charset="0"/>
                        <a:ea typeface="ＭＳ Ｐゴシック"/>
                      </a:rPr>
                      <m:t>=</m:t>
                    </m:r>
                    <m:f>
                      <m:fPr>
                        <m:ctrlP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180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</m:ctrlPr>
                          </m:sSubPr>
                          <m:e>
                            <m:r>
                              <a:rPr lang="fr-FR" sz="180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𝜔</m:t>
                            </m:r>
                          </m:e>
                          <m:sub>
                            <m:r>
                              <a:rPr lang="fr-FR" sz="180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2</m:t>
                        </m:r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𝜋</m:t>
                        </m:r>
                      </m:den>
                    </m:f>
                    <m:r>
                      <a:rPr lang="fr-FR" sz="1800" i="1" kern="0">
                        <a:latin typeface="Cambria Math" panose="02040503050406030204" pitchFamily="18" charset="0"/>
                        <a:ea typeface="ＭＳ Ｐゴシック"/>
                      </a:rPr>
                      <m:t>=</m:t>
                    </m:r>
                    <m:f>
                      <m:fPr>
                        <m:ctrlP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fPr>
                      <m:num>
                        <m:r>
                          <a:rPr lang="fr-FR" sz="1800" i="1" kern="0">
                            <a:latin typeface="Cambria Math" panose="02040503050406030204" pitchFamily="18" charset="0"/>
                            <a:ea typeface="ＭＳ Ｐゴシック"/>
                          </a:rPr>
                          <m:t>𝛾</m:t>
                        </m:r>
                      </m:num>
                      <m:den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2 </m:t>
                        </m:r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𝜋</m:t>
                        </m:r>
                      </m:den>
                    </m:f>
                    <m:r>
                      <a:rPr lang="fr-FR" sz="1800" b="0" i="1" kern="0">
                        <a:latin typeface="Cambria Math" panose="02040503050406030204" pitchFamily="18" charset="0"/>
                        <a:ea typeface="ＭＳ Ｐゴシック"/>
                      </a:rPr>
                      <m:t>∗</m:t>
                    </m:r>
                    <m:sSub>
                      <m:sSubPr>
                        <m:ctrlP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sSubPr>
                      <m:e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𝐵</m:t>
                        </m:r>
                      </m:e>
                      <m:sub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0</m:t>
                        </m:r>
                      </m:sub>
                    </m:sSub>
                  </m:oMath>
                </a14:m>
                <a:endParaRPr lang="fr-FR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Clr>
                    <a:srgbClr val="00A7F2"/>
                  </a:buClr>
                  <a:buNone/>
                  <a:defRPr/>
                </a:pPr>
                <a:r>
                  <a:rPr lang="fr-FR" sz="1800" b="0" dirty="0"/>
                  <a:t>- Bascule l’aimantation d’un angle : </a:t>
                </a:r>
                <a14:m>
                  <m:oMath xmlns:m="http://schemas.openxmlformats.org/officeDocument/2006/math">
                    <m:r>
                      <a:rPr lang="fr-FR" sz="1800" b="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fr-FR" sz="18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800" b="0" i="1">
                        <a:latin typeface="Cambria Math" panose="02040503050406030204" pitchFamily="18" charset="0"/>
                      </a:rPr>
                      <m:t>𝛾</m:t>
                    </m:r>
                    <m:sSub>
                      <m:sSubPr>
                        <m:ctrlPr>
                          <a:rPr lang="fr-FR" sz="18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800" b="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fr-FR" sz="18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fr-FR" sz="18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800" b="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fr-FR" sz="1800" b="0" i="1">
                            <a:latin typeface="Cambria Math" panose="02040503050406030204" pitchFamily="18" charset="0"/>
                          </a:rPr>
                          <m:t>𝑅𝐹</m:t>
                        </m:r>
                      </m:sub>
                    </m:sSub>
                  </m:oMath>
                </a14:m>
                <a:endParaRPr lang="fr-FR" sz="1800" dirty="0"/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None/>
                  <a:tabLst/>
                  <a:defRPr/>
                </a:pPr>
                <a:endParaRPr kumimoji="1" lang="fr-FR" sz="1800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ea typeface="ＭＳ Ｐゴシック"/>
                </a:endParaRPr>
              </a:p>
            </p:txBody>
          </p:sp>
        </mc:Choice>
        <mc:Fallback xmlns="">
          <p:sp>
            <p:nvSpPr>
              <p:cNvPr id="4" name="Espace réservé du contenu 2">
                <a:extLst>
                  <a:ext uri="{FF2B5EF4-FFF2-40B4-BE49-F238E27FC236}">
                    <a16:creationId xmlns:a16="http://schemas.microsoft.com/office/drawing/2014/main" id="{9B7239AC-B922-4F76-9CBD-D250D066C0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887" y="2028386"/>
                <a:ext cx="3593630" cy="1523759"/>
              </a:xfrm>
              <a:prstGeom prst="rect">
                <a:avLst/>
              </a:prstGeom>
              <a:blipFill>
                <a:blip r:embed="rId2"/>
                <a:stretch>
                  <a:fillRect l="-1528" t="-24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>
            <a:extLst>
              <a:ext uri="{FF2B5EF4-FFF2-40B4-BE49-F238E27FC236}">
                <a16:creationId xmlns:a16="http://schemas.microsoft.com/office/drawing/2014/main" id="{071E9394-1778-4EF9-AFCE-4DD260E47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71" y="4281028"/>
            <a:ext cx="2981314" cy="220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61BA62C-C355-4093-A08E-C4D0870DFB9E}"/>
              </a:ext>
            </a:extLst>
          </p:cNvPr>
          <p:cNvGrpSpPr/>
          <p:nvPr/>
        </p:nvGrpSpPr>
        <p:grpSpPr>
          <a:xfrm>
            <a:off x="1086545" y="1917917"/>
            <a:ext cx="3208827" cy="1875559"/>
            <a:chOff x="516167" y="2206466"/>
            <a:chExt cx="3796841" cy="1875559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71BF268A-4292-4213-B954-F0DDF72F0747}"/>
                </a:ext>
              </a:extLst>
            </p:cNvPr>
            <p:cNvGrpSpPr/>
            <p:nvPr/>
          </p:nvGrpSpPr>
          <p:grpSpPr>
            <a:xfrm>
              <a:off x="974796" y="2206466"/>
              <a:ext cx="3338212" cy="1875559"/>
              <a:chOff x="995663" y="2410691"/>
              <a:chExt cx="3338212" cy="1875559"/>
            </a:xfrm>
          </p:grpSpPr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3FF5FEFF-26FD-48B2-BDC2-95C17332BB1A}"/>
                  </a:ext>
                </a:extLst>
              </p:cNvPr>
              <p:cNvGrpSpPr/>
              <p:nvPr/>
            </p:nvGrpSpPr>
            <p:grpSpPr>
              <a:xfrm>
                <a:off x="995663" y="2410691"/>
                <a:ext cx="3338212" cy="1875559"/>
                <a:chOff x="2294146" y="2695698"/>
                <a:chExt cx="3774145" cy="1769424"/>
              </a:xfrm>
            </p:grpSpPr>
            <p:sp>
              <p:nvSpPr>
                <p:cNvPr id="11" name="Ellipse 10">
                  <a:extLst>
                    <a:ext uri="{FF2B5EF4-FFF2-40B4-BE49-F238E27FC236}">
                      <a16:creationId xmlns:a16="http://schemas.microsoft.com/office/drawing/2014/main" id="{DE13F3E0-AFCD-4162-8BD9-B85D2BF8870D}"/>
                    </a:ext>
                  </a:extLst>
                </p:cNvPr>
                <p:cNvSpPr/>
                <p:nvPr/>
              </p:nvSpPr>
              <p:spPr>
                <a:xfrm>
                  <a:off x="4915343" y="2695699"/>
                  <a:ext cx="1152948" cy="1769423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2" name="Connecteur droit 11">
                  <a:extLst>
                    <a:ext uri="{FF2B5EF4-FFF2-40B4-BE49-F238E27FC236}">
                      <a16:creationId xmlns:a16="http://schemas.microsoft.com/office/drawing/2014/main" id="{41282CC3-A2CB-4C27-BEE8-3F99B4E23696}"/>
                    </a:ext>
                  </a:extLst>
                </p:cNvPr>
                <p:cNvCxnSpPr>
                  <a:endCxn id="11" idx="0"/>
                </p:cNvCxnSpPr>
                <p:nvPr/>
              </p:nvCxnSpPr>
              <p:spPr>
                <a:xfrm>
                  <a:off x="2304916" y="2695698"/>
                  <a:ext cx="3186901" cy="1"/>
                </a:xfrm>
                <a:prstGeom prst="line">
                  <a:avLst/>
                </a:prstGeom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Connecteur droit 12">
                  <a:extLst>
                    <a:ext uri="{FF2B5EF4-FFF2-40B4-BE49-F238E27FC236}">
                      <a16:creationId xmlns:a16="http://schemas.microsoft.com/office/drawing/2014/main" id="{66A5DE21-4EAF-4957-93B9-90C1B9D29C66}"/>
                    </a:ext>
                  </a:extLst>
                </p:cNvPr>
                <p:cNvCxnSpPr/>
                <p:nvPr/>
              </p:nvCxnSpPr>
              <p:spPr>
                <a:xfrm>
                  <a:off x="2294146" y="4463141"/>
                  <a:ext cx="3186901" cy="1"/>
                </a:xfrm>
                <a:prstGeom prst="line">
                  <a:avLst/>
                </a:prstGeom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CEE21CAC-41C9-45ED-B0A1-67316C56E475}"/>
                  </a:ext>
                </a:extLst>
              </p:cNvPr>
              <p:cNvSpPr/>
              <p:nvPr/>
            </p:nvSpPr>
            <p:spPr>
              <a:xfrm>
                <a:off x="3540829" y="2859749"/>
                <a:ext cx="632383" cy="999755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730D94BB-826A-460E-BA2B-22F6D213454E}"/>
                </a:ext>
              </a:extLst>
            </p:cNvPr>
            <p:cNvSpPr/>
            <p:nvPr/>
          </p:nvSpPr>
          <p:spPr>
            <a:xfrm flipH="1">
              <a:off x="516167" y="2206466"/>
              <a:ext cx="974408" cy="1875559"/>
            </a:xfrm>
            <a:prstGeom prst="arc">
              <a:avLst>
                <a:gd name="adj1" fmla="val 16200000"/>
                <a:gd name="adj2" fmla="val 5341739"/>
              </a:avLst>
            </a:prstGeom>
            <a:solidFill>
              <a:schemeClr val="bg1"/>
            </a:solidFill>
            <a:ln w="28575"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F0CAAA88-1962-4EE0-9AE5-E2D3EE682302}"/>
              </a:ext>
            </a:extLst>
          </p:cNvPr>
          <p:cNvGrpSpPr/>
          <p:nvPr/>
        </p:nvGrpSpPr>
        <p:grpSpPr>
          <a:xfrm>
            <a:off x="2106470" y="2437097"/>
            <a:ext cx="3776354" cy="1364585"/>
            <a:chOff x="5634347" y="3011679"/>
            <a:chExt cx="3776354" cy="136458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B165B26-E26F-4F1E-A7A1-8A2F9188AF20}"/>
                </a:ext>
              </a:extLst>
            </p:cNvPr>
            <p:cNvSpPr/>
            <p:nvPr/>
          </p:nvSpPr>
          <p:spPr>
            <a:xfrm>
              <a:off x="7376114" y="3669476"/>
              <a:ext cx="1022705" cy="70678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Organigramme : Données 16">
              <a:extLst>
                <a:ext uri="{FF2B5EF4-FFF2-40B4-BE49-F238E27FC236}">
                  <a16:creationId xmlns:a16="http://schemas.microsoft.com/office/drawing/2014/main" id="{C5B83EB3-F99E-4E87-B911-F2E4E181BDA4}"/>
                </a:ext>
              </a:extLst>
            </p:cNvPr>
            <p:cNvSpPr/>
            <p:nvPr/>
          </p:nvSpPr>
          <p:spPr>
            <a:xfrm rot="5400000">
              <a:off x="8213774" y="3854653"/>
              <a:ext cx="702419" cy="319434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1179 w 11179"/>
                <a:gd name="connsiteY0" fmla="*/ 10000 h 10000"/>
                <a:gd name="connsiteX1" fmla="*/ 0 w 11179"/>
                <a:gd name="connsiteY1" fmla="*/ 1078 h 10000"/>
                <a:gd name="connsiteX2" fmla="*/ 11179 w 11179"/>
                <a:gd name="connsiteY2" fmla="*/ 0 h 10000"/>
                <a:gd name="connsiteX3" fmla="*/ 9179 w 11179"/>
                <a:gd name="connsiteY3" fmla="*/ 10000 h 10000"/>
                <a:gd name="connsiteX4" fmla="*/ 1179 w 11179"/>
                <a:gd name="connsiteY4" fmla="*/ 10000 h 10000"/>
                <a:gd name="connsiteX0" fmla="*/ 1179 w 9179"/>
                <a:gd name="connsiteY0" fmla="*/ 8922 h 8922"/>
                <a:gd name="connsiteX1" fmla="*/ 0 w 9179"/>
                <a:gd name="connsiteY1" fmla="*/ 0 h 8922"/>
                <a:gd name="connsiteX2" fmla="*/ 8000 w 9179"/>
                <a:gd name="connsiteY2" fmla="*/ 1617 h 8922"/>
                <a:gd name="connsiteX3" fmla="*/ 9179 w 9179"/>
                <a:gd name="connsiteY3" fmla="*/ 8922 h 8922"/>
                <a:gd name="connsiteX4" fmla="*/ 1179 w 9179"/>
                <a:gd name="connsiteY4" fmla="*/ 8922 h 8922"/>
                <a:gd name="connsiteX0" fmla="*/ 90 w 8806"/>
                <a:gd name="connsiteY0" fmla="*/ 8188 h 8188"/>
                <a:gd name="connsiteX1" fmla="*/ 0 w 8806"/>
                <a:gd name="connsiteY1" fmla="*/ 756 h 8188"/>
                <a:gd name="connsiteX2" fmla="*/ 7522 w 8806"/>
                <a:gd name="connsiteY2" fmla="*/ 0 h 8188"/>
                <a:gd name="connsiteX3" fmla="*/ 8806 w 8806"/>
                <a:gd name="connsiteY3" fmla="*/ 8188 h 8188"/>
                <a:gd name="connsiteX4" fmla="*/ 90 w 8806"/>
                <a:gd name="connsiteY4" fmla="*/ 8188 h 8188"/>
                <a:gd name="connsiteX0" fmla="*/ 102 w 10000"/>
                <a:gd name="connsiteY0" fmla="*/ 10181 h 10181"/>
                <a:gd name="connsiteX1" fmla="*/ 0 w 10000"/>
                <a:gd name="connsiteY1" fmla="*/ 0 h 10181"/>
                <a:gd name="connsiteX2" fmla="*/ 8542 w 10000"/>
                <a:gd name="connsiteY2" fmla="*/ 181 h 10181"/>
                <a:gd name="connsiteX3" fmla="*/ 10000 w 10000"/>
                <a:gd name="connsiteY3" fmla="*/ 10181 h 10181"/>
                <a:gd name="connsiteX4" fmla="*/ 102 w 10000"/>
                <a:gd name="connsiteY4" fmla="*/ 10181 h 1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81">
                  <a:moveTo>
                    <a:pt x="102" y="10181"/>
                  </a:moveTo>
                  <a:cubicBezTo>
                    <a:pt x="68" y="7156"/>
                    <a:pt x="34" y="3025"/>
                    <a:pt x="0" y="0"/>
                  </a:cubicBezTo>
                  <a:lnTo>
                    <a:pt x="8542" y="181"/>
                  </a:lnTo>
                  <a:lnTo>
                    <a:pt x="10000" y="10181"/>
                  </a:lnTo>
                  <a:lnTo>
                    <a:pt x="102" y="10181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Organigramme : Données 16">
              <a:extLst>
                <a:ext uri="{FF2B5EF4-FFF2-40B4-BE49-F238E27FC236}">
                  <a16:creationId xmlns:a16="http://schemas.microsoft.com/office/drawing/2014/main" id="{B663A15F-71F0-4F47-A0E7-C049EFD8D3CA}"/>
                </a:ext>
              </a:extLst>
            </p:cNvPr>
            <p:cNvSpPr/>
            <p:nvPr/>
          </p:nvSpPr>
          <p:spPr>
            <a:xfrm>
              <a:off x="5634347" y="3541816"/>
              <a:ext cx="3776354" cy="127660"/>
            </a:xfrm>
            <a:prstGeom prst="flowChartInputOutpu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8" name="Picture 3" descr="C:\Users\Soulet\Documents\8_Congres_Ecoles_Projets\SoutenanceThèse\PersonneAllongee.jpg">
              <a:extLst>
                <a:ext uri="{FF2B5EF4-FFF2-40B4-BE49-F238E27FC236}">
                  <a16:creationId xmlns:a16="http://schemas.microsoft.com/office/drawing/2014/main" id="{CCB00D1E-308A-4AEF-A3B2-9D7A6317E0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BFBFD"/>
                </a:clrFrom>
                <a:clrTo>
                  <a:srgbClr val="FBFB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184261" y="3011679"/>
              <a:ext cx="2676525" cy="695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DAB3CC10-C165-4359-AD8B-933F48790083}"/>
                  </a:ext>
                </a:extLst>
              </p:cNvPr>
              <p:cNvSpPr txBox="1"/>
              <p:nvPr/>
            </p:nvSpPr>
            <p:spPr>
              <a:xfrm>
                <a:off x="4375208" y="4845275"/>
                <a:ext cx="3015231" cy="708207"/>
              </a:xfrm>
              <a:prstGeom prst="rect">
                <a:avLst/>
              </a:prstGeom>
              <a:ln>
                <a:prstDash val="dash"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Apparition d’une aimantation transversale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𝑀</m:t>
                            </m:r>
                          </m:e>
                          <m:sub>
                            <m:r>
                              <a:rPr lang="fr-FR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𝑥𝑦</m:t>
                            </m:r>
                          </m:sub>
                        </m:sSub>
                      </m:e>
                    </m:acc>
                  </m:oMath>
                </a14:m>
                <a:endParaRPr lang="fr-FR" sz="16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DAB3CC10-C165-4359-AD8B-933F487900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5208" y="4845275"/>
                <a:ext cx="3015231" cy="708207"/>
              </a:xfrm>
              <a:prstGeom prst="rect">
                <a:avLst/>
              </a:prstGeom>
              <a:blipFill>
                <a:blip r:embed="rId5"/>
                <a:stretch>
                  <a:fillRect l="-201" t="-3333" r="-1205" b="-8333"/>
                </a:stretch>
              </a:blipFill>
              <a:ln>
                <a:prstDash val="dash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D2B3C12-BAA0-4430-B37C-79DA8E480417}"/>
              </a:ext>
            </a:extLst>
          </p:cNvPr>
          <p:cNvCxnSpPr/>
          <p:nvPr/>
        </p:nvCxnSpPr>
        <p:spPr>
          <a:xfrm flipH="1">
            <a:off x="1714741" y="2556980"/>
            <a:ext cx="82657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93E268D-63AA-4555-88C0-4C41700B40A3}"/>
                  </a:ext>
                </a:extLst>
              </p:cNvPr>
              <p:cNvSpPr txBox="1"/>
              <p:nvPr/>
            </p:nvSpPr>
            <p:spPr>
              <a:xfrm>
                <a:off x="1805049" y="2108672"/>
                <a:ext cx="487056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93E268D-63AA-4555-88C0-4C41700B40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049" y="2108672"/>
                <a:ext cx="487056" cy="4029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3" descr="C:\Users\Soulet\Documents\8_Congres_Ecoles_Projets\SoutenanceThèse\PersonneAllongee.jpg">
            <a:extLst>
              <a:ext uri="{FF2B5EF4-FFF2-40B4-BE49-F238E27FC236}">
                <a16:creationId xmlns:a16="http://schemas.microsoft.com/office/drawing/2014/main" id="{D0CCC4B6-F29C-40BD-9058-F6FF75742D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51" r="-2"/>
          <a:stretch/>
        </p:blipFill>
        <p:spPr bwMode="auto">
          <a:xfrm flipH="1">
            <a:off x="2651193" y="2437097"/>
            <a:ext cx="978285" cy="69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Ellipse 22">
            <a:extLst>
              <a:ext uri="{FF2B5EF4-FFF2-40B4-BE49-F238E27FC236}">
                <a16:creationId xmlns:a16="http://schemas.microsoft.com/office/drawing/2014/main" id="{A1960B85-2FD7-468A-830F-323E6617B866}"/>
              </a:ext>
            </a:extLst>
          </p:cNvPr>
          <p:cNvSpPr/>
          <p:nvPr/>
        </p:nvSpPr>
        <p:spPr>
          <a:xfrm>
            <a:off x="2669922" y="2726960"/>
            <a:ext cx="207034" cy="30353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1F1B6413-4F5E-420B-A519-9ABC3B714FD3}"/>
              </a:ext>
            </a:extLst>
          </p:cNvPr>
          <p:cNvSpPr/>
          <p:nvPr/>
        </p:nvSpPr>
        <p:spPr>
          <a:xfrm flipH="1">
            <a:off x="3433526" y="1905778"/>
            <a:ext cx="861845" cy="1895903"/>
          </a:xfrm>
          <a:prstGeom prst="arc">
            <a:avLst>
              <a:gd name="adj1" fmla="val 16462681"/>
              <a:gd name="adj2" fmla="val 5226274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6A00FE56-A24D-4DA2-8697-AA9DF9422464}"/>
              </a:ext>
            </a:extLst>
          </p:cNvPr>
          <p:cNvSpPr/>
          <p:nvPr/>
        </p:nvSpPr>
        <p:spPr>
          <a:xfrm flipH="1">
            <a:off x="3622758" y="2366975"/>
            <a:ext cx="532497" cy="999755"/>
          </a:xfrm>
          <a:prstGeom prst="arc">
            <a:avLst>
              <a:gd name="adj1" fmla="val 16519871"/>
              <a:gd name="adj2" fmla="val 4957924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EB1BFF68-773B-4560-BE97-DF9B01C14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23" y="1963439"/>
            <a:ext cx="956155" cy="69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>
            <a:extLst>
              <a:ext uri="{FF2B5EF4-FFF2-40B4-BE49-F238E27FC236}">
                <a16:creationId xmlns:a16="http://schemas.microsoft.com/office/drawing/2014/main" id="{F764BFB0-FD79-452D-8FD2-42FC222B3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737" y="4336688"/>
            <a:ext cx="901244" cy="653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itre 1">
            <a:extLst>
              <a:ext uri="{FF2B5EF4-FFF2-40B4-BE49-F238E27FC236}">
                <a16:creationId xmlns:a16="http://schemas.microsoft.com/office/drawing/2014/main" id="{CFCACE4F-0B27-46F8-8DAF-A8B0A8B2BC8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8472164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Résonance 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ce qu’il faut absolument retenir 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52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34</a:t>
            </a:fld>
            <a:endParaRPr lang="fr-FR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A831730D-6F8E-4C17-B542-B9BD07B6207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Phénomène de résonance : matériel associé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A9ED8E2-739B-44C5-A208-33EAAED8BB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3195" y="1195959"/>
            <a:ext cx="4703762" cy="2127619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DFA36950-19D6-4AEC-9B0B-1DDDC724CC92}"/>
              </a:ext>
            </a:extLst>
          </p:cNvPr>
          <p:cNvSpPr txBox="1">
            <a:spLocks/>
          </p:cNvSpPr>
          <p:nvPr/>
        </p:nvSpPr>
        <p:spPr>
          <a:xfrm>
            <a:off x="98111" y="1124015"/>
            <a:ext cx="9005352" cy="860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j-lt"/>
              </a:rPr>
              <a:t>Les antennes radiofréquence</a:t>
            </a:r>
            <a:endParaRPr kumimoji="0" lang="fr-FR" sz="2400" i="0" u="none" strike="noStrike" kern="1200" cap="none" spc="0" normalizeH="0" baseline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+mj-lt"/>
              <a:cs typeface="Arial" charset="0"/>
            </a:endParaRPr>
          </a:p>
        </p:txBody>
      </p:sp>
      <p:pic>
        <p:nvPicPr>
          <p:cNvPr id="11" name="170404_CHU_4">
            <a:hlinkClick r:id="" action="ppaction://media"/>
            <a:extLst>
              <a:ext uri="{FF2B5EF4-FFF2-40B4-BE49-F238E27FC236}">
                <a16:creationId xmlns:a16="http://schemas.microsoft.com/office/drawing/2014/main" id="{61C898BC-077D-4EAB-A76B-713B94E178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9043" y="2847974"/>
            <a:ext cx="5002111" cy="2814067"/>
          </a:xfrm>
          <a:prstGeom prst="rect">
            <a:avLst/>
          </a:prstGeom>
        </p:spPr>
      </p:pic>
      <p:pic>
        <p:nvPicPr>
          <p:cNvPr id="14" name="media4">
            <a:hlinkClick r:id="" action="ppaction://media"/>
            <a:extLst>
              <a:ext uri="{FF2B5EF4-FFF2-40B4-BE49-F238E27FC236}">
                <a16:creationId xmlns:a16="http://schemas.microsoft.com/office/drawing/2014/main" id="{1D060574-91AB-455A-90F1-9949E6C26B0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28431" y="3729422"/>
            <a:ext cx="4492560" cy="252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7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35</a:t>
            </a:fld>
            <a:endParaRPr lang="fr-FR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A831730D-6F8E-4C17-B542-B9BD07B6207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Phénomène de résonance : matériel associé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DFA36950-19D6-4AEC-9B0B-1DDDC724CC92}"/>
              </a:ext>
            </a:extLst>
          </p:cNvPr>
          <p:cNvSpPr txBox="1">
            <a:spLocks/>
          </p:cNvSpPr>
          <p:nvPr/>
        </p:nvSpPr>
        <p:spPr>
          <a:xfrm>
            <a:off x="98111" y="868007"/>
            <a:ext cx="9005352" cy="860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j-lt"/>
              </a:rPr>
              <a:t>Les antennes radiofréquence</a:t>
            </a:r>
            <a:endParaRPr kumimoji="0" lang="fr-FR" sz="2000" i="0" u="none" strike="noStrike" kern="1200" cap="none" spc="0" normalizeH="0" baseline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+mj-lt"/>
              <a:cs typeface="Arial" charset="0"/>
            </a:endParaRPr>
          </a:p>
        </p:txBody>
      </p:sp>
      <p:pic>
        <p:nvPicPr>
          <p:cNvPr id="12" name="Picture 1026" descr="DSC00006">
            <a:extLst>
              <a:ext uri="{FF2B5EF4-FFF2-40B4-BE49-F238E27FC236}">
                <a16:creationId xmlns:a16="http://schemas.microsoft.com/office/drawing/2014/main" id="{EED4B252-A5D8-467C-8032-76FBD5F04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12000"/>
          </a:blip>
          <a:srcRect/>
          <a:stretch>
            <a:fillRect/>
          </a:stretch>
        </p:blipFill>
        <p:spPr bwMode="auto">
          <a:xfrm>
            <a:off x="6685008" y="1498899"/>
            <a:ext cx="2708034" cy="203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29" descr="DSC00009">
            <a:extLst>
              <a:ext uri="{FF2B5EF4-FFF2-40B4-BE49-F238E27FC236}">
                <a16:creationId xmlns:a16="http://schemas.microsoft.com/office/drawing/2014/main" id="{DC3792F2-EF67-4108-A693-9920F289E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 t="24028" r="12854" b="11867"/>
          <a:stretch>
            <a:fillRect/>
          </a:stretch>
        </p:blipFill>
        <p:spPr bwMode="auto">
          <a:xfrm>
            <a:off x="6203213" y="4695190"/>
            <a:ext cx="2708034" cy="1494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030" descr="Image06">
            <a:extLst>
              <a:ext uri="{FF2B5EF4-FFF2-40B4-BE49-F238E27FC236}">
                <a16:creationId xmlns:a16="http://schemas.microsoft.com/office/drawing/2014/main" id="{E34BACD4-0EA6-439C-AA4D-275BFC553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12000" contrast="18000"/>
          </a:blip>
          <a:srcRect/>
          <a:stretch>
            <a:fillRect/>
          </a:stretch>
        </p:blipFill>
        <p:spPr bwMode="auto">
          <a:xfrm>
            <a:off x="802538" y="3907823"/>
            <a:ext cx="3009369" cy="225669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15" name="Picture 9">
            <a:extLst>
              <a:ext uri="{FF2B5EF4-FFF2-40B4-BE49-F238E27FC236}">
                <a16:creationId xmlns:a16="http://schemas.microsoft.com/office/drawing/2014/main" id="{13605F6B-B8D9-47AB-8EF0-41B2E1188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87322" y="1508842"/>
            <a:ext cx="2652987" cy="198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 Box 13">
            <a:extLst>
              <a:ext uri="{FF2B5EF4-FFF2-40B4-BE49-F238E27FC236}">
                <a16:creationId xmlns:a16="http://schemas.microsoft.com/office/drawing/2014/main" id="{3131121B-EA84-404C-A4AD-CB1639B01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3687" y="4776289"/>
            <a:ext cx="221952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dirty="0"/>
              <a:t>Antennes de surface</a:t>
            </a:r>
          </a:p>
        </p:txBody>
      </p:sp>
      <p:sp>
        <p:nvSpPr>
          <p:cNvPr id="18" name="Line 15">
            <a:extLst>
              <a:ext uri="{FF2B5EF4-FFF2-40B4-BE49-F238E27FC236}">
                <a16:creationId xmlns:a16="http://schemas.microsoft.com/office/drawing/2014/main" id="{24626ECD-1458-42A5-9D9B-267FDF27B50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25609" y="5213793"/>
            <a:ext cx="2613416" cy="4054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C2F6A621-DAFE-469C-B3A3-AF891054E6BF}"/>
              </a:ext>
            </a:extLst>
          </p:cNvPr>
          <p:cNvCxnSpPr/>
          <p:nvPr/>
        </p:nvCxnSpPr>
        <p:spPr>
          <a:xfrm flipH="1" flipV="1">
            <a:off x="2639088" y="4834045"/>
            <a:ext cx="1662895" cy="50405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DADC464A-AA26-4BE9-AD23-CA16B9F8F2DC}"/>
              </a:ext>
            </a:extLst>
          </p:cNvPr>
          <p:cNvCxnSpPr>
            <a:cxnSpLocks/>
          </p:cNvCxnSpPr>
          <p:nvPr/>
        </p:nvCxnSpPr>
        <p:spPr>
          <a:xfrm flipH="1" flipV="1">
            <a:off x="2383277" y="2340719"/>
            <a:ext cx="2144594" cy="7152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887F0B3-E5A6-4525-A253-52ACA59784C8}"/>
              </a:ext>
            </a:extLst>
          </p:cNvPr>
          <p:cNvCxnSpPr>
            <a:cxnSpLocks/>
          </p:cNvCxnSpPr>
          <p:nvPr/>
        </p:nvCxnSpPr>
        <p:spPr>
          <a:xfrm flipV="1">
            <a:off x="6203213" y="2654650"/>
            <a:ext cx="2016844" cy="4013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C9800FD2-5732-4D20-9C00-98A548CE75AA}"/>
              </a:ext>
            </a:extLst>
          </p:cNvPr>
          <p:cNvSpPr txBox="1"/>
          <p:nvPr/>
        </p:nvSpPr>
        <p:spPr>
          <a:xfrm>
            <a:off x="4271257" y="2549492"/>
            <a:ext cx="2213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Antennes volumiques</a:t>
            </a:r>
          </a:p>
        </p:txBody>
      </p:sp>
    </p:spTree>
    <p:extLst>
      <p:ext uri="{BB962C8B-B14F-4D97-AF65-F5344CB8AC3E}">
        <p14:creationId xmlns:p14="http://schemas.microsoft.com/office/powerpoint/2010/main" val="38600599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A3D9A67-73A8-460E-B092-B8FEAC4FA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36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8F8FB8-9DFB-49AB-8267-9E322D24E70D}"/>
              </a:ext>
            </a:extLst>
          </p:cNvPr>
          <p:cNvSpPr txBox="1"/>
          <p:nvPr/>
        </p:nvSpPr>
        <p:spPr>
          <a:xfrm>
            <a:off x="447675" y="1200150"/>
            <a:ext cx="8963025" cy="463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B69ACE-ED31-4B5B-81F0-8FC836E9FBF4}"/>
              </a:ext>
            </a:extLst>
          </p:cNvPr>
          <p:cNvSpPr txBox="1"/>
          <p:nvPr/>
        </p:nvSpPr>
        <p:spPr>
          <a:xfrm>
            <a:off x="437322" y="1351508"/>
            <a:ext cx="933079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Bases physiques de la résonance magnétique nucléaire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Polarisation des tissus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Résonance et excitation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Relaxation</a:t>
            </a: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De la RMN à l’IRM : principe d’acquisition d’une image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Gradients de champs magnétiques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Sélection de coupe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Codage de phase et fréquence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Espace </a:t>
            </a:r>
            <a:r>
              <a:rPr lang="fr-FR" sz="2000" i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5662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37</a:t>
            </a:fld>
            <a:endParaRPr lang="fr-FR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A831730D-6F8E-4C17-B542-B9BD07B6207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Relaxation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2" name="Espace réservé du contenu 2">
            <a:extLst>
              <a:ext uri="{FF2B5EF4-FFF2-40B4-BE49-F238E27FC236}">
                <a16:creationId xmlns:a16="http://schemas.microsoft.com/office/drawing/2014/main" id="{F8E36476-951D-42D2-AD86-B461426F8EA0}"/>
              </a:ext>
            </a:extLst>
          </p:cNvPr>
          <p:cNvSpPr txBox="1">
            <a:spLocks/>
          </p:cNvSpPr>
          <p:nvPr/>
        </p:nvSpPr>
        <p:spPr>
          <a:xfrm>
            <a:off x="191386" y="1194059"/>
            <a:ext cx="9447914" cy="303504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Deuxième étape : typiquement, on bascule l’aimantation d’un angle </a:t>
            </a:r>
            <a:r>
              <a:rPr lang="el-GR" sz="1800" b="0" kern="0" dirty="0">
                <a:ea typeface="ＭＳ Ｐゴシック"/>
              </a:rPr>
              <a:t>θ</a:t>
            </a:r>
            <a:r>
              <a:rPr lang="fr-FR" sz="1800" b="0" kern="0" dirty="0">
                <a:ea typeface="ＭＳ Ｐゴシック"/>
              </a:rPr>
              <a:t> = 90°en IRM.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Une fois l’aimantation arrivée à 90°, on </a:t>
            </a:r>
            <a:r>
              <a:rPr lang="fr-FR" sz="1800" b="1" kern="0" dirty="0">
                <a:ea typeface="ＭＳ Ｐゴシック"/>
              </a:rPr>
              <a:t>arrête</a:t>
            </a:r>
            <a:r>
              <a:rPr lang="fr-FR" sz="1800" b="0" kern="0" dirty="0">
                <a:ea typeface="ＭＳ Ｐゴシック"/>
              </a:rPr>
              <a:t> l’impulsion RF (qui a duré qq ms).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Il n’y a alors plus d’aimantation longitudinale (selon </a:t>
            </a:r>
            <a:r>
              <a:rPr lang="fr-FR" sz="1800" b="0" i="1" kern="0" dirty="0">
                <a:ea typeface="ＭＳ Ｐゴシック"/>
              </a:rPr>
              <a:t>z</a:t>
            </a:r>
            <a:r>
              <a:rPr lang="fr-FR" sz="1800" b="0" kern="0" dirty="0">
                <a:ea typeface="ＭＳ Ｐゴシック"/>
              </a:rPr>
              <a:t>), mais seulement une aimantation transversale (plan transverse </a:t>
            </a:r>
            <a:r>
              <a:rPr lang="fr-FR" sz="1800" b="0" i="1" kern="0" dirty="0" err="1">
                <a:ea typeface="ＭＳ Ｐゴシック"/>
              </a:rPr>
              <a:t>xy</a:t>
            </a:r>
            <a:r>
              <a:rPr lang="fr-FR" sz="1800" b="0" kern="0" dirty="0">
                <a:ea typeface="ＭＳ Ｐゴシック"/>
              </a:rPr>
              <a:t>).</a:t>
            </a: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Après l’impulsion RF, l’aimantation va alors revenir à son état initial (état d’équilibre en </a:t>
            </a:r>
            <a:r>
              <a:rPr lang="fr-FR" sz="1800" b="0" i="1" kern="0" dirty="0">
                <a:ea typeface="ＭＳ Ｐゴシック"/>
              </a:rPr>
              <a:t>z</a:t>
            </a:r>
            <a:r>
              <a:rPr lang="fr-FR" sz="1800" b="0" kern="0" dirty="0">
                <a:ea typeface="ＭＳ Ｐゴシック"/>
              </a:rPr>
              <a:t>) = on parle de relaxation.</a:t>
            </a:r>
          </a:p>
          <a:p>
            <a:pPr marL="0" lvl="0" indent="0">
              <a:buClr>
                <a:srgbClr val="00A7F2"/>
              </a:buClr>
              <a:buNone/>
              <a:defRPr/>
            </a:pPr>
            <a:endParaRPr lang="fr-FR" sz="18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8B21B5-F959-49BE-A571-840B3A755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817" y="3709454"/>
            <a:ext cx="2648154" cy="2364424"/>
          </a:xfrm>
          <a:prstGeom prst="rect">
            <a:avLst/>
          </a:prstGeom>
        </p:spPr>
      </p:pic>
      <p:pic>
        <p:nvPicPr>
          <p:cNvPr id="8" name="Proton_spin_MRI">
            <a:hlinkClick r:id="" action="ppaction://media"/>
            <a:extLst>
              <a:ext uri="{FF2B5EF4-FFF2-40B4-BE49-F238E27FC236}">
                <a16:creationId xmlns:a16="http://schemas.microsoft.com/office/drawing/2014/main" id="{FCE5B8BD-F4E5-4C44-BDD2-C28FA03A5D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98736" y="3429000"/>
            <a:ext cx="5870194" cy="284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49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38</a:t>
            </a:fld>
            <a:endParaRPr lang="fr-FR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A831730D-6F8E-4C17-B542-B9BD07B6207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Relaxation : temps T1 et T2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2" name="Espace réservé du contenu 2">
            <a:extLst>
              <a:ext uri="{FF2B5EF4-FFF2-40B4-BE49-F238E27FC236}">
                <a16:creationId xmlns:a16="http://schemas.microsoft.com/office/drawing/2014/main" id="{F8E36476-951D-42D2-AD86-B461426F8EA0}"/>
              </a:ext>
            </a:extLst>
          </p:cNvPr>
          <p:cNvSpPr txBox="1">
            <a:spLocks/>
          </p:cNvSpPr>
          <p:nvPr/>
        </p:nvSpPr>
        <p:spPr>
          <a:xfrm>
            <a:off x="191386" y="1194059"/>
            <a:ext cx="9447914" cy="303504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Les temps de relaxation des aimantations longitudinale et transversale ne sont pas les mêmes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Temps caractéristique de la repousse de l’aimantation longitudinale : </a:t>
            </a:r>
            <a:r>
              <a:rPr lang="fr-FR" sz="1800" b="1" kern="0" dirty="0">
                <a:ea typeface="ＭＳ Ｐゴシック"/>
              </a:rPr>
              <a:t>T1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T</a:t>
            </a:r>
            <a:r>
              <a:rPr lang="fr-FR" sz="1800" kern="0" dirty="0">
                <a:ea typeface="ＭＳ Ｐゴシック"/>
              </a:rPr>
              <a:t>emps caractéristique de la décroissance de l’aimantation transversale : </a:t>
            </a:r>
            <a:r>
              <a:rPr lang="fr-FR" sz="1800" b="1" kern="0" dirty="0">
                <a:ea typeface="ＭＳ Ｐゴシック"/>
              </a:rPr>
              <a:t>T2</a:t>
            </a:r>
          </a:p>
          <a:p>
            <a:pPr marL="0" lvl="0" indent="0">
              <a:buClr>
                <a:srgbClr val="00A7F2"/>
              </a:buClr>
              <a:buNone/>
              <a:defRPr/>
            </a:pPr>
            <a:endParaRPr lang="fr-FR" sz="18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8" name="Proton_spin_MRI">
            <a:hlinkClick r:id="" action="ppaction://media"/>
            <a:extLst>
              <a:ext uri="{FF2B5EF4-FFF2-40B4-BE49-F238E27FC236}">
                <a16:creationId xmlns:a16="http://schemas.microsoft.com/office/drawing/2014/main" id="{FCE5B8BD-F4E5-4C44-BDD2-C28FA03A5D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66793" y="3175870"/>
            <a:ext cx="5870194" cy="261829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5650F74-8BEC-4C0C-8EB3-09A8535506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073" y="2566743"/>
            <a:ext cx="2714626" cy="191860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D4D8EE-DA1D-4285-93CA-3474467840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453" y="4605434"/>
            <a:ext cx="2350247" cy="206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02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39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6F0436A-D374-4954-A051-5AD73FE99178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Relaxation du signal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4792498E-1A67-41FC-A29A-E79B42B5FA99}"/>
              </a:ext>
            </a:extLst>
          </p:cNvPr>
          <p:cNvSpPr txBox="1">
            <a:spLocks/>
          </p:cNvSpPr>
          <p:nvPr/>
        </p:nvSpPr>
        <p:spPr>
          <a:xfrm>
            <a:off x="155449" y="1161172"/>
            <a:ext cx="9400927" cy="48001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2000" b="0" kern="0" dirty="0">
                <a:ea typeface="ＭＳ Ｐゴシック"/>
              </a:rPr>
              <a:t>La relaxation imagée</a:t>
            </a:r>
          </a:p>
        </p:txBody>
      </p:sp>
      <p:pic>
        <p:nvPicPr>
          <p:cNvPr id="28" name="Picture 2" descr="Résultat de recherche d'images pour &quot;moe simpson&quot;">
            <a:extLst>
              <a:ext uri="{FF2B5EF4-FFF2-40B4-BE49-F238E27FC236}">
                <a16:creationId xmlns:a16="http://schemas.microsoft.com/office/drawing/2014/main" id="{93F76CD6-3FC2-4990-A33D-C627C6CFB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8394" y="2921672"/>
            <a:ext cx="1617155" cy="2903240"/>
          </a:xfrm>
          <a:prstGeom prst="rect">
            <a:avLst/>
          </a:prstGeom>
          <a:noFill/>
        </p:spPr>
      </p:pic>
      <p:pic>
        <p:nvPicPr>
          <p:cNvPr id="29" name="Picture 4" descr="Résultat de recherche d'images pour &quot;lampe plafond simple dessin&quot;">
            <a:extLst>
              <a:ext uri="{FF2B5EF4-FFF2-40B4-BE49-F238E27FC236}">
                <a16:creationId xmlns:a16="http://schemas.microsoft.com/office/drawing/2014/main" id="{56929A16-48CF-4605-8C25-CD49EEF2B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22727"/>
          <a:stretch>
            <a:fillRect/>
          </a:stretch>
        </p:blipFill>
        <p:spPr bwMode="auto">
          <a:xfrm>
            <a:off x="732370" y="1625528"/>
            <a:ext cx="2112232" cy="1224136"/>
          </a:xfrm>
          <a:prstGeom prst="rect">
            <a:avLst/>
          </a:prstGeom>
          <a:noFill/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3097A373-FD49-4845-9492-9BA711D235F1}"/>
              </a:ext>
            </a:extLst>
          </p:cNvPr>
          <p:cNvSpPr txBox="1"/>
          <p:nvPr/>
        </p:nvSpPr>
        <p:spPr>
          <a:xfrm>
            <a:off x="1668474" y="2489624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3333FF"/>
                </a:solidFill>
              </a:rPr>
              <a:t>M</a:t>
            </a:r>
            <a:r>
              <a:rPr lang="fr-FR" baseline="-25000" dirty="0">
                <a:solidFill>
                  <a:srgbClr val="3333FF"/>
                </a:solidFill>
              </a:rPr>
              <a:t>0</a:t>
            </a:r>
            <a:endParaRPr lang="fr-FR" dirty="0">
              <a:solidFill>
                <a:srgbClr val="3333FF"/>
              </a:solidFill>
            </a:endParaRP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D86F8707-2A2C-4C46-BA68-B2CA2BDA0319}"/>
              </a:ext>
            </a:extLst>
          </p:cNvPr>
          <p:cNvCxnSpPr>
            <a:stCxn id="28" idx="2"/>
            <a:endCxn id="28" idx="0"/>
          </p:cNvCxnSpPr>
          <p:nvPr/>
        </p:nvCxnSpPr>
        <p:spPr>
          <a:xfrm flipV="1">
            <a:off x="1756972" y="2921672"/>
            <a:ext cx="0" cy="2903240"/>
          </a:xfrm>
          <a:prstGeom prst="straightConnector1">
            <a:avLst/>
          </a:prstGeom>
          <a:ln w="5715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523ED09-3D39-479E-9253-7F0496236FF4}"/>
              </a:ext>
            </a:extLst>
          </p:cNvPr>
          <p:cNvCxnSpPr/>
          <p:nvPr/>
        </p:nvCxnSpPr>
        <p:spPr>
          <a:xfrm flipV="1">
            <a:off x="408048" y="2921672"/>
            <a:ext cx="9145588" cy="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10" descr="Image associée">
            <a:extLst>
              <a:ext uri="{FF2B5EF4-FFF2-40B4-BE49-F238E27FC236}">
                <a16:creationId xmlns:a16="http://schemas.microsoft.com/office/drawing/2014/main" id="{C1A5A2F6-D3F4-453F-BD8E-6BED2D83E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77511" y="3059013"/>
            <a:ext cx="1533790" cy="1401884"/>
          </a:xfrm>
          <a:prstGeom prst="rect">
            <a:avLst/>
          </a:prstGeom>
          <a:noFill/>
        </p:spPr>
      </p:pic>
      <p:sp>
        <p:nvSpPr>
          <p:cNvPr id="34" name="Ellipse 33">
            <a:extLst>
              <a:ext uri="{FF2B5EF4-FFF2-40B4-BE49-F238E27FC236}">
                <a16:creationId xmlns:a16="http://schemas.microsoft.com/office/drawing/2014/main" id="{95CDF869-4502-480E-877E-998045758EC0}"/>
              </a:ext>
            </a:extLst>
          </p:cNvPr>
          <p:cNvSpPr/>
          <p:nvPr/>
        </p:nvSpPr>
        <p:spPr>
          <a:xfrm>
            <a:off x="3935287" y="5435622"/>
            <a:ext cx="2232248" cy="50405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" name="Picture 2" descr="Résultat de recherche d'images pour &quot;moe simpson&quot;">
            <a:extLst>
              <a:ext uri="{FF2B5EF4-FFF2-40B4-BE49-F238E27FC236}">
                <a16:creationId xmlns:a16="http://schemas.microsoft.com/office/drawing/2014/main" id="{FA03FB7F-7515-4CAE-879C-7FD94BC7B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984545">
            <a:off x="4363891" y="3579418"/>
            <a:ext cx="1617155" cy="2628102"/>
          </a:xfrm>
          <a:prstGeom prst="rect">
            <a:avLst/>
          </a:prstGeom>
          <a:noFill/>
        </p:spPr>
      </p:pic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225BE71C-D95C-4BBC-8FA0-B15871ABA028}"/>
              </a:ext>
            </a:extLst>
          </p:cNvPr>
          <p:cNvCxnSpPr>
            <a:cxnSpLocks/>
            <a:stCxn id="35" idx="2"/>
          </p:cNvCxnSpPr>
          <p:nvPr/>
        </p:nvCxnSpPr>
        <p:spPr>
          <a:xfrm flipV="1">
            <a:off x="4169655" y="3846460"/>
            <a:ext cx="1890501" cy="1896182"/>
          </a:xfrm>
          <a:prstGeom prst="straightConnector1">
            <a:avLst/>
          </a:prstGeom>
          <a:ln w="5715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648E62F7-3F9B-4DE8-A8D5-CCA0AE2A9CF6}"/>
              </a:ext>
            </a:extLst>
          </p:cNvPr>
          <p:cNvCxnSpPr>
            <a:cxnSpLocks/>
          </p:cNvCxnSpPr>
          <p:nvPr/>
        </p:nvCxnSpPr>
        <p:spPr>
          <a:xfrm flipV="1">
            <a:off x="4188754" y="3866496"/>
            <a:ext cx="0" cy="1857158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90F920E9-A946-4AF2-B93A-6E7366D25014}"/>
              </a:ext>
            </a:extLst>
          </p:cNvPr>
          <p:cNvCxnSpPr/>
          <p:nvPr/>
        </p:nvCxnSpPr>
        <p:spPr>
          <a:xfrm flipV="1">
            <a:off x="948394" y="2921672"/>
            <a:ext cx="0" cy="288032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3596374A-26D4-4CD2-ADD1-2932257C4C66}"/>
              </a:ext>
            </a:extLst>
          </p:cNvPr>
          <p:cNvSpPr txBox="1"/>
          <p:nvPr/>
        </p:nvSpPr>
        <p:spPr>
          <a:xfrm rot="16200000">
            <a:off x="-213307" y="4161197"/>
            <a:ext cx="18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Distance tête - sol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5C7E963A-E96F-4345-B06E-942E461F02A4}"/>
              </a:ext>
            </a:extLst>
          </p:cNvPr>
          <p:cNvSpPr txBox="1"/>
          <p:nvPr/>
        </p:nvSpPr>
        <p:spPr>
          <a:xfrm>
            <a:off x="4439841" y="5946008"/>
            <a:ext cx="1337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Taille ombre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3E775264-5D9C-4100-BB5A-255496192C9D}"/>
              </a:ext>
            </a:extLst>
          </p:cNvPr>
          <p:cNvSpPr txBox="1"/>
          <p:nvPr/>
        </p:nvSpPr>
        <p:spPr>
          <a:xfrm>
            <a:off x="3108634" y="252156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</a:rPr>
              <a:t>RF</a:t>
            </a: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C16EB640-A767-4227-9E81-58F78B191DF0}"/>
              </a:ext>
            </a:extLst>
          </p:cNvPr>
          <p:cNvCxnSpPr/>
          <p:nvPr/>
        </p:nvCxnSpPr>
        <p:spPr>
          <a:xfrm>
            <a:off x="4188754" y="5729984"/>
            <a:ext cx="1872208" cy="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2" descr="Résultat de recherche d'images pour &quot;moe simpson&quot;">
            <a:extLst>
              <a:ext uri="{FF2B5EF4-FFF2-40B4-BE49-F238E27FC236}">
                <a16:creationId xmlns:a16="http://schemas.microsoft.com/office/drawing/2014/main" id="{2ED2E6E9-E7C9-4F96-8F0A-D1EF3C526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5058" y="2921672"/>
            <a:ext cx="1617155" cy="2903240"/>
          </a:xfrm>
          <a:prstGeom prst="rect">
            <a:avLst/>
          </a:prstGeom>
          <a:noFill/>
        </p:spPr>
      </p:pic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7252A8CF-03F9-46F4-85E1-B6931C16A343}"/>
              </a:ext>
            </a:extLst>
          </p:cNvPr>
          <p:cNvCxnSpPr>
            <a:stCxn id="45" idx="2"/>
            <a:endCxn id="45" idx="0"/>
          </p:cNvCxnSpPr>
          <p:nvPr/>
        </p:nvCxnSpPr>
        <p:spPr>
          <a:xfrm flipV="1">
            <a:off x="7733636" y="2921672"/>
            <a:ext cx="0" cy="2903240"/>
          </a:xfrm>
          <a:prstGeom prst="straightConnector1">
            <a:avLst/>
          </a:prstGeom>
          <a:ln w="5715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2DCDC3A3-1294-4154-9AFD-1C36BDD42339}"/>
              </a:ext>
            </a:extLst>
          </p:cNvPr>
          <p:cNvCxnSpPr/>
          <p:nvPr/>
        </p:nvCxnSpPr>
        <p:spPr>
          <a:xfrm flipH="1" flipV="1">
            <a:off x="6997066" y="2921672"/>
            <a:ext cx="2" cy="288032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12" descr="http://www.aircraftstickers.com/images/ARROW_QUARTER.png">
            <a:extLst>
              <a:ext uri="{FF2B5EF4-FFF2-40B4-BE49-F238E27FC236}">
                <a16:creationId xmlns:a16="http://schemas.microsoft.com/office/drawing/2014/main" id="{43F38FF3-D84A-4007-8D12-8E3F8A1E2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53226"/>
          <a:stretch>
            <a:fillRect/>
          </a:stretch>
        </p:blipFill>
        <p:spPr bwMode="auto">
          <a:xfrm rot="10800000" flipH="1">
            <a:off x="8410164" y="3497736"/>
            <a:ext cx="531118" cy="504056"/>
          </a:xfrm>
          <a:prstGeom prst="rect">
            <a:avLst/>
          </a:prstGeom>
          <a:noFill/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5B63E620-321C-49AE-80DC-4F68598529FA}"/>
              </a:ext>
            </a:extLst>
          </p:cNvPr>
          <p:cNvSpPr/>
          <p:nvPr/>
        </p:nvSpPr>
        <p:spPr>
          <a:xfrm>
            <a:off x="3276650" y="6339446"/>
            <a:ext cx="2952328" cy="3246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Excitation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F3C2189-7F22-4E2F-AC98-813EC96E370D}"/>
              </a:ext>
            </a:extLst>
          </p:cNvPr>
          <p:cNvSpPr/>
          <p:nvPr/>
        </p:nvSpPr>
        <p:spPr>
          <a:xfrm>
            <a:off x="6901054" y="6339446"/>
            <a:ext cx="2304256" cy="3246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relaxation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42FB907F-FF2B-461D-9B85-1E706432E9D0}"/>
              </a:ext>
            </a:extLst>
          </p:cNvPr>
          <p:cNvSpPr txBox="1"/>
          <p:nvPr/>
        </p:nvSpPr>
        <p:spPr>
          <a:xfrm>
            <a:off x="3958119" y="3373784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accent2">
                    <a:lumMod val="75000"/>
                  </a:schemeClr>
                </a:solidFill>
              </a:rPr>
              <a:t>Mz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3D96DBB2-18BF-4377-B2D7-FCA79B065585}"/>
              </a:ext>
            </a:extLst>
          </p:cNvPr>
          <p:cNvSpPr txBox="1"/>
          <p:nvPr/>
        </p:nvSpPr>
        <p:spPr>
          <a:xfrm>
            <a:off x="6139289" y="5548058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accent6">
                    <a:lumMod val="75000"/>
                  </a:schemeClr>
                </a:solidFill>
              </a:rPr>
              <a:t>Mxy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5" name="Picture 4" descr="Résultat de recherche d'images pour &quot;lampe plafond simple dessin&quot;">
            <a:extLst>
              <a:ext uri="{FF2B5EF4-FFF2-40B4-BE49-F238E27FC236}">
                <a16:creationId xmlns:a16="http://schemas.microsoft.com/office/drawing/2014/main" id="{7F164AFE-B9C7-4E0B-9B70-8DE2F89B8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22727"/>
          <a:stretch>
            <a:fillRect/>
          </a:stretch>
        </p:blipFill>
        <p:spPr bwMode="auto">
          <a:xfrm>
            <a:off x="4116746" y="1625528"/>
            <a:ext cx="2112232" cy="1224136"/>
          </a:xfrm>
          <a:prstGeom prst="rect">
            <a:avLst/>
          </a:prstGeom>
          <a:noFill/>
        </p:spPr>
      </p:pic>
      <p:pic>
        <p:nvPicPr>
          <p:cNvPr id="56" name="Picture 4" descr="Résultat de recherche d'images pour &quot;lampe plafond simple dessin&quot;">
            <a:extLst>
              <a:ext uri="{FF2B5EF4-FFF2-40B4-BE49-F238E27FC236}">
                <a16:creationId xmlns:a16="http://schemas.microsoft.com/office/drawing/2014/main" id="{6572699A-ED6D-4983-A117-BFF0A0447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22727"/>
          <a:stretch>
            <a:fillRect/>
          </a:stretch>
        </p:blipFill>
        <p:spPr bwMode="auto">
          <a:xfrm>
            <a:off x="6997066" y="1625528"/>
            <a:ext cx="2112232" cy="1224136"/>
          </a:xfrm>
          <a:prstGeom prst="rect">
            <a:avLst/>
          </a:prstGeom>
          <a:noFill/>
        </p:spPr>
      </p:pic>
      <p:sp>
        <p:nvSpPr>
          <p:cNvPr id="57" name="ZoneTexte 56">
            <a:extLst>
              <a:ext uri="{FF2B5EF4-FFF2-40B4-BE49-F238E27FC236}">
                <a16:creationId xmlns:a16="http://schemas.microsoft.com/office/drawing/2014/main" id="{2E1F100E-5BEB-4F47-A9E4-CCA7BCF4E220}"/>
              </a:ext>
            </a:extLst>
          </p:cNvPr>
          <p:cNvSpPr txBox="1"/>
          <p:nvPr/>
        </p:nvSpPr>
        <p:spPr>
          <a:xfrm>
            <a:off x="7645136" y="2561632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3333FF"/>
                </a:solidFill>
              </a:rPr>
              <a:t>M</a:t>
            </a:r>
            <a:r>
              <a:rPr lang="fr-FR" baseline="-25000" dirty="0">
                <a:solidFill>
                  <a:srgbClr val="3333FF"/>
                </a:solidFill>
              </a:rPr>
              <a:t>0</a:t>
            </a:r>
            <a:endParaRPr lang="fr-FR" dirty="0">
              <a:solidFill>
                <a:srgbClr val="3333FF"/>
              </a:solidFill>
            </a:endParaRPr>
          </a:p>
        </p:txBody>
      </p:sp>
      <p:pic>
        <p:nvPicPr>
          <p:cNvPr id="58" name="Picture 3">
            <a:extLst>
              <a:ext uri="{FF2B5EF4-FFF2-40B4-BE49-F238E27FC236}">
                <a16:creationId xmlns:a16="http://schemas.microsoft.com/office/drawing/2014/main" id="{E066DD77-7C6E-42BC-8162-2F9BB5BD0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l="58510" t="32894" r="3772" b="52632"/>
          <a:stretch>
            <a:fillRect/>
          </a:stretch>
        </p:blipFill>
        <p:spPr bwMode="auto">
          <a:xfrm rot="15429013">
            <a:off x="4830019" y="3107403"/>
            <a:ext cx="523696" cy="57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" name="Picture 3">
            <a:extLst>
              <a:ext uri="{FF2B5EF4-FFF2-40B4-BE49-F238E27FC236}">
                <a16:creationId xmlns:a16="http://schemas.microsoft.com/office/drawing/2014/main" id="{9D9B4817-AB30-4D38-9161-CB5E6F0BD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l="58510" t="32894" r="3772" b="52632"/>
          <a:stretch>
            <a:fillRect/>
          </a:stretch>
        </p:blipFill>
        <p:spPr bwMode="auto">
          <a:xfrm rot="11824206">
            <a:off x="8793808" y="3119715"/>
            <a:ext cx="523696" cy="57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Flèche : courbe vers le bas 7">
            <a:extLst>
              <a:ext uri="{FF2B5EF4-FFF2-40B4-BE49-F238E27FC236}">
                <a16:creationId xmlns:a16="http://schemas.microsoft.com/office/drawing/2014/main" id="{B58B066A-27DD-42F9-9863-E648F59F2347}"/>
              </a:ext>
            </a:extLst>
          </p:cNvPr>
          <p:cNvSpPr/>
          <p:nvPr/>
        </p:nvSpPr>
        <p:spPr>
          <a:xfrm rot="1534768">
            <a:off x="4701215" y="3585923"/>
            <a:ext cx="693858" cy="356386"/>
          </a:xfrm>
          <a:prstGeom prst="curved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DFEA7557-6AAD-440A-978E-D9DA55FEB2A3}"/>
              </a:ext>
            </a:extLst>
          </p:cNvPr>
          <p:cNvCxnSpPr/>
          <p:nvPr/>
        </p:nvCxnSpPr>
        <p:spPr>
          <a:xfrm>
            <a:off x="4292600" y="3874792"/>
            <a:ext cx="1651000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19B73B13-A5C3-4D00-9EAA-104E281D3775}"/>
              </a:ext>
            </a:extLst>
          </p:cNvPr>
          <p:cNvCxnSpPr>
            <a:cxnSpLocks/>
          </p:cNvCxnSpPr>
          <p:nvPr/>
        </p:nvCxnSpPr>
        <p:spPr>
          <a:xfrm flipV="1">
            <a:off x="6113889" y="3891461"/>
            <a:ext cx="0" cy="17748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ZoneTexte 65">
            <a:extLst>
              <a:ext uri="{FF2B5EF4-FFF2-40B4-BE49-F238E27FC236}">
                <a16:creationId xmlns:a16="http://schemas.microsoft.com/office/drawing/2014/main" id="{C3F4836B-D20E-442C-9779-1C428BF13882}"/>
              </a:ext>
            </a:extLst>
          </p:cNvPr>
          <p:cNvSpPr txBox="1"/>
          <p:nvPr/>
        </p:nvSpPr>
        <p:spPr>
          <a:xfrm>
            <a:off x="8388496" y="5608126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accent6">
                    <a:lumMod val="75000"/>
                  </a:schemeClr>
                </a:solidFill>
              </a:rPr>
              <a:t>Mxy</a:t>
            </a: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 = 0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B4B1B6AD-956A-465A-82C6-59FA603E5773}"/>
              </a:ext>
            </a:extLst>
          </p:cNvPr>
          <p:cNvSpPr txBox="1"/>
          <p:nvPr/>
        </p:nvSpPr>
        <p:spPr>
          <a:xfrm>
            <a:off x="6277949" y="2561632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accent2">
                    <a:lumMod val="75000"/>
                  </a:schemeClr>
                </a:solidFill>
              </a:rPr>
              <a:t>Mz</a:t>
            </a:r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 = M</a:t>
            </a:r>
            <a:r>
              <a:rPr lang="fr-FR" baseline="-25000" dirty="0">
                <a:solidFill>
                  <a:schemeClr val="accent2">
                    <a:lumMod val="75000"/>
                  </a:schemeClr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89255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9" grpId="0"/>
      <p:bldP spid="41" grpId="0"/>
      <p:bldP spid="42" grpId="0"/>
      <p:bldP spid="51" grpId="0" animBg="1"/>
      <p:bldP spid="52" grpId="0" animBg="1"/>
      <p:bldP spid="53" grpId="0"/>
      <p:bldP spid="54" grpId="0"/>
      <p:bldP spid="57" grpId="0"/>
      <p:bldP spid="8" grpId="0" animBg="1"/>
      <p:bldP spid="66" grpId="0"/>
      <p:bldP spid="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D1C9C52-52C8-48FB-B601-FEF6330B43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5247C87-327F-4FC7-BAB0-5389BBD64B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9F8541F3-066B-4060-90EE-7EB9C29D83D2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Introduction : l’IRM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" name="Video_IRM_Antenne Tete_IADI_CIC-IT">
            <a:hlinkClick r:id="" action="ppaction://media"/>
            <a:extLst>
              <a:ext uri="{FF2B5EF4-FFF2-40B4-BE49-F238E27FC236}">
                <a16:creationId xmlns:a16="http://schemas.microsoft.com/office/drawing/2014/main" id="{334ABE88-27F3-45D5-A367-F32F53F1E78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91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7062" y="1243192"/>
            <a:ext cx="8783638" cy="494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5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40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6F0436A-D374-4954-A051-5AD73FE99178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Relaxation du signal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4792498E-1A67-41FC-A29A-E79B42B5FA99}"/>
              </a:ext>
            </a:extLst>
          </p:cNvPr>
          <p:cNvSpPr txBox="1">
            <a:spLocks/>
          </p:cNvSpPr>
          <p:nvPr/>
        </p:nvSpPr>
        <p:spPr>
          <a:xfrm>
            <a:off x="155449" y="1161172"/>
            <a:ext cx="9400927" cy="48001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2000" b="0" kern="0" dirty="0">
                <a:ea typeface="ＭＳ Ｐゴシック"/>
              </a:rPr>
              <a:t>La relaxation plus en détails …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12AD1EE-4D4D-4056-A4CF-C14E2779B1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01"/>
          <a:stretch/>
        </p:blipFill>
        <p:spPr>
          <a:xfrm>
            <a:off x="836391" y="2428350"/>
            <a:ext cx="2417732" cy="236442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A6F7AA0-D7D2-4F9E-A9D5-6F615BB48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732" y="2185393"/>
            <a:ext cx="2576858" cy="182123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E1DFA5A-64AF-455F-8656-E54F17B48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5439" y="4507284"/>
            <a:ext cx="2227443" cy="1958841"/>
          </a:xfrm>
          <a:prstGeom prst="rect">
            <a:avLst/>
          </a:prstGeom>
        </p:spPr>
      </p:pic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19FFDDF6-E3F2-41A3-85C1-3C6FBDD42157}"/>
              </a:ext>
            </a:extLst>
          </p:cNvPr>
          <p:cNvSpPr/>
          <p:nvPr/>
        </p:nvSpPr>
        <p:spPr>
          <a:xfrm rot="19571975">
            <a:off x="3494356" y="3126102"/>
            <a:ext cx="1862975" cy="2242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9935FD05-0F9A-4D60-8888-119886371E16}"/>
              </a:ext>
            </a:extLst>
          </p:cNvPr>
          <p:cNvSpPr/>
          <p:nvPr/>
        </p:nvSpPr>
        <p:spPr>
          <a:xfrm rot="2036703">
            <a:off x="3487856" y="4768815"/>
            <a:ext cx="1926619" cy="2242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E440A52-3767-4311-B75E-5BCCDE990F2D}"/>
              </a:ext>
            </a:extLst>
          </p:cNvPr>
          <p:cNvSpPr txBox="1"/>
          <p:nvPr/>
        </p:nvSpPr>
        <p:spPr>
          <a:xfrm>
            <a:off x="3010829" y="4978890"/>
            <a:ext cx="1354904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Décroissance en T</a:t>
            </a:r>
            <a:r>
              <a:rPr lang="fr-FR" sz="1600" baseline="-25000" dirty="0"/>
              <a:t>2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FB2FBD9-2375-4A43-86A6-499D6746E697}"/>
              </a:ext>
            </a:extLst>
          </p:cNvPr>
          <p:cNvSpPr txBox="1"/>
          <p:nvPr/>
        </p:nvSpPr>
        <p:spPr>
          <a:xfrm>
            <a:off x="3010828" y="2370946"/>
            <a:ext cx="1512152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Repousse en T</a:t>
            </a:r>
            <a:r>
              <a:rPr lang="fr-FR" sz="1600" baseline="-25000" dirty="0"/>
              <a:t>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4CE58C7-018A-4EF2-B72D-F072FBC8EDB0}"/>
              </a:ext>
            </a:extLst>
          </p:cNvPr>
          <p:cNvSpPr txBox="1"/>
          <p:nvPr/>
        </p:nvSpPr>
        <p:spPr>
          <a:xfrm>
            <a:off x="5685165" y="1846839"/>
            <a:ext cx="38291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Relaxation longitudinale = le long de l’axe z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210A335-E937-4ADF-A6E3-95292B81C347}"/>
              </a:ext>
            </a:extLst>
          </p:cNvPr>
          <p:cNvSpPr txBox="1"/>
          <p:nvPr/>
        </p:nvSpPr>
        <p:spPr>
          <a:xfrm>
            <a:off x="5766918" y="4212283"/>
            <a:ext cx="36157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Relaxation transversale = dans le plan </a:t>
            </a:r>
            <a:r>
              <a:rPr lang="fr-FR" sz="1600" b="1" i="1" dirty="0" err="1"/>
              <a:t>xy</a:t>
            </a:r>
            <a:endParaRPr lang="fr-FR" sz="16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393877-B3B7-4A02-B191-E905E8DD4270}"/>
              </a:ext>
            </a:extLst>
          </p:cNvPr>
          <p:cNvSpPr/>
          <p:nvPr/>
        </p:nvSpPr>
        <p:spPr>
          <a:xfrm>
            <a:off x="155449" y="6281459"/>
            <a:ext cx="30599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>
                <a:hlinkClick r:id="rId5"/>
              </a:rPr>
              <a:t>Enregistrement du signal en IRM (imaios.com)</a:t>
            </a:r>
            <a:endParaRPr lang="fr-FR" sz="1200" dirty="0"/>
          </a:p>
        </p:txBody>
      </p:sp>
      <p:pic>
        <p:nvPicPr>
          <p:cNvPr id="15" name="Picture 5" descr="C:\Users\JSLO\Documents\Enseignement\relaxation.gif">
            <a:extLst>
              <a:ext uri="{FF2B5EF4-FFF2-40B4-BE49-F238E27FC236}">
                <a16:creationId xmlns:a16="http://schemas.microsoft.com/office/drawing/2014/main" id="{84F057BA-DAB8-47A0-9019-B8A8B8A3437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110" y="1638396"/>
            <a:ext cx="1424413" cy="1240797"/>
          </a:xfrm>
          <a:prstGeom prst="rect">
            <a:avLst/>
          </a:prstGeom>
          <a:noFill/>
        </p:spPr>
      </p:pic>
      <p:sp>
        <p:nvSpPr>
          <p:cNvPr id="16" name="Cœur 15">
            <a:extLst>
              <a:ext uri="{FF2B5EF4-FFF2-40B4-BE49-F238E27FC236}">
                <a16:creationId xmlns:a16="http://schemas.microsoft.com/office/drawing/2014/main" id="{9D3942D1-345F-4E03-8657-D5F72121C172}"/>
              </a:ext>
            </a:extLst>
          </p:cNvPr>
          <p:cNvSpPr/>
          <p:nvPr/>
        </p:nvSpPr>
        <p:spPr>
          <a:xfrm>
            <a:off x="8854384" y="3023072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Cœur 16">
            <a:extLst>
              <a:ext uri="{FF2B5EF4-FFF2-40B4-BE49-F238E27FC236}">
                <a16:creationId xmlns:a16="http://schemas.microsoft.com/office/drawing/2014/main" id="{D1AD7F9A-659D-4366-A1F6-7F13899D47D7}"/>
              </a:ext>
            </a:extLst>
          </p:cNvPr>
          <p:cNvSpPr/>
          <p:nvPr/>
        </p:nvSpPr>
        <p:spPr>
          <a:xfrm>
            <a:off x="8854383" y="5387899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1756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41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6F0436A-D374-4954-A051-5AD73FE99178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Relaxation du signal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4792498E-1A67-41FC-A29A-E79B42B5FA99}"/>
              </a:ext>
            </a:extLst>
          </p:cNvPr>
          <p:cNvSpPr txBox="1">
            <a:spLocks/>
          </p:cNvSpPr>
          <p:nvPr/>
        </p:nvSpPr>
        <p:spPr>
          <a:xfrm>
            <a:off x="155449" y="1161172"/>
            <a:ext cx="9400927" cy="48001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2000" b="0" kern="0" dirty="0">
                <a:ea typeface="ＭＳ Ｐゴシック"/>
              </a:rPr>
              <a:t>Relaxation </a:t>
            </a:r>
            <a:r>
              <a:rPr lang="fr-FR" sz="2000" b="0" kern="0" dirty="0">
                <a:solidFill>
                  <a:schemeClr val="accent6">
                    <a:lumMod val="50000"/>
                  </a:schemeClr>
                </a:solidFill>
                <a:ea typeface="ＭＳ Ｐゴシック"/>
              </a:rPr>
              <a:t>longitudinale</a:t>
            </a:r>
          </a:p>
        </p:txBody>
      </p:sp>
      <p:pic>
        <p:nvPicPr>
          <p:cNvPr id="16" name="Picture 1">
            <a:extLst>
              <a:ext uri="{FF2B5EF4-FFF2-40B4-BE49-F238E27FC236}">
                <a16:creationId xmlns:a16="http://schemas.microsoft.com/office/drawing/2014/main" id="{F960F928-27A0-451A-95F4-12C3BFF3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5147" b="12571"/>
          <a:stretch>
            <a:fillRect/>
          </a:stretch>
        </p:blipFill>
        <p:spPr bwMode="auto">
          <a:xfrm rot="5460000">
            <a:off x="1269477" y="1454704"/>
            <a:ext cx="3522741" cy="478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77E68CE-51A2-4D38-8084-4F1AE7F54169}"/>
              </a:ext>
            </a:extLst>
          </p:cNvPr>
          <p:cNvSpPr txBox="1"/>
          <p:nvPr/>
        </p:nvSpPr>
        <p:spPr>
          <a:xfrm>
            <a:off x="6953250" y="3808435"/>
            <a:ext cx="22525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/>
              <a:t>M</a:t>
            </a:r>
            <a:r>
              <a:rPr lang="fr-FR" i="1" baseline="-25000" dirty="0" err="1"/>
              <a:t>z</a:t>
            </a:r>
            <a:r>
              <a:rPr lang="fr-FR" i="1" dirty="0"/>
              <a:t> = M</a:t>
            </a:r>
            <a:r>
              <a:rPr lang="fr-FR" i="1" baseline="-25000" dirty="0"/>
              <a:t>0</a:t>
            </a:r>
            <a:r>
              <a:rPr lang="fr-FR" i="1" dirty="0"/>
              <a:t>.(1-e</a:t>
            </a:r>
            <a:r>
              <a:rPr lang="fr-FR" i="1" baseline="30000" dirty="0"/>
              <a:t>(-t/T1)</a:t>
            </a:r>
            <a:r>
              <a:rPr lang="fr-FR" i="1" dirty="0"/>
              <a:t>)</a:t>
            </a:r>
            <a:r>
              <a:rPr lang="fr-FR" i="1" baseline="30000" dirty="0"/>
              <a:t>    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3EB5C3-167A-48A8-90DA-AE3129233516}"/>
              </a:ext>
            </a:extLst>
          </p:cNvPr>
          <p:cNvSpPr txBox="1"/>
          <p:nvPr/>
        </p:nvSpPr>
        <p:spPr>
          <a:xfrm>
            <a:off x="6185900" y="4851696"/>
            <a:ext cx="2772594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ym typeface="Symbol"/>
              </a:rPr>
              <a:t>Relaxation longitudinale</a:t>
            </a:r>
          </a:p>
          <a:p>
            <a:pPr algn="ctr"/>
            <a:r>
              <a:rPr lang="fr-FR" dirty="0">
                <a:sym typeface="Symbol"/>
              </a:rPr>
              <a:t>Relaxation T1</a:t>
            </a:r>
          </a:p>
          <a:p>
            <a:pPr algn="ctr"/>
            <a:r>
              <a:rPr lang="fr-FR" dirty="0">
                <a:sym typeface="Symbol"/>
              </a:rPr>
              <a:t>Relaxation Spin-réseau</a:t>
            </a:r>
            <a:endParaRPr lang="fr-FR" dirty="0"/>
          </a:p>
        </p:txBody>
      </p:sp>
      <p:pic>
        <p:nvPicPr>
          <p:cNvPr id="27" name="Picture 8" descr="Résultat de recherche d'images pour &quot;point d'exclamation mgs&quot;">
            <a:extLst>
              <a:ext uri="{FF2B5EF4-FFF2-40B4-BE49-F238E27FC236}">
                <a16:creationId xmlns:a16="http://schemas.microsoft.com/office/drawing/2014/main" id="{8E6418AA-F02F-410C-8357-D30563E7A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2044" y="4491656"/>
            <a:ext cx="196081" cy="261442"/>
          </a:xfrm>
          <a:prstGeom prst="rect">
            <a:avLst/>
          </a:prstGeom>
          <a:noFill/>
        </p:spPr>
      </p:pic>
      <p:pic>
        <p:nvPicPr>
          <p:cNvPr id="28" name="Picture 5" descr="C:\Users\JSLO\Documents\Enseignement\relaxation.gif">
            <a:extLst>
              <a:ext uri="{FF2B5EF4-FFF2-40B4-BE49-F238E27FC236}">
                <a16:creationId xmlns:a16="http://schemas.microsoft.com/office/drawing/2014/main" id="{6D68E878-4131-457C-93F5-786F8629EB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9234" y="1864219"/>
            <a:ext cx="2149260" cy="1872207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E346ED7-9EEC-493F-899A-E58A855E141E}"/>
              </a:ext>
            </a:extLst>
          </p:cNvPr>
          <p:cNvSpPr/>
          <p:nvPr/>
        </p:nvSpPr>
        <p:spPr>
          <a:xfrm>
            <a:off x="1615549" y="6136852"/>
            <a:ext cx="6802580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326669" lvl="2" indent="-457200"/>
            <a:r>
              <a:rPr lang="fr-FR" sz="1600" b="1" dirty="0">
                <a:solidFill>
                  <a:schemeClr val="tx1"/>
                </a:solidFill>
              </a:rPr>
              <a:t>T1 </a:t>
            </a:r>
            <a:r>
              <a:rPr lang="fr-FR" sz="1600" dirty="0">
                <a:solidFill>
                  <a:schemeClr val="tx1"/>
                </a:solidFill>
              </a:rPr>
              <a:t>: temps pour lequel 63% de l’aimantation M</a:t>
            </a:r>
            <a:r>
              <a:rPr lang="fr-FR" sz="1600" baseline="-25000" dirty="0">
                <a:solidFill>
                  <a:schemeClr val="tx1"/>
                </a:solidFill>
              </a:rPr>
              <a:t>0</a:t>
            </a:r>
            <a:r>
              <a:rPr lang="fr-FR" sz="1600" dirty="0">
                <a:solidFill>
                  <a:schemeClr val="tx1"/>
                </a:solidFill>
              </a:rPr>
              <a:t> a été retrouvé</a:t>
            </a:r>
          </a:p>
        </p:txBody>
      </p:sp>
      <p:sp>
        <p:nvSpPr>
          <p:cNvPr id="11" name="Cœur 10">
            <a:extLst>
              <a:ext uri="{FF2B5EF4-FFF2-40B4-BE49-F238E27FC236}">
                <a16:creationId xmlns:a16="http://schemas.microsoft.com/office/drawing/2014/main" id="{1268CEEA-86B5-46BB-B51C-EC8F7FEE737A}"/>
              </a:ext>
            </a:extLst>
          </p:cNvPr>
          <p:cNvSpPr/>
          <p:nvPr/>
        </p:nvSpPr>
        <p:spPr>
          <a:xfrm>
            <a:off x="1057422" y="6130363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E18C09E-FC78-D3E3-D3FC-13C77BAF3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795" y="33149"/>
            <a:ext cx="4221394" cy="171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3162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42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6F0436A-D374-4954-A051-5AD73FE99178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Relaxation du signal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4792498E-1A67-41FC-A29A-E79B42B5FA99}"/>
              </a:ext>
            </a:extLst>
          </p:cNvPr>
          <p:cNvSpPr txBox="1">
            <a:spLocks/>
          </p:cNvSpPr>
          <p:nvPr/>
        </p:nvSpPr>
        <p:spPr>
          <a:xfrm>
            <a:off x="155449" y="1161172"/>
            <a:ext cx="9400927" cy="48001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2000" b="0" kern="0" dirty="0">
                <a:ea typeface="ＭＳ Ｐゴシック"/>
              </a:rPr>
              <a:t>Relaxation </a:t>
            </a:r>
            <a:r>
              <a:rPr lang="fr-FR" sz="2000" b="0" kern="0" dirty="0">
                <a:solidFill>
                  <a:schemeClr val="accent6"/>
                </a:solidFill>
                <a:ea typeface="ＭＳ Ｐゴシック"/>
              </a:rPr>
              <a:t>transversale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346ED7-9EEC-493F-899A-E58A855E141E}"/>
              </a:ext>
            </a:extLst>
          </p:cNvPr>
          <p:cNvSpPr/>
          <p:nvPr/>
        </p:nvSpPr>
        <p:spPr>
          <a:xfrm>
            <a:off x="1615549" y="6136852"/>
            <a:ext cx="6802580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326669" lvl="2" indent="-457200"/>
            <a:r>
              <a:rPr lang="fr-FR" sz="1600" b="1" dirty="0">
                <a:solidFill>
                  <a:schemeClr val="tx1"/>
                </a:solidFill>
              </a:rPr>
              <a:t>T2 </a:t>
            </a:r>
            <a:r>
              <a:rPr lang="fr-FR" sz="1600" dirty="0">
                <a:solidFill>
                  <a:schemeClr val="tx1"/>
                </a:solidFill>
              </a:rPr>
              <a:t>: temps pour lequel 37% de l’aimantation </a:t>
            </a:r>
            <a:r>
              <a:rPr lang="fr-FR" sz="1600" dirty="0" err="1">
                <a:solidFill>
                  <a:schemeClr val="tx1"/>
                </a:solidFill>
              </a:rPr>
              <a:t>Mxy</a:t>
            </a:r>
            <a:r>
              <a:rPr lang="fr-FR" sz="1600" dirty="0">
                <a:solidFill>
                  <a:schemeClr val="tx1"/>
                </a:solidFill>
              </a:rPr>
              <a:t> est restant</a:t>
            </a: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553F0EE7-FE29-4A39-A520-F69DBEBD6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5936" r="3333" b="-918"/>
          <a:stretch>
            <a:fillRect/>
          </a:stretch>
        </p:blipFill>
        <p:spPr bwMode="auto">
          <a:xfrm>
            <a:off x="622683" y="1864219"/>
            <a:ext cx="4524503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8B82E29-648E-497A-B581-7B01EE72E530}"/>
              </a:ext>
            </a:extLst>
          </p:cNvPr>
          <p:cNvSpPr txBox="1"/>
          <p:nvPr/>
        </p:nvSpPr>
        <p:spPr>
          <a:xfrm>
            <a:off x="6347357" y="3651672"/>
            <a:ext cx="17395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/>
              <a:t>M</a:t>
            </a:r>
            <a:r>
              <a:rPr lang="fr-FR" i="1" baseline="-25000" dirty="0" err="1"/>
              <a:t>xy</a:t>
            </a:r>
            <a:r>
              <a:rPr lang="fr-FR" i="1" dirty="0"/>
              <a:t> = M</a:t>
            </a:r>
            <a:r>
              <a:rPr lang="fr-FR" i="1" baseline="-25000" dirty="0"/>
              <a:t>0</a:t>
            </a:r>
            <a:r>
              <a:rPr lang="fr-FR" i="1" dirty="0"/>
              <a:t>.e</a:t>
            </a:r>
            <a:r>
              <a:rPr lang="fr-FR" i="1" baseline="30000" dirty="0"/>
              <a:t>(-t/T2)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F895A7A-E8D9-4BC1-B092-F837E6967BCE}"/>
              </a:ext>
            </a:extLst>
          </p:cNvPr>
          <p:cNvSpPr txBox="1"/>
          <p:nvPr/>
        </p:nvSpPr>
        <p:spPr>
          <a:xfrm>
            <a:off x="5724922" y="4437906"/>
            <a:ext cx="2772594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ym typeface="Symbol"/>
              </a:rPr>
              <a:t>Relaxation transversale</a:t>
            </a:r>
          </a:p>
          <a:p>
            <a:pPr algn="ctr"/>
            <a:r>
              <a:rPr lang="fr-FR" dirty="0">
                <a:sym typeface="Symbol"/>
              </a:rPr>
              <a:t>Relaxation T2</a:t>
            </a:r>
          </a:p>
          <a:p>
            <a:pPr algn="ctr"/>
            <a:r>
              <a:rPr lang="fr-FR" dirty="0">
                <a:sym typeface="Symbol"/>
              </a:rPr>
              <a:t>Relaxation Spin-spin</a:t>
            </a:r>
            <a:endParaRPr lang="fr-FR" dirty="0"/>
          </a:p>
        </p:txBody>
      </p:sp>
      <p:pic>
        <p:nvPicPr>
          <p:cNvPr id="15" name="Picture 8" descr="Résultat de recherche d'images pour &quot;point d'exclamation mgs&quot;">
            <a:extLst>
              <a:ext uri="{FF2B5EF4-FFF2-40B4-BE49-F238E27FC236}">
                <a16:creationId xmlns:a16="http://schemas.microsoft.com/office/drawing/2014/main" id="{6FA79C31-8ADA-4733-B571-7620200F4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1066" y="4077866"/>
            <a:ext cx="196081" cy="261442"/>
          </a:xfrm>
          <a:prstGeom prst="rect">
            <a:avLst/>
          </a:prstGeom>
          <a:noFill/>
        </p:spPr>
      </p:pic>
      <p:pic>
        <p:nvPicPr>
          <p:cNvPr id="19" name="Picture 5" descr="C:\Users\JSLO\Documents\Enseignement\relaxation.gif">
            <a:extLst>
              <a:ext uri="{FF2B5EF4-FFF2-40B4-BE49-F238E27FC236}">
                <a16:creationId xmlns:a16="http://schemas.microsoft.com/office/drawing/2014/main" id="{60F2CBE5-E2A8-472C-BA73-81CF6B7EFD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2517" y="1622445"/>
            <a:ext cx="2149260" cy="1872207"/>
          </a:xfrm>
          <a:prstGeom prst="rect">
            <a:avLst/>
          </a:prstGeom>
          <a:noFill/>
        </p:spPr>
      </p:pic>
      <p:sp>
        <p:nvSpPr>
          <p:cNvPr id="17" name="Cœur 16">
            <a:extLst>
              <a:ext uri="{FF2B5EF4-FFF2-40B4-BE49-F238E27FC236}">
                <a16:creationId xmlns:a16="http://schemas.microsoft.com/office/drawing/2014/main" id="{A0A04319-CD3B-41D2-BB97-8510AFA95870}"/>
              </a:ext>
            </a:extLst>
          </p:cNvPr>
          <p:cNvSpPr/>
          <p:nvPr/>
        </p:nvSpPr>
        <p:spPr>
          <a:xfrm>
            <a:off x="1057422" y="6130363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E210A3-E090-F681-4196-F8E586C19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883" y="24736"/>
            <a:ext cx="42005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6644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43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6F0436A-D374-4954-A051-5AD73FE99178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Relaxation du signal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4792498E-1A67-41FC-A29A-E79B42B5FA99}"/>
              </a:ext>
            </a:extLst>
          </p:cNvPr>
          <p:cNvSpPr txBox="1">
            <a:spLocks/>
          </p:cNvSpPr>
          <p:nvPr/>
        </p:nvSpPr>
        <p:spPr>
          <a:xfrm>
            <a:off x="155449" y="1161172"/>
            <a:ext cx="9400927" cy="48001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2000" b="0" kern="0" dirty="0">
                <a:ea typeface="ＭＳ Ｐゴシック"/>
              </a:rPr>
              <a:t>Relaxation </a:t>
            </a:r>
            <a:r>
              <a:rPr lang="fr-FR" sz="2000" b="0" kern="0" dirty="0">
                <a:solidFill>
                  <a:schemeClr val="accent6">
                    <a:lumMod val="50000"/>
                  </a:schemeClr>
                </a:solidFill>
                <a:ea typeface="ＭＳ Ｐゴシック"/>
              </a:rPr>
              <a:t>longitudinale</a:t>
            </a:r>
            <a:r>
              <a:rPr lang="fr-FR" sz="2000" b="0" kern="0" dirty="0">
                <a:ea typeface="ＭＳ Ｐゴシック"/>
              </a:rPr>
              <a:t> vs </a:t>
            </a:r>
            <a:r>
              <a:rPr lang="fr-FR" sz="2000" b="0" kern="0" dirty="0">
                <a:solidFill>
                  <a:schemeClr val="accent6"/>
                </a:solidFill>
                <a:ea typeface="ＭＳ Ｐゴシック"/>
              </a:rPr>
              <a:t>transversale</a:t>
            </a:r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B773DA40-1C14-42EC-8168-339C37D45121}"/>
              </a:ext>
            </a:extLst>
          </p:cNvPr>
          <p:cNvSpPr txBox="1">
            <a:spLocks/>
          </p:cNvSpPr>
          <p:nvPr/>
        </p:nvSpPr>
        <p:spPr>
          <a:xfrm>
            <a:off x="754418" y="1607481"/>
            <a:ext cx="4198582" cy="491593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fr-FR" sz="2000" b="1" dirty="0"/>
              <a:t>Relaxation </a:t>
            </a: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longitudinale = T1</a:t>
            </a:r>
          </a:p>
          <a:p>
            <a:pPr marL="0" lvl="2" indent="0">
              <a:buNone/>
            </a:pPr>
            <a:endParaRPr lang="fr-FR" sz="1600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marL="457200" lvl="2" indent="-457200"/>
            <a:r>
              <a:rPr lang="fr-FR" sz="1600" dirty="0"/>
              <a:t>Relaxation T1 ou spin réseau </a:t>
            </a:r>
          </a:p>
          <a:p>
            <a:pPr marL="457200" lvl="2" indent="-457200"/>
            <a:r>
              <a:rPr lang="fr-FR" sz="1600" dirty="0"/>
              <a:t>Libération d’énergie thermique des spins</a:t>
            </a:r>
          </a:p>
          <a:p>
            <a:pPr marL="457200" lvl="2" indent="-457200"/>
            <a:endParaRPr lang="fr-FR" sz="1600" dirty="0"/>
          </a:p>
          <a:p>
            <a:pPr marL="457200" lvl="2" indent="-457200"/>
            <a:r>
              <a:rPr lang="fr-FR" sz="1600" b="1" dirty="0"/>
              <a:t>Repousse de l’aimantation </a:t>
            </a:r>
            <a:r>
              <a:rPr lang="fr-FR" sz="1600" b="1" dirty="0" err="1"/>
              <a:t>Mz</a:t>
            </a:r>
            <a:endParaRPr lang="fr-FR" sz="1600" b="1" dirty="0"/>
          </a:p>
          <a:p>
            <a:pPr marL="457200" lvl="2" indent="-457200"/>
            <a:r>
              <a:rPr lang="fr-FR" sz="1600" dirty="0"/>
              <a:t>T1 = temps pour que </a:t>
            </a:r>
            <a:r>
              <a:rPr lang="fr-FR" sz="1600" dirty="0" err="1"/>
              <a:t>Mz</a:t>
            </a:r>
            <a:r>
              <a:rPr lang="fr-FR" sz="1600" dirty="0"/>
              <a:t> = </a:t>
            </a:r>
            <a:r>
              <a:rPr lang="fr-FR" sz="1600" b="1" dirty="0"/>
              <a:t>63% de son état initial</a:t>
            </a:r>
          </a:p>
          <a:p>
            <a:pPr marL="457200" lvl="2" indent="-457200"/>
            <a:r>
              <a:rPr lang="fr-FR" sz="1600" dirty="0"/>
              <a:t>Dépend du champ magnétique B0</a:t>
            </a:r>
          </a:p>
          <a:p>
            <a:pPr marL="457200" lvl="2" indent="-457200"/>
            <a:r>
              <a:rPr lang="fr-FR" sz="1600" dirty="0"/>
              <a:t>Plus lent dans l’eau libre et milieux avec mouvements moléculaires rapides ou très lents (glace)</a:t>
            </a:r>
          </a:p>
          <a:p>
            <a:pPr marL="457200" lvl="2" indent="-457200"/>
            <a:r>
              <a:rPr lang="fr-FR" sz="1600" dirty="0"/>
              <a:t>Plus rapide dans milieux avec grosses molécules tels les graisses</a:t>
            </a:r>
          </a:p>
          <a:p>
            <a:pPr marL="457200" lvl="2" indent="-457200"/>
            <a:r>
              <a:rPr lang="fr-FR" sz="1600" dirty="0"/>
              <a:t>Beaucoup plus grand que temps T2 (x100)</a:t>
            </a:r>
          </a:p>
          <a:p>
            <a:pPr marL="457200" lvl="2" indent="-457200"/>
            <a:r>
              <a:rPr lang="fr-FR" sz="1600" dirty="0"/>
              <a:t>500 ms &lt; T1 tissus &lt; 2000 ms</a:t>
            </a:r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97332AB5-07E5-4BE6-A45C-83249836ADE3}"/>
              </a:ext>
            </a:extLst>
          </p:cNvPr>
          <p:cNvSpPr txBox="1">
            <a:spLocks/>
          </p:cNvSpPr>
          <p:nvPr/>
        </p:nvSpPr>
        <p:spPr>
          <a:xfrm>
            <a:off x="5158036" y="1641187"/>
            <a:ext cx="4104456" cy="35756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34735" marR="0" lvl="1" algn="ctr" defTabSz="9936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1D4F1"/>
              </a:buClr>
              <a:buSzPct val="70000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Relaxation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transversale = T2</a:t>
            </a:r>
          </a:p>
          <a:p>
            <a:pPr marL="174625" lvl="2">
              <a:spcAft>
                <a:spcPts val="600"/>
              </a:spcAft>
              <a:buClr>
                <a:srgbClr val="707070"/>
              </a:buClr>
              <a:buSzPct val="70000"/>
            </a:pPr>
            <a:endParaRPr lang="fr-FR" sz="1600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marL="631825" lvl="2" indent="-457200">
              <a:spcAft>
                <a:spcPts val="600"/>
              </a:spcAft>
              <a:buClr>
                <a:srgbClr val="707070"/>
              </a:buClr>
              <a:buSzPct val="70000"/>
              <a:buFont typeface="Arial" pitchFamily="34" charset="0"/>
              <a:buChar char="•"/>
            </a:pPr>
            <a:r>
              <a:rPr lang="fr-FR" sz="1600" dirty="0"/>
              <a:t>Relaxation T2 ou spin-spin</a:t>
            </a:r>
          </a:p>
          <a:p>
            <a:pPr marL="631825" lvl="2" indent="-457200">
              <a:spcAft>
                <a:spcPts val="600"/>
              </a:spcAft>
              <a:buClr>
                <a:srgbClr val="707070"/>
              </a:buClr>
              <a:buSzPct val="70000"/>
              <a:buFont typeface="Arial" pitchFamily="34" charset="0"/>
              <a:buChar char="•"/>
            </a:pPr>
            <a:r>
              <a:rPr lang="fr-FR" sz="1600" dirty="0"/>
              <a:t>Déphasage des spins  - inhomogénéités de champs propre aux tissus</a:t>
            </a:r>
          </a:p>
          <a:p>
            <a:pPr marL="631825" lvl="2" indent="-457200">
              <a:spcAft>
                <a:spcPts val="600"/>
              </a:spcAft>
              <a:buClr>
                <a:srgbClr val="707070"/>
              </a:buClr>
              <a:buSzPct val="70000"/>
              <a:buFont typeface="Arial" pitchFamily="34" charset="0"/>
              <a:buChar char="•"/>
            </a:pPr>
            <a:r>
              <a:rPr lang="fr-FR" sz="1600" b="1" dirty="0"/>
              <a:t>Décroissance de l’aimantation </a:t>
            </a:r>
            <a:r>
              <a:rPr lang="fr-FR" sz="1600" b="1" dirty="0" err="1"/>
              <a:t>Mxy</a:t>
            </a:r>
            <a:endParaRPr lang="fr-FR" sz="1600" b="1" dirty="0"/>
          </a:p>
          <a:p>
            <a:pPr marL="631825" lvl="2" indent="-457200">
              <a:spcAft>
                <a:spcPts val="600"/>
              </a:spcAft>
              <a:buClr>
                <a:srgbClr val="707070"/>
              </a:buClr>
              <a:buSzPct val="70000"/>
              <a:buFont typeface="Arial" pitchFamily="34" charset="0"/>
              <a:buChar char="•"/>
            </a:pPr>
            <a:r>
              <a:rPr lang="fr-FR" sz="1600" b="1" dirty="0"/>
              <a:t>T2 = temps pour que </a:t>
            </a:r>
            <a:r>
              <a:rPr lang="fr-FR" sz="1600" b="1" dirty="0" err="1"/>
              <a:t>Mxy</a:t>
            </a:r>
            <a:r>
              <a:rPr lang="fr-FR" sz="1600" b="1" dirty="0"/>
              <a:t> retombe à 37% de sa valeur après excitation</a:t>
            </a:r>
          </a:p>
          <a:p>
            <a:pPr marL="631825" lvl="2" indent="-457200">
              <a:spcAft>
                <a:spcPts val="600"/>
              </a:spcAft>
              <a:buClr>
                <a:srgbClr val="707070"/>
              </a:buClr>
              <a:buSzPct val="70000"/>
              <a:buFont typeface="Arial" pitchFamily="34" charset="0"/>
              <a:buChar char="•"/>
            </a:pPr>
            <a:r>
              <a:rPr lang="fr-FR" sz="1600" dirty="0"/>
              <a:t>Plus long dans structure liquidienne</a:t>
            </a:r>
          </a:p>
          <a:p>
            <a:pPr marL="631825" lvl="2" indent="-457200">
              <a:spcAft>
                <a:spcPts val="600"/>
              </a:spcAft>
              <a:buClr>
                <a:srgbClr val="707070"/>
              </a:buClr>
              <a:buSzPct val="70000"/>
              <a:buFont typeface="Arial" pitchFamily="34" charset="0"/>
              <a:buChar char="•"/>
            </a:pPr>
            <a:r>
              <a:rPr lang="fr-FR" sz="1600" dirty="0"/>
              <a:t>Beaucoup plus petit que T1 (1/100)</a:t>
            </a:r>
          </a:p>
          <a:p>
            <a:pPr marL="631825" lvl="2" indent="-457200">
              <a:spcAft>
                <a:spcPts val="600"/>
              </a:spcAft>
              <a:buClr>
                <a:srgbClr val="707070"/>
              </a:buClr>
              <a:buSzPct val="70000"/>
              <a:buFont typeface="Arial" pitchFamily="34" charset="0"/>
              <a:buChar char="•"/>
            </a:pPr>
            <a:r>
              <a:rPr lang="fr-FR" sz="1600" dirty="0"/>
              <a:t>30 ms &lt; T2 tissus &lt; 100 ms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CCC129F9-4508-47D6-B1C9-21DC316BA6BE}"/>
              </a:ext>
            </a:extLst>
          </p:cNvPr>
          <p:cNvCxnSpPr>
            <a:cxnSpLocks/>
          </p:cNvCxnSpPr>
          <p:nvPr/>
        </p:nvCxnSpPr>
        <p:spPr>
          <a:xfrm>
            <a:off x="5158036" y="1641187"/>
            <a:ext cx="0" cy="46072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0F48E5D1-2138-4EAF-A9B5-7BE57BF78FD5}"/>
              </a:ext>
            </a:extLst>
          </p:cNvPr>
          <p:cNvSpPr txBox="1"/>
          <p:nvPr/>
        </p:nvSpPr>
        <p:spPr>
          <a:xfrm>
            <a:off x="4729641" y="6338749"/>
            <a:ext cx="864339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T1 &gt; T2</a:t>
            </a:r>
          </a:p>
        </p:txBody>
      </p:sp>
      <p:sp>
        <p:nvSpPr>
          <p:cNvPr id="10" name="Cœur 9">
            <a:extLst>
              <a:ext uri="{FF2B5EF4-FFF2-40B4-BE49-F238E27FC236}">
                <a16:creationId xmlns:a16="http://schemas.microsoft.com/office/drawing/2014/main" id="{54C88A01-F8A8-4832-9BBA-0641C05E6BB2}"/>
              </a:ext>
            </a:extLst>
          </p:cNvPr>
          <p:cNvSpPr/>
          <p:nvPr/>
        </p:nvSpPr>
        <p:spPr>
          <a:xfrm>
            <a:off x="4088661" y="6338749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64655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44</a:t>
            </a:fld>
            <a:endParaRPr lang="fr-FR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A831730D-6F8E-4C17-B542-B9BD07B6207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Relaxation : temps T1 et T2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2" name="Espace réservé du contenu 2">
            <a:extLst>
              <a:ext uri="{FF2B5EF4-FFF2-40B4-BE49-F238E27FC236}">
                <a16:creationId xmlns:a16="http://schemas.microsoft.com/office/drawing/2014/main" id="{F8E36476-951D-42D2-AD86-B461426F8EA0}"/>
              </a:ext>
            </a:extLst>
          </p:cNvPr>
          <p:cNvSpPr txBox="1">
            <a:spLocks/>
          </p:cNvSpPr>
          <p:nvPr/>
        </p:nvSpPr>
        <p:spPr>
          <a:xfrm>
            <a:off x="191386" y="1194059"/>
            <a:ext cx="9447914" cy="303504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Ces temps de relaxation T1 et T2 sont caractéristiques des tissus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Chaque tissu humain est caractérisé par son T1 et son T2</a:t>
            </a:r>
            <a:endParaRPr lang="fr-FR" sz="18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16" name="Picture 9">
            <a:extLst>
              <a:ext uri="{FF2B5EF4-FFF2-40B4-BE49-F238E27FC236}">
                <a16:creationId xmlns:a16="http://schemas.microsoft.com/office/drawing/2014/main" id="{E4319217-2DF7-42B9-95F1-23246E962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772" y="2898259"/>
            <a:ext cx="7367753" cy="2578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92BD020-3E16-4AE9-8903-F9DE852C524A}"/>
              </a:ext>
            </a:extLst>
          </p:cNvPr>
          <p:cNvSpPr/>
          <p:nvPr/>
        </p:nvSpPr>
        <p:spPr>
          <a:xfrm>
            <a:off x="1063034" y="5506460"/>
            <a:ext cx="22765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Pondérée densité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3959926-7C52-420A-9EF7-912B90008A68}"/>
              </a:ext>
            </a:extLst>
          </p:cNvPr>
          <p:cNvSpPr/>
          <p:nvPr/>
        </p:nvSpPr>
        <p:spPr>
          <a:xfrm>
            <a:off x="3757067" y="5506462"/>
            <a:ext cx="1895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Pondérée T2 </a:t>
            </a:r>
            <a:r>
              <a:rPr lang="fr-FR" dirty="0"/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B8663F-EB2D-4DE1-BEDA-8AF743E0B635}"/>
              </a:ext>
            </a:extLst>
          </p:cNvPr>
          <p:cNvSpPr/>
          <p:nvPr/>
        </p:nvSpPr>
        <p:spPr>
          <a:xfrm>
            <a:off x="6228292" y="5505765"/>
            <a:ext cx="17420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Pondérée T1</a:t>
            </a:r>
            <a:endParaRPr lang="fr-F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8EF9471-934A-46DF-A9F9-E5D04D528EF5}"/>
              </a:ext>
            </a:extLst>
          </p:cNvPr>
          <p:cNvSpPr/>
          <p:nvPr/>
        </p:nvSpPr>
        <p:spPr>
          <a:xfrm>
            <a:off x="191386" y="190221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dirty="0"/>
              <a:t>T1 LCR=2400ms</a:t>
            </a:r>
          </a:p>
          <a:p>
            <a:pPr algn="ctr"/>
            <a:r>
              <a:rPr lang="fr-FR" dirty="0"/>
              <a:t>T1 Mat Grise=760ms</a:t>
            </a:r>
          </a:p>
          <a:p>
            <a:pPr algn="ctr"/>
            <a:r>
              <a:rPr lang="fr-FR" dirty="0"/>
              <a:t>T1 Mat Blanche= 510ms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7C6A31B-F789-4F15-8453-96396F885265}"/>
              </a:ext>
            </a:extLst>
          </p:cNvPr>
          <p:cNvSpPr/>
          <p:nvPr/>
        </p:nvSpPr>
        <p:spPr>
          <a:xfrm>
            <a:off x="4498678" y="186532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dirty="0"/>
              <a:t>T2 LCR=160ms</a:t>
            </a:r>
          </a:p>
          <a:p>
            <a:pPr algn="ctr"/>
            <a:r>
              <a:rPr lang="fr-FR" dirty="0"/>
              <a:t>T2 Mat Grise=77ms</a:t>
            </a:r>
          </a:p>
          <a:p>
            <a:pPr algn="ctr"/>
            <a:r>
              <a:rPr lang="fr-FR" dirty="0"/>
              <a:t>T2 Mat Blanche=67ms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5DDB75F-CE0F-4B3C-8E8D-1ADB6930833A}"/>
              </a:ext>
            </a:extLst>
          </p:cNvPr>
          <p:cNvSpPr txBox="1"/>
          <p:nvPr/>
        </p:nvSpPr>
        <p:spPr>
          <a:xfrm>
            <a:off x="1500251" y="5929236"/>
            <a:ext cx="7514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Chaque tissu a son temps de relaxation T1 et T2 et pondération en densité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Job de l’IRM = imager ces différences = différents contrastes possibles</a:t>
            </a:r>
          </a:p>
        </p:txBody>
      </p:sp>
    </p:spTree>
    <p:extLst>
      <p:ext uri="{BB962C8B-B14F-4D97-AF65-F5344CB8AC3E}">
        <p14:creationId xmlns:p14="http://schemas.microsoft.com/office/powerpoint/2010/main" val="12397217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45</a:t>
            </a:fld>
            <a:endParaRPr lang="fr-FR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A831730D-6F8E-4C17-B542-B9BD07B6207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Relaxation : réception du signal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2" name="Espace réservé du contenu 2">
            <a:extLst>
              <a:ext uri="{FF2B5EF4-FFF2-40B4-BE49-F238E27FC236}">
                <a16:creationId xmlns:a16="http://schemas.microsoft.com/office/drawing/2014/main" id="{F8E36476-951D-42D2-AD86-B461426F8EA0}"/>
              </a:ext>
            </a:extLst>
          </p:cNvPr>
          <p:cNvSpPr txBox="1">
            <a:spLocks/>
          </p:cNvSpPr>
          <p:nvPr/>
        </p:nvSpPr>
        <p:spPr>
          <a:xfrm>
            <a:off x="191386" y="1203787"/>
            <a:ext cx="9447914" cy="303504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C4598CE0-BC27-412C-A420-9FE8739868FD}"/>
              </a:ext>
            </a:extLst>
          </p:cNvPr>
          <p:cNvSpPr txBox="1">
            <a:spLocks/>
          </p:cNvSpPr>
          <p:nvPr/>
        </p:nvSpPr>
        <p:spPr>
          <a:xfrm>
            <a:off x="343786" y="1346459"/>
            <a:ext cx="9447914" cy="303504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Une antenne de réception du signal va « capter » ce retour à l’équilibre.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Cette antenne peut être la même que celle utilisée en émission, ou une autre antenne différente. 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Antenne = bobine qui détecte une variation de flux due à la précession de l’aimantation transversale </a:t>
            </a:r>
            <a:r>
              <a:rPr lang="fr-FR" sz="1800" b="0" kern="0" dirty="0">
                <a:ea typeface="ＭＳ Ｐゴシック"/>
                <a:sym typeface="Wingdings" panose="05000000000000000000" pitchFamily="2" charset="2"/>
              </a:rPr>
              <a:t> aux bornes de la bobine, on obtient un signal électrique sinusoïdal exponentiellement amorti avec la constante de temps T</a:t>
            </a:r>
            <a:r>
              <a:rPr lang="fr-FR" sz="1800" b="0" kern="0" baseline="-25000" dirty="0">
                <a:ea typeface="ＭＳ Ｐゴシック"/>
                <a:sym typeface="Wingdings" panose="05000000000000000000" pitchFamily="2" charset="2"/>
              </a:rPr>
              <a:t>2</a:t>
            </a:r>
            <a:r>
              <a:rPr lang="fr-FR" sz="1800" b="0" kern="0" dirty="0">
                <a:ea typeface="ＭＳ Ｐゴシック"/>
                <a:sym typeface="Wingdings" panose="05000000000000000000" pitchFamily="2" charset="2"/>
              </a:rPr>
              <a:t>.</a:t>
            </a:r>
            <a:endParaRPr lang="fr-FR" sz="1800" b="0" kern="0" dirty="0">
              <a:ea typeface="ＭＳ Ｐゴシック"/>
            </a:endParaRPr>
          </a:p>
          <a:p>
            <a:pPr marL="0" indent="0">
              <a:buClr>
                <a:srgbClr val="00A7F2"/>
              </a:buClr>
              <a:buNone/>
              <a:defRPr/>
            </a:pPr>
            <a:endParaRPr lang="fr-FR" sz="18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D628B5-37AB-4386-BCCC-4F9251AC105D}"/>
              </a:ext>
            </a:extLst>
          </p:cNvPr>
          <p:cNvSpPr/>
          <p:nvPr/>
        </p:nvSpPr>
        <p:spPr>
          <a:xfrm>
            <a:off x="2631035" y="3613666"/>
            <a:ext cx="4501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hlinkClick r:id="rId3"/>
              </a:rPr>
              <a:t>Enregistrement du signal en IRM (imaios.com)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AA4707-1147-41AD-9B06-5178B8608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4766" y="4084816"/>
            <a:ext cx="5845953" cy="216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849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46</a:t>
            </a:fld>
            <a:endParaRPr lang="fr-FR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A831730D-6F8E-4C17-B542-B9BD07B6207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Qu’est ce qu’une séquence IRM ?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2" name="Espace réservé du contenu 2">
            <a:extLst>
              <a:ext uri="{FF2B5EF4-FFF2-40B4-BE49-F238E27FC236}">
                <a16:creationId xmlns:a16="http://schemas.microsoft.com/office/drawing/2014/main" id="{F8E36476-951D-42D2-AD86-B461426F8EA0}"/>
              </a:ext>
            </a:extLst>
          </p:cNvPr>
          <p:cNvSpPr txBox="1">
            <a:spLocks/>
          </p:cNvSpPr>
          <p:nvPr/>
        </p:nvSpPr>
        <p:spPr>
          <a:xfrm>
            <a:off x="191386" y="1194059"/>
            <a:ext cx="9447914" cy="52720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Séquence IRM = chronogramme de ce qu’il se passe/ce qui est activé</a:t>
            </a: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Une séquence IRM = un jeu d’images IRM avec un certain contraste (T1, ou T2 …)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Un examen clinique IRM = plusieurs séquences IRM permettant d’avoir plusieurs jeux d’images pour améliorer le diagnostic</a:t>
            </a:r>
            <a:endParaRPr lang="fr-FR" sz="18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sp>
        <p:nvSpPr>
          <p:cNvPr id="13" name="Line 19">
            <a:extLst>
              <a:ext uri="{FF2B5EF4-FFF2-40B4-BE49-F238E27FC236}">
                <a16:creationId xmlns:a16="http://schemas.microsoft.com/office/drawing/2014/main" id="{CA54E2E9-1B75-4180-874A-0929F9F87B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16687" y="2148683"/>
            <a:ext cx="0" cy="15414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14" name="Line 20">
            <a:extLst>
              <a:ext uri="{FF2B5EF4-FFF2-40B4-BE49-F238E27FC236}">
                <a16:creationId xmlns:a16="http://schemas.microsoft.com/office/drawing/2014/main" id="{877E66C0-B306-4515-BE01-4C61E235E28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16687" y="3617120"/>
            <a:ext cx="338455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A5076065-BAB5-4BC1-A7F3-29F6D5539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17639" b="17639"/>
          <a:stretch>
            <a:fillRect/>
          </a:stretch>
        </p:blipFill>
        <p:spPr bwMode="auto">
          <a:xfrm>
            <a:off x="3621512" y="2364583"/>
            <a:ext cx="73342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0">
            <a:extLst>
              <a:ext uri="{FF2B5EF4-FFF2-40B4-BE49-F238E27FC236}">
                <a16:creationId xmlns:a16="http://schemas.microsoft.com/office/drawing/2014/main" id="{B28A38C4-87D8-49EF-9F46-72EEA3D45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0650" y="3329783"/>
            <a:ext cx="1584325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ext Box 52">
            <a:extLst>
              <a:ext uri="{FF2B5EF4-FFF2-40B4-BE49-F238E27FC236}">
                <a16:creationId xmlns:a16="http://schemas.microsoft.com/office/drawing/2014/main" id="{CBFDA032-6F08-404B-B56E-A3B04E771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0875" y="2220120"/>
            <a:ext cx="268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</a:t>
            </a:r>
          </a:p>
        </p:txBody>
      </p:sp>
      <p:sp>
        <p:nvSpPr>
          <p:cNvPr id="25" name="Text Box 53">
            <a:extLst>
              <a:ext uri="{FF2B5EF4-FFF2-40B4-BE49-F238E27FC236}">
                <a16:creationId xmlns:a16="http://schemas.microsoft.com/office/drawing/2014/main" id="{82C323EA-429F-4C68-A0DE-005F299AE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1778" y="1634889"/>
            <a:ext cx="15327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chemeClr val="tx2"/>
                </a:solidFill>
              </a:rPr>
              <a:t>Séquence</a:t>
            </a:r>
            <a:r>
              <a:rPr lang="en-US" dirty="0">
                <a:solidFill>
                  <a:schemeClr val="tx2"/>
                </a:solidFill>
              </a:rPr>
              <a:t> IRM</a:t>
            </a:r>
          </a:p>
        </p:txBody>
      </p:sp>
      <p:sp>
        <p:nvSpPr>
          <p:cNvPr id="26" name="Line 54">
            <a:extLst>
              <a:ext uri="{FF2B5EF4-FFF2-40B4-BE49-F238E27FC236}">
                <a16:creationId xmlns:a16="http://schemas.microsoft.com/office/drawing/2014/main" id="{C84488CA-1ACB-4166-8AF1-4B37D014AA06}"/>
              </a:ext>
            </a:extLst>
          </p:cNvPr>
          <p:cNvSpPr>
            <a:spLocks noChangeShapeType="1"/>
          </p:cNvSpPr>
          <p:nvPr/>
        </p:nvSpPr>
        <p:spPr bwMode="auto">
          <a:xfrm>
            <a:off x="3116687" y="2724945"/>
            <a:ext cx="3384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27" name="Text Box 55">
            <a:extLst>
              <a:ext uri="{FF2B5EF4-FFF2-40B4-BE49-F238E27FC236}">
                <a16:creationId xmlns:a16="http://schemas.microsoft.com/office/drawing/2014/main" id="{20C616E0-F591-44A0-9096-CA82326BD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2312" y="3085308"/>
            <a:ext cx="26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</a:t>
            </a:r>
          </a:p>
        </p:txBody>
      </p:sp>
      <p:sp>
        <p:nvSpPr>
          <p:cNvPr id="28" name="Text Box 60">
            <a:extLst>
              <a:ext uri="{FF2B5EF4-FFF2-40B4-BE49-F238E27FC236}">
                <a16:creationId xmlns:a16="http://schemas.microsoft.com/office/drawing/2014/main" id="{65E8C11D-E9E5-4D8A-AB5A-7365C0ED70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875" y="2275798"/>
            <a:ext cx="200728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/>
              <a:t>Emission</a:t>
            </a:r>
          </a:p>
          <a:p>
            <a:pPr algn="ctr"/>
            <a:r>
              <a:rPr lang="en-US" sz="2000" dirty="0"/>
              <a:t>B1 (impulsion RF)</a:t>
            </a:r>
          </a:p>
        </p:txBody>
      </p:sp>
      <p:sp>
        <p:nvSpPr>
          <p:cNvPr id="29" name="Text Box 61">
            <a:extLst>
              <a:ext uri="{FF2B5EF4-FFF2-40B4-BE49-F238E27FC236}">
                <a16:creationId xmlns:a16="http://schemas.microsoft.com/office/drawing/2014/main" id="{AC73DDEF-AC55-4B03-B895-117B731AC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4775" y="3328195"/>
            <a:ext cx="1212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Réception</a:t>
            </a:r>
          </a:p>
        </p:txBody>
      </p:sp>
      <p:sp>
        <p:nvSpPr>
          <p:cNvPr id="30" name="Text Box 89">
            <a:extLst>
              <a:ext uri="{FF2B5EF4-FFF2-40B4-BE49-F238E27FC236}">
                <a16:creationId xmlns:a16="http://schemas.microsoft.com/office/drawing/2014/main" id="{6EC78F3E-A13F-43C8-AA49-FCC1E10AF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3329" y="3764415"/>
            <a:ext cx="36459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600" dirty="0"/>
              <a:t>Free Induction Decay (FID) = signal de </a:t>
            </a:r>
            <a:r>
              <a:rPr lang="en-US" sz="1600" dirty="0" err="1"/>
              <a:t>précession</a:t>
            </a:r>
            <a:r>
              <a:rPr lang="en-US" sz="1600" dirty="0"/>
              <a:t> libre = </a:t>
            </a:r>
            <a:r>
              <a:rPr lang="en-US" sz="1600" dirty="0" err="1"/>
              <a:t>aimantation</a:t>
            </a:r>
            <a:r>
              <a:rPr lang="en-US" sz="1600" dirty="0"/>
              <a:t> transverse qui </a:t>
            </a:r>
            <a:r>
              <a:rPr lang="en-US" sz="1600" dirty="0" err="1"/>
              <a:t>redevient</a:t>
            </a:r>
            <a:r>
              <a:rPr lang="en-US" sz="1600" dirty="0"/>
              <a:t> </a:t>
            </a:r>
            <a:r>
              <a:rPr lang="en-US" sz="1600" dirty="0" err="1"/>
              <a:t>longitudinale</a:t>
            </a:r>
            <a:r>
              <a:rPr lang="en-US" sz="1600" dirty="0"/>
              <a:t> = </a:t>
            </a:r>
            <a:r>
              <a:rPr lang="en-US" sz="1600" dirty="0" err="1"/>
              <a:t>produit</a:t>
            </a:r>
            <a:r>
              <a:rPr lang="en-US" sz="1600" dirty="0"/>
              <a:t> un courant </a:t>
            </a:r>
            <a:r>
              <a:rPr lang="en-US" sz="1600" dirty="0" err="1"/>
              <a:t>mesurable</a:t>
            </a:r>
            <a:r>
              <a:rPr lang="en-US" sz="1600" dirty="0"/>
              <a:t> dans </a:t>
            </a:r>
            <a:r>
              <a:rPr lang="en-US" sz="1600" dirty="0" err="1"/>
              <a:t>une</a:t>
            </a:r>
            <a:r>
              <a:rPr lang="en-US" sz="1600" dirty="0"/>
              <a:t> </a:t>
            </a:r>
            <a:r>
              <a:rPr lang="en-US" sz="1600" dirty="0" err="1"/>
              <a:t>bobine</a:t>
            </a:r>
            <a:endParaRPr lang="en-US" sz="16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80B18BA-B230-4E2C-AFF7-8209F38E26FE}"/>
              </a:ext>
            </a:extLst>
          </p:cNvPr>
          <p:cNvSpPr txBox="1"/>
          <p:nvPr/>
        </p:nvSpPr>
        <p:spPr>
          <a:xfrm>
            <a:off x="622570" y="4289898"/>
            <a:ext cx="4572000" cy="830997"/>
          </a:xfrm>
          <a:prstGeom prst="rect">
            <a:avLst/>
          </a:prstGeom>
          <a:ln w="6350"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i="1" dirty="0"/>
              <a:t>+ on va ajouter ensuite sur ce chronogramme les gradients de champs magnétiques </a:t>
            </a:r>
            <a:r>
              <a:rPr lang="fr-FR" sz="1600" i="1" dirty="0">
                <a:sym typeface="Wingdings" panose="05000000000000000000" pitchFamily="2" charset="2"/>
              </a:rPr>
              <a:t> 2</a:t>
            </a:r>
            <a:r>
              <a:rPr lang="fr-FR" sz="1600" i="1" baseline="30000" dirty="0">
                <a:sym typeface="Wingdings" panose="05000000000000000000" pitchFamily="2" charset="2"/>
              </a:rPr>
              <a:t>e </a:t>
            </a:r>
            <a:r>
              <a:rPr lang="fr-FR" sz="1600" i="1" dirty="0">
                <a:sym typeface="Wingdings" panose="05000000000000000000" pitchFamily="2" charset="2"/>
              </a:rPr>
              <a:t>partie du cours</a:t>
            </a:r>
            <a:endParaRPr lang="fr-FR" sz="1600" i="1" dirty="0"/>
          </a:p>
        </p:txBody>
      </p:sp>
    </p:spTree>
    <p:extLst>
      <p:ext uri="{BB962C8B-B14F-4D97-AF65-F5344CB8AC3E}">
        <p14:creationId xmlns:p14="http://schemas.microsoft.com/office/powerpoint/2010/main" val="318124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0B3D8CA9-630C-4772-A744-F2270BAAE419}"/>
              </a:ext>
            </a:extLst>
          </p:cNvPr>
          <p:cNvSpPr/>
          <p:nvPr/>
        </p:nvSpPr>
        <p:spPr>
          <a:xfrm>
            <a:off x="0" y="1065237"/>
            <a:ext cx="9906000" cy="542447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7E240DD-3CA3-4745-9595-FD12C0CE4D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5A1AB4D-A89F-47FE-AF7D-968D544401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47</a:t>
            </a:fld>
            <a:endParaRPr lang="fr-FR"/>
          </a:p>
        </p:txBody>
      </p:sp>
      <p:sp>
        <p:nvSpPr>
          <p:cNvPr id="28" name="Titre 1">
            <a:extLst>
              <a:ext uri="{FF2B5EF4-FFF2-40B4-BE49-F238E27FC236}">
                <a16:creationId xmlns:a16="http://schemas.microsoft.com/office/drawing/2014/main" id="{CFCACE4F-0B27-46F8-8DAF-A8B0A8B2BC8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8472164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Relaxation 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ce qu’il faut absolument retenir 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9" name="Espace réservé du contenu 2">
            <a:extLst>
              <a:ext uri="{FF2B5EF4-FFF2-40B4-BE49-F238E27FC236}">
                <a16:creationId xmlns:a16="http://schemas.microsoft.com/office/drawing/2014/main" id="{C61B1D25-BB76-4650-8AB3-506F2A3C12ED}"/>
              </a:ext>
            </a:extLst>
          </p:cNvPr>
          <p:cNvSpPr txBox="1">
            <a:spLocks/>
          </p:cNvSpPr>
          <p:nvPr/>
        </p:nvSpPr>
        <p:spPr>
          <a:xfrm>
            <a:off x="6249412" y="1744196"/>
            <a:ext cx="3366056" cy="108008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r>
              <a:rPr lang="fr-FR" sz="2000" b="0" kern="0" dirty="0">
                <a:ea typeface="ＭＳ Ｐゴシック"/>
              </a:rPr>
              <a:t>Signal de précession libre recueilli par une antenne</a:t>
            </a:r>
            <a:endParaRPr kumimoji="1" lang="fr-FR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88CD0B6B-C18A-4741-A3A8-E6443BA46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71" y="4007022"/>
            <a:ext cx="2312927" cy="2273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08E600BD-AFAF-4574-8EAC-654CABEBA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441" y="4221004"/>
            <a:ext cx="2746385" cy="2153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3">
            <a:extLst>
              <a:ext uri="{FF2B5EF4-FFF2-40B4-BE49-F238E27FC236}">
                <a16:creationId xmlns:a16="http://schemas.microsoft.com/office/drawing/2014/main" id="{91594ADC-6017-414B-9691-398AD3A0D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826" y="4191688"/>
            <a:ext cx="2264641" cy="2211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Flèche droite à entaille 49">
            <a:extLst>
              <a:ext uri="{FF2B5EF4-FFF2-40B4-BE49-F238E27FC236}">
                <a16:creationId xmlns:a16="http://schemas.microsoft.com/office/drawing/2014/main" id="{A3A29F4F-4947-4341-9627-50F9C1CE1A84}"/>
              </a:ext>
            </a:extLst>
          </p:cNvPr>
          <p:cNvSpPr/>
          <p:nvPr/>
        </p:nvSpPr>
        <p:spPr>
          <a:xfrm>
            <a:off x="3354749" y="4827217"/>
            <a:ext cx="1003300" cy="428625"/>
          </a:xfrm>
          <a:prstGeom prst="notchedRightArrow">
            <a:avLst/>
          </a:prstGeom>
          <a:solidFill>
            <a:srgbClr val="00A7F2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6D446DA-5BE8-493F-9B7F-8FE5DD3A65D9}"/>
              </a:ext>
            </a:extLst>
          </p:cNvPr>
          <p:cNvSpPr txBox="1"/>
          <p:nvPr/>
        </p:nvSpPr>
        <p:spPr>
          <a:xfrm>
            <a:off x="5494532" y="3237973"/>
            <a:ext cx="3562597" cy="923330"/>
          </a:xfrm>
          <a:prstGeom prst="rect">
            <a:avLst/>
          </a:prstGeom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Temps caractéristiques T</a:t>
            </a:r>
            <a:r>
              <a:rPr lang="fr-FR" baseline="-25000" dirty="0"/>
              <a:t>1</a:t>
            </a:r>
            <a:r>
              <a:rPr lang="fr-FR" dirty="0"/>
              <a:t> (aimantation longitudinale) et T</a:t>
            </a:r>
            <a:r>
              <a:rPr lang="fr-FR" baseline="-25000" dirty="0"/>
              <a:t>2</a:t>
            </a:r>
            <a:r>
              <a:rPr lang="fr-FR" dirty="0"/>
              <a:t> (aimantation transversale)</a:t>
            </a:r>
            <a:endParaRPr lang="fr-FR" sz="1600" dirty="0"/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1F875A42-BBE1-47A6-9D40-55248DF80CDA}"/>
              </a:ext>
            </a:extLst>
          </p:cNvPr>
          <p:cNvGrpSpPr/>
          <p:nvPr/>
        </p:nvGrpSpPr>
        <p:grpSpPr>
          <a:xfrm>
            <a:off x="757931" y="1553441"/>
            <a:ext cx="3208827" cy="1875559"/>
            <a:chOff x="516167" y="2206466"/>
            <a:chExt cx="3796841" cy="1875559"/>
          </a:xfrm>
        </p:grpSpPr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C2AA1D21-F609-4039-9FBB-337DACE118CA}"/>
                </a:ext>
              </a:extLst>
            </p:cNvPr>
            <p:cNvGrpSpPr/>
            <p:nvPr/>
          </p:nvGrpSpPr>
          <p:grpSpPr>
            <a:xfrm>
              <a:off x="974796" y="2206466"/>
              <a:ext cx="3338212" cy="1875559"/>
              <a:chOff x="995663" y="2410691"/>
              <a:chExt cx="3338212" cy="1875559"/>
            </a:xfrm>
          </p:grpSpPr>
          <p:grpSp>
            <p:nvGrpSpPr>
              <p:cNvPr id="38" name="Groupe 37">
                <a:extLst>
                  <a:ext uri="{FF2B5EF4-FFF2-40B4-BE49-F238E27FC236}">
                    <a16:creationId xmlns:a16="http://schemas.microsoft.com/office/drawing/2014/main" id="{064D0F7D-8B9D-4715-8EDE-921263E1F447}"/>
                  </a:ext>
                </a:extLst>
              </p:cNvPr>
              <p:cNvGrpSpPr/>
              <p:nvPr/>
            </p:nvGrpSpPr>
            <p:grpSpPr>
              <a:xfrm>
                <a:off x="995663" y="2410691"/>
                <a:ext cx="3338212" cy="1875559"/>
                <a:chOff x="2294146" y="2695698"/>
                <a:chExt cx="3774145" cy="1769424"/>
              </a:xfrm>
            </p:grpSpPr>
            <p:sp>
              <p:nvSpPr>
                <p:cNvPr id="40" name="Ellipse 39">
                  <a:extLst>
                    <a:ext uri="{FF2B5EF4-FFF2-40B4-BE49-F238E27FC236}">
                      <a16:creationId xmlns:a16="http://schemas.microsoft.com/office/drawing/2014/main" id="{C8F4D0FF-AB5A-4512-9317-AFE3EAE8AF69}"/>
                    </a:ext>
                  </a:extLst>
                </p:cNvPr>
                <p:cNvSpPr/>
                <p:nvPr/>
              </p:nvSpPr>
              <p:spPr>
                <a:xfrm>
                  <a:off x="4915343" y="2695699"/>
                  <a:ext cx="1152948" cy="1769423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41" name="Connecteur droit 40">
                  <a:extLst>
                    <a:ext uri="{FF2B5EF4-FFF2-40B4-BE49-F238E27FC236}">
                      <a16:creationId xmlns:a16="http://schemas.microsoft.com/office/drawing/2014/main" id="{35C9AF25-D93B-4E19-A203-65BCFAEAB9A0}"/>
                    </a:ext>
                  </a:extLst>
                </p:cNvPr>
                <p:cNvCxnSpPr>
                  <a:endCxn id="40" idx="0"/>
                </p:cNvCxnSpPr>
                <p:nvPr/>
              </p:nvCxnSpPr>
              <p:spPr>
                <a:xfrm>
                  <a:off x="2304916" y="2695698"/>
                  <a:ext cx="3186901" cy="1"/>
                </a:xfrm>
                <a:prstGeom prst="line">
                  <a:avLst/>
                </a:prstGeom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necteur droit 41">
                  <a:extLst>
                    <a:ext uri="{FF2B5EF4-FFF2-40B4-BE49-F238E27FC236}">
                      <a16:creationId xmlns:a16="http://schemas.microsoft.com/office/drawing/2014/main" id="{97B27387-AC4F-4F98-B0C3-29DF400CCA09}"/>
                    </a:ext>
                  </a:extLst>
                </p:cNvPr>
                <p:cNvCxnSpPr/>
                <p:nvPr/>
              </p:nvCxnSpPr>
              <p:spPr>
                <a:xfrm>
                  <a:off x="2294146" y="4463141"/>
                  <a:ext cx="3186901" cy="1"/>
                </a:xfrm>
                <a:prstGeom prst="line">
                  <a:avLst/>
                </a:prstGeom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9" name="Ellipse 38">
                <a:extLst>
                  <a:ext uri="{FF2B5EF4-FFF2-40B4-BE49-F238E27FC236}">
                    <a16:creationId xmlns:a16="http://schemas.microsoft.com/office/drawing/2014/main" id="{91DF715D-5FCC-453D-AA66-D0586921EE3C}"/>
                  </a:ext>
                </a:extLst>
              </p:cNvPr>
              <p:cNvSpPr/>
              <p:nvPr/>
            </p:nvSpPr>
            <p:spPr>
              <a:xfrm>
                <a:off x="3540829" y="2859749"/>
                <a:ext cx="632383" cy="999755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7" name="Arc 36">
              <a:extLst>
                <a:ext uri="{FF2B5EF4-FFF2-40B4-BE49-F238E27FC236}">
                  <a16:creationId xmlns:a16="http://schemas.microsoft.com/office/drawing/2014/main" id="{77008088-C5CC-4A99-9F69-1445C4627D80}"/>
                </a:ext>
              </a:extLst>
            </p:cNvPr>
            <p:cNvSpPr/>
            <p:nvPr/>
          </p:nvSpPr>
          <p:spPr>
            <a:xfrm flipH="1">
              <a:off x="516167" y="2206466"/>
              <a:ext cx="974408" cy="1875559"/>
            </a:xfrm>
            <a:prstGeom prst="arc">
              <a:avLst>
                <a:gd name="adj1" fmla="val 16200000"/>
                <a:gd name="adj2" fmla="val 5341739"/>
              </a:avLst>
            </a:prstGeom>
            <a:solidFill>
              <a:schemeClr val="bg1"/>
            </a:solidFill>
            <a:ln w="28575"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5C395BE9-0D21-4A44-9B47-DB9B60D98DD2}"/>
              </a:ext>
            </a:extLst>
          </p:cNvPr>
          <p:cNvGrpSpPr/>
          <p:nvPr/>
        </p:nvGrpSpPr>
        <p:grpSpPr>
          <a:xfrm>
            <a:off x="1777856" y="2072621"/>
            <a:ext cx="3776354" cy="1364585"/>
            <a:chOff x="5634347" y="3011679"/>
            <a:chExt cx="3776354" cy="1364585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280B720-5858-409B-9307-22BDFA510F29}"/>
                </a:ext>
              </a:extLst>
            </p:cNvPr>
            <p:cNvSpPr/>
            <p:nvPr/>
          </p:nvSpPr>
          <p:spPr>
            <a:xfrm>
              <a:off x="7376114" y="3669476"/>
              <a:ext cx="1022705" cy="70678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Organigramme : Données 16">
              <a:extLst>
                <a:ext uri="{FF2B5EF4-FFF2-40B4-BE49-F238E27FC236}">
                  <a16:creationId xmlns:a16="http://schemas.microsoft.com/office/drawing/2014/main" id="{20BF8E94-FC3F-4A9F-B7C9-68D78A530DFA}"/>
                </a:ext>
              </a:extLst>
            </p:cNvPr>
            <p:cNvSpPr/>
            <p:nvPr/>
          </p:nvSpPr>
          <p:spPr>
            <a:xfrm rot="5400000">
              <a:off x="8213774" y="3854653"/>
              <a:ext cx="702419" cy="319434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1179 w 11179"/>
                <a:gd name="connsiteY0" fmla="*/ 10000 h 10000"/>
                <a:gd name="connsiteX1" fmla="*/ 0 w 11179"/>
                <a:gd name="connsiteY1" fmla="*/ 1078 h 10000"/>
                <a:gd name="connsiteX2" fmla="*/ 11179 w 11179"/>
                <a:gd name="connsiteY2" fmla="*/ 0 h 10000"/>
                <a:gd name="connsiteX3" fmla="*/ 9179 w 11179"/>
                <a:gd name="connsiteY3" fmla="*/ 10000 h 10000"/>
                <a:gd name="connsiteX4" fmla="*/ 1179 w 11179"/>
                <a:gd name="connsiteY4" fmla="*/ 10000 h 10000"/>
                <a:gd name="connsiteX0" fmla="*/ 1179 w 9179"/>
                <a:gd name="connsiteY0" fmla="*/ 8922 h 8922"/>
                <a:gd name="connsiteX1" fmla="*/ 0 w 9179"/>
                <a:gd name="connsiteY1" fmla="*/ 0 h 8922"/>
                <a:gd name="connsiteX2" fmla="*/ 8000 w 9179"/>
                <a:gd name="connsiteY2" fmla="*/ 1617 h 8922"/>
                <a:gd name="connsiteX3" fmla="*/ 9179 w 9179"/>
                <a:gd name="connsiteY3" fmla="*/ 8922 h 8922"/>
                <a:gd name="connsiteX4" fmla="*/ 1179 w 9179"/>
                <a:gd name="connsiteY4" fmla="*/ 8922 h 8922"/>
                <a:gd name="connsiteX0" fmla="*/ 90 w 8806"/>
                <a:gd name="connsiteY0" fmla="*/ 8188 h 8188"/>
                <a:gd name="connsiteX1" fmla="*/ 0 w 8806"/>
                <a:gd name="connsiteY1" fmla="*/ 756 h 8188"/>
                <a:gd name="connsiteX2" fmla="*/ 7522 w 8806"/>
                <a:gd name="connsiteY2" fmla="*/ 0 h 8188"/>
                <a:gd name="connsiteX3" fmla="*/ 8806 w 8806"/>
                <a:gd name="connsiteY3" fmla="*/ 8188 h 8188"/>
                <a:gd name="connsiteX4" fmla="*/ 90 w 8806"/>
                <a:gd name="connsiteY4" fmla="*/ 8188 h 8188"/>
                <a:gd name="connsiteX0" fmla="*/ 102 w 10000"/>
                <a:gd name="connsiteY0" fmla="*/ 10181 h 10181"/>
                <a:gd name="connsiteX1" fmla="*/ 0 w 10000"/>
                <a:gd name="connsiteY1" fmla="*/ 0 h 10181"/>
                <a:gd name="connsiteX2" fmla="*/ 8542 w 10000"/>
                <a:gd name="connsiteY2" fmla="*/ 181 h 10181"/>
                <a:gd name="connsiteX3" fmla="*/ 10000 w 10000"/>
                <a:gd name="connsiteY3" fmla="*/ 10181 h 10181"/>
                <a:gd name="connsiteX4" fmla="*/ 102 w 10000"/>
                <a:gd name="connsiteY4" fmla="*/ 10181 h 1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81">
                  <a:moveTo>
                    <a:pt x="102" y="10181"/>
                  </a:moveTo>
                  <a:cubicBezTo>
                    <a:pt x="68" y="7156"/>
                    <a:pt x="34" y="3025"/>
                    <a:pt x="0" y="0"/>
                  </a:cubicBezTo>
                  <a:lnTo>
                    <a:pt x="8542" y="181"/>
                  </a:lnTo>
                  <a:lnTo>
                    <a:pt x="10000" y="10181"/>
                  </a:lnTo>
                  <a:lnTo>
                    <a:pt x="102" y="10181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Organigramme : Données 45">
              <a:extLst>
                <a:ext uri="{FF2B5EF4-FFF2-40B4-BE49-F238E27FC236}">
                  <a16:creationId xmlns:a16="http://schemas.microsoft.com/office/drawing/2014/main" id="{30496C8A-F577-49F7-AA69-7EA69758E04B}"/>
                </a:ext>
              </a:extLst>
            </p:cNvPr>
            <p:cNvSpPr/>
            <p:nvPr/>
          </p:nvSpPr>
          <p:spPr>
            <a:xfrm>
              <a:off x="5634347" y="3541816"/>
              <a:ext cx="3776354" cy="127660"/>
            </a:xfrm>
            <a:prstGeom prst="flowChartInputOutpu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7" name="Picture 3" descr="C:\Users\Soulet\Documents\8_Congres_Ecoles_Projets\SoutenanceThèse\PersonneAllongee.jpg">
              <a:extLst>
                <a:ext uri="{FF2B5EF4-FFF2-40B4-BE49-F238E27FC236}">
                  <a16:creationId xmlns:a16="http://schemas.microsoft.com/office/drawing/2014/main" id="{BB53AED3-70CE-430C-BB4E-47E2CF83F3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BFD"/>
                </a:clrFrom>
                <a:clrTo>
                  <a:srgbClr val="FBFB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184261" y="3011679"/>
              <a:ext cx="2676525" cy="695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8" name="Picture 3" descr="C:\Users\Soulet\Documents\8_Congres_Ecoles_Projets\SoutenanceThèse\PersonneAllongee.jpg">
            <a:extLst>
              <a:ext uri="{FF2B5EF4-FFF2-40B4-BE49-F238E27FC236}">
                <a16:creationId xmlns:a16="http://schemas.microsoft.com/office/drawing/2014/main" id="{3C987E38-5532-4F53-98A4-B606F78FE9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13" r="-1"/>
          <a:stretch/>
        </p:blipFill>
        <p:spPr bwMode="auto">
          <a:xfrm flipH="1">
            <a:off x="2318925" y="2072620"/>
            <a:ext cx="981939" cy="69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67E7F54B-EF5A-4665-8E6D-678185D489ED}"/>
              </a:ext>
            </a:extLst>
          </p:cNvPr>
          <p:cNvCxnSpPr/>
          <p:nvPr/>
        </p:nvCxnSpPr>
        <p:spPr>
          <a:xfrm flipH="1">
            <a:off x="1386127" y="2192504"/>
            <a:ext cx="82657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DB0A05B5-CDB9-4CCC-8DCB-1D53D82B6E55}"/>
                  </a:ext>
                </a:extLst>
              </p:cNvPr>
              <p:cNvSpPr txBox="1"/>
              <p:nvPr/>
            </p:nvSpPr>
            <p:spPr>
              <a:xfrm>
                <a:off x="1476435" y="1744196"/>
                <a:ext cx="487056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DB0A05B5-CDB9-4CCC-8DCB-1D53D82B6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6435" y="1744196"/>
                <a:ext cx="487056" cy="4029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Arc 50">
            <a:extLst>
              <a:ext uri="{FF2B5EF4-FFF2-40B4-BE49-F238E27FC236}">
                <a16:creationId xmlns:a16="http://schemas.microsoft.com/office/drawing/2014/main" id="{956C9201-F366-42E5-A1AD-B1D2C0DD6BED}"/>
              </a:ext>
            </a:extLst>
          </p:cNvPr>
          <p:cNvSpPr/>
          <p:nvPr/>
        </p:nvSpPr>
        <p:spPr>
          <a:xfrm flipH="1">
            <a:off x="3294144" y="2002499"/>
            <a:ext cx="532497" cy="999755"/>
          </a:xfrm>
          <a:prstGeom prst="arc">
            <a:avLst>
              <a:gd name="adj1" fmla="val 16519871"/>
              <a:gd name="adj2" fmla="val 4957924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A110913C-7223-42C3-998A-EA9BDAC064C4}"/>
              </a:ext>
            </a:extLst>
          </p:cNvPr>
          <p:cNvSpPr/>
          <p:nvPr/>
        </p:nvSpPr>
        <p:spPr>
          <a:xfrm>
            <a:off x="2341308" y="2362484"/>
            <a:ext cx="207034" cy="30353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Arc 52">
            <a:extLst>
              <a:ext uri="{FF2B5EF4-FFF2-40B4-BE49-F238E27FC236}">
                <a16:creationId xmlns:a16="http://schemas.microsoft.com/office/drawing/2014/main" id="{42C31A1F-49CE-413D-BC3F-379CEA64D856}"/>
              </a:ext>
            </a:extLst>
          </p:cNvPr>
          <p:cNvSpPr/>
          <p:nvPr/>
        </p:nvSpPr>
        <p:spPr>
          <a:xfrm flipH="1">
            <a:off x="3104912" y="1541302"/>
            <a:ext cx="861845" cy="1895903"/>
          </a:xfrm>
          <a:prstGeom prst="arc">
            <a:avLst>
              <a:gd name="adj1" fmla="val 16526605"/>
              <a:gd name="adj2" fmla="val 5089938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275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A3D9A67-73A8-460E-B092-B8FEAC4FA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48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8F8FB8-9DFB-49AB-8267-9E322D24E70D}"/>
              </a:ext>
            </a:extLst>
          </p:cNvPr>
          <p:cNvSpPr txBox="1"/>
          <p:nvPr/>
        </p:nvSpPr>
        <p:spPr>
          <a:xfrm>
            <a:off x="447675" y="1200150"/>
            <a:ext cx="8963025" cy="463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B69ACE-ED31-4B5B-81F0-8FC836E9FBF4}"/>
              </a:ext>
            </a:extLst>
          </p:cNvPr>
          <p:cNvSpPr txBox="1"/>
          <p:nvPr/>
        </p:nvSpPr>
        <p:spPr>
          <a:xfrm>
            <a:off x="437322" y="1351508"/>
            <a:ext cx="933079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Bases physiques de la résonance magnétique nucléaire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Polarisation des tissus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Résonance et excitation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Relaxation</a:t>
            </a: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De la RMN à l’IRM : principe d’acquisition d’une image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Gradients de champs magnétiques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Sélection de coupe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Codage de phase et fréquence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Espace </a:t>
            </a:r>
            <a:r>
              <a:rPr lang="fr-FR" sz="2000" i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5384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49</a:t>
            </a:fld>
            <a:endParaRPr lang="fr-FR"/>
          </a:p>
        </p:txBody>
      </p:sp>
      <p:pic>
        <p:nvPicPr>
          <p:cNvPr id="24" name="Picture 4">
            <a:extLst>
              <a:ext uri="{FF2B5EF4-FFF2-40B4-BE49-F238E27FC236}">
                <a16:creationId xmlns:a16="http://schemas.microsoft.com/office/drawing/2014/main" id="{92A9670F-ED2C-46C8-9734-6B61F8A05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697" y="4194096"/>
            <a:ext cx="1161651" cy="1145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 descr="C:\Users\Soulet\Documents\8_Congres_Ecoles_Projets\SoutenanceThèse\loupe.png">
            <a:extLst>
              <a:ext uri="{FF2B5EF4-FFF2-40B4-BE49-F238E27FC236}">
                <a16:creationId xmlns:a16="http://schemas.microsoft.com/office/drawing/2014/main" id="{AF5562EE-8827-43AC-BF86-16C2CC3DE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526" y="3958985"/>
            <a:ext cx="2622474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Soulet\Documents\8_Congres_Ecoles_Projets\SoutenanceThèse\loupe.png">
            <a:extLst>
              <a:ext uri="{FF2B5EF4-FFF2-40B4-BE49-F238E27FC236}">
                <a16:creationId xmlns:a16="http://schemas.microsoft.com/office/drawing/2014/main" id="{5BBAC6FB-4B74-40D9-8937-9EE4B8AB5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272" y="4027190"/>
            <a:ext cx="2622474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122E5D14-A2E6-437B-A31F-50FE1143F7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41"/>
          <a:stretch/>
        </p:blipFill>
        <p:spPr bwMode="auto">
          <a:xfrm rot="16200000">
            <a:off x="2978258" y="4563889"/>
            <a:ext cx="887838" cy="72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2897F5C8-52E0-4D7A-909B-3021C7F33A40}"/>
              </a:ext>
            </a:extLst>
          </p:cNvPr>
          <p:cNvGrpSpPr/>
          <p:nvPr/>
        </p:nvGrpSpPr>
        <p:grpSpPr>
          <a:xfrm>
            <a:off x="1086545" y="1917917"/>
            <a:ext cx="3208827" cy="1875559"/>
            <a:chOff x="516167" y="2206466"/>
            <a:chExt cx="3796841" cy="1875559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90D15A84-9347-41F1-8237-34FCC5D56530}"/>
                </a:ext>
              </a:extLst>
            </p:cNvPr>
            <p:cNvGrpSpPr/>
            <p:nvPr/>
          </p:nvGrpSpPr>
          <p:grpSpPr>
            <a:xfrm>
              <a:off x="974796" y="2206466"/>
              <a:ext cx="3338212" cy="1875559"/>
              <a:chOff x="995663" y="2410691"/>
              <a:chExt cx="3338212" cy="1875559"/>
            </a:xfrm>
          </p:grpSpPr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8EEA8CDC-DBE7-4BDD-A6A8-991B53923C6B}"/>
                  </a:ext>
                </a:extLst>
              </p:cNvPr>
              <p:cNvGrpSpPr/>
              <p:nvPr/>
            </p:nvGrpSpPr>
            <p:grpSpPr>
              <a:xfrm>
                <a:off x="995663" y="2410691"/>
                <a:ext cx="3338212" cy="1875559"/>
                <a:chOff x="2294146" y="2695698"/>
                <a:chExt cx="3774145" cy="1769424"/>
              </a:xfrm>
            </p:grpSpPr>
            <p:sp>
              <p:nvSpPr>
                <p:cNvPr id="33" name="Ellipse 32">
                  <a:extLst>
                    <a:ext uri="{FF2B5EF4-FFF2-40B4-BE49-F238E27FC236}">
                      <a16:creationId xmlns:a16="http://schemas.microsoft.com/office/drawing/2014/main" id="{EEFD864A-F192-47C2-8C9A-7FBFFDEC0ACF}"/>
                    </a:ext>
                  </a:extLst>
                </p:cNvPr>
                <p:cNvSpPr/>
                <p:nvPr/>
              </p:nvSpPr>
              <p:spPr>
                <a:xfrm>
                  <a:off x="4915343" y="2695699"/>
                  <a:ext cx="1152948" cy="1769423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34" name="Connecteur droit 33">
                  <a:extLst>
                    <a:ext uri="{FF2B5EF4-FFF2-40B4-BE49-F238E27FC236}">
                      <a16:creationId xmlns:a16="http://schemas.microsoft.com/office/drawing/2014/main" id="{FB5E639D-0B29-4CC5-B11F-40299A99DB48}"/>
                    </a:ext>
                  </a:extLst>
                </p:cNvPr>
                <p:cNvCxnSpPr>
                  <a:endCxn id="33" idx="0"/>
                </p:cNvCxnSpPr>
                <p:nvPr/>
              </p:nvCxnSpPr>
              <p:spPr>
                <a:xfrm>
                  <a:off x="2304916" y="2695698"/>
                  <a:ext cx="3186901" cy="1"/>
                </a:xfrm>
                <a:prstGeom prst="line">
                  <a:avLst/>
                </a:prstGeom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necteur droit 34">
                  <a:extLst>
                    <a:ext uri="{FF2B5EF4-FFF2-40B4-BE49-F238E27FC236}">
                      <a16:creationId xmlns:a16="http://schemas.microsoft.com/office/drawing/2014/main" id="{D5C6D0A6-7083-4E30-B47B-9AA8A1EADA8B}"/>
                    </a:ext>
                  </a:extLst>
                </p:cNvPr>
                <p:cNvCxnSpPr/>
                <p:nvPr/>
              </p:nvCxnSpPr>
              <p:spPr>
                <a:xfrm>
                  <a:off x="2294146" y="4463141"/>
                  <a:ext cx="3186901" cy="1"/>
                </a:xfrm>
                <a:prstGeom prst="line">
                  <a:avLst/>
                </a:prstGeom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2" name="Ellipse 31">
                <a:extLst>
                  <a:ext uri="{FF2B5EF4-FFF2-40B4-BE49-F238E27FC236}">
                    <a16:creationId xmlns:a16="http://schemas.microsoft.com/office/drawing/2014/main" id="{8311F5D0-A678-4C32-B316-A7E90E1C9D37}"/>
                  </a:ext>
                </a:extLst>
              </p:cNvPr>
              <p:cNvSpPr/>
              <p:nvPr/>
            </p:nvSpPr>
            <p:spPr>
              <a:xfrm>
                <a:off x="3540829" y="2859749"/>
                <a:ext cx="632383" cy="999755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41AF3C82-BDC3-4FC4-B0F9-3AA5E7412F71}"/>
                </a:ext>
              </a:extLst>
            </p:cNvPr>
            <p:cNvSpPr/>
            <p:nvPr/>
          </p:nvSpPr>
          <p:spPr>
            <a:xfrm flipH="1">
              <a:off x="516167" y="2206466"/>
              <a:ext cx="974408" cy="1875559"/>
            </a:xfrm>
            <a:prstGeom prst="arc">
              <a:avLst>
                <a:gd name="adj1" fmla="val 16200000"/>
                <a:gd name="adj2" fmla="val 5341739"/>
              </a:avLst>
            </a:prstGeom>
            <a:solidFill>
              <a:schemeClr val="bg1"/>
            </a:solidFill>
            <a:ln w="28575"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F5C62E62-33BA-434E-861C-2928D0222923}"/>
              </a:ext>
            </a:extLst>
          </p:cNvPr>
          <p:cNvGrpSpPr/>
          <p:nvPr/>
        </p:nvGrpSpPr>
        <p:grpSpPr>
          <a:xfrm>
            <a:off x="5193487" y="2428891"/>
            <a:ext cx="3776354" cy="1364585"/>
            <a:chOff x="5634347" y="3011679"/>
            <a:chExt cx="3776354" cy="1364585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D8FF7BD-5A19-45CF-92C4-03CB52B00301}"/>
                </a:ext>
              </a:extLst>
            </p:cNvPr>
            <p:cNvSpPr/>
            <p:nvPr/>
          </p:nvSpPr>
          <p:spPr>
            <a:xfrm>
              <a:off x="7376114" y="3669476"/>
              <a:ext cx="1022705" cy="70678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Organigramme : Données 16">
              <a:extLst>
                <a:ext uri="{FF2B5EF4-FFF2-40B4-BE49-F238E27FC236}">
                  <a16:creationId xmlns:a16="http://schemas.microsoft.com/office/drawing/2014/main" id="{CDF7E749-B02D-4DB7-814B-B1DD603CF25C}"/>
                </a:ext>
              </a:extLst>
            </p:cNvPr>
            <p:cNvSpPr/>
            <p:nvPr/>
          </p:nvSpPr>
          <p:spPr>
            <a:xfrm rot="5400000">
              <a:off x="8213774" y="3854653"/>
              <a:ext cx="702419" cy="319434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1179 w 11179"/>
                <a:gd name="connsiteY0" fmla="*/ 10000 h 10000"/>
                <a:gd name="connsiteX1" fmla="*/ 0 w 11179"/>
                <a:gd name="connsiteY1" fmla="*/ 1078 h 10000"/>
                <a:gd name="connsiteX2" fmla="*/ 11179 w 11179"/>
                <a:gd name="connsiteY2" fmla="*/ 0 h 10000"/>
                <a:gd name="connsiteX3" fmla="*/ 9179 w 11179"/>
                <a:gd name="connsiteY3" fmla="*/ 10000 h 10000"/>
                <a:gd name="connsiteX4" fmla="*/ 1179 w 11179"/>
                <a:gd name="connsiteY4" fmla="*/ 10000 h 10000"/>
                <a:gd name="connsiteX0" fmla="*/ 1179 w 9179"/>
                <a:gd name="connsiteY0" fmla="*/ 8922 h 8922"/>
                <a:gd name="connsiteX1" fmla="*/ 0 w 9179"/>
                <a:gd name="connsiteY1" fmla="*/ 0 h 8922"/>
                <a:gd name="connsiteX2" fmla="*/ 8000 w 9179"/>
                <a:gd name="connsiteY2" fmla="*/ 1617 h 8922"/>
                <a:gd name="connsiteX3" fmla="*/ 9179 w 9179"/>
                <a:gd name="connsiteY3" fmla="*/ 8922 h 8922"/>
                <a:gd name="connsiteX4" fmla="*/ 1179 w 9179"/>
                <a:gd name="connsiteY4" fmla="*/ 8922 h 8922"/>
                <a:gd name="connsiteX0" fmla="*/ 90 w 8806"/>
                <a:gd name="connsiteY0" fmla="*/ 8188 h 8188"/>
                <a:gd name="connsiteX1" fmla="*/ 0 w 8806"/>
                <a:gd name="connsiteY1" fmla="*/ 756 h 8188"/>
                <a:gd name="connsiteX2" fmla="*/ 7522 w 8806"/>
                <a:gd name="connsiteY2" fmla="*/ 0 h 8188"/>
                <a:gd name="connsiteX3" fmla="*/ 8806 w 8806"/>
                <a:gd name="connsiteY3" fmla="*/ 8188 h 8188"/>
                <a:gd name="connsiteX4" fmla="*/ 90 w 8806"/>
                <a:gd name="connsiteY4" fmla="*/ 8188 h 8188"/>
                <a:gd name="connsiteX0" fmla="*/ 102 w 10000"/>
                <a:gd name="connsiteY0" fmla="*/ 10181 h 10181"/>
                <a:gd name="connsiteX1" fmla="*/ 0 w 10000"/>
                <a:gd name="connsiteY1" fmla="*/ 0 h 10181"/>
                <a:gd name="connsiteX2" fmla="*/ 8542 w 10000"/>
                <a:gd name="connsiteY2" fmla="*/ 181 h 10181"/>
                <a:gd name="connsiteX3" fmla="*/ 10000 w 10000"/>
                <a:gd name="connsiteY3" fmla="*/ 10181 h 10181"/>
                <a:gd name="connsiteX4" fmla="*/ 102 w 10000"/>
                <a:gd name="connsiteY4" fmla="*/ 10181 h 1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81">
                  <a:moveTo>
                    <a:pt x="102" y="10181"/>
                  </a:moveTo>
                  <a:cubicBezTo>
                    <a:pt x="68" y="7156"/>
                    <a:pt x="34" y="3025"/>
                    <a:pt x="0" y="0"/>
                  </a:cubicBezTo>
                  <a:lnTo>
                    <a:pt x="8542" y="181"/>
                  </a:lnTo>
                  <a:lnTo>
                    <a:pt x="10000" y="10181"/>
                  </a:lnTo>
                  <a:lnTo>
                    <a:pt x="102" y="10181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Organigramme : Données 38">
              <a:extLst>
                <a:ext uri="{FF2B5EF4-FFF2-40B4-BE49-F238E27FC236}">
                  <a16:creationId xmlns:a16="http://schemas.microsoft.com/office/drawing/2014/main" id="{505EDCFB-ABB5-46F3-ACE8-B9017D96E965}"/>
                </a:ext>
              </a:extLst>
            </p:cNvPr>
            <p:cNvSpPr/>
            <p:nvPr/>
          </p:nvSpPr>
          <p:spPr>
            <a:xfrm>
              <a:off x="5634347" y="3541816"/>
              <a:ext cx="3776354" cy="127660"/>
            </a:xfrm>
            <a:prstGeom prst="flowChartInputOutpu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0" name="Picture 3" descr="C:\Users\Soulet\Documents\8_Congres_Ecoles_Projets\SoutenanceThèse\PersonneAllongee.jpg">
              <a:extLst>
                <a:ext uri="{FF2B5EF4-FFF2-40B4-BE49-F238E27FC236}">
                  <a16:creationId xmlns:a16="http://schemas.microsoft.com/office/drawing/2014/main" id="{E7AD03BA-486B-4058-BA3B-DC575E3316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BFD"/>
                </a:clrFrom>
                <a:clrTo>
                  <a:srgbClr val="FBFB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184261" y="3011679"/>
              <a:ext cx="2676525" cy="695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" name="Flèche droite à entaille 46">
            <a:extLst>
              <a:ext uri="{FF2B5EF4-FFF2-40B4-BE49-F238E27FC236}">
                <a16:creationId xmlns:a16="http://schemas.microsoft.com/office/drawing/2014/main" id="{D6A8C1A4-AE4B-4EFA-BD32-D061AE3856F9}"/>
              </a:ext>
            </a:extLst>
          </p:cNvPr>
          <p:cNvSpPr/>
          <p:nvPr/>
        </p:nvSpPr>
        <p:spPr>
          <a:xfrm flipH="1">
            <a:off x="4543694" y="3335995"/>
            <a:ext cx="1199707" cy="409575"/>
          </a:xfrm>
          <a:prstGeom prst="notchedRightArrow">
            <a:avLst/>
          </a:prstGeom>
          <a:solidFill>
            <a:schemeClr val="accent3">
              <a:lumMod val="20000"/>
              <a:lumOff val="80000"/>
            </a:schemeClr>
          </a:solidFill>
          <a:ln w="1905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0B520CD3-F8D5-4E59-B4F5-FFCA24A20FE3}"/>
              </a:ext>
            </a:extLst>
          </p:cNvPr>
          <p:cNvGrpSpPr/>
          <p:nvPr/>
        </p:nvGrpSpPr>
        <p:grpSpPr>
          <a:xfrm>
            <a:off x="5826659" y="2855698"/>
            <a:ext cx="2593267" cy="2258562"/>
            <a:chOff x="5844295" y="3144246"/>
            <a:chExt cx="3355733" cy="2840802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9B45DA9-4D1A-444F-8572-86798C1BF7F3}"/>
                </a:ext>
              </a:extLst>
            </p:cNvPr>
            <p:cNvSpPr/>
            <p:nvPr/>
          </p:nvSpPr>
          <p:spPr>
            <a:xfrm>
              <a:off x="5844295" y="3144246"/>
              <a:ext cx="95352" cy="78857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8A4D6C67-1BDB-49B6-A706-4992FC22C69E}"/>
                </a:ext>
              </a:extLst>
            </p:cNvPr>
            <p:cNvCxnSpPr>
              <a:stCxn id="43" idx="2"/>
            </p:cNvCxnSpPr>
            <p:nvPr/>
          </p:nvCxnSpPr>
          <p:spPr>
            <a:xfrm>
              <a:off x="5891972" y="3223103"/>
              <a:ext cx="2079737" cy="2761945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A4AB057E-B9E6-46FC-9B91-6D87E6E13CB9}"/>
                </a:ext>
              </a:extLst>
            </p:cNvPr>
            <p:cNvCxnSpPr>
              <a:stCxn id="43" idx="3"/>
            </p:cNvCxnSpPr>
            <p:nvPr/>
          </p:nvCxnSpPr>
          <p:spPr>
            <a:xfrm>
              <a:off x="5939647" y="3183675"/>
              <a:ext cx="3260381" cy="1460813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1EE960CA-6F24-4A50-BCFE-C446894EAB28}"/>
                  </a:ext>
                </a:extLst>
              </p:cNvPr>
              <p:cNvSpPr txBox="1"/>
              <p:nvPr/>
            </p:nvSpPr>
            <p:spPr>
              <a:xfrm>
                <a:off x="39682" y="4048456"/>
                <a:ext cx="2541580" cy="679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/>
                  <a:t>Avec champ magnétique </a:t>
                </a:r>
              </a:p>
              <a:p>
                <a:pPr algn="ctr"/>
                <a:r>
                  <a:rPr lang="fr-FR" b="1" dirty="0"/>
                  <a:t>statique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𝑩</m:t>
                            </m:r>
                          </m:e>
                          <m:sub>
                            <m: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e>
                    </m:acc>
                  </m:oMath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1EE960CA-6F24-4A50-BCFE-C446894EA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82" y="4048456"/>
                <a:ext cx="2541580" cy="679930"/>
              </a:xfrm>
              <a:prstGeom prst="rect">
                <a:avLst/>
              </a:prstGeom>
              <a:blipFill>
                <a:blip r:embed="rId6"/>
                <a:stretch>
                  <a:fillRect l="-2163" t="-4464" r="-2885" b="-133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Groupe 46">
            <a:extLst>
              <a:ext uri="{FF2B5EF4-FFF2-40B4-BE49-F238E27FC236}">
                <a16:creationId xmlns:a16="http://schemas.microsoft.com/office/drawing/2014/main" id="{3AFC9A4B-D829-4D81-9862-FA0D258B6460}"/>
              </a:ext>
            </a:extLst>
          </p:cNvPr>
          <p:cNvGrpSpPr/>
          <p:nvPr/>
        </p:nvGrpSpPr>
        <p:grpSpPr>
          <a:xfrm>
            <a:off x="2696186" y="2855696"/>
            <a:ext cx="1196181" cy="1835057"/>
            <a:chOff x="2713822" y="3144245"/>
            <a:chExt cx="1323835" cy="2172241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14EB3F5-6E9F-4516-893C-850ECED17616}"/>
                </a:ext>
              </a:extLst>
            </p:cNvPr>
            <p:cNvSpPr/>
            <p:nvPr/>
          </p:nvSpPr>
          <p:spPr>
            <a:xfrm>
              <a:off x="2802620" y="3144245"/>
              <a:ext cx="95352" cy="78857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592266CE-B157-4CC0-8BD4-4A8C57A9A538}"/>
                </a:ext>
              </a:extLst>
            </p:cNvPr>
            <p:cNvCxnSpPr>
              <a:stCxn id="48" idx="1"/>
            </p:cNvCxnSpPr>
            <p:nvPr/>
          </p:nvCxnSpPr>
          <p:spPr>
            <a:xfrm flipH="1">
              <a:off x="2713822" y="3183674"/>
              <a:ext cx="88798" cy="2132812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992BC607-113C-4660-8193-37E83465AD95}"/>
                </a:ext>
              </a:extLst>
            </p:cNvPr>
            <p:cNvCxnSpPr>
              <a:stCxn id="48" idx="3"/>
            </p:cNvCxnSpPr>
            <p:nvPr/>
          </p:nvCxnSpPr>
          <p:spPr>
            <a:xfrm>
              <a:off x="2897972" y="3183674"/>
              <a:ext cx="1139685" cy="1638633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1" name="Diagramme 50">
            <a:extLst>
              <a:ext uri="{FF2B5EF4-FFF2-40B4-BE49-F238E27FC236}">
                <a16:creationId xmlns:a16="http://schemas.microsoft.com/office/drawing/2014/main" id="{D14ABD67-244D-4D8F-B0B0-2CC6611DBF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8954245"/>
              </p:ext>
            </p:extLst>
          </p:nvPr>
        </p:nvGraphicFramePr>
        <p:xfrm>
          <a:off x="848871" y="1092528"/>
          <a:ext cx="8561829" cy="605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8A6E7D80-8E2E-416F-A4CB-5207F421C76C}"/>
              </a:ext>
            </a:extLst>
          </p:cNvPr>
          <p:cNvCxnSpPr/>
          <p:nvPr/>
        </p:nvCxnSpPr>
        <p:spPr>
          <a:xfrm flipH="1">
            <a:off x="1714741" y="2556980"/>
            <a:ext cx="82657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70935ADC-D3B4-46EA-88C1-1BD21F9AC03C}"/>
                  </a:ext>
                </a:extLst>
              </p:cNvPr>
              <p:cNvSpPr txBox="1"/>
              <p:nvPr/>
            </p:nvSpPr>
            <p:spPr>
              <a:xfrm>
                <a:off x="1805049" y="2108672"/>
                <a:ext cx="487056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70935ADC-D3B4-46EA-88C1-1BD21F9AC0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049" y="2108672"/>
                <a:ext cx="487056" cy="4029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4" name="Picture 6">
            <a:extLst>
              <a:ext uri="{FF2B5EF4-FFF2-40B4-BE49-F238E27FC236}">
                <a16:creationId xmlns:a16="http://schemas.microsoft.com/office/drawing/2014/main" id="{F7EF7A67-5674-4D48-8703-AE74CAA5AC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0" t="50001" r="-3826" b="-1"/>
          <a:stretch/>
        </p:blipFill>
        <p:spPr bwMode="auto">
          <a:xfrm rot="16200000">
            <a:off x="3454144" y="4133169"/>
            <a:ext cx="299544" cy="354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Arc 54">
            <a:extLst>
              <a:ext uri="{FF2B5EF4-FFF2-40B4-BE49-F238E27FC236}">
                <a16:creationId xmlns:a16="http://schemas.microsoft.com/office/drawing/2014/main" id="{D386A887-B19C-42B0-B6E8-E279662602C2}"/>
              </a:ext>
            </a:extLst>
          </p:cNvPr>
          <p:cNvSpPr/>
          <p:nvPr/>
        </p:nvSpPr>
        <p:spPr>
          <a:xfrm flipH="1">
            <a:off x="3622758" y="2366975"/>
            <a:ext cx="532497" cy="999755"/>
          </a:xfrm>
          <a:prstGeom prst="arc">
            <a:avLst>
              <a:gd name="adj1" fmla="val 16519871"/>
              <a:gd name="adj2" fmla="val 4957924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Arc 55">
            <a:extLst>
              <a:ext uri="{FF2B5EF4-FFF2-40B4-BE49-F238E27FC236}">
                <a16:creationId xmlns:a16="http://schemas.microsoft.com/office/drawing/2014/main" id="{B63F477E-6DC1-495F-BF71-14D41541C3B6}"/>
              </a:ext>
            </a:extLst>
          </p:cNvPr>
          <p:cNvSpPr/>
          <p:nvPr/>
        </p:nvSpPr>
        <p:spPr>
          <a:xfrm flipH="1">
            <a:off x="3433526" y="1905778"/>
            <a:ext cx="861845" cy="1895903"/>
          </a:xfrm>
          <a:prstGeom prst="arc">
            <a:avLst>
              <a:gd name="adj1" fmla="val 16462681"/>
              <a:gd name="adj2" fmla="val 5226274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7" name="Picture 2">
            <a:extLst>
              <a:ext uri="{FF2B5EF4-FFF2-40B4-BE49-F238E27FC236}">
                <a16:creationId xmlns:a16="http://schemas.microsoft.com/office/drawing/2014/main" id="{1B9A044A-2B85-4301-B176-2ADBF6249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39" y="4798617"/>
            <a:ext cx="1807306" cy="1607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24874608-43A0-44D5-83B7-5C15A691CB46}"/>
                  </a:ext>
                </a:extLst>
              </p:cNvPr>
              <p:cNvSpPr txBox="1"/>
              <p:nvPr/>
            </p:nvSpPr>
            <p:spPr>
              <a:xfrm>
                <a:off x="5809016" y="4596222"/>
                <a:ext cx="958146" cy="4047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24874608-43A0-44D5-83B7-5C15A691C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9016" y="4596222"/>
                <a:ext cx="958146" cy="40479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ZoneTexte 58">
            <a:extLst>
              <a:ext uri="{FF2B5EF4-FFF2-40B4-BE49-F238E27FC236}">
                <a16:creationId xmlns:a16="http://schemas.microsoft.com/office/drawing/2014/main" id="{E19CD9D2-F1D5-4B45-820E-8F7ABF759E5A}"/>
              </a:ext>
            </a:extLst>
          </p:cNvPr>
          <p:cNvSpPr txBox="1"/>
          <p:nvPr/>
        </p:nvSpPr>
        <p:spPr>
          <a:xfrm>
            <a:off x="4908544" y="4100310"/>
            <a:ext cx="2538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Sans champ magnétique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5D34B9D7-6693-4C03-9149-C4CD1027A99C}"/>
                  </a:ext>
                </a:extLst>
              </p:cNvPr>
              <p:cNvSpPr txBox="1"/>
              <p:nvPr/>
            </p:nvSpPr>
            <p:spPr>
              <a:xfrm>
                <a:off x="787757" y="5995278"/>
                <a:ext cx="1237069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𝑧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5D34B9D7-6693-4C03-9149-C4CD1027A9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757" y="5995278"/>
                <a:ext cx="1237069" cy="402931"/>
              </a:xfrm>
              <a:prstGeom prst="rect">
                <a:avLst/>
              </a:prstGeom>
              <a:blipFill>
                <a:blip r:embed="rId15"/>
                <a:stretch>
                  <a:fillRect t="-11940" r="-221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Titre 1">
            <a:extLst>
              <a:ext uri="{FF2B5EF4-FFF2-40B4-BE49-F238E27FC236}">
                <a16:creationId xmlns:a16="http://schemas.microsoft.com/office/drawing/2014/main" id="{7B8BC953-B9EF-4DD1-912F-926D00357CA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Bilan de cette première partie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1E93343B-C3DC-491A-9C66-D6EB96305596}"/>
              </a:ext>
            </a:extLst>
          </p:cNvPr>
          <p:cNvCxnSpPr>
            <a:cxnSpLocks/>
          </p:cNvCxnSpPr>
          <p:nvPr/>
        </p:nvCxnSpPr>
        <p:spPr>
          <a:xfrm flipH="1" flipV="1">
            <a:off x="2696186" y="2908889"/>
            <a:ext cx="907730" cy="13424"/>
          </a:xfrm>
          <a:prstGeom prst="straightConnector1">
            <a:avLst/>
          </a:prstGeom>
          <a:ln w="38100">
            <a:solidFill>
              <a:srgbClr val="333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71ADB8C4-BA9E-4540-850D-E1DA186B7FDE}"/>
                  </a:ext>
                </a:extLst>
              </p:cNvPr>
              <p:cNvSpPr/>
              <p:nvPr/>
            </p:nvSpPr>
            <p:spPr>
              <a:xfrm>
                <a:off x="2985335" y="2932691"/>
                <a:ext cx="528542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71ADB8C4-BA9E-4540-850D-E1DA186B7F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5335" y="2932691"/>
                <a:ext cx="528542" cy="40293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886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5883E-6 -1.85185E-6 L -0.311 -1.85185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5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0" grpId="0"/>
      <p:bldP spid="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1263E4F-1EC1-4C10-97EA-C703F1132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AAA63C7-A3E1-47BA-AA56-46BA2FE6E7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</a:t>
            </a:fld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804D224B-3104-4303-9BBC-E563C98E273A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Introduction : l’IRM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4" name="Espace réservé du numéro de diapositive 1">
            <a:extLst>
              <a:ext uri="{FF2B5EF4-FFF2-40B4-BE49-F238E27FC236}">
                <a16:creationId xmlns:a16="http://schemas.microsoft.com/office/drawing/2014/main" id="{7DD1F977-BD35-4264-A3CA-67FB06F150A5}"/>
              </a:ext>
            </a:extLst>
          </p:cNvPr>
          <p:cNvSpPr txBox="1">
            <a:spLocks/>
          </p:cNvSpPr>
          <p:nvPr/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57A44-4D2E-3546-8A94-A147F5BFDC69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930B9120-B7BB-4DB3-8CB1-A7363C765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424" y="4464050"/>
            <a:ext cx="7772400" cy="1905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>
            <a:lvl1pPr marL="319405" indent="-319405" algn="l" rtl="0" eaLnBrk="0" fontAlgn="base" hangingPunct="0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 kern="1200">
                <a:solidFill>
                  <a:schemeClr val="tx1"/>
                </a:solidFill>
                <a:latin typeface="Arial" panose="02080604020202020204" pitchFamily="34" charset="0"/>
                <a:ea typeface="+mn-ea"/>
                <a:cs typeface="+mn-cs"/>
              </a:defRPr>
            </a:lvl1pPr>
            <a:lvl2pPr marL="640080" indent="-273050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Arial" panose="02080604020202020204" pitchFamily="34" charset="0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 kern="1200">
                <a:solidFill>
                  <a:schemeClr val="tx1"/>
                </a:solidFill>
                <a:latin typeface="Arial" panose="02080604020202020204" pitchFamily="34" charset="0"/>
                <a:ea typeface="+mn-ea"/>
                <a:cs typeface="+mn-cs"/>
              </a:defRPr>
            </a:lvl3pPr>
            <a:lvl4pPr marL="1371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1C9"/>
              </a:buClr>
              <a:buSzPct val="75000"/>
              <a:buFont typeface="Wingdings" panose="05000000000000000000" pitchFamily="2" charset="2"/>
              <a:buChar char=""/>
              <a:defRPr sz="2000" kern="1200">
                <a:solidFill>
                  <a:schemeClr val="tx1"/>
                </a:solidFill>
                <a:latin typeface="Arial" panose="02080604020202020204" pitchFamily="34" charset="0"/>
                <a:ea typeface="+mn-ea"/>
                <a:cs typeface="+mn-cs"/>
              </a:defRPr>
            </a:lvl4pPr>
            <a:lvl5pPr marL="1828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585CF"/>
              </a:buClr>
              <a:buSzPct val="65000"/>
              <a:buFont typeface="Wingdings" panose="05000000000000000000" pitchFamily="2" charset="2"/>
              <a:buChar char=""/>
              <a:defRPr sz="2000" kern="1200">
                <a:solidFill>
                  <a:schemeClr val="tx1"/>
                </a:solidFill>
                <a:latin typeface="Arial" panose="02080604020202020204" pitchFamily="34" charset="0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914400">
              <a:buClr>
                <a:srgbClr val="4F81BD"/>
              </a:buClr>
              <a:defRPr/>
            </a:pPr>
            <a:endParaRPr lang="fr-FR" sz="2000">
              <a:cs typeface="Arial" panose="02080604020202020204" pitchFamily="34" charset="0"/>
            </a:endParaRPr>
          </a:p>
          <a:p>
            <a:pPr lvl="1" defTabSz="914400">
              <a:buClr>
                <a:srgbClr val="4F81BD"/>
              </a:buClr>
              <a:defRPr/>
            </a:pPr>
            <a:endParaRPr lang="fr-FR" sz="2000">
              <a:cs typeface="Arial" panose="02080604020202020204" pitchFamily="34" charset="0"/>
            </a:endParaRPr>
          </a:p>
          <a:p>
            <a:pPr lvl="1" defTabSz="914400">
              <a:buClr>
                <a:srgbClr val="4F81BD"/>
              </a:buClr>
              <a:defRPr/>
            </a:pPr>
            <a:endParaRPr lang="fr-FR" sz="2000">
              <a:cs typeface="Arial" panose="02080604020202020204" pitchFamily="34" charset="0"/>
            </a:endParaRPr>
          </a:p>
        </p:txBody>
      </p:sp>
      <p:sp>
        <p:nvSpPr>
          <p:cNvPr id="16" name="Text Box 4">
            <a:extLst>
              <a:ext uri="{FF2B5EF4-FFF2-40B4-BE49-F238E27FC236}">
                <a16:creationId xmlns:a16="http://schemas.microsoft.com/office/drawing/2014/main" id="{D9631396-1728-4E5F-8576-E28EB4F5D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024" y="1568450"/>
            <a:ext cx="1841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447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19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91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63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0" hangingPunct="0"/>
            <a:endParaRPr lang="fr-FR" altLang="en-US">
              <a:latin typeface="Arial" panose="020B0604020202020204" pitchFamily="34" charset="0"/>
            </a:endParaRPr>
          </a:p>
          <a:p>
            <a:pPr defTabSz="914400" eaLnBrk="0" hangingPunct="0"/>
            <a:endParaRPr lang="fr-FR" altLang="en-US">
              <a:latin typeface="Arial" panose="020B0604020202020204" pitchFamily="34" charset="0"/>
            </a:endParaRPr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05468F2A-A36D-40CD-B7AF-A42877E38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6037" y="6373813"/>
            <a:ext cx="16621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447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19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91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63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0" hangingPunct="0"/>
            <a:r>
              <a:rPr lang="fr-FR" altLang="en-US" dirty="0">
                <a:latin typeface="Arial" panose="020B0604020202020204" pitchFamily="34" charset="0"/>
              </a:rPr>
              <a:t>Pondérée T1</a:t>
            </a: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43805140-8571-41BA-A763-5B7F97CA2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24" y="977900"/>
            <a:ext cx="9144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447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19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91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63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0" hangingPunct="0"/>
            <a:r>
              <a:rPr lang="fr-FR" altLang="en-US" sz="1800" dirty="0">
                <a:latin typeface="Arial" panose="020B0604020202020204" pitchFamily="34" charset="0"/>
              </a:rPr>
              <a:t>Rayons X = mesure de densité // IRM = plusieurs types de contrastes (ou pondération) </a:t>
            </a: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434EA596-4546-4BD5-9608-9769F60EB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4661" y="1442965"/>
            <a:ext cx="4962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447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19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91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63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0" hangingPunct="0"/>
            <a:r>
              <a:rPr lang="fr-FR" altLang="en-US" dirty="0">
                <a:solidFill>
                  <a:srgbClr val="4F81B8"/>
                </a:solidFill>
                <a:latin typeface="Arial" panose="020B0604020202020204" pitchFamily="34" charset="0"/>
              </a:rPr>
              <a:t>Pondération (</a:t>
            </a:r>
            <a:r>
              <a:rPr lang="fr-FR" altLang="en-US" dirty="0" err="1">
                <a:solidFill>
                  <a:srgbClr val="4F81B8"/>
                </a:solidFill>
                <a:latin typeface="Arial" panose="020B0604020202020204" pitchFamily="34" charset="0"/>
              </a:rPr>
              <a:t>weighted</a:t>
            </a:r>
            <a:r>
              <a:rPr lang="fr-FR" altLang="en-US" dirty="0">
                <a:solidFill>
                  <a:srgbClr val="4F81B8"/>
                </a:solidFill>
                <a:latin typeface="Arial" panose="020B0604020202020204" pitchFamily="34" charset="0"/>
              </a:rPr>
              <a:t>) T1, T2 ou densité </a:t>
            </a:r>
          </a:p>
        </p:txBody>
      </p:sp>
      <p:sp>
        <p:nvSpPr>
          <p:cNvPr id="20" name="Text Box 12">
            <a:extLst>
              <a:ext uri="{FF2B5EF4-FFF2-40B4-BE49-F238E27FC236}">
                <a16:creationId xmlns:a16="http://schemas.microsoft.com/office/drawing/2014/main" id="{27AF9184-BB6E-4C5C-AB95-E828BDD96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5349" y="1851025"/>
            <a:ext cx="2787650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447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19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91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63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0" hangingPunct="0"/>
            <a:r>
              <a:rPr lang="fr-FR" altLang="en-US" sz="1800">
                <a:latin typeface="Arial" panose="020B0604020202020204" pitchFamily="34" charset="0"/>
              </a:rPr>
              <a:t>T1graisse=260ms</a:t>
            </a:r>
          </a:p>
          <a:p>
            <a:pPr defTabSz="914400" eaLnBrk="0" hangingPunct="0"/>
            <a:r>
              <a:rPr lang="fr-FR" altLang="en-US" sz="1800">
                <a:latin typeface="Arial" panose="020B0604020202020204" pitchFamily="34" charset="0"/>
              </a:rPr>
              <a:t>T1 LCR=2400ms</a:t>
            </a:r>
          </a:p>
          <a:p>
            <a:pPr defTabSz="914400" eaLnBrk="0" hangingPunct="0"/>
            <a:r>
              <a:rPr lang="fr-FR" altLang="en-US" sz="1800">
                <a:latin typeface="Arial" panose="020B0604020202020204" pitchFamily="34" charset="0"/>
              </a:rPr>
              <a:t>T1 Sub Grise=760ms</a:t>
            </a:r>
          </a:p>
          <a:p>
            <a:pPr defTabSz="914400" eaLnBrk="0" hangingPunct="0"/>
            <a:r>
              <a:rPr lang="fr-FR" altLang="en-US" sz="1800">
                <a:latin typeface="Arial" panose="020B0604020202020204" pitchFamily="34" charset="0"/>
              </a:rPr>
              <a:t>T1 Sub Blanche= 510ms</a:t>
            </a:r>
            <a:r>
              <a:rPr lang="fr-FR" altLang="en-US">
                <a:latin typeface="Arial" panose="020B0604020202020204" pitchFamily="34" charset="0"/>
              </a:rPr>
              <a:t> </a:t>
            </a:r>
            <a:endParaRPr lang="fr-FR" altLang="en-US" sz="2400">
              <a:latin typeface="Arial" panose="020B0604020202020204" pitchFamily="34" charset="0"/>
            </a:endParaRPr>
          </a:p>
        </p:txBody>
      </p:sp>
      <p:sp>
        <p:nvSpPr>
          <p:cNvPr id="21" name="Text Box 13">
            <a:extLst>
              <a:ext uri="{FF2B5EF4-FFF2-40B4-BE49-F238E27FC236}">
                <a16:creationId xmlns:a16="http://schemas.microsoft.com/office/drawing/2014/main" id="{9C793B11-AEC2-4909-803C-AEE26587A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3861" y="1876425"/>
            <a:ext cx="25257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447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19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91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63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0" hangingPunct="0"/>
            <a:r>
              <a:rPr lang="fr-FR" altLang="en-US" sz="1800">
                <a:latin typeface="Arial" panose="020B0604020202020204" pitchFamily="34" charset="0"/>
              </a:rPr>
              <a:t>T2 graisse=80ms</a:t>
            </a:r>
          </a:p>
          <a:p>
            <a:pPr defTabSz="914400" eaLnBrk="0" hangingPunct="0"/>
            <a:r>
              <a:rPr lang="fr-FR" altLang="en-US" sz="1800">
                <a:latin typeface="Arial" panose="020B0604020202020204" pitchFamily="34" charset="0"/>
              </a:rPr>
              <a:t>T2 LCR=160ms</a:t>
            </a:r>
          </a:p>
          <a:p>
            <a:pPr defTabSz="914400" eaLnBrk="0" hangingPunct="0"/>
            <a:r>
              <a:rPr lang="fr-FR" altLang="en-US" sz="1800">
                <a:latin typeface="Arial" panose="020B0604020202020204" pitchFamily="34" charset="0"/>
              </a:rPr>
              <a:t>T2 Sub Grise=77ms</a:t>
            </a:r>
          </a:p>
          <a:p>
            <a:pPr defTabSz="914400" eaLnBrk="0" hangingPunct="0"/>
            <a:r>
              <a:rPr lang="fr-FR" altLang="en-US" sz="1800">
                <a:latin typeface="Arial" panose="020B0604020202020204" pitchFamily="34" charset="0"/>
              </a:rPr>
              <a:t>T2 Sub Blanche=67ms</a:t>
            </a:r>
          </a:p>
        </p:txBody>
      </p:sp>
      <p:sp>
        <p:nvSpPr>
          <p:cNvPr id="22" name="Text Box 14">
            <a:extLst>
              <a:ext uri="{FF2B5EF4-FFF2-40B4-BE49-F238E27FC236}">
                <a16:creationId xmlns:a16="http://schemas.microsoft.com/office/drawing/2014/main" id="{86CE7E08-E5CC-42DB-BE7E-16B1A0926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486" y="2060575"/>
            <a:ext cx="29606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447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19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91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63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0" hangingPunct="0"/>
            <a:r>
              <a:rPr lang="fr-FR" altLang="en-US" sz="1800">
                <a:latin typeface="Symbol" panose="05050102010706020507" pitchFamily="18" charset="2"/>
              </a:rPr>
              <a:t>r</a:t>
            </a:r>
            <a:r>
              <a:rPr lang="fr-FR" altLang="en-US" sz="1800">
                <a:latin typeface="Arial" panose="020B0604020202020204" pitchFamily="34" charset="0"/>
              </a:rPr>
              <a:t> LCR=1</a:t>
            </a:r>
          </a:p>
          <a:p>
            <a:pPr defTabSz="914400" eaLnBrk="0" hangingPunct="0"/>
            <a:r>
              <a:rPr lang="fr-FR" altLang="en-US" sz="1800">
                <a:latin typeface="Symbol" panose="05050102010706020507" pitchFamily="18" charset="2"/>
              </a:rPr>
              <a:t>r </a:t>
            </a:r>
            <a:r>
              <a:rPr lang="fr-FR" altLang="en-US" sz="1800">
                <a:latin typeface="Arial" panose="020B0604020202020204" pitchFamily="34" charset="0"/>
              </a:rPr>
              <a:t>Substance Grise=0,69</a:t>
            </a:r>
          </a:p>
          <a:p>
            <a:pPr defTabSz="914400" eaLnBrk="0" hangingPunct="0"/>
            <a:r>
              <a:rPr lang="fr-FR" altLang="en-US" sz="1800">
                <a:latin typeface="Symbol" panose="05050102010706020507" pitchFamily="18" charset="2"/>
              </a:rPr>
              <a:t>r </a:t>
            </a:r>
            <a:r>
              <a:rPr lang="fr-FR" altLang="en-US" sz="1800">
                <a:latin typeface="Arial" panose="020B0604020202020204" pitchFamily="34" charset="0"/>
              </a:rPr>
              <a:t>Substance</a:t>
            </a:r>
            <a:r>
              <a:rPr lang="fr-FR" altLang="en-US" sz="2400">
                <a:latin typeface="Arial" panose="020B0604020202020204" pitchFamily="34" charset="0"/>
              </a:rPr>
              <a:t> </a:t>
            </a:r>
            <a:r>
              <a:rPr lang="fr-FR" altLang="en-US" sz="1800">
                <a:latin typeface="Arial" panose="020B0604020202020204" pitchFamily="34" charset="0"/>
              </a:rPr>
              <a:t>Blanche=0,61</a:t>
            </a:r>
          </a:p>
        </p:txBody>
      </p:sp>
      <p:pic>
        <p:nvPicPr>
          <p:cNvPr id="23" name="Picture 8">
            <a:extLst>
              <a:ext uri="{FF2B5EF4-FFF2-40B4-BE49-F238E27FC236}">
                <a16:creationId xmlns:a16="http://schemas.microsoft.com/office/drawing/2014/main" id="{FAB8A5FE-FDD1-47B9-8E59-E8CA0FC15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61" y="3152775"/>
            <a:ext cx="8999538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5">
            <a:extLst>
              <a:ext uri="{FF2B5EF4-FFF2-40B4-BE49-F238E27FC236}">
                <a16:creationId xmlns:a16="http://schemas.microsoft.com/office/drawing/2014/main" id="{95F48A7D-85EA-4281-A809-ED1ECDF9A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099" y="6369050"/>
            <a:ext cx="2193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447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19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91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63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0" hangingPunct="0"/>
            <a:r>
              <a:rPr lang="fr-FR" altLang="en-US" dirty="0">
                <a:latin typeface="Arial" panose="020B0604020202020204" pitchFamily="34" charset="0"/>
              </a:rPr>
              <a:t>Pondérée densité</a:t>
            </a:r>
          </a:p>
        </p:txBody>
      </p:sp>
      <p:sp>
        <p:nvSpPr>
          <p:cNvPr id="25" name="Text Box 6">
            <a:extLst>
              <a:ext uri="{FF2B5EF4-FFF2-40B4-BE49-F238E27FC236}">
                <a16:creationId xmlns:a16="http://schemas.microsoft.com/office/drawing/2014/main" id="{882B9A8C-E013-4AF1-BF39-9EFB6686E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0411" y="6365875"/>
            <a:ext cx="1804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447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19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91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63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0" hangingPunct="0"/>
            <a:r>
              <a:rPr lang="fr-FR" altLang="en-US" dirty="0">
                <a:latin typeface="Arial" panose="020B0604020202020204" pitchFamily="34" charset="0"/>
              </a:rPr>
              <a:t>Pondérée T2  </a:t>
            </a:r>
          </a:p>
        </p:txBody>
      </p:sp>
    </p:spTree>
    <p:extLst>
      <p:ext uri="{BB962C8B-B14F-4D97-AF65-F5344CB8AC3E}">
        <p14:creationId xmlns:p14="http://schemas.microsoft.com/office/powerpoint/2010/main" val="15726250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6564B756-DFDE-4A65-A02A-3795A3D96D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3510F68-B747-46E4-AB13-8A73776439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50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2">
                <a:extLst>
                  <a:ext uri="{FF2B5EF4-FFF2-40B4-BE49-F238E27FC236}">
                    <a16:creationId xmlns:a16="http://schemas.microsoft.com/office/drawing/2014/main" id="{78E820A9-D48B-4E31-94C4-EF95D76B48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67887" y="2311350"/>
                <a:ext cx="3593630" cy="1490332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None/>
                  <a:tabLst/>
                  <a:defRPr/>
                </a:pPr>
                <a:r>
                  <a:rPr lang="fr-FR" sz="2000" b="0" kern="0" dirty="0">
                    <a:solidFill>
                      <a:schemeClr val="accent3"/>
                    </a:solidFill>
                    <a:ea typeface="ＭＳ Ｐゴシック"/>
                  </a:rPr>
                  <a:t>Impulsion </a:t>
                </a:r>
                <a:r>
                  <a:rPr lang="fr-FR" sz="2000" b="0" kern="0" dirty="0" err="1">
                    <a:solidFill>
                      <a:schemeClr val="accent3"/>
                    </a:solidFill>
                    <a:ea typeface="ＭＳ Ｐゴシック"/>
                  </a:rPr>
                  <a:t>radio-fréquence</a:t>
                </a:r>
                <a:r>
                  <a:rPr lang="fr-FR" sz="2000" b="0" kern="0" dirty="0">
                    <a:solidFill>
                      <a:schemeClr val="accent3"/>
                    </a:solidFill>
                    <a:ea typeface="ＭＳ Ｐゴシック"/>
                  </a:rPr>
                  <a:t> (RF</a:t>
                </a:r>
                <a:r>
                  <a:rPr lang="fr-FR" sz="1800" b="0" kern="0" dirty="0">
                    <a:solidFill>
                      <a:schemeClr val="accent3"/>
                    </a:solidFill>
                    <a:ea typeface="ＭＳ Ｐゴシック"/>
                  </a:rPr>
                  <a:t>)</a:t>
                </a:r>
              </a:p>
              <a:p>
                <a:pPr marL="0" indent="0">
                  <a:buClr>
                    <a:srgbClr val="00A7F2"/>
                  </a:buClr>
                  <a:buNone/>
                  <a:defRPr/>
                </a:pPr>
                <a:r>
                  <a:rPr lang="fr-FR" sz="1400" b="0" kern="0" dirty="0">
                    <a:ea typeface="ＭＳ Ｐゴシック"/>
                  </a:rPr>
                  <a:t>- De fréquence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4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sSubPr>
                      <m:e>
                        <m:r>
                          <a:rPr lang="fr-FR" sz="14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𝑓</m:t>
                        </m:r>
                      </m:e>
                      <m:sub>
                        <m:r>
                          <a:rPr lang="fr-FR" sz="14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𝐿</m:t>
                        </m:r>
                      </m:sub>
                    </m:sSub>
                    <m:r>
                      <a:rPr lang="fr-FR" sz="1400" b="0" i="1" kern="0">
                        <a:latin typeface="Cambria Math" panose="02040503050406030204" pitchFamily="18" charset="0"/>
                        <a:ea typeface="ＭＳ Ｐゴシック"/>
                      </a:rPr>
                      <m:t>=</m:t>
                    </m:r>
                    <m:f>
                      <m:fPr>
                        <m:ctrlPr>
                          <a:rPr lang="fr-FR" sz="14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140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</m:ctrlPr>
                          </m:sSubPr>
                          <m:e>
                            <m:r>
                              <a:rPr lang="fr-FR" sz="140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𝜔</m:t>
                            </m:r>
                          </m:e>
                          <m:sub>
                            <m:r>
                              <a:rPr lang="fr-FR" sz="140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r>
                          <a:rPr lang="fr-FR" sz="14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2</m:t>
                        </m:r>
                        <m:r>
                          <a:rPr lang="fr-FR" sz="14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𝜋</m:t>
                        </m:r>
                      </m:den>
                    </m:f>
                    <m:r>
                      <a:rPr lang="fr-FR" sz="1400" i="1" kern="0">
                        <a:latin typeface="Cambria Math" panose="02040503050406030204" pitchFamily="18" charset="0"/>
                        <a:ea typeface="ＭＳ Ｐゴシック"/>
                      </a:rPr>
                      <m:t>=</m:t>
                    </m:r>
                    <m:f>
                      <m:fPr>
                        <m:ctrlPr>
                          <a:rPr lang="fr-FR" sz="14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fPr>
                      <m:num>
                        <m:r>
                          <a:rPr lang="fr-FR" sz="1400" i="1" kern="0">
                            <a:latin typeface="Cambria Math" panose="02040503050406030204" pitchFamily="18" charset="0"/>
                            <a:ea typeface="ＭＳ Ｐゴシック"/>
                          </a:rPr>
                          <m:t>𝛾</m:t>
                        </m:r>
                      </m:num>
                      <m:den>
                        <m:r>
                          <a:rPr lang="fr-FR" sz="14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2 </m:t>
                        </m:r>
                        <m:r>
                          <a:rPr lang="fr-FR" sz="14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𝜋</m:t>
                        </m:r>
                      </m:den>
                    </m:f>
                    <m:r>
                      <a:rPr lang="fr-FR" sz="1400" b="0" i="1" kern="0">
                        <a:latin typeface="Cambria Math" panose="02040503050406030204" pitchFamily="18" charset="0"/>
                        <a:ea typeface="ＭＳ Ｐゴシック"/>
                      </a:rPr>
                      <m:t>∗</m:t>
                    </m:r>
                    <m:sSub>
                      <m:sSubPr>
                        <m:ctrlPr>
                          <a:rPr lang="fr-FR" sz="14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sSubPr>
                      <m:e>
                        <m:r>
                          <a:rPr lang="fr-FR" sz="14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𝐵</m:t>
                        </m:r>
                      </m:e>
                      <m:sub>
                        <m:r>
                          <a:rPr lang="fr-FR" sz="14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0</m:t>
                        </m:r>
                      </m:sub>
                    </m:sSub>
                  </m:oMath>
                </a14:m>
                <a:endParaRPr lang="fr-FR" sz="1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Clr>
                    <a:srgbClr val="00A7F2"/>
                  </a:buClr>
                  <a:buNone/>
                  <a:defRPr/>
                </a:pPr>
                <a:r>
                  <a:rPr lang="fr-FR" sz="1400" b="0" dirty="0"/>
                  <a:t>- Bascule l’aimantation d’un angle : </a:t>
                </a:r>
                <a14:m>
                  <m:oMath xmlns:m="http://schemas.openxmlformats.org/officeDocument/2006/math">
                    <m:r>
                      <a:rPr lang="fr-FR" sz="1400" b="0" i="1">
                        <a:latin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fr-FR" sz="14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400" b="0" i="1">
                            <a:latin typeface="Cambria Math" panose="02040503050406030204" pitchFamily="18" charset="0"/>
                          </a:rPr>
                          <m:t>𝑟𝑎𝑑</m:t>
                        </m:r>
                      </m:e>
                    </m:d>
                    <m:r>
                      <a:rPr lang="fr-FR" sz="14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400" b="0" i="1">
                        <a:latin typeface="Cambria Math" panose="02040503050406030204" pitchFamily="18" charset="0"/>
                      </a:rPr>
                      <m:t>𝛾</m:t>
                    </m:r>
                    <m:sSub>
                      <m:sSubPr>
                        <m:ctrlPr>
                          <a:rPr lang="fr-FR" sz="14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400" b="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fr-FR" sz="14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fr-FR" sz="14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400" b="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fr-FR" sz="1400" b="0" i="1">
                            <a:latin typeface="Cambria Math" panose="02040503050406030204" pitchFamily="18" charset="0"/>
                          </a:rPr>
                          <m:t>𝑅𝐹</m:t>
                        </m:r>
                      </m:sub>
                    </m:sSub>
                  </m:oMath>
                </a14:m>
                <a:endParaRPr lang="fr-FR" sz="1800" kern="0" dirty="0">
                  <a:ea typeface="ＭＳ Ｐゴシック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None/>
                  <a:tabLst/>
                  <a:defRPr/>
                </a:pPr>
                <a:endParaRPr kumimoji="1" lang="fr-FR" sz="1800" i="0" u="none" strike="noStrike" kern="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ea typeface="ＭＳ Ｐゴシック"/>
                </a:endParaRPr>
              </a:p>
            </p:txBody>
          </p:sp>
        </mc:Choice>
        <mc:Fallback xmlns="">
          <p:sp>
            <p:nvSpPr>
              <p:cNvPr id="4" name="Espace réservé du contenu 2">
                <a:extLst>
                  <a:ext uri="{FF2B5EF4-FFF2-40B4-BE49-F238E27FC236}">
                    <a16:creationId xmlns:a16="http://schemas.microsoft.com/office/drawing/2014/main" id="{78E820A9-D48B-4E31-94C4-EF95D76B48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887" y="2311350"/>
                <a:ext cx="3593630" cy="1490332"/>
              </a:xfrm>
              <a:prstGeom prst="rect">
                <a:avLst/>
              </a:prstGeom>
              <a:blipFill>
                <a:blip r:embed="rId2"/>
                <a:stretch>
                  <a:fillRect l="-1868" t="-20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>
            <a:extLst>
              <a:ext uri="{FF2B5EF4-FFF2-40B4-BE49-F238E27FC236}">
                <a16:creationId xmlns:a16="http://schemas.microsoft.com/office/drawing/2014/main" id="{99B17EA9-F67F-4887-9048-FDBA69B1E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71" y="4281028"/>
            <a:ext cx="2981314" cy="220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E69710C0-2090-4B07-9F99-AB68E87C09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1527303"/>
              </p:ext>
            </p:extLst>
          </p:nvPr>
        </p:nvGraphicFramePr>
        <p:xfrm>
          <a:off x="848871" y="1092528"/>
          <a:ext cx="8561829" cy="605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3E0A8BD3-14D4-47D7-952D-1AA6B35995C3}"/>
              </a:ext>
            </a:extLst>
          </p:cNvPr>
          <p:cNvGrpSpPr/>
          <p:nvPr/>
        </p:nvGrpSpPr>
        <p:grpSpPr>
          <a:xfrm>
            <a:off x="1086545" y="1917917"/>
            <a:ext cx="3208827" cy="1875559"/>
            <a:chOff x="516167" y="2206466"/>
            <a:chExt cx="3796841" cy="1875559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E90AA2A3-B41C-4268-925E-D8D07D6B31AF}"/>
                </a:ext>
              </a:extLst>
            </p:cNvPr>
            <p:cNvGrpSpPr/>
            <p:nvPr/>
          </p:nvGrpSpPr>
          <p:grpSpPr>
            <a:xfrm>
              <a:off x="974796" y="2206466"/>
              <a:ext cx="3338212" cy="1875559"/>
              <a:chOff x="995663" y="2410691"/>
              <a:chExt cx="3338212" cy="1875559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9AFB947E-3B2D-4FA3-BF1C-C5FE12021BA9}"/>
                  </a:ext>
                </a:extLst>
              </p:cNvPr>
              <p:cNvGrpSpPr/>
              <p:nvPr/>
            </p:nvGrpSpPr>
            <p:grpSpPr>
              <a:xfrm>
                <a:off x="995663" y="2410691"/>
                <a:ext cx="3338212" cy="1875559"/>
                <a:chOff x="2294146" y="2695698"/>
                <a:chExt cx="3774145" cy="1769424"/>
              </a:xfrm>
            </p:grpSpPr>
            <p:sp>
              <p:nvSpPr>
                <p:cNvPr id="12" name="Ellipse 11">
                  <a:extLst>
                    <a:ext uri="{FF2B5EF4-FFF2-40B4-BE49-F238E27FC236}">
                      <a16:creationId xmlns:a16="http://schemas.microsoft.com/office/drawing/2014/main" id="{7121EA30-289E-4301-947A-3DBBCFB3FB9E}"/>
                    </a:ext>
                  </a:extLst>
                </p:cNvPr>
                <p:cNvSpPr/>
                <p:nvPr/>
              </p:nvSpPr>
              <p:spPr>
                <a:xfrm>
                  <a:off x="4915343" y="2695699"/>
                  <a:ext cx="1152948" cy="1769423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3" name="Connecteur droit 12">
                  <a:extLst>
                    <a:ext uri="{FF2B5EF4-FFF2-40B4-BE49-F238E27FC236}">
                      <a16:creationId xmlns:a16="http://schemas.microsoft.com/office/drawing/2014/main" id="{CB91E189-8BDC-4FE3-BDF7-6215668DE4D1}"/>
                    </a:ext>
                  </a:extLst>
                </p:cNvPr>
                <p:cNvCxnSpPr>
                  <a:endCxn id="12" idx="0"/>
                </p:cNvCxnSpPr>
                <p:nvPr/>
              </p:nvCxnSpPr>
              <p:spPr>
                <a:xfrm>
                  <a:off x="2304916" y="2695698"/>
                  <a:ext cx="3186901" cy="1"/>
                </a:xfrm>
                <a:prstGeom prst="line">
                  <a:avLst/>
                </a:prstGeom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necteur droit 13">
                  <a:extLst>
                    <a:ext uri="{FF2B5EF4-FFF2-40B4-BE49-F238E27FC236}">
                      <a16:creationId xmlns:a16="http://schemas.microsoft.com/office/drawing/2014/main" id="{753CB9DE-E2B1-44F3-99C2-9ED87F2AF9D4}"/>
                    </a:ext>
                  </a:extLst>
                </p:cNvPr>
                <p:cNvCxnSpPr/>
                <p:nvPr/>
              </p:nvCxnSpPr>
              <p:spPr>
                <a:xfrm>
                  <a:off x="2294146" y="4463141"/>
                  <a:ext cx="3186901" cy="1"/>
                </a:xfrm>
                <a:prstGeom prst="line">
                  <a:avLst/>
                </a:prstGeom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A7CAA08E-0B13-4790-AF28-7CF9AC1DB2C0}"/>
                  </a:ext>
                </a:extLst>
              </p:cNvPr>
              <p:cNvSpPr/>
              <p:nvPr/>
            </p:nvSpPr>
            <p:spPr>
              <a:xfrm>
                <a:off x="3540829" y="2859749"/>
                <a:ext cx="632383" cy="999755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83E9B312-324E-46D6-BE24-6192D5F57A7C}"/>
                </a:ext>
              </a:extLst>
            </p:cNvPr>
            <p:cNvSpPr/>
            <p:nvPr/>
          </p:nvSpPr>
          <p:spPr>
            <a:xfrm flipH="1">
              <a:off x="516167" y="2206466"/>
              <a:ext cx="974408" cy="1875559"/>
            </a:xfrm>
            <a:prstGeom prst="arc">
              <a:avLst>
                <a:gd name="adj1" fmla="val 16200000"/>
                <a:gd name="adj2" fmla="val 5341739"/>
              </a:avLst>
            </a:prstGeom>
            <a:solidFill>
              <a:schemeClr val="bg1"/>
            </a:solidFill>
            <a:ln w="28575"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B01C9B92-9AEF-4CAD-8DEA-0FC1367F09FE}"/>
              </a:ext>
            </a:extLst>
          </p:cNvPr>
          <p:cNvGrpSpPr/>
          <p:nvPr/>
        </p:nvGrpSpPr>
        <p:grpSpPr>
          <a:xfrm>
            <a:off x="2106470" y="2437097"/>
            <a:ext cx="3776354" cy="1364585"/>
            <a:chOff x="5634347" y="3011679"/>
            <a:chExt cx="3776354" cy="136458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8F791E3-F550-40B1-B852-159FFEB795CF}"/>
                </a:ext>
              </a:extLst>
            </p:cNvPr>
            <p:cNvSpPr/>
            <p:nvPr/>
          </p:nvSpPr>
          <p:spPr>
            <a:xfrm>
              <a:off x="7376114" y="3669476"/>
              <a:ext cx="1022705" cy="70678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Organigramme : Données 16">
              <a:extLst>
                <a:ext uri="{FF2B5EF4-FFF2-40B4-BE49-F238E27FC236}">
                  <a16:creationId xmlns:a16="http://schemas.microsoft.com/office/drawing/2014/main" id="{7AD82B92-C6DB-471B-ADC7-F7001AEB9CD2}"/>
                </a:ext>
              </a:extLst>
            </p:cNvPr>
            <p:cNvSpPr/>
            <p:nvPr/>
          </p:nvSpPr>
          <p:spPr>
            <a:xfrm rot="5400000">
              <a:off x="8213774" y="3854653"/>
              <a:ext cx="702419" cy="319434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1179 w 11179"/>
                <a:gd name="connsiteY0" fmla="*/ 10000 h 10000"/>
                <a:gd name="connsiteX1" fmla="*/ 0 w 11179"/>
                <a:gd name="connsiteY1" fmla="*/ 1078 h 10000"/>
                <a:gd name="connsiteX2" fmla="*/ 11179 w 11179"/>
                <a:gd name="connsiteY2" fmla="*/ 0 h 10000"/>
                <a:gd name="connsiteX3" fmla="*/ 9179 w 11179"/>
                <a:gd name="connsiteY3" fmla="*/ 10000 h 10000"/>
                <a:gd name="connsiteX4" fmla="*/ 1179 w 11179"/>
                <a:gd name="connsiteY4" fmla="*/ 10000 h 10000"/>
                <a:gd name="connsiteX0" fmla="*/ 1179 w 9179"/>
                <a:gd name="connsiteY0" fmla="*/ 8922 h 8922"/>
                <a:gd name="connsiteX1" fmla="*/ 0 w 9179"/>
                <a:gd name="connsiteY1" fmla="*/ 0 h 8922"/>
                <a:gd name="connsiteX2" fmla="*/ 8000 w 9179"/>
                <a:gd name="connsiteY2" fmla="*/ 1617 h 8922"/>
                <a:gd name="connsiteX3" fmla="*/ 9179 w 9179"/>
                <a:gd name="connsiteY3" fmla="*/ 8922 h 8922"/>
                <a:gd name="connsiteX4" fmla="*/ 1179 w 9179"/>
                <a:gd name="connsiteY4" fmla="*/ 8922 h 8922"/>
                <a:gd name="connsiteX0" fmla="*/ 90 w 8806"/>
                <a:gd name="connsiteY0" fmla="*/ 8188 h 8188"/>
                <a:gd name="connsiteX1" fmla="*/ 0 w 8806"/>
                <a:gd name="connsiteY1" fmla="*/ 756 h 8188"/>
                <a:gd name="connsiteX2" fmla="*/ 7522 w 8806"/>
                <a:gd name="connsiteY2" fmla="*/ 0 h 8188"/>
                <a:gd name="connsiteX3" fmla="*/ 8806 w 8806"/>
                <a:gd name="connsiteY3" fmla="*/ 8188 h 8188"/>
                <a:gd name="connsiteX4" fmla="*/ 90 w 8806"/>
                <a:gd name="connsiteY4" fmla="*/ 8188 h 8188"/>
                <a:gd name="connsiteX0" fmla="*/ 102 w 10000"/>
                <a:gd name="connsiteY0" fmla="*/ 10181 h 10181"/>
                <a:gd name="connsiteX1" fmla="*/ 0 w 10000"/>
                <a:gd name="connsiteY1" fmla="*/ 0 h 10181"/>
                <a:gd name="connsiteX2" fmla="*/ 8542 w 10000"/>
                <a:gd name="connsiteY2" fmla="*/ 181 h 10181"/>
                <a:gd name="connsiteX3" fmla="*/ 10000 w 10000"/>
                <a:gd name="connsiteY3" fmla="*/ 10181 h 10181"/>
                <a:gd name="connsiteX4" fmla="*/ 102 w 10000"/>
                <a:gd name="connsiteY4" fmla="*/ 10181 h 1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81">
                  <a:moveTo>
                    <a:pt x="102" y="10181"/>
                  </a:moveTo>
                  <a:cubicBezTo>
                    <a:pt x="68" y="7156"/>
                    <a:pt x="34" y="3025"/>
                    <a:pt x="0" y="0"/>
                  </a:cubicBezTo>
                  <a:lnTo>
                    <a:pt x="8542" y="181"/>
                  </a:lnTo>
                  <a:lnTo>
                    <a:pt x="10000" y="10181"/>
                  </a:lnTo>
                  <a:lnTo>
                    <a:pt x="102" y="10181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Organigramme : Données 17">
              <a:extLst>
                <a:ext uri="{FF2B5EF4-FFF2-40B4-BE49-F238E27FC236}">
                  <a16:creationId xmlns:a16="http://schemas.microsoft.com/office/drawing/2014/main" id="{6BC5DEC0-1BDC-43F3-A9BA-949A27B681E8}"/>
                </a:ext>
              </a:extLst>
            </p:cNvPr>
            <p:cNvSpPr/>
            <p:nvPr/>
          </p:nvSpPr>
          <p:spPr>
            <a:xfrm>
              <a:off x="5634347" y="3541816"/>
              <a:ext cx="3776354" cy="127660"/>
            </a:xfrm>
            <a:prstGeom prst="flowChartInputOutpu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" name="Picture 3" descr="C:\Users\Soulet\Documents\8_Congres_Ecoles_Projets\SoutenanceThèse\PersonneAllongee.jpg">
              <a:extLst>
                <a:ext uri="{FF2B5EF4-FFF2-40B4-BE49-F238E27FC236}">
                  <a16:creationId xmlns:a16="http://schemas.microsoft.com/office/drawing/2014/main" id="{B72107D3-B14B-4F8E-B4BD-79EEAFF38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BFBFD"/>
                </a:clrFrom>
                <a:clrTo>
                  <a:srgbClr val="FBFB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184261" y="3011679"/>
              <a:ext cx="2676525" cy="695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A672FFC-227B-43A3-9470-66765E70DAF8}"/>
                  </a:ext>
                </a:extLst>
              </p:cNvPr>
              <p:cNvSpPr txBox="1"/>
              <p:nvPr/>
            </p:nvSpPr>
            <p:spPr>
              <a:xfrm>
                <a:off x="4375208" y="4845275"/>
                <a:ext cx="3015231" cy="708207"/>
              </a:xfrm>
              <a:prstGeom prst="rect">
                <a:avLst/>
              </a:prstGeom>
              <a:ln>
                <a:prstDash val="dash"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Apparition d’une aimantation transversale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𝑀</m:t>
                            </m:r>
                          </m:e>
                          <m:sub>
                            <m:r>
                              <a:rPr lang="fr-FR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𝑥𝑦</m:t>
                            </m:r>
                          </m:sub>
                        </m:sSub>
                      </m:e>
                    </m:acc>
                  </m:oMath>
                </a14:m>
                <a:endParaRPr lang="fr-FR" sz="16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A672FFC-227B-43A3-9470-66765E70D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5208" y="4845275"/>
                <a:ext cx="3015231" cy="708207"/>
              </a:xfrm>
              <a:prstGeom prst="rect">
                <a:avLst/>
              </a:prstGeom>
              <a:blipFill>
                <a:blip r:embed="rId10"/>
                <a:stretch>
                  <a:fillRect l="-201" t="-3333" r="-1205" b="-8333"/>
                </a:stretch>
              </a:blipFill>
              <a:ln>
                <a:prstDash val="dash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A17DF219-D31C-4AE7-9CBA-9EAAD14D9EA2}"/>
              </a:ext>
            </a:extLst>
          </p:cNvPr>
          <p:cNvCxnSpPr/>
          <p:nvPr/>
        </p:nvCxnSpPr>
        <p:spPr>
          <a:xfrm flipH="1">
            <a:off x="1714741" y="2556980"/>
            <a:ext cx="82657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A53B02DA-F491-4492-89E4-E51D81ACFE11}"/>
                  </a:ext>
                </a:extLst>
              </p:cNvPr>
              <p:cNvSpPr txBox="1"/>
              <p:nvPr/>
            </p:nvSpPr>
            <p:spPr>
              <a:xfrm>
                <a:off x="1805049" y="2108672"/>
                <a:ext cx="487056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A53B02DA-F491-4492-89E4-E51D81ACF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049" y="2108672"/>
                <a:ext cx="487056" cy="4029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3" descr="C:\Users\Soulet\Documents\8_Congres_Ecoles_Projets\SoutenanceThèse\PersonneAllongee.jpg">
            <a:extLst>
              <a:ext uri="{FF2B5EF4-FFF2-40B4-BE49-F238E27FC236}">
                <a16:creationId xmlns:a16="http://schemas.microsoft.com/office/drawing/2014/main" id="{B25F04D3-CFED-455E-B9D1-35D4E5FD3B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51" r="-2"/>
          <a:stretch/>
        </p:blipFill>
        <p:spPr bwMode="auto">
          <a:xfrm flipH="1">
            <a:off x="2651193" y="2437097"/>
            <a:ext cx="978285" cy="69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00319F2-B5BB-4321-B83D-E21BC84C9A93}"/>
              </a:ext>
            </a:extLst>
          </p:cNvPr>
          <p:cNvSpPr/>
          <p:nvPr/>
        </p:nvSpPr>
        <p:spPr>
          <a:xfrm>
            <a:off x="2669922" y="2726960"/>
            <a:ext cx="207034" cy="30353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20B13CB4-288E-49AE-B95E-07A4EAF31840}"/>
              </a:ext>
            </a:extLst>
          </p:cNvPr>
          <p:cNvSpPr/>
          <p:nvPr/>
        </p:nvSpPr>
        <p:spPr>
          <a:xfrm flipH="1">
            <a:off x="3433526" y="1905778"/>
            <a:ext cx="861845" cy="1895903"/>
          </a:xfrm>
          <a:prstGeom prst="arc">
            <a:avLst>
              <a:gd name="adj1" fmla="val 16462681"/>
              <a:gd name="adj2" fmla="val 5226274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46A81F3E-D98A-4D1E-8379-3F6D3FC00541}"/>
              </a:ext>
            </a:extLst>
          </p:cNvPr>
          <p:cNvSpPr/>
          <p:nvPr/>
        </p:nvSpPr>
        <p:spPr>
          <a:xfrm flipH="1">
            <a:off x="3622758" y="2366975"/>
            <a:ext cx="532497" cy="999755"/>
          </a:xfrm>
          <a:prstGeom prst="arc">
            <a:avLst>
              <a:gd name="adj1" fmla="val 16519871"/>
              <a:gd name="adj2" fmla="val 4957924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Picture 2">
            <a:extLst>
              <a:ext uri="{FF2B5EF4-FFF2-40B4-BE49-F238E27FC236}">
                <a16:creationId xmlns:a16="http://schemas.microsoft.com/office/drawing/2014/main" id="{6D569C5E-A55D-4311-8AF1-003EAA1A7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23" y="1963439"/>
            <a:ext cx="956155" cy="69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3">
            <a:extLst>
              <a:ext uri="{FF2B5EF4-FFF2-40B4-BE49-F238E27FC236}">
                <a16:creationId xmlns:a16="http://schemas.microsoft.com/office/drawing/2014/main" id="{A47BF1CB-C22C-4155-BA09-640E26E86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737" y="4336688"/>
            <a:ext cx="901244" cy="653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itre 1">
            <a:extLst>
              <a:ext uri="{FF2B5EF4-FFF2-40B4-BE49-F238E27FC236}">
                <a16:creationId xmlns:a16="http://schemas.microsoft.com/office/drawing/2014/main" id="{F76B0ACC-C932-4DF8-AD47-FF291D62FBE2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Bilan de cette première partie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30" name="Picture 3">
            <a:extLst>
              <a:ext uri="{FF2B5EF4-FFF2-40B4-BE49-F238E27FC236}">
                <a16:creationId xmlns:a16="http://schemas.microsoft.com/office/drawing/2014/main" id="{6E743C4E-B251-45A1-A9E9-FF3AD8AB1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585" y="2677744"/>
            <a:ext cx="906034" cy="509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BE8C93F7-8A79-4511-959B-666F9B3A02B1}"/>
              </a:ext>
            </a:extLst>
          </p:cNvPr>
          <p:cNvCxnSpPr>
            <a:cxnSpLocks/>
          </p:cNvCxnSpPr>
          <p:nvPr/>
        </p:nvCxnSpPr>
        <p:spPr>
          <a:xfrm flipH="1">
            <a:off x="2222110" y="2913706"/>
            <a:ext cx="548559" cy="0"/>
          </a:xfrm>
          <a:prstGeom prst="straightConnector1">
            <a:avLst/>
          </a:prstGeom>
          <a:ln w="38100">
            <a:solidFill>
              <a:srgbClr val="333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C858BDFD-8E4E-44EA-97CE-ACC604C11936}"/>
                  </a:ext>
                </a:extLst>
              </p:cNvPr>
              <p:cNvSpPr/>
              <p:nvPr/>
            </p:nvSpPr>
            <p:spPr>
              <a:xfrm>
                <a:off x="2035226" y="2541630"/>
                <a:ext cx="528542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C858BDFD-8E4E-44EA-97CE-ACC604C119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5226" y="2541630"/>
                <a:ext cx="528542" cy="4029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BBC6C646-303F-447C-B4A3-E2F36BDE1633}"/>
              </a:ext>
            </a:extLst>
          </p:cNvPr>
          <p:cNvCxnSpPr>
            <a:cxnSpLocks/>
          </p:cNvCxnSpPr>
          <p:nvPr/>
        </p:nvCxnSpPr>
        <p:spPr>
          <a:xfrm flipH="1">
            <a:off x="2570215" y="2930592"/>
            <a:ext cx="208714" cy="2575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3209B89-6032-4C33-A594-9EB428199E0C}"/>
                  </a:ext>
                </a:extLst>
              </p:cNvPr>
              <p:cNvSpPr/>
              <p:nvPr/>
            </p:nvSpPr>
            <p:spPr>
              <a:xfrm>
                <a:off x="2561112" y="3212644"/>
                <a:ext cx="440377" cy="402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3209B89-6032-4C33-A594-9EB428199E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112" y="3212644"/>
                <a:ext cx="440377" cy="40293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970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32" grpId="0"/>
      <p:bldP spid="3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ACBACBC-1083-42E8-900C-4D1FBFB42B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1FCE634-C8F1-4146-98D0-603A33B105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51</a:t>
            </a:fld>
            <a:endParaRPr lang="fr-FR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F223E4E-3AB1-4CA4-80D3-E207D280C1D1}"/>
              </a:ext>
            </a:extLst>
          </p:cNvPr>
          <p:cNvSpPr txBox="1">
            <a:spLocks/>
          </p:cNvSpPr>
          <p:nvPr/>
        </p:nvSpPr>
        <p:spPr>
          <a:xfrm>
            <a:off x="6249412" y="2344874"/>
            <a:ext cx="3366056" cy="867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Clr>
                <a:srgbClr val="00A7F2"/>
              </a:buClr>
              <a:buNone/>
              <a:defRPr/>
            </a:pPr>
            <a:r>
              <a:rPr lang="fr-FR" sz="2000" b="0" kern="0" dirty="0">
                <a:ea typeface="ＭＳ Ｐゴシック"/>
              </a:rPr>
              <a:t>Signal de précession libre recueilli par une antenne</a:t>
            </a:r>
            <a:endParaRPr lang="fr-FR" sz="2000" kern="0" dirty="0">
              <a:ea typeface="ＭＳ Ｐゴシック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ED98659-724F-481F-9116-748E79863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71" y="4007022"/>
            <a:ext cx="2312927" cy="2273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9960E8D7-65D9-40F3-8505-2A6A70EC87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0582696"/>
              </p:ext>
            </p:extLst>
          </p:nvPr>
        </p:nvGraphicFramePr>
        <p:xfrm>
          <a:off x="848871" y="1092528"/>
          <a:ext cx="8561829" cy="605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5A42945E-8490-4CD7-8D19-B5135596DBD1}"/>
              </a:ext>
            </a:extLst>
          </p:cNvPr>
          <p:cNvGrpSpPr/>
          <p:nvPr/>
        </p:nvGrpSpPr>
        <p:grpSpPr>
          <a:xfrm>
            <a:off x="1086545" y="1917917"/>
            <a:ext cx="3208827" cy="1875559"/>
            <a:chOff x="516167" y="2206466"/>
            <a:chExt cx="3796841" cy="1875559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DBAD5E70-E32D-4B19-8957-953C335C0439}"/>
                </a:ext>
              </a:extLst>
            </p:cNvPr>
            <p:cNvGrpSpPr/>
            <p:nvPr/>
          </p:nvGrpSpPr>
          <p:grpSpPr>
            <a:xfrm>
              <a:off x="974796" y="2206466"/>
              <a:ext cx="3338212" cy="1875559"/>
              <a:chOff x="995663" y="2410691"/>
              <a:chExt cx="3338212" cy="1875559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88EC1B81-B369-47EE-8406-B2C959FC7578}"/>
                  </a:ext>
                </a:extLst>
              </p:cNvPr>
              <p:cNvGrpSpPr/>
              <p:nvPr/>
            </p:nvGrpSpPr>
            <p:grpSpPr>
              <a:xfrm>
                <a:off x="995663" y="2410691"/>
                <a:ext cx="3338212" cy="1875559"/>
                <a:chOff x="2294146" y="2695698"/>
                <a:chExt cx="3774145" cy="1769424"/>
              </a:xfrm>
            </p:grpSpPr>
            <p:sp>
              <p:nvSpPr>
                <p:cNvPr id="12" name="Ellipse 11">
                  <a:extLst>
                    <a:ext uri="{FF2B5EF4-FFF2-40B4-BE49-F238E27FC236}">
                      <a16:creationId xmlns:a16="http://schemas.microsoft.com/office/drawing/2014/main" id="{47C63A97-F97C-4D4D-9110-59259D51165F}"/>
                    </a:ext>
                  </a:extLst>
                </p:cNvPr>
                <p:cNvSpPr/>
                <p:nvPr/>
              </p:nvSpPr>
              <p:spPr>
                <a:xfrm>
                  <a:off x="4915343" y="2695699"/>
                  <a:ext cx="1152948" cy="1769423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3" name="Connecteur droit 12">
                  <a:extLst>
                    <a:ext uri="{FF2B5EF4-FFF2-40B4-BE49-F238E27FC236}">
                      <a16:creationId xmlns:a16="http://schemas.microsoft.com/office/drawing/2014/main" id="{23919CED-6CEF-474F-8893-8CCBE85E2BD8}"/>
                    </a:ext>
                  </a:extLst>
                </p:cNvPr>
                <p:cNvCxnSpPr>
                  <a:endCxn id="12" idx="0"/>
                </p:cNvCxnSpPr>
                <p:nvPr/>
              </p:nvCxnSpPr>
              <p:spPr>
                <a:xfrm>
                  <a:off x="2304916" y="2695698"/>
                  <a:ext cx="3186901" cy="1"/>
                </a:xfrm>
                <a:prstGeom prst="line">
                  <a:avLst/>
                </a:prstGeom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necteur droit 13">
                  <a:extLst>
                    <a:ext uri="{FF2B5EF4-FFF2-40B4-BE49-F238E27FC236}">
                      <a16:creationId xmlns:a16="http://schemas.microsoft.com/office/drawing/2014/main" id="{04E2F43B-C007-4B78-9B19-1AA3390A03B5}"/>
                    </a:ext>
                  </a:extLst>
                </p:cNvPr>
                <p:cNvCxnSpPr/>
                <p:nvPr/>
              </p:nvCxnSpPr>
              <p:spPr>
                <a:xfrm>
                  <a:off x="2294146" y="4463141"/>
                  <a:ext cx="3186901" cy="1"/>
                </a:xfrm>
                <a:prstGeom prst="line">
                  <a:avLst/>
                </a:prstGeom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8E1DDD2F-AE2D-41BB-B510-A5717CE00FDD}"/>
                  </a:ext>
                </a:extLst>
              </p:cNvPr>
              <p:cNvSpPr/>
              <p:nvPr/>
            </p:nvSpPr>
            <p:spPr>
              <a:xfrm>
                <a:off x="3540829" y="2859749"/>
                <a:ext cx="632383" cy="999755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9F973C5A-2B0D-4BCA-A6BB-9E7BBDECF1F9}"/>
                </a:ext>
              </a:extLst>
            </p:cNvPr>
            <p:cNvSpPr/>
            <p:nvPr/>
          </p:nvSpPr>
          <p:spPr>
            <a:xfrm flipH="1">
              <a:off x="516167" y="2206466"/>
              <a:ext cx="974408" cy="1875559"/>
            </a:xfrm>
            <a:prstGeom prst="arc">
              <a:avLst>
                <a:gd name="adj1" fmla="val 16200000"/>
                <a:gd name="adj2" fmla="val 5341739"/>
              </a:avLst>
            </a:prstGeom>
            <a:solidFill>
              <a:schemeClr val="bg1"/>
            </a:solidFill>
            <a:ln w="28575"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E24C0F0-1EC6-4D53-8EC4-4E63768735E4}"/>
              </a:ext>
            </a:extLst>
          </p:cNvPr>
          <p:cNvGrpSpPr/>
          <p:nvPr/>
        </p:nvGrpSpPr>
        <p:grpSpPr>
          <a:xfrm>
            <a:off x="2106470" y="2437097"/>
            <a:ext cx="3776354" cy="1364585"/>
            <a:chOff x="5634347" y="3011679"/>
            <a:chExt cx="3776354" cy="136458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2F25BEB-F0AA-40C2-844A-E274785927C0}"/>
                </a:ext>
              </a:extLst>
            </p:cNvPr>
            <p:cNvSpPr/>
            <p:nvPr/>
          </p:nvSpPr>
          <p:spPr>
            <a:xfrm>
              <a:off x="7376114" y="3669476"/>
              <a:ext cx="1022705" cy="70678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Organigramme : Données 16">
              <a:extLst>
                <a:ext uri="{FF2B5EF4-FFF2-40B4-BE49-F238E27FC236}">
                  <a16:creationId xmlns:a16="http://schemas.microsoft.com/office/drawing/2014/main" id="{5C62B13F-73BE-4390-B307-845FB31EF559}"/>
                </a:ext>
              </a:extLst>
            </p:cNvPr>
            <p:cNvSpPr/>
            <p:nvPr/>
          </p:nvSpPr>
          <p:spPr>
            <a:xfrm rot="5400000">
              <a:off x="8213774" y="3854653"/>
              <a:ext cx="702419" cy="319434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1179 w 11179"/>
                <a:gd name="connsiteY0" fmla="*/ 10000 h 10000"/>
                <a:gd name="connsiteX1" fmla="*/ 0 w 11179"/>
                <a:gd name="connsiteY1" fmla="*/ 1078 h 10000"/>
                <a:gd name="connsiteX2" fmla="*/ 11179 w 11179"/>
                <a:gd name="connsiteY2" fmla="*/ 0 h 10000"/>
                <a:gd name="connsiteX3" fmla="*/ 9179 w 11179"/>
                <a:gd name="connsiteY3" fmla="*/ 10000 h 10000"/>
                <a:gd name="connsiteX4" fmla="*/ 1179 w 11179"/>
                <a:gd name="connsiteY4" fmla="*/ 10000 h 10000"/>
                <a:gd name="connsiteX0" fmla="*/ 1179 w 9179"/>
                <a:gd name="connsiteY0" fmla="*/ 8922 h 8922"/>
                <a:gd name="connsiteX1" fmla="*/ 0 w 9179"/>
                <a:gd name="connsiteY1" fmla="*/ 0 h 8922"/>
                <a:gd name="connsiteX2" fmla="*/ 8000 w 9179"/>
                <a:gd name="connsiteY2" fmla="*/ 1617 h 8922"/>
                <a:gd name="connsiteX3" fmla="*/ 9179 w 9179"/>
                <a:gd name="connsiteY3" fmla="*/ 8922 h 8922"/>
                <a:gd name="connsiteX4" fmla="*/ 1179 w 9179"/>
                <a:gd name="connsiteY4" fmla="*/ 8922 h 8922"/>
                <a:gd name="connsiteX0" fmla="*/ 90 w 8806"/>
                <a:gd name="connsiteY0" fmla="*/ 8188 h 8188"/>
                <a:gd name="connsiteX1" fmla="*/ 0 w 8806"/>
                <a:gd name="connsiteY1" fmla="*/ 756 h 8188"/>
                <a:gd name="connsiteX2" fmla="*/ 7522 w 8806"/>
                <a:gd name="connsiteY2" fmla="*/ 0 h 8188"/>
                <a:gd name="connsiteX3" fmla="*/ 8806 w 8806"/>
                <a:gd name="connsiteY3" fmla="*/ 8188 h 8188"/>
                <a:gd name="connsiteX4" fmla="*/ 90 w 8806"/>
                <a:gd name="connsiteY4" fmla="*/ 8188 h 8188"/>
                <a:gd name="connsiteX0" fmla="*/ 102 w 10000"/>
                <a:gd name="connsiteY0" fmla="*/ 10181 h 10181"/>
                <a:gd name="connsiteX1" fmla="*/ 0 w 10000"/>
                <a:gd name="connsiteY1" fmla="*/ 0 h 10181"/>
                <a:gd name="connsiteX2" fmla="*/ 8542 w 10000"/>
                <a:gd name="connsiteY2" fmla="*/ 181 h 10181"/>
                <a:gd name="connsiteX3" fmla="*/ 10000 w 10000"/>
                <a:gd name="connsiteY3" fmla="*/ 10181 h 10181"/>
                <a:gd name="connsiteX4" fmla="*/ 102 w 10000"/>
                <a:gd name="connsiteY4" fmla="*/ 10181 h 1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81">
                  <a:moveTo>
                    <a:pt x="102" y="10181"/>
                  </a:moveTo>
                  <a:cubicBezTo>
                    <a:pt x="68" y="7156"/>
                    <a:pt x="34" y="3025"/>
                    <a:pt x="0" y="0"/>
                  </a:cubicBezTo>
                  <a:lnTo>
                    <a:pt x="8542" y="181"/>
                  </a:lnTo>
                  <a:lnTo>
                    <a:pt x="10000" y="10181"/>
                  </a:lnTo>
                  <a:lnTo>
                    <a:pt x="102" y="10181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Organigramme : Données 17">
              <a:extLst>
                <a:ext uri="{FF2B5EF4-FFF2-40B4-BE49-F238E27FC236}">
                  <a16:creationId xmlns:a16="http://schemas.microsoft.com/office/drawing/2014/main" id="{8303A46E-2791-40BE-B7A2-7B852AC80BEF}"/>
                </a:ext>
              </a:extLst>
            </p:cNvPr>
            <p:cNvSpPr/>
            <p:nvPr/>
          </p:nvSpPr>
          <p:spPr>
            <a:xfrm>
              <a:off x="5634347" y="3541816"/>
              <a:ext cx="3776354" cy="127660"/>
            </a:xfrm>
            <a:prstGeom prst="flowChartInputOutpu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" name="Picture 3" descr="C:\Users\Soulet\Documents\8_Congres_Ecoles_Projets\SoutenanceThèse\PersonneAllongee.jpg">
              <a:extLst>
                <a:ext uri="{FF2B5EF4-FFF2-40B4-BE49-F238E27FC236}">
                  <a16:creationId xmlns:a16="http://schemas.microsoft.com/office/drawing/2014/main" id="{8AF4CB65-C28F-4A32-AC43-DDB74DD860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BFBFD"/>
                </a:clrFrom>
                <a:clrTo>
                  <a:srgbClr val="FBFB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184261" y="3011679"/>
              <a:ext cx="2676525" cy="695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" name="Picture 2">
            <a:extLst>
              <a:ext uri="{FF2B5EF4-FFF2-40B4-BE49-F238E27FC236}">
                <a16:creationId xmlns:a16="http://schemas.microsoft.com/office/drawing/2014/main" id="{0B6E074C-7D66-446D-9CD8-999282F56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441" y="4221004"/>
            <a:ext cx="2746385" cy="2153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>
            <a:extLst>
              <a:ext uri="{FF2B5EF4-FFF2-40B4-BE49-F238E27FC236}">
                <a16:creationId xmlns:a16="http://schemas.microsoft.com/office/drawing/2014/main" id="{E343F500-FF4E-4C6B-B29C-8305FB7BE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826" y="4191688"/>
            <a:ext cx="2264641" cy="2211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 descr="C:\Users\Soulet\Documents\8_Congres_Ecoles_Projets\SoutenanceThèse\PersonneAllongee.jpg">
            <a:extLst>
              <a:ext uri="{FF2B5EF4-FFF2-40B4-BE49-F238E27FC236}">
                <a16:creationId xmlns:a16="http://schemas.microsoft.com/office/drawing/2014/main" id="{8E3F0226-1180-4691-B12D-717A7841B2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13" r="-1"/>
          <a:stretch/>
        </p:blipFill>
        <p:spPr bwMode="auto">
          <a:xfrm flipH="1">
            <a:off x="2647539" y="2437096"/>
            <a:ext cx="981939" cy="69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lèche droite à entaille 49">
            <a:extLst>
              <a:ext uri="{FF2B5EF4-FFF2-40B4-BE49-F238E27FC236}">
                <a16:creationId xmlns:a16="http://schemas.microsoft.com/office/drawing/2014/main" id="{952B4752-C849-42B2-B903-AD71EE1F66AD}"/>
              </a:ext>
            </a:extLst>
          </p:cNvPr>
          <p:cNvSpPr/>
          <p:nvPr/>
        </p:nvSpPr>
        <p:spPr>
          <a:xfrm>
            <a:off x="3354749" y="4827217"/>
            <a:ext cx="1003300" cy="428625"/>
          </a:xfrm>
          <a:prstGeom prst="notchedRightArrow">
            <a:avLst/>
          </a:prstGeom>
          <a:solidFill>
            <a:srgbClr val="00A7F2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F340DE2-6C77-4D75-9102-FF06B67B81C2}"/>
              </a:ext>
            </a:extLst>
          </p:cNvPr>
          <p:cNvSpPr txBox="1"/>
          <p:nvPr/>
        </p:nvSpPr>
        <p:spPr>
          <a:xfrm>
            <a:off x="5545776" y="3822356"/>
            <a:ext cx="3562597" cy="369332"/>
          </a:xfrm>
          <a:prstGeom prst="rect">
            <a:avLst/>
          </a:prstGeom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Temps caractéristiques T</a:t>
            </a:r>
            <a:r>
              <a:rPr lang="fr-FR" baseline="-25000" dirty="0"/>
              <a:t>1</a:t>
            </a:r>
            <a:r>
              <a:rPr lang="fr-FR" dirty="0"/>
              <a:t> et T</a:t>
            </a:r>
            <a:r>
              <a:rPr lang="fr-FR" baseline="-25000" dirty="0"/>
              <a:t>2</a:t>
            </a:r>
            <a:endParaRPr lang="fr-FR" sz="1600" baseline="-25000" dirty="0"/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3CAF35A2-6FA0-4CDF-B0A6-480A5410C056}"/>
              </a:ext>
            </a:extLst>
          </p:cNvPr>
          <p:cNvCxnSpPr/>
          <p:nvPr/>
        </p:nvCxnSpPr>
        <p:spPr>
          <a:xfrm flipH="1">
            <a:off x="1714741" y="2556980"/>
            <a:ext cx="82657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82F3AE0C-AB4A-4B44-B1CE-8BC59FF26F3E}"/>
                  </a:ext>
                </a:extLst>
              </p:cNvPr>
              <p:cNvSpPr txBox="1"/>
              <p:nvPr/>
            </p:nvSpPr>
            <p:spPr>
              <a:xfrm>
                <a:off x="1805049" y="2108672"/>
                <a:ext cx="487056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82F3AE0C-AB4A-4B44-B1CE-8BC59FF26F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049" y="2108672"/>
                <a:ext cx="487056" cy="4029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Arc 26">
            <a:extLst>
              <a:ext uri="{FF2B5EF4-FFF2-40B4-BE49-F238E27FC236}">
                <a16:creationId xmlns:a16="http://schemas.microsoft.com/office/drawing/2014/main" id="{CEE0242C-42A4-4D0F-B077-7DB704652545}"/>
              </a:ext>
            </a:extLst>
          </p:cNvPr>
          <p:cNvSpPr/>
          <p:nvPr/>
        </p:nvSpPr>
        <p:spPr>
          <a:xfrm flipH="1">
            <a:off x="3622758" y="2366975"/>
            <a:ext cx="532497" cy="999755"/>
          </a:xfrm>
          <a:prstGeom prst="arc">
            <a:avLst>
              <a:gd name="adj1" fmla="val 16519871"/>
              <a:gd name="adj2" fmla="val 4957924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B2B87896-4640-4A52-8BCB-8EBFA0264BC7}"/>
              </a:ext>
            </a:extLst>
          </p:cNvPr>
          <p:cNvSpPr/>
          <p:nvPr/>
        </p:nvSpPr>
        <p:spPr>
          <a:xfrm>
            <a:off x="2669922" y="2726960"/>
            <a:ext cx="207034" cy="30353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CEF3213C-BA06-459C-A0E0-DA2B3A7D2FEF}"/>
              </a:ext>
            </a:extLst>
          </p:cNvPr>
          <p:cNvSpPr/>
          <p:nvPr/>
        </p:nvSpPr>
        <p:spPr>
          <a:xfrm flipH="1">
            <a:off x="3433526" y="1905778"/>
            <a:ext cx="861845" cy="1895903"/>
          </a:xfrm>
          <a:prstGeom prst="arc">
            <a:avLst>
              <a:gd name="adj1" fmla="val 16526605"/>
              <a:gd name="adj2" fmla="val 5089938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itre 1">
            <a:extLst>
              <a:ext uri="{FF2B5EF4-FFF2-40B4-BE49-F238E27FC236}">
                <a16:creationId xmlns:a16="http://schemas.microsoft.com/office/drawing/2014/main" id="{5F19F1D6-6281-4B1E-8996-1FA480B85452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Bilan de cette première partie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BE72074E-69D3-4D34-A098-8FEA18696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23" y="1963439"/>
            <a:ext cx="956155" cy="69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Signe de multiplication 31">
            <a:extLst>
              <a:ext uri="{FF2B5EF4-FFF2-40B4-BE49-F238E27FC236}">
                <a16:creationId xmlns:a16="http://schemas.microsoft.com/office/drawing/2014/main" id="{B658CB96-158E-4962-ADA2-21799BB02D8E}"/>
              </a:ext>
            </a:extLst>
          </p:cNvPr>
          <p:cNvSpPr/>
          <p:nvPr/>
        </p:nvSpPr>
        <p:spPr>
          <a:xfrm>
            <a:off x="2765607" y="1810598"/>
            <a:ext cx="745802" cy="849757"/>
          </a:xfrm>
          <a:prstGeom prst="mathMultiply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7602F5A-2AD0-476B-B6E3-0F9C69F8BAD0}"/>
                  </a:ext>
                </a:extLst>
              </p:cNvPr>
              <p:cNvSpPr/>
              <p:nvPr/>
            </p:nvSpPr>
            <p:spPr>
              <a:xfrm>
                <a:off x="2035226" y="2541630"/>
                <a:ext cx="528542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7602F5A-2AD0-476B-B6E3-0F9C69F8BA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5226" y="2541630"/>
                <a:ext cx="528542" cy="4029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681BD8E0-8813-47D9-99EA-59D5AD65145A}"/>
              </a:ext>
            </a:extLst>
          </p:cNvPr>
          <p:cNvCxnSpPr>
            <a:cxnSpLocks/>
          </p:cNvCxnSpPr>
          <p:nvPr/>
        </p:nvCxnSpPr>
        <p:spPr>
          <a:xfrm flipH="1">
            <a:off x="2570215" y="2930592"/>
            <a:ext cx="208714" cy="2575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458FC071-F092-433A-99A0-ED3251FF65AD}"/>
                  </a:ext>
                </a:extLst>
              </p:cNvPr>
              <p:cNvSpPr/>
              <p:nvPr/>
            </p:nvSpPr>
            <p:spPr>
              <a:xfrm>
                <a:off x="2561112" y="3212644"/>
                <a:ext cx="440377" cy="402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458FC071-F092-433A-99A0-ED3251FF65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112" y="3212644"/>
                <a:ext cx="440377" cy="4029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555817CE-A11E-416C-879C-475143AB455E}"/>
              </a:ext>
            </a:extLst>
          </p:cNvPr>
          <p:cNvCxnSpPr>
            <a:cxnSpLocks/>
          </p:cNvCxnSpPr>
          <p:nvPr/>
        </p:nvCxnSpPr>
        <p:spPr>
          <a:xfrm flipH="1">
            <a:off x="2222110" y="2913706"/>
            <a:ext cx="548559" cy="0"/>
          </a:xfrm>
          <a:prstGeom prst="straightConnector1">
            <a:avLst/>
          </a:prstGeom>
          <a:ln w="38100">
            <a:solidFill>
              <a:srgbClr val="333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445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32" grpId="0" animBg="1"/>
      <p:bldP spid="33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53E9B-4F75-417D-8E81-B470F4EA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6728DFB-95B0-49F3-B2B6-EC15AD43C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6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9AFD20A3-6D25-4EC0-A8E4-F16E63B5E92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Introduction : l’IRM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8B223534-6870-4D49-AF71-455F88165A7E}"/>
              </a:ext>
            </a:extLst>
          </p:cNvPr>
          <p:cNvSpPr txBox="1">
            <a:spLocks/>
          </p:cNvSpPr>
          <p:nvPr/>
        </p:nvSpPr>
        <p:spPr>
          <a:xfrm>
            <a:off x="0" y="1088986"/>
            <a:ext cx="9906000" cy="37789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1800" kern="0" dirty="0">
                <a:ea typeface="ＭＳ Ｐゴシック"/>
              </a:rPr>
              <a:t>Spectre électromagnétique :</a:t>
            </a:r>
            <a:endParaRPr kumimoji="1" lang="fr-FR" sz="1800" i="0" u="none" strike="noStrike" kern="0" cap="none" spc="0" normalizeH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E3C717B-34D3-4C54-93FA-A256D38C0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841" y="1619551"/>
            <a:ext cx="7140559" cy="111261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5263519-A8EE-4978-9F8B-7BFEE2BFD4B9}"/>
              </a:ext>
            </a:extLst>
          </p:cNvPr>
          <p:cNvSpPr txBox="1"/>
          <p:nvPr/>
        </p:nvSpPr>
        <p:spPr>
          <a:xfrm>
            <a:off x="3785993" y="1250219"/>
            <a:ext cx="89319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13,6 eV</a:t>
            </a:r>
          </a:p>
        </p:txBody>
      </p:sp>
      <p:sp>
        <p:nvSpPr>
          <p:cNvPr id="23" name="Accolade ouvrante 22">
            <a:extLst>
              <a:ext uri="{FF2B5EF4-FFF2-40B4-BE49-F238E27FC236}">
                <a16:creationId xmlns:a16="http://schemas.microsoft.com/office/drawing/2014/main" id="{9085F191-0405-4F91-A704-9A1B5516A24F}"/>
              </a:ext>
            </a:extLst>
          </p:cNvPr>
          <p:cNvSpPr/>
          <p:nvPr/>
        </p:nvSpPr>
        <p:spPr>
          <a:xfrm rot="16200000">
            <a:off x="2708833" y="2116420"/>
            <a:ext cx="365127" cy="2139389"/>
          </a:xfrm>
          <a:prstGeom prst="leftBrac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1435F4-F45F-41D7-94B2-0A7B0E7F63AD}"/>
              </a:ext>
            </a:extLst>
          </p:cNvPr>
          <p:cNvSpPr txBox="1"/>
          <p:nvPr/>
        </p:nvSpPr>
        <p:spPr>
          <a:xfrm>
            <a:off x="1182246" y="3436591"/>
            <a:ext cx="323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Rayonnements ionisants</a:t>
            </a:r>
          </a:p>
        </p:txBody>
      </p:sp>
      <p:sp>
        <p:nvSpPr>
          <p:cNvPr id="28" name="Accolade ouvrante 27">
            <a:extLst>
              <a:ext uri="{FF2B5EF4-FFF2-40B4-BE49-F238E27FC236}">
                <a16:creationId xmlns:a16="http://schemas.microsoft.com/office/drawing/2014/main" id="{7D3F1DB6-E8FB-49AB-B706-8F5FEDFD98D2}"/>
              </a:ext>
            </a:extLst>
          </p:cNvPr>
          <p:cNvSpPr/>
          <p:nvPr/>
        </p:nvSpPr>
        <p:spPr>
          <a:xfrm rot="16200000">
            <a:off x="6264431" y="971708"/>
            <a:ext cx="365127" cy="4428811"/>
          </a:xfrm>
          <a:prstGeom prst="leftBrac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2DCD0EF4-D2A1-4935-B00D-57BC692DECA9}"/>
              </a:ext>
            </a:extLst>
          </p:cNvPr>
          <p:cNvSpPr txBox="1"/>
          <p:nvPr/>
        </p:nvSpPr>
        <p:spPr>
          <a:xfrm>
            <a:off x="4831644" y="3436591"/>
            <a:ext cx="323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Rayonnements non ionisants</a:t>
            </a:r>
            <a:endParaRPr lang="fr-FR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652BDD2-FE3C-4828-8CA3-B252AF939FA7}"/>
              </a:ext>
            </a:extLst>
          </p:cNvPr>
          <p:cNvSpPr/>
          <p:nvPr/>
        </p:nvSpPr>
        <p:spPr>
          <a:xfrm>
            <a:off x="373649" y="4073102"/>
            <a:ext cx="3327670" cy="58497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MEDECINE NUCLEAIRE / RADIO / SCANNER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DB907C5-EC7B-40DC-92E0-D4FC38CC160E}"/>
              </a:ext>
            </a:extLst>
          </p:cNvPr>
          <p:cNvSpPr/>
          <p:nvPr/>
        </p:nvSpPr>
        <p:spPr>
          <a:xfrm>
            <a:off x="6157131" y="4025939"/>
            <a:ext cx="2160579" cy="58497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DFEE3083-1AFB-4F03-A410-4C4F1D459C30}"/>
                  </a:ext>
                </a:extLst>
              </p:cNvPr>
              <p:cNvSpPr/>
              <p:nvPr/>
            </p:nvSpPr>
            <p:spPr>
              <a:xfrm>
                <a:off x="450206" y="1688635"/>
                <a:ext cx="120866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h𝑓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DFEE3083-1AFB-4F03-A410-4C4F1D459C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06" y="1688635"/>
                <a:ext cx="1208664" cy="461665"/>
              </a:xfrm>
              <a:prstGeom prst="rect">
                <a:avLst/>
              </a:prstGeom>
              <a:blipFill>
                <a:blip r:embed="rId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 Box 64">
            <a:extLst>
              <a:ext uri="{FF2B5EF4-FFF2-40B4-BE49-F238E27FC236}">
                <a16:creationId xmlns:a16="http://schemas.microsoft.com/office/drawing/2014/main" id="{1A8F91CD-025C-40C3-B92D-15582CA2D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600" y="5206120"/>
            <a:ext cx="7416800" cy="1200329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447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19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91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63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0" hangingPunct="0"/>
            <a:r>
              <a:rPr lang="fr-FR" altLang="en-US" sz="1800" dirty="0">
                <a:latin typeface="Arial" panose="020B0604020202020204" pitchFamily="34" charset="0"/>
              </a:rPr>
              <a:t>IRM très faible énergie électromagnétique</a:t>
            </a:r>
          </a:p>
          <a:p>
            <a:pPr algn="ctr" defTabSz="914400" eaLnBrk="0" hangingPunct="0"/>
            <a:r>
              <a:rPr lang="fr-FR" altLang="en-US" sz="1800" dirty="0">
                <a:latin typeface="Arial" panose="020B0604020202020204" pitchFamily="34" charset="0"/>
              </a:rPr>
              <a:t>= Radiofréquence (comme téléphone, radiodiffusion,…..)</a:t>
            </a:r>
          </a:p>
          <a:p>
            <a:pPr algn="ctr" defTabSz="914400" eaLnBrk="0" hangingPunct="0"/>
            <a:r>
              <a:rPr lang="fr-FR" altLang="en-US" sz="1800" dirty="0">
                <a:latin typeface="Arial" panose="020B0604020202020204" pitchFamily="34" charset="0"/>
              </a:rPr>
              <a:t>NON ionisante</a:t>
            </a:r>
          </a:p>
          <a:p>
            <a:pPr algn="ctr" defTabSz="914400" eaLnBrk="0" hangingPunct="0"/>
            <a:r>
              <a:rPr lang="fr-FR" altLang="en-US" sz="1800" dirty="0">
                <a:latin typeface="Arial" panose="020B0604020202020204" pitchFamily="34" charset="0"/>
              </a:rPr>
              <a:t>Longueur de l’ordre du mètre</a:t>
            </a:r>
          </a:p>
        </p:txBody>
      </p:sp>
    </p:spTree>
    <p:extLst>
      <p:ext uri="{BB962C8B-B14F-4D97-AF65-F5344CB8AC3E}">
        <p14:creationId xmlns:p14="http://schemas.microsoft.com/office/powerpoint/2010/main" val="996788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D853BAA2-9DBE-4BFC-BEF4-48D2A49716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407C6C6-AD97-44ED-BCEC-6E1BDCD7AC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7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30B35E-49D0-4549-8D96-73FEAF00B4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450" y="4085112"/>
            <a:ext cx="3067087" cy="240459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69A634D-9B4D-470D-83C7-5178F154D575}"/>
              </a:ext>
            </a:extLst>
          </p:cNvPr>
          <p:cNvSpPr txBox="1"/>
          <p:nvPr/>
        </p:nvSpPr>
        <p:spPr>
          <a:xfrm>
            <a:off x="380010" y="1116281"/>
            <a:ext cx="9030690" cy="568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sz="2000" b="1" dirty="0"/>
              <a:t>Principe physique :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Utilise le principe de la </a:t>
            </a:r>
            <a:r>
              <a:rPr lang="fr-FR" b="1" dirty="0"/>
              <a:t>résonance magnétique nucléaire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Composé de :</a:t>
            </a:r>
          </a:p>
          <a:p>
            <a:pPr marL="1257300" lvl="2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Aimant (en clinique, de 0.5 à 3 T / en recherche, jusqu’à 11 T). </a:t>
            </a:r>
            <a:r>
              <a:rPr lang="fr-FR" sz="1600" i="1" dirty="0"/>
              <a:t>Champ magnétique terrestre : 30µT à 60µT</a:t>
            </a:r>
          </a:p>
          <a:p>
            <a:pPr marL="1257300" lvl="2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Gradients de champ magnétique</a:t>
            </a:r>
          </a:p>
          <a:p>
            <a:pPr marL="1257300" lvl="2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Antennes d’émission et de réception</a:t>
            </a:r>
          </a:p>
          <a:p>
            <a:pPr marL="1257300" lvl="2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Grosse électronique pour traiter le signal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sz="2000" b="1" dirty="0"/>
              <a:t>Avantages :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Non-ionisant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Très bon contraste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sz="2000" b="1" dirty="0"/>
              <a:t>Inconvénients :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Bruyant + claustrophobie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Restriction d’accès pour certains DM (prothèses, </a:t>
            </a:r>
            <a:br>
              <a:rPr lang="fr-FR" dirty="0"/>
            </a:br>
            <a:r>
              <a:rPr lang="fr-FR" dirty="0"/>
              <a:t>pacemaker …)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Cher (1 million € / Tesla )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defRPr/>
            </a:pPr>
            <a:endParaRPr lang="fr-FR" sz="200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7A797275-56AC-414D-AB97-8F58A7E3271A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Introduction : l’IRM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402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3651E5E5-3C41-49D2-906A-9A6982ED7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9ED2F66-E779-42E6-8A08-09A4068B1F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8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1D9434-E552-4EB3-970E-F1F80ECBAA25}"/>
              </a:ext>
            </a:extLst>
          </p:cNvPr>
          <p:cNvSpPr txBox="1"/>
          <p:nvPr/>
        </p:nvSpPr>
        <p:spPr>
          <a:xfrm>
            <a:off x="380010" y="1116281"/>
            <a:ext cx="9286504" cy="276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sz="2000" b="1" dirty="0"/>
              <a:t>Caractéristiques des images :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Résolution de l’ordre du mm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Temps d’acquisition dépendant des séquences utilisées (1 à ~20 min)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endParaRPr lang="fr-FR" dirty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sz="2000" b="1" dirty="0"/>
              <a:t>Applications</a:t>
            </a:r>
            <a:r>
              <a:rPr lang="fr-FR" b="1" dirty="0"/>
              <a:t> :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Quasiment tous les organes, principalement tous les tissus mous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Les tissus contenant peu d’eau, comme l’os ou les poumons, sont moins visibles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defRPr/>
            </a:pPr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6046CA9A-F8BF-4954-A0B1-D40DBA09D0A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Introduction : l’IRM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DBD0AB6-6A4D-42C1-A1AA-640FB116A35E}"/>
              </a:ext>
            </a:extLst>
          </p:cNvPr>
          <p:cNvSpPr txBox="1"/>
          <p:nvPr/>
        </p:nvSpPr>
        <p:spPr>
          <a:xfrm>
            <a:off x="380010" y="3974427"/>
            <a:ext cx="9286504" cy="1434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kumimoji="1" lang="fr-FR" sz="2000" b="1" kern="0" dirty="0">
                <a:ea typeface="ＭＳ Ｐゴシック"/>
              </a:rPr>
              <a:t>Une technique récente …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kumimoji="1" lang="fr-FR" kern="0" dirty="0">
                <a:ea typeface="ＭＳ Ｐゴシック"/>
              </a:rPr>
              <a:t>Début en France en 1980/85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kumimoji="1" lang="fr-FR" kern="0" dirty="0">
                <a:ea typeface="ＭＳ Ｐゴシック"/>
              </a:rPr>
              <a:t>Aujourd’hui :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defRPr/>
            </a:pPr>
            <a:endParaRPr kumimoji="1" lang="fr-FR" sz="2000" kern="0" dirty="0">
              <a:ea typeface="ＭＳ Ｐゴシック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0A1B39-4A2A-4DFC-89F9-4767C8CC5DF9}"/>
              </a:ext>
            </a:extLst>
          </p:cNvPr>
          <p:cNvSpPr/>
          <p:nvPr/>
        </p:nvSpPr>
        <p:spPr>
          <a:xfrm>
            <a:off x="1413688" y="5007322"/>
            <a:ext cx="29074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fr-FR" altLang="en-US" dirty="0">
                <a:latin typeface="+mj-lt"/>
              </a:rPr>
              <a:t>40 000 IRM / monde</a:t>
            </a:r>
          </a:p>
          <a:p>
            <a:pPr marL="342900" indent="-342900">
              <a:buFontTx/>
              <a:buChar char="-"/>
            </a:pPr>
            <a:r>
              <a:rPr lang="fr-FR" altLang="en-US" dirty="0">
                <a:latin typeface="+mj-lt"/>
              </a:rPr>
              <a:t>~1000 IRM / France</a:t>
            </a:r>
          </a:p>
        </p:txBody>
      </p:sp>
      <p:sp>
        <p:nvSpPr>
          <p:cNvPr id="8" name="Text Box 16">
            <a:extLst>
              <a:ext uri="{FF2B5EF4-FFF2-40B4-BE49-F238E27FC236}">
                <a16:creationId xmlns:a16="http://schemas.microsoft.com/office/drawing/2014/main" id="{DF0E96C0-211B-4B8D-A5B9-978FB7140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8997" y="5420263"/>
            <a:ext cx="6976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altLang="en-US" dirty="0">
                <a:latin typeface="Arial" panose="020B0604020202020204" pitchFamily="34" charset="0"/>
              </a:rPr>
              <a:t>2016</a:t>
            </a:r>
          </a:p>
        </p:txBody>
      </p:sp>
      <p:graphicFrame>
        <p:nvGraphicFramePr>
          <p:cNvPr id="9" name="Object 11">
            <a:extLst>
              <a:ext uri="{FF2B5EF4-FFF2-40B4-BE49-F238E27FC236}">
                <a16:creationId xmlns:a16="http://schemas.microsoft.com/office/drawing/2014/main" id="{BAA5D023-E182-40FC-A1F4-8008272500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6289058"/>
              </p:ext>
            </p:extLst>
          </p:nvPr>
        </p:nvGraphicFramePr>
        <p:xfrm>
          <a:off x="4644740" y="4073064"/>
          <a:ext cx="1694062" cy="1668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733333" imgH="3676190" progId="">
                  <p:embed/>
                </p:oleObj>
              </mc:Choice>
              <mc:Fallback>
                <p:oleObj r:id="rId2" imgW="3733333" imgH="3676190" progId="">
                  <p:embed/>
                  <p:pic>
                    <p:nvPicPr>
                      <p:cNvPr id="29" name="Object 11">
                        <a:extLst>
                          <a:ext uri="{FF2B5EF4-FFF2-40B4-BE49-F238E27FC236}">
                            <a16:creationId xmlns:a16="http://schemas.microsoft.com/office/drawing/2014/main" id="{88336C4A-327D-42AD-9DA8-13F7790950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740" y="4073064"/>
                        <a:ext cx="1694062" cy="16687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14">
            <a:extLst>
              <a:ext uri="{FF2B5EF4-FFF2-40B4-BE49-F238E27FC236}">
                <a16:creationId xmlns:a16="http://schemas.microsoft.com/office/drawing/2014/main" id="{E2788297-A08B-4DFF-9C98-6AC3A950EF65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7" r="20589" b="12633"/>
          <a:stretch/>
        </p:blipFill>
        <p:spPr bwMode="auto">
          <a:xfrm>
            <a:off x="7438261" y="3989029"/>
            <a:ext cx="1681667" cy="1770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5">
            <a:extLst>
              <a:ext uri="{FF2B5EF4-FFF2-40B4-BE49-F238E27FC236}">
                <a16:creationId xmlns:a16="http://schemas.microsoft.com/office/drawing/2014/main" id="{4B42B8B1-18B6-4BC8-981E-75957ED5D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6558" y="5364777"/>
            <a:ext cx="8322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altLang="en-US" dirty="0">
                <a:latin typeface="Arial" panose="020B0604020202020204" pitchFamily="34" charset="0"/>
              </a:rPr>
              <a:t>~1980</a:t>
            </a:r>
          </a:p>
        </p:txBody>
      </p:sp>
    </p:spTree>
    <p:extLst>
      <p:ext uri="{BB962C8B-B14F-4D97-AF65-F5344CB8AC3E}">
        <p14:creationId xmlns:p14="http://schemas.microsoft.com/office/powerpoint/2010/main" val="3339082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3651E5E5-3C41-49D2-906A-9A6982ED7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9ED2F66-E779-42E6-8A08-09A4068B1F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9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6046CA9A-F8BF-4954-A0B1-D40DBA09D0A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Introduction : l’IRM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255001D-EE08-48A4-AF1C-152E95356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139" y="1396281"/>
            <a:ext cx="5657722" cy="495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634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TM01859868[[fn=Thermique]]</Template>
  <TotalTime>111090</TotalTime>
  <Words>2913</Words>
  <Application>Microsoft Office PowerPoint</Application>
  <PresentationFormat>Format A4 (210 x 297 mm)</PresentationFormat>
  <Paragraphs>520</Paragraphs>
  <Slides>51</Slides>
  <Notes>4</Notes>
  <HiddenSlides>0</HiddenSlides>
  <MMClips>6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51</vt:i4>
      </vt:variant>
    </vt:vector>
  </HeadingPairs>
  <TitlesOfParts>
    <vt:vector size="58" baseType="lpstr">
      <vt:lpstr>ＭＳ Ｐゴシック</vt:lpstr>
      <vt:lpstr>Arial</vt:lpstr>
      <vt:lpstr>Calibri</vt:lpstr>
      <vt:lpstr>Cambria Math</vt:lpstr>
      <vt:lpstr>Symbol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Bases physiques de la résonance magnétique nucléaire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Magalie</dc:creator>
  <cp:lastModifiedBy>Pauline LEFEBVRE</cp:lastModifiedBy>
  <cp:revision>3563</cp:revision>
  <dcterms:created xsi:type="dcterms:W3CDTF">2016-04-11T08:38:53Z</dcterms:created>
  <dcterms:modified xsi:type="dcterms:W3CDTF">2026-01-09T15:16:16Z</dcterms:modified>
</cp:coreProperties>
</file>