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1"/>
  </p:sldMasterIdLst>
  <p:notesMasterIdLst>
    <p:notesMasterId r:id="rId55"/>
  </p:notesMasterIdLst>
  <p:handoutMasterIdLst>
    <p:handoutMasterId r:id="rId56"/>
  </p:handoutMasterIdLst>
  <p:sldIdLst>
    <p:sldId id="262" r:id="rId2"/>
    <p:sldId id="499" r:id="rId3"/>
    <p:sldId id="267" r:id="rId4"/>
    <p:sldId id="268" r:id="rId5"/>
    <p:sldId id="269" r:id="rId6"/>
    <p:sldId id="509" r:id="rId7"/>
    <p:sldId id="513" r:id="rId8"/>
    <p:sldId id="514" r:id="rId9"/>
    <p:sldId id="515" r:id="rId10"/>
    <p:sldId id="585" r:id="rId11"/>
    <p:sldId id="532" r:id="rId12"/>
    <p:sldId id="510" r:id="rId13"/>
    <p:sldId id="521" r:id="rId14"/>
    <p:sldId id="525" r:id="rId15"/>
    <p:sldId id="587" r:id="rId16"/>
    <p:sldId id="527" r:id="rId17"/>
    <p:sldId id="528" r:id="rId18"/>
    <p:sldId id="588" r:id="rId19"/>
    <p:sldId id="589" r:id="rId20"/>
    <p:sldId id="529" r:id="rId21"/>
    <p:sldId id="493" r:id="rId22"/>
    <p:sldId id="530" r:id="rId23"/>
    <p:sldId id="531" r:id="rId24"/>
    <p:sldId id="533" r:id="rId25"/>
    <p:sldId id="630" r:id="rId26"/>
    <p:sldId id="590" r:id="rId27"/>
    <p:sldId id="591" r:id="rId28"/>
    <p:sldId id="624" r:id="rId29"/>
    <p:sldId id="535" r:id="rId30"/>
    <p:sldId id="537" r:id="rId31"/>
    <p:sldId id="536" r:id="rId32"/>
    <p:sldId id="538" r:id="rId33"/>
    <p:sldId id="540" r:id="rId34"/>
    <p:sldId id="539" r:id="rId35"/>
    <p:sldId id="541" r:id="rId36"/>
    <p:sldId id="626" r:id="rId37"/>
    <p:sldId id="627" r:id="rId38"/>
    <p:sldId id="542" r:id="rId39"/>
    <p:sldId id="543" r:id="rId40"/>
    <p:sldId id="544" r:id="rId41"/>
    <p:sldId id="546" r:id="rId42"/>
    <p:sldId id="547" r:id="rId43"/>
    <p:sldId id="545" r:id="rId44"/>
    <p:sldId id="549" r:id="rId45"/>
    <p:sldId id="548" r:id="rId46"/>
    <p:sldId id="550" r:id="rId47"/>
    <p:sldId id="552" r:id="rId48"/>
    <p:sldId id="553" r:id="rId49"/>
    <p:sldId id="554" r:id="rId50"/>
    <p:sldId id="555" r:id="rId51"/>
    <p:sldId id="577" r:id="rId52"/>
    <p:sldId id="628" r:id="rId53"/>
    <p:sldId id="581" r:id="rId54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479BCE2-2079-490C-8420-3A40585BF500}">
          <p14:sldIdLst>
            <p14:sldId id="262"/>
            <p14:sldId id="499"/>
            <p14:sldId id="267"/>
            <p14:sldId id="268"/>
            <p14:sldId id="269"/>
            <p14:sldId id="509"/>
            <p14:sldId id="513"/>
            <p14:sldId id="514"/>
            <p14:sldId id="515"/>
            <p14:sldId id="585"/>
            <p14:sldId id="532"/>
            <p14:sldId id="510"/>
            <p14:sldId id="521"/>
            <p14:sldId id="525"/>
            <p14:sldId id="587"/>
            <p14:sldId id="527"/>
            <p14:sldId id="528"/>
            <p14:sldId id="588"/>
            <p14:sldId id="589"/>
            <p14:sldId id="529"/>
            <p14:sldId id="493"/>
            <p14:sldId id="530"/>
            <p14:sldId id="531"/>
            <p14:sldId id="533"/>
            <p14:sldId id="630"/>
            <p14:sldId id="590"/>
            <p14:sldId id="591"/>
            <p14:sldId id="624"/>
            <p14:sldId id="535"/>
            <p14:sldId id="537"/>
            <p14:sldId id="536"/>
            <p14:sldId id="538"/>
            <p14:sldId id="540"/>
            <p14:sldId id="539"/>
            <p14:sldId id="541"/>
            <p14:sldId id="626"/>
            <p14:sldId id="627"/>
            <p14:sldId id="542"/>
            <p14:sldId id="543"/>
            <p14:sldId id="544"/>
            <p14:sldId id="546"/>
            <p14:sldId id="547"/>
            <p14:sldId id="545"/>
            <p14:sldId id="549"/>
            <p14:sldId id="548"/>
            <p14:sldId id="550"/>
            <p14:sldId id="552"/>
            <p14:sldId id="553"/>
            <p14:sldId id="554"/>
            <p14:sldId id="555"/>
            <p14:sldId id="577"/>
            <p14:sldId id="628"/>
            <p14:sldId id="5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9933"/>
    <a:srgbClr val="3399FF"/>
    <a:srgbClr val="00A7F2"/>
    <a:srgbClr val="000000"/>
    <a:srgbClr val="FF9966"/>
    <a:srgbClr val="800080"/>
    <a:srgbClr val="800000"/>
    <a:srgbClr val="A50021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94854" autoAdjust="0"/>
  </p:normalViewPr>
  <p:slideViewPr>
    <p:cSldViewPr snapToGrid="0" snapToObjects="1">
      <p:cViewPr varScale="1">
        <p:scale>
          <a:sx n="75" d="100"/>
          <a:sy n="75" d="100"/>
        </p:scale>
        <p:origin x="1579" y="53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6A3FCC-0A1D-47EF-87FB-F7C142ED909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4113B561-8FBB-4739-AE75-DED5E458F0E4}">
      <dgm:prSet phldrT="[Texte]" custT="1"/>
      <dgm:spPr/>
      <dgm:t>
        <a:bodyPr/>
        <a:lstStyle/>
        <a:p>
          <a:r>
            <a:rPr lang="fr-FR" sz="2400" dirty="0"/>
            <a:t>Polarisation</a:t>
          </a:r>
        </a:p>
      </dgm:t>
    </dgm:pt>
    <dgm:pt modelId="{2871A558-C5CE-4699-9AAA-B3B8F32772E6}" type="parTrans" cxnId="{6181970A-5C9C-4545-85D0-AAA904A84C15}">
      <dgm:prSet/>
      <dgm:spPr/>
      <dgm:t>
        <a:bodyPr/>
        <a:lstStyle/>
        <a:p>
          <a:endParaRPr lang="fr-FR"/>
        </a:p>
      </dgm:t>
    </dgm:pt>
    <dgm:pt modelId="{D8803458-EEE5-4DA5-83BE-6F53E4AF689E}" type="sibTrans" cxnId="{6181970A-5C9C-4545-85D0-AAA904A84C15}">
      <dgm:prSet/>
      <dgm:spPr/>
      <dgm:t>
        <a:bodyPr/>
        <a:lstStyle/>
        <a:p>
          <a:endParaRPr lang="fr-FR"/>
        </a:p>
      </dgm:t>
    </dgm:pt>
    <dgm:pt modelId="{F5902A60-BD00-485E-B917-D0B68D1CA083}">
      <dgm:prSet phldrT="[Texte]" custT="1"/>
      <dgm:spPr/>
      <dgm:t>
        <a:bodyPr/>
        <a:lstStyle/>
        <a:p>
          <a:r>
            <a:rPr lang="fr-FR" sz="2400" dirty="0"/>
            <a:t>Résonance</a:t>
          </a:r>
        </a:p>
      </dgm:t>
    </dgm:pt>
    <dgm:pt modelId="{CB59E766-CD84-41AB-A117-8809F3C6DD27}" type="parTrans" cxnId="{CDB5461A-A3A6-4828-9F66-31E0120C9ABB}">
      <dgm:prSet/>
      <dgm:spPr/>
      <dgm:t>
        <a:bodyPr/>
        <a:lstStyle/>
        <a:p>
          <a:endParaRPr lang="fr-FR"/>
        </a:p>
      </dgm:t>
    </dgm:pt>
    <dgm:pt modelId="{AA60F93B-1C38-44D2-A677-8980C48F6A08}" type="sibTrans" cxnId="{CDB5461A-A3A6-4828-9F66-31E0120C9ABB}">
      <dgm:prSet/>
      <dgm:spPr/>
      <dgm:t>
        <a:bodyPr/>
        <a:lstStyle/>
        <a:p>
          <a:endParaRPr lang="fr-FR"/>
        </a:p>
      </dgm:t>
    </dgm:pt>
    <dgm:pt modelId="{A7C958F7-6CCC-46B5-B9F2-E6E81F5C958C}">
      <dgm:prSet phldrT="[Texte]" custT="1"/>
      <dgm:spPr/>
      <dgm:t>
        <a:bodyPr/>
        <a:lstStyle/>
        <a:p>
          <a:r>
            <a:rPr lang="fr-FR" sz="2400" dirty="0"/>
            <a:t>Relaxation</a:t>
          </a:r>
        </a:p>
      </dgm:t>
    </dgm:pt>
    <dgm:pt modelId="{3EFBA481-0A00-4A57-AB2B-492C40D841DC}" type="parTrans" cxnId="{2B15153F-29EF-43CD-9332-28EACDBEAC1E}">
      <dgm:prSet/>
      <dgm:spPr/>
      <dgm:t>
        <a:bodyPr/>
        <a:lstStyle/>
        <a:p>
          <a:endParaRPr lang="fr-FR"/>
        </a:p>
      </dgm:t>
    </dgm:pt>
    <dgm:pt modelId="{6AFA5871-203C-4213-9DA5-881F4075F92B}" type="sibTrans" cxnId="{2B15153F-29EF-43CD-9332-28EACDBEAC1E}">
      <dgm:prSet/>
      <dgm:spPr/>
      <dgm:t>
        <a:bodyPr/>
        <a:lstStyle/>
        <a:p>
          <a:endParaRPr lang="fr-FR"/>
        </a:p>
      </dgm:t>
    </dgm:pt>
    <dgm:pt modelId="{7C7392EE-49B3-4730-A927-58A39D929D2A}" type="pres">
      <dgm:prSet presAssocID="{916A3FCC-0A1D-47EF-87FB-F7C142ED9092}" presName="Name0" presStyleCnt="0">
        <dgm:presLayoutVars>
          <dgm:dir/>
          <dgm:animLvl val="lvl"/>
          <dgm:resizeHandles val="exact"/>
        </dgm:presLayoutVars>
      </dgm:prSet>
      <dgm:spPr/>
    </dgm:pt>
    <dgm:pt modelId="{1282DE65-C712-47D5-8DB9-ACC337BCCF1D}" type="pres">
      <dgm:prSet presAssocID="{4113B561-8FBB-4739-AE75-DED5E458F0E4}" presName="parTxOnly" presStyleLbl="node1" presStyleIdx="0" presStyleCnt="3" custLinFactNeighborX="20940" custLinFactNeighborY="0">
        <dgm:presLayoutVars>
          <dgm:chMax val="0"/>
          <dgm:chPref val="0"/>
          <dgm:bulletEnabled val="1"/>
        </dgm:presLayoutVars>
      </dgm:prSet>
      <dgm:spPr/>
    </dgm:pt>
    <dgm:pt modelId="{C9780671-E7D0-45B6-B138-6DBD370743DA}" type="pres">
      <dgm:prSet presAssocID="{D8803458-EEE5-4DA5-83BE-6F53E4AF689E}" presName="parTxOnlySpace" presStyleCnt="0"/>
      <dgm:spPr/>
    </dgm:pt>
    <dgm:pt modelId="{BED444DD-DAB3-4888-A5F3-A5AD835FAF7B}" type="pres">
      <dgm:prSet presAssocID="{F5902A60-BD00-485E-B917-D0B68D1CA083}" presName="parTxOnly" presStyleLbl="node1" presStyleIdx="1" presStyleCnt="3" custLinFactNeighborX="0" custLinFactNeighborY="-3922">
        <dgm:presLayoutVars>
          <dgm:chMax val="0"/>
          <dgm:chPref val="0"/>
          <dgm:bulletEnabled val="1"/>
        </dgm:presLayoutVars>
      </dgm:prSet>
      <dgm:spPr/>
    </dgm:pt>
    <dgm:pt modelId="{CECBB44E-CE81-488A-BC32-DEED659A25F0}" type="pres">
      <dgm:prSet presAssocID="{AA60F93B-1C38-44D2-A677-8980C48F6A08}" presName="parTxOnlySpace" presStyleCnt="0"/>
      <dgm:spPr/>
    </dgm:pt>
    <dgm:pt modelId="{A89CE6CE-54B0-4C5F-BA43-828345A1633C}" type="pres">
      <dgm:prSet presAssocID="{A7C958F7-6CCC-46B5-B9F2-E6E81F5C958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81970A-5C9C-4545-85D0-AAA904A84C15}" srcId="{916A3FCC-0A1D-47EF-87FB-F7C142ED9092}" destId="{4113B561-8FBB-4739-AE75-DED5E458F0E4}" srcOrd="0" destOrd="0" parTransId="{2871A558-C5CE-4699-9AAA-B3B8F32772E6}" sibTransId="{D8803458-EEE5-4DA5-83BE-6F53E4AF689E}"/>
    <dgm:cxn modelId="{CDB5461A-A3A6-4828-9F66-31E0120C9ABB}" srcId="{916A3FCC-0A1D-47EF-87FB-F7C142ED9092}" destId="{F5902A60-BD00-485E-B917-D0B68D1CA083}" srcOrd="1" destOrd="0" parTransId="{CB59E766-CD84-41AB-A117-8809F3C6DD27}" sibTransId="{AA60F93B-1C38-44D2-A677-8980C48F6A08}"/>
    <dgm:cxn modelId="{10A3522D-82CB-4A6E-AEE0-92A035BFB646}" type="presOf" srcId="{4113B561-8FBB-4739-AE75-DED5E458F0E4}" destId="{1282DE65-C712-47D5-8DB9-ACC337BCCF1D}" srcOrd="0" destOrd="0" presId="urn:microsoft.com/office/officeart/2005/8/layout/chevron1"/>
    <dgm:cxn modelId="{2B15153F-29EF-43CD-9332-28EACDBEAC1E}" srcId="{916A3FCC-0A1D-47EF-87FB-F7C142ED9092}" destId="{A7C958F7-6CCC-46B5-B9F2-E6E81F5C958C}" srcOrd="2" destOrd="0" parTransId="{3EFBA481-0A00-4A57-AB2B-492C40D841DC}" sibTransId="{6AFA5871-203C-4213-9DA5-881F4075F92B}"/>
    <dgm:cxn modelId="{A66A6348-DBFC-4059-9AA2-822073EBD6FE}" type="presOf" srcId="{A7C958F7-6CCC-46B5-B9F2-E6E81F5C958C}" destId="{A89CE6CE-54B0-4C5F-BA43-828345A1633C}" srcOrd="0" destOrd="0" presId="urn:microsoft.com/office/officeart/2005/8/layout/chevron1"/>
    <dgm:cxn modelId="{6ECEFABF-EA1F-4EF1-817D-9F19858A68FA}" type="presOf" srcId="{F5902A60-BD00-485E-B917-D0B68D1CA083}" destId="{BED444DD-DAB3-4888-A5F3-A5AD835FAF7B}" srcOrd="0" destOrd="0" presId="urn:microsoft.com/office/officeart/2005/8/layout/chevron1"/>
    <dgm:cxn modelId="{6BEE05FC-2A50-4882-A9A1-13CE7F58C572}" type="presOf" srcId="{916A3FCC-0A1D-47EF-87FB-F7C142ED9092}" destId="{7C7392EE-49B3-4730-A927-58A39D929D2A}" srcOrd="0" destOrd="0" presId="urn:microsoft.com/office/officeart/2005/8/layout/chevron1"/>
    <dgm:cxn modelId="{3C843B33-C5A0-4B7B-81BE-33D177C3C450}" type="presParOf" srcId="{7C7392EE-49B3-4730-A927-58A39D929D2A}" destId="{1282DE65-C712-47D5-8DB9-ACC337BCCF1D}" srcOrd="0" destOrd="0" presId="urn:microsoft.com/office/officeart/2005/8/layout/chevron1"/>
    <dgm:cxn modelId="{BB54360D-E53B-43DD-AE07-980FEF927152}" type="presParOf" srcId="{7C7392EE-49B3-4730-A927-58A39D929D2A}" destId="{C9780671-E7D0-45B6-B138-6DBD370743DA}" srcOrd="1" destOrd="0" presId="urn:microsoft.com/office/officeart/2005/8/layout/chevron1"/>
    <dgm:cxn modelId="{FF6ADDFA-9C03-4D1D-B867-B0EE586A0916}" type="presParOf" srcId="{7C7392EE-49B3-4730-A927-58A39D929D2A}" destId="{BED444DD-DAB3-4888-A5F3-A5AD835FAF7B}" srcOrd="2" destOrd="0" presId="urn:microsoft.com/office/officeart/2005/8/layout/chevron1"/>
    <dgm:cxn modelId="{23F36F2D-AB43-45BB-8286-746BB771319A}" type="presParOf" srcId="{7C7392EE-49B3-4730-A927-58A39D929D2A}" destId="{CECBB44E-CE81-488A-BC32-DEED659A25F0}" srcOrd="3" destOrd="0" presId="urn:microsoft.com/office/officeart/2005/8/layout/chevron1"/>
    <dgm:cxn modelId="{EB9A9792-F7C6-4790-9577-507AB25ACBC6}" type="presParOf" srcId="{7C7392EE-49B3-4730-A927-58A39D929D2A}" destId="{A89CE6CE-54B0-4C5F-BA43-828345A1633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6A3FCC-0A1D-47EF-87FB-F7C142ED909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4113B561-8FBB-4739-AE75-DED5E458F0E4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2400" dirty="0"/>
            <a:t>Polarisation</a:t>
          </a:r>
        </a:p>
      </dgm:t>
    </dgm:pt>
    <dgm:pt modelId="{2871A558-C5CE-4699-9AAA-B3B8F32772E6}" type="parTrans" cxnId="{6181970A-5C9C-4545-85D0-AAA904A84C15}">
      <dgm:prSet/>
      <dgm:spPr/>
      <dgm:t>
        <a:bodyPr/>
        <a:lstStyle/>
        <a:p>
          <a:endParaRPr lang="fr-FR"/>
        </a:p>
      </dgm:t>
    </dgm:pt>
    <dgm:pt modelId="{D8803458-EEE5-4DA5-83BE-6F53E4AF689E}" type="sibTrans" cxnId="{6181970A-5C9C-4545-85D0-AAA904A84C15}">
      <dgm:prSet/>
      <dgm:spPr/>
      <dgm:t>
        <a:bodyPr/>
        <a:lstStyle/>
        <a:p>
          <a:endParaRPr lang="fr-FR"/>
        </a:p>
      </dgm:t>
    </dgm:pt>
    <dgm:pt modelId="{F5902A60-BD00-485E-B917-D0B68D1CA083}">
      <dgm:prSet phldrT="[Texte]" custT="1"/>
      <dgm:spPr>
        <a:solidFill>
          <a:srgbClr val="385D8A"/>
        </a:solidFill>
      </dgm:spPr>
      <dgm:t>
        <a:bodyPr/>
        <a:lstStyle/>
        <a:p>
          <a:r>
            <a:rPr lang="fr-FR" sz="2400" dirty="0"/>
            <a:t>Résonance</a:t>
          </a:r>
        </a:p>
      </dgm:t>
    </dgm:pt>
    <dgm:pt modelId="{CB59E766-CD84-41AB-A117-8809F3C6DD27}" type="parTrans" cxnId="{CDB5461A-A3A6-4828-9F66-31E0120C9ABB}">
      <dgm:prSet/>
      <dgm:spPr/>
      <dgm:t>
        <a:bodyPr/>
        <a:lstStyle/>
        <a:p>
          <a:endParaRPr lang="fr-FR"/>
        </a:p>
      </dgm:t>
    </dgm:pt>
    <dgm:pt modelId="{AA60F93B-1C38-44D2-A677-8980C48F6A08}" type="sibTrans" cxnId="{CDB5461A-A3A6-4828-9F66-31E0120C9ABB}">
      <dgm:prSet/>
      <dgm:spPr/>
      <dgm:t>
        <a:bodyPr/>
        <a:lstStyle/>
        <a:p>
          <a:endParaRPr lang="fr-FR"/>
        </a:p>
      </dgm:t>
    </dgm:pt>
    <dgm:pt modelId="{A7C958F7-6CCC-46B5-B9F2-E6E81F5C958C}">
      <dgm:prSet phldrT="[Texte]" custT="1"/>
      <dgm:spPr/>
      <dgm:t>
        <a:bodyPr/>
        <a:lstStyle/>
        <a:p>
          <a:r>
            <a:rPr lang="fr-FR" sz="2400" dirty="0"/>
            <a:t>Relaxation</a:t>
          </a:r>
        </a:p>
      </dgm:t>
    </dgm:pt>
    <dgm:pt modelId="{3EFBA481-0A00-4A57-AB2B-492C40D841DC}" type="parTrans" cxnId="{2B15153F-29EF-43CD-9332-28EACDBEAC1E}">
      <dgm:prSet/>
      <dgm:spPr/>
      <dgm:t>
        <a:bodyPr/>
        <a:lstStyle/>
        <a:p>
          <a:endParaRPr lang="fr-FR"/>
        </a:p>
      </dgm:t>
    </dgm:pt>
    <dgm:pt modelId="{6AFA5871-203C-4213-9DA5-881F4075F92B}" type="sibTrans" cxnId="{2B15153F-29EF-43CD-9332-28EACDBEAC1E}">
      <dgm:prSet/>
      <dgm:spPr/>
      <dgm:t>
        <a:bodyPr/>
        <a:lstStyle/>
        <a:p>
          <a:endParaRPr lang="fr-FR"/>
        </a:p>
      </dgm:t>
    </dgm:pt>
    <dgm:pt modelId="{7C7392EE-49B3-4730-A927-58A39D929D2A}" type="pres">
      <dgm:prSet presAssocID="{916A3FCC-0A1D-47EF-87FB-F7C142ED9092}" presName="Name0" presStyleCnt="0">
        <dgm:presLayoutVars>
          <dgm:dir/>
          <dgm:animLvl val="lvl"/>
          <dgm:resizeHandles val="exact"/>
        </dgm:presLayoutVars>
      </dgm:prSet>
      <dgm:spPr/>
    </dgm:pt>
    <dgm:pt modelId="{1282DE65-C712-47D5-8DB9-ACC337BCCF1D}" type="pres">
      <dgm:prSet presAssocID="{4113B561-8FBB-4739-AE75-DED5E458F0E4}" presName="parTxOnly" presStyleLbl="node1" presStyleIdx="0" presStyleCnt="3" custLinFactNeighborX="20940" custLinFactNeighborY="0">
        <dgm:presLayoutVars>
          <dgm:chMax val="0"/>
          <dgm:chPref val="0"/>
          <dgm:bulletEnabled val="1"/>
        </dgm:presLayoutVars>
      </dgm:prSet>
      <dgm:spPr/>
    </dgm:pt>
    <dgm:pt modelId="{C9780671-E7D0-45B6-B138-6DBD370743DA}" type="pres">
      <dgm:prSet presAssocID="{D8803458-EEE5-4DA5-83BE-6F53E4AF689E}" presName="parTxOnlySpace" presStyleCnt="0"/>
      <dgm:spPr/>
    </dgm:pt>
    <dgm:pt modelId="{BED444DD-DAB3-4888-A5F3-A5AD835FAF7B}" type="pres">
      <dgm:prSet presAssocID="{F5902A60-BD00-485E-B917-D0B68D1CA083}" presName="parTxOnly" presStyleLbl="node1" presStyleIdx="1" presStyleCnt="3" custLinFactNeighborX="0" custLinFactNeighborY="-3922">
        <dgm:presLayoutVars>
          <dgm:chMax val="0"/>
          <dgm:chPref val="0"/>
          <dgm:bulletEnabled val="1"/>
        </dgm:presLayoutVars>
      </dgm:prSet>
      <dgm:spPr/>
    </dgm:pt>
    <dgm:pt modelId="{CECBB44E-CE81-488A-BC32-DEED659A25F0}" type="pres">
      <dgm:prSet presAssocID="{AA60F93B-1C38-44D2-A677-8980C48F6A08}" presName="parTxOnlySpace" presStyleCnt="0"/>
      <dgm:spPr/>
    </dgm:pt>
    <dgm:pt modelId="{A89CE6CE-54B0-4C5F-BA43-828345A1633C}" type="pres">
      <dgm:prSet presAssocID="{A7C958F7-6CCC-46B5-B9F2-E6E81F5C958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81970A-5C9C-4545-85D0-AAA904A84C15}" srcId="{916A3FCC-0A1D-47EF-87FB-F7C142ED9092}" destId="{4113B561-8FBB-4739-AE75-DED5E458F0E4}" srcOrd="0" destOrd="0" parTransId="{2871A558-C5CE-4699-9AAA-B3B8F32772E6}" sibTransId="{D8803458-EEE5-4DA5-83BE-6F53E4AF689E}"/>
    <dgm:cxn modelId="{CDB5461A-A3A6-4828-9F66-31E0120C9ABB}" srcId="{916A3FCC-0A1D-47EF-87FB-F7C142ED9092}" destId="{F5902A60-BD00-485E-B917-D0B68D1CA083}" srcOrd="1" destOrd="0" parTransId="{CB59E766-CD84-41AB-A117-8809F3C6DD27}" sibTransId="{AA60F93B-1C38-44D2-A677-8980C48F6A08}"/>
    <dgm:cxn modelId="{2B15153F-29EF-43CD-9332-28EACDBEAC1E}" srcId="{916A3FCC-0A1D-47EF-87FB-F7C142ED9092}" destId="{A7C958F7-6CCC-46B5-B9F2-E6E81F5C958C}" srcOrd="2" destOrd="0" parTransId="{3EFBA481-0A00-4A57-AB2B-492C40D841DC}" sibTransId="{6AFA5871-203C-4213-9DA5-881F4075F92B}"/>
    <dgm:cxn modelId="{B94DE45B-ACC4-457D-997C-5EFA3C0AE981}" type="presOf" srcId="{F5902A60-BD00-485E-B917-D0B68D1CA083}" destId="{BED444DD-DAB3-4888-A5F3-A5AD835FAF7B}" srcOrd="0" destOrd="0" presId="urn:microsoft.com/office/officeart/2005/8/layout/chevron1"/>
    <dgm:cxn modelId="{C80DEA77-83E8-4ED6-89F4-A3E242F54951}" type="presOf" srcId="{4113B561-8FBB-4739-AE75-DED5E458F0E4}" destId="{1282DE65-C712-47D5-8DB9-ACC337BCCF1D}" srcOrd="0" destOrd="0" presId="urn:microsoft.com/office/officeart/2005/8/layout/chevron1"/>
    <dgm:cxn modelId="{C624CB7C-3F8B-4CCF-8467-E0FCAEC4BA5B}" type="presOf" srcId="{916A3FCC-0A1D-47EF-87FB-F7C142ED9092}" destId="{7C7392EE-49B3-4730-A927-58A39D929D2A}" srcOrd="0" destOrd="0" presId="urn:microsoft.com/office/officeart/2005/8/layout/chevron1"/>
    <dgm:cxn modelId="{C2C175E4-7EFA-46B6-9BF6-F845EE2F0959}" type="presOf" srcId="{A7C958F7-6CCC-46B5-B9F2-E6E81F5C958C}" destId="{A89CE6CE-54B0-4C5F-BA43-828345A1633C}" srcOrd="0" destOrd="0" presId="urn:microsoft.com/office/officeart/2005/8/layout/chevron1"/>
    <dgm:cxn modelId="{CC9F251F-E4BF-4403-A346-DAE79F96642F}" type="presParOf" srcId="{7C7392EE-49B3-4730-A927-58A39D929D2A}" destId="{1282DE65-C712-47D5-8DB9-ACC337BCCF1D}" srcOrd="0" destOrd="0" presId="urn:microsoft.com/office/officeart/2005/8/layout/chevron1"/>
    <dgm:cxn modelId="{EEB028DD-0D7B-4F1B-AE69-205B66CED091}" type="presParOf" srcId="{7C7392EE-49B3-4730-A927-58A39D929D2A}" destId="{C9780671-E7D0-45B6-B138-6DBD370743DA}" srcOrd="1" destOrd="0" presId="urn:microsoft.com/office/officeart/2005/8/layout/chevron1"/>
    <dgm:cxn modelId="{D8A357CF-FEAA-4E55-9186-5526069DC528}" type="presParOf" srcId="{7C7392EE-49B3-4730-A927-58A39D929D2A}" destId="{BED444DD-DAB3-4888-A5F3-A5AD835FAF7B}" srcOrd="2" destOrd="0" presId="urn:microsoft.com/office/officeart/2005/8/layout/chevron1"/>
    <dgm:cxn modelId="{DE323A0A-56AC-4183-A95C-5D64CBB9FD5E}" type="presParOf" srcId="{7C7392EE-49B3-4730-A927-58A39D929D2A}" destId="{CECBB44E-CE81-488A-BC32-DEED659A25F0}" srcOrd="3" destOrd="0" presId="urn:microsoft.com/office/officeart/2005/8/layout/chevron1"/>
    <dgm:cxn modelId="{F9DC5EA9-E485-4221-9BA8-334805FCF410}" type="presParOf" srcId="{7C7392EE-49B3-4730-A927-58A39D929D2A}" destId="{A89CE6CE-54B0-4C5F-BA43-828345A1633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6A3FCC-0A1D-47EF-87FB-F7C142ED909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4113B561-8FBB-4739-AE75-DED5E458F0E4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2400" dirty="0"/>
            <a:t>Polarisation</a:t>
          </a:r>
        </a:p>
      </dgm:t>
    </dgm:pt>
    <dgm:pt modelId="{2871A558-C5CE-4699-9AAA-B3B8F32772E6}" type="parTrans" cxnId="{6181970A-5C9C-4545-85D0-AAA904A84C15}">
      <dgm:prSet/>
      <dgm:spPr/>
      <dgm:t>
        <a:bodyPr/>
        <a:lstStyle/>
        <a:p>
          <a:endParaRPr lang="fr-FR"/>
        </a:p>
      </dgm:t>
    </dgm:pt>
    <dgm:pt modelId="{D8803458-EEE5-4DA5-83BE-6F53E4AF689E}" type="sibTrans" cxnId="{6181970A-5C9C-4545-85D0-AAA904A84C15}">
      <dgm:prSet/>
      <dgm:spPr/>
      <dgm:t>
        <a:bodyPr/>
        <a:lstStyle/>
        <a:p>
          <a:endParaRPr lang="fr-FR"/>
        </a:p>
      </dgm:t>
    </dgm:pt>
    <dgm:pt modelId="{F5902A60-BD00-485E-B917-D0B68D1CA083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2400" dirty="0"/>
            <a:t>Résonance</a:t>
          </a:r>
        </a:p>
      </dgm:t>
    </dgm:pt>
    <dgm:pt modelId="{CB59E766-CD84-41AB-A117-8809F3C6DD27}" type="parTrans" cxnId="{CDB5461A-A3A6-4828-9F66-31E0120C9ABB}">
      <dgm:prSet/>
      <dgm:spPr/>
      <dgm:t>
        <a:bodyPr/>
        <a:lstStyle/>
        <a:p>
          <a:endParaRPr lang="fr-FR"/>
        </a:p>
      </dgm:t>
    </dgm:pt>
    <dgm:pt modelId="{AA60F93B-1C38-44D2-A677-8980C48F6A08}" type="sibTrans" cxnId="{CDB5461A-A3A6-4828-9F66-31E0120C9ABB}">
      <dgm:prSet/>
      <dgm:spPr/>
      <dgm:t>
        <a:bodyPr/>
        <a:lstStyle/>
        <a:p>
          <a:endParaRPr lang="fr-FR"/>
        </a:p>
      </dgm:t>
    </dgm:pt>
    <dgm:pt modelId="{A7C958F7-6CCC-46B5-B9F2-E6E81F5C958C}">
      <dgm:prSet phldrT="[Texte]" custT="1"/>
      <dgm:spPr>
        <a:solidFill>
          <a:srgbClr val="385D8A"/>
        </a:solidFill>
      </dgm:spPr>
      <dgm:t>
        <a:bodyPr/>
        <a:lstStyle/>
        <a:p>
          <a:r>
            <a:rPr lang="fr-FR" sz="2400" dirty="0"/>
            <a:t>Relaxation</a:t>
          </a:r>
        </a:p>
      </dgm:t>
    </dgm:pt>
    <dgm:pt modelId="{3EFBA481-0A00-4A57-AB2B-492C40D841DC}" type="parTrans" cxnId="{2B15153F-29EF-43CD-9332-28EACDBEAC1E}">
      <dgm:prSet/>
      <dgm:spPr/>
      <dgm:t>
        <a:bodyPr/>
        <a:lstStyle/>
        <a:p>
          <a:endParaRPr lang="fr-FR"/>
        </a:p>
      </dgm:t>
    </dgm:pt>
    <dgm:pt modelId="{6AFA5871-203C-4213-9DA5-881F4075F92B}" type="sibTrans" cxnId="{2B15153F-29EF-43CD-9332-28EACDBEAC1E}">
      <dgm:prSet/>
      <dgm:spPr/>
      <dgm:t>
        <a:bodyPr/>
        <a:lstStyle/>
        <a:p>
          <a:endParaRPr lang="fr-FR"/>
        </a:p>
      </dgm:t>
    </dgm:pt>
    <dgm:pt modelId="{7C7392EE-49B3-4730-A927-58A39D929D2A}" type="pres">
      <dgm:prSet presAssocID="{916A3FCC-0A1D-47EF-87FB-F7C142ED9092}" presName="Name0" presStyleCnt="0">
        <dgm:presLayoutVars>
          <dgm:dir/>
          <dgm:animLvl val="lvl"/>
          <dgm:resizeHandles val="exact"/>
        </dgm:presLayoutVars>
      </dgm:prSet>
      <dgm:spPr/>
    </dgm:pt>
    <dgm:pt modelId="{1282DE65-C712-47D5-8DB9-ACC337BCCF1D}" type="pres">
      <dgm:prSet presAssocID="{4113B561-8FBB-4739-AE75-DED5E458F0E4}" presName="parTxOnly" presStyleLbl="node1" presStyleIdx="0" presStyleCnt="3" custLinFactNeighborX="20940" custLinFactNeighborY="0">
        <dgm:presLayoutVars>
          <dgm:chMax val="0"/>
          <dgm:chPref val="0"/>
          <dgm:bulletEnabled val="1"/>
        </dgm:presLayoutVars>
      </dgm:prSet>
      <dgm:spPr/>
    </dgm:pt>
    <dgm:pt modelId="{C9780671-E7D0-45B6-B138-6DBD370743DA}" type="pres">
      <dgm:prSet presAssocID="{D8803458-EEE5-4DA5-83BE-6F53E4AF689E}" presName="parTxOnlySpace" presStyleCnt="0"/>
      <dgm:spPr/>
    </dgm:pt>
    <dgm:pt modelId="{BED444DD-DAB3-4888-A5F3-A5AD835FAF7B}" type="pres">
      <dgm:prSet presAssocID="{F5902A60-BD00-485E-B917-D0B68D1CA083}" presName="parTxOnly" presStyleLbl="node1" presStyleIdx="1" presStyleCnt="3" custLinFactNeighborX="0" custLinFactNeighborY="-3922">
        <dgm:presLayoutVars>
          <dgm:chMax val="0"/>
          <dgm:chPref val="0"/>
          <dgm:bulletEnabled val="1"/>
        </dgm:presLayoutVars>
      </dgm:prSet>
      <dgm:spPr/>
    </dgm:pt>
    <dgm:pt modelId="{CECBB44E-CE81-488A-BC32-DEED659A25F0}" type="pres">
      <dgm:prSet presAssocID="{AA60F93B-1C38-44D2-A677-8980C48F6A08}" presName="parTxOnlySpace" presStyleCnt="0"/>
      <dgm:spPr/>
    </dgm:pt>
    <dgm:pt modelId="{A89CE6CE-54B0-4C5F-BA43-828345A1633C}" type="pres">
      <dgm:prSet presAssocID="{A7C958F7-6CCC-46B5-B9F2-E6E81F5C958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81970A-5C9C-4545-85D0-AAA904A84C15}" srcId="{916A3FCC-0A1D-47EF-87FB-F7C142ED9092}" destId="{4113B561-8FBB-4739-AE75-DED5E458F0E4}" srcOrd="0" destOrd="0" parTransId="{2871A558-C5CE-4699-9AAA-B3B8F32772E6}" sibTransId="{D8803458-EEE5-4DA5-83BE-6F53E4AF689E}"/>
    <dgm:cxn modelId="{CDB5461A-A3A6-4828-9F66-31E0120C9ABB}" srcId="{916A3FCC-0A1D-47EF-87FB-F7C142ED9092}" destId="{F5902A60-BD00-485E-B917-D0B68D1CA083}" srcOrd="1" destOrd="0" parTransId="{CB59E766-CD84-41AB-A117-8809F3C6DD27}" sibTransId="{AA60F93B-1C38-44D2-A677-8980C48F6A08}"/>
    <dgm:cxn modelId="{BFD6961C-F293-46A2-836F-A9D3F9178126}" type="presOf" srcId="{4113B561-8FBB-4739-AE75-DED5E458F0E4}" destId="{1282DE65-C712-47D5-8DB9-ACC337BCCF1D}" srcOrd="0" destOrd="0" presId="urn:microsoft.com/office/officeart/2005/8/layout/chevron1"/>
    <dgm:cxn modelId="{85D16932-784F-4B9C-A485-BEC1E3180A67}" type="presOf" srcId="{F5902A60-BD00-485E-B917-D0B68D1CA083}" destId="{BED444DD-DAB3-4888-A5F3-A5AD835FAF7B}" srcOrd="0" destOrd="0" presId="urn:microsoft.com/office/officeart/2005/8/layout/chevron1"/>
    <dgm:cxn modelId="{2B15153F-29EF-43CD-9332-28EACDBEAC1E}" srcId="{916A3FCC-0A1D-47EF-87FB-F7C142ED9092}" destId="{A7C958F7-6CCC-46B5-B9F2-E6E81F5C958C}" srcOrd="2" destOrd="0" parTransId="{3EFBA481-0A00-4A57-AB2B-492C40D841DC}" sibTransId="{6AFA5871-203C-4213-9DA5-881F4075F92B}"/>
    <dgm:cxn modelId="{B514A960-E874-479D-9C19-2AFC33A2E23B}" type="presOf" srcId="{916A3FCC-0A1D-47EF-87FB-F7C142ED9092}" destId="{7C7392EE-49B3-4730-A927-58A39D929D2A}" srcOrd="0" destOrd="0" presId="urn:microsoft.com/office/officeart/2005/8/layout/chevron1"/>
    <dgm:cxn modelId="{099904DB-61E7-4D3E-8286-82FB4EA00B09}" type="presOf" srcId="{A7C958F7-6CCC-46B5-B9F2-E6E81F5C958C}" destId="{A89CE6CE-54B0-4C5F-BA43-828345A1633C}" srcOrd="0" destOrd="0" presId="urn:microsoft.com/office/officeart/2005/8/layout/chevron1"/>
    <dgm:cxn modelId="{DAD5DF39-0A07-4778-9FB5-3230911CE844}" type="presParOf" srcId="{7C7392EE-49B3-4730-A927-58A39D929D2A}" destId="{1282DE65-C712-47D5-8DB9-ACC337BCCF1D}" srcOrd="0" destOrd="0" presId="urn:microsoft.com/office/officeart/2005/8/layout/chevron1"/>
    <dgm:cxn modelId="{A84B3603-505F-4117-96ED-DA501C561776}" type="presParOf" srcId="{7C7392EE-49B3-4730-A927-58A39D929D2A}" destId="{C9780671-E7D0-45B6-B138-6DBD370743DA}" srcOrd="1" destOrd="0" presId="urn:microsoft.com/office/officeart/2005/8/layout/chevron1"/>
    <dgm:cxn modelId="{47DB880F-9B0E-49C0-A13E-A53943188AE8}" type="presParOf" srcId="{7C7392EE-49B3-4730-A927-58A39D929D2A}" destId="{BED444DD-DAB3-4888-A5F3-A5AD835FAF7B}" srcOrd="2" destOrd="0" presId="urn:microsoft.com/office/officeart/2005/8/layout/chevron1"/>
    <dgm:cxn modelId="{7337A8E8-E89B-4316-8F46-36EE1D58C780}" type="presParOf" srcId="{7C7392EE-49B3-4730-A927-58A39D929D2A}" destId="{CECBB44E-CE81-488A-BC32-DEED659A25F0}" srcOrd="3" destOrd="0" presId="urn:microsoft.com/office/officeart/2005/8/layout/chevron1"/>
    <dgm:cxn modelId="{524A0F47-1FF8-4157-8E46-B23B826C0F0B}" type="presParOf" srcId="{7C7392EE-49B3-4730-A927-58A39D929D2A}" destId="{A89CE6CE-54B0-4C5F-BA43-828345A1633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2DE65-C712-47D5-8DB9-ACC337BCCF1D}">
      <dsp:nvSpPr>
        <dsp:cNvPr id="0" name=""/>
        <dsp:cNvSpPr/>
      </dsp:nvSpPr>
      <dsp:spPr>
        <a:xfrm>
          <a:off x="66501" y="0"/>
          <a:ext cx="3056004" cy="605643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Polarisation</a:t>
          </a:r>
        </a:p>
      </dsp:txBody>
      <dsp:txXfrm>
        <a:off x="369323" y="0"/>
        <a:ext cx="2450361" cy="605643"/>
      </dsp:txXfrm>
    </dsp:sp>
    <dsp:sp modelId="{BED444DD-DAB3-4888-A5F3-A5AD835FAF7B}">
      <dsp:nvSpPr>
        <dsp:cNvPr id="0" name=""/>
        <dsp:cNvSpPr/>
      </dsp:nvSpPr>
      <dsp:spPr>
        <a:xfrm>
          <a:off x="2752912" y="0"/>
          <a:ext cx="3056004" cy="605643"/>
        </a:xfrm>
        <a:prstGeom prst="chevron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Résonance</a:t>
          </a:r>
        </a:p>
      </dsp:txBody>
      <dsp:txXfrm>
        <a:off x="3055734" y="0"/>
        <a:ext cx="2450361" cy="605643"/>
      </dsp:txXfrm>
    </dsp:sp>
    <dsp:sp modelId="{A89CE6CE-54B0-4C5F-BA43-828345A1633C}">
      <dsp:nvSpPr>
        <dsp:cNvPr id="0" name=""/>
        <dsp:cNvSpPr/>
      </dsp:nvSpPr>
      <dsp:spPr>
        <a:xfrm>
          <a:off x="5503316" y="0"/>
          <a:ext cx="3056004" cy="605643"/>
        </a:xfrm>
        <a:prstGeom prst="chevron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Relaxation</a:t>
          </a:r>
        </a:p>
      </dsp:txBody>
      <dsp:txXfrm>
        <a:off x="5806138" y="0"/>
        <a:ext cx="2450361" cy="6056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2DE65-C712-47D5-8DB9-ACC337BCCF1D}">
      <dsp:nvSpPr>
        <dsp:cNvPr id="0" name=""/>
        <dsp:cNvSpPr/>
      </dsp:nvSpPr>
      <dsp:spPr>
        <a:xfrm>
          <a:off x="66501" y="0"/>
          <a:ext cx="3056004" cy="605643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Polarisation</a:t>
          </a:r>
        </a:p>
      </dsp:txBody>
      <dsp:txXfrm>
        <a:off x="369323" y="0"/>
        <a:ext cx="2450361" cy="605643"/>
      </dsp:txXfrm>
    </dsp:sp>
    <dsp:sp modelId="{BED444DD-DAB3-4888-A5F3-A5AD835FAF7B}">
      <dsp:nvSpPr>
        <dsp:cNvPr id="0" name=""/>
        <dsp:cNvSpPr/>
      </dsp:nvSpPr>
      <dsp:spPr>
        <a:xfrm>
          <a:off x="2752912" y="0"/>
          <a:ext cx="3056004" cy="605643"/>
        </a:xfrm>
        <a:prstGeom prst="chevron">
          <a:avLst/>
        </a:prstGeom>
        <a:solidFill>
          <a:srgbClr val="385D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Résonance</a:t>
          </a:r>
        </a:p>
      </dsp:txBody>
      <dsp:txXfrm>
        <a:off x="3055734" y="0"/>
        <a:ext cx="2450361" cy="605643"/>
      </dsp:txXfrm>
    </dsp:sp>
    <dsp:sp modelId="{A89CE6CE-54B0-4C5F-BA43-828345A1633C}">
      <dsp:nvSpPr>
        <dsp:cNvPr id="0" name=""/>
        <dsp:cNvSpPr/>
      </dsp:nvSpPr>
      <dsp:spPr>
        <a:xfrm>
          <a:off x="5503316" y="0"/>
          <a:ext cx="3056004" cy="605643"/>
        </a:xfrm>
        <a:prstGeom prst="chevron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Relaxation</a:t>
          </a:r>
        </a:p>
      </dsp:txBody>
      <dsp:txXfrm>
        <a:off x="5806138" y="0"/>
        <a:ext cx="2450361" cy="605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2DE65-C712-47D5-8DB9-ACC337BCCF1D}">
      <dsp:nvSpPr>
        <dsp:cNvPr id="0" name=""/>
        <dsp:cNvSpPr/>
      </dsp:nvSpPr>
      <dsp:spPr>
        <a:xfrm>
          <a:off x="66501" y="0"/>
          <a:ext cx="3056004" cy="605643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Polarisation</a:t>
          </a:r>
        </a:p>
      </dsp:txBody>
      <dsp:txXfrm>
        <a:off x="369323" y="0"/>
        <a:ext cx="2450361" cy="605643"/>
      </dsp:txXfrm>
    </dsp:sp>
    <dsp:sp modelId="{BED444DD-DAB3-4888-A5F3-A5AD835FAF7B}">
      <dsp:nvSpPr>
        <dsp:cNvPr id="0" name=""/>
        <dsp:cNvSpPr/>
      </dsp:nvSpPr>
      <dsp:spPr>
        <a:xfrm>
          <a:off x="2752912" y="0"/>
          <a:ext cx="3056004" cy="605643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Résonance</a:t>
          </a:r>
        </a:p>
      </dsp:txBody>
      <dsp:txXfrm>
        <a:off x="3055734" y="0"/>
        <a:ext cx="2450361" cy="605643"/>
      </dsp:txXfrm>
    </dsp:sp>
    <dsp:sp modelId="{A89CE6CE-54B0-4C5F-BA43-828345A1633C}">
      <dsp:nvSpPr>
        <dsp:cNvPr id="0" name=""/>
        <dsp:cNvSpPr/>
      </dsp:nvSpPr>
      <dsp:spPr>
        <a:xfrm>
          <a:off x="5503316" y="0"/>
          <a:ext cx="3056004" cy="605643"/>
        </a:xfrm>
        <a:prstGeom prst="chevron">
          <a:avLst/>
        </a:prstGeom>
        <a:solidFill>
          <a:srgbClr val="385D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Relaxation</a:t>
          </a:r>
        </a:p>
      </dsp:txBody>
      <dsp:txXfrm>
        <a:off x="5806138" y="0"/>
        <a:ext cx="2450361" cy="605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E2A93-9541-4959-A8DC-914DE3EF62C0}" type="datetimeFigureOut">
              <a:rPr lang="en-US" smtClean="0"/>
              <a:t>1/23/2026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94082-AD6C-44F8-95D9-00670693714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86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08A24-3908-FD4C-A1B5-D241FD2225EA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0BDCF-F4C7-6443-9135-F711457E38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6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038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009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3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94747048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0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B366D9C-9B35-42C9-AA46-F08FB20A733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15068110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19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BDB6125-7A79-4770-97EF-114DF134FAF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77840805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96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00A3BF5-1AEC-440D-9B43-50ABC509AD3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30869168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Bases physiques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Principe d’acquisition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Séquences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AEE69D2E-887A-43C5-BB92-EDBD62F5F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39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0" y="393391"/>
            <a:ext cx="9906000" cy="565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9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6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0.png"/><Relationship Id="rId5" Type="http://schemas.openxmlformats.org/officeDocument/2006/relationships/image" Target="../media/image780.png"/><Relationship Id="rId4" Type="http://schemas.openxmlformats.org/officeDocument/2006/relationships/image" Target="../media/image7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0.png"/><Relationship Id="rId3" Type="http://schemas.openxmlformats.org/officeDocument/2006/relationships/image" Target="../media/image6.gif"/><Relationship Id="rId7" Type="http://schemas.openxmlformats.org/officeDocument/2006/relationships/image" Target="../media/image4.jpe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0.png"/><Relationship Id="rId5" Type="http://schemas.openxmlformats.org/officeDocument/2006/relationships/image" Target="../media/image820.png"/><Relationship Id="rId4" Type="http://schemas.openxmlformats.org/officeDocument/2006/relationships/image" Target="../media/image790.png"/><Relationship Id="rId9" Type="http://schemas.openxmlformats.org/officeDocument/2006/relationships/image" Target="../media/image8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93.png"/><Relationship Id="rId4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4.jpe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5.png"/><Relationship Id="rId1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12" Type="http://schemas.openxmlformats.org/officeDocument/2006/relationships/image" Target="../media/image180.png"/><Relationship Id="rId17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microsoft.com/office/2007/relationships/diagramDrawing" Target="../diagrams/drawing1.xml"/><Relationship Id="rId5" Type="http://schemas.openxmlformats.org/officeDocument/2006/relationships/image" Target="../media/image4.jpeg"/><Relationship Id="rId15" Type="http://schemas.openxmlformats.org/officeDocument/2006/relationships/image" Target="../media/image210.png"/><Relationship Id="rId10" Type="http://schemas.openxmlformats.org/officeDocument/2006/relationships/diagramColors" Target="../diagrams/colors1.xml"/><Relationship Id="rId19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20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maios.com/fr/e-mri/codage-spatial-du-signal/codage-de-phase" TargetMode="External"/><Relationship Id="rId4" Type="http://schemas.openxmlformats.org/officeDocument/2006/relationships/image" Target="../media/image3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image" Target="../media/image27.png"/><Relationship Id="rId7" Type="http://schemas.openxmlformats.org/officeDocument/2006/relationships/image" Target="../media/image3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0.png"/><Relationship Id="rId5" Type="http://schemas.openxmlformats.org/officeDocument/2006/relationships/image" Target="../media/image290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imaios.com/fr/e-mri/codage-spatial-du-signal/codage-par-la-frequence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80.png"/><Relationship Id="rId5" Type="http://schemas.openxmlformats.org/officeDocument/2006/relationships/diagramLayout" Target="../diagrams/layout2.xml"/><Relationship Id="rId15" Type="http://schemas.openxmlformats.org/officeDocument/2006/relationships/image" Target="../media/image13.png"/><Relationship Id="rId10" Type="http://schemas.openxmlformats.org/officeDocument/2006/relationships/image" Target="../media/image230.png"/><Relationship Id="rId4" Type="http://schemas.openxmlformats.org/officeDocument/2006/relationships/diagramData" Target="../diagrams/data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hyperlink" Target="https://www.imaios.com/fr/e-Cours/e-MRI/Bases-physiques/Espace-K" TargetMode="Externa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hyperlink" Target="https://www.imaios.com/fr/e-Cours/e-MRI/Bases-physiques/Espace-K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hyperlink" Target="https://www.imaios.com/fr/e-Cours/e-MRI/Bases-physiques/Espace-K" TargetMode="Externa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imaios.com/fr/e-Cours/e-MRI/Bases-physiques/remplissage-lineaire-espace-K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80.pn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5.png"/><Relationship Id="rId1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5" Type="http://schemas.openxmlformats.org/officeDocument/2006/relationships/hyperlink" Target="https://www.imaios.com/fr/e-Cours/e-MRI/Signal-RMN-et-Contraste-de-base/enregistrement-signal" TargetMode="Externa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705451"/>
            <a:ext cx="99060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UE 832</a:t>
            </a:r>
          </a:p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Imagerie par Résonance Magnétique</a:t>
            </a:r>
          </a:p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RMN à l’IRM : principe d’acquisition d’une image</a:t>
            </a:r>
          </a:p>
          <a:p>
            <a:pPr algn="ctr"/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Pauline Lefebvre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Pauline.lefebvre@univ-lorraine.fr</a:t>
            </a:r>
            <a:b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Janvier 2026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3118E2-69EE-47D4-8BC4-7D3985E481A2}"/>
              </a:ext>
            </a:extLst>
          </p:cNvPr>
          <p:cNvSpPr/>
          <p:nvPr/>
        </p:nvSpPr>
        <p:spPr>
          <a:xfrm>
            <a:off x="4781955" y="5926856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hlinkClick r:id="rId3"/>
              </a:rPr>
              <a:t>Cours d'IRM (Imagerie par résonance magnétique) en ligne (imaios.com)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235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Relaxation </a:t>
            </a:r>
            <a:r>
              <a:rPr lang="fr-FR" sz="2000" b="0" kern="0" dirty="0">
                <a:solidFill>
                  <a:schemeClr val="accent6">
                    <a:lumMod val="50000"/>
                  </a:schemeClr>
                </a:solidFill>
                <a:ea typeface="ＭＳ Ｐゴシック"/>
              </a:rPr>
              <a:t>longitudinale</a:t>
            </a:r>
            <a:r>
              <a:rPr lang="fr-FR" sz="2000" b="0" kern="0" dirty="0">
                <a:ea typeface="ＭＳ Ｐゴシック"/>
              </a:rPr>
              <a:t> vs </a:t>
            </a:r>
            <a:r>
              <a:rPr lang="fr-FR" sz="2000" b="0" kern="0" dirty="0">
                <a:solidFill>
                  <a:schemeClr val="accent6"/>
                </a:solidFill>
                <a:ea typeface="ＭＳ Ｐゴシック"/>
              </a:rPr>
              <a:t>transversale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B773DA40-1C14-42EC-8168-339C37D45121}"/>
              </a:ext>
            </a:extLst>
          </p:cNvPr>
          <p:cNvSpPr txBox="1">
            <a:spLocks/>
          </p:cNvSpPr>
          <p:nvPr/>
        </p:nvSpPr>
        <p:spPr>
          <a:xfrm>
            <a:off x="754418" y="1607481"/>
            <a:ext cx="4198582" cy="491593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fr-FR" sz="2000" b="1" dirty="0"/>
              <a:t>Relaxation 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longitudinale = T1</a:t>
            </a:r>
          </a:p>
          <a:p>
            <a:pPr marL="0" lvl="2" indent="0">
              <a:buNone/>
            </a:pPr>
            <a:endParaRPr lang="fr-FR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457200" lvl="2" indent="-457200"/>
            <a:r>
              <a:rPr lang="fr-FR" sz="1600" dirty="0"/>
              <a:t>Relaxation T1 ou spin réseau </a:t>
            </a:r>
          </a:p>
          <a:p>
            <a:pPr marL="457200" lvl="2" indent="-457200"/>
            <a:r>
              <a:rPr lang="fr-FR" sz="1600" dirty="0"/>
              <a:t>Libération d’énergie thermique des spins</a:t>
            </a:r>
          </a:p>
          <a:p>
            <a:pPr marL="457200" lvl="2" indent="-457200"/>
            <a:endParaRPr lang="fr-FR" sz="1600" dirty="0"/>
          </a:p>
          <a:p>
            <a:pPr marL="457200" lvl="2" indent="-457200"/>
            <a:r>
              <a:rPr lang="fr-FR" sz="1600" b="1" dirty="0"/>
              <a:t>Repousse de l’aimantation </a:t>
            </a:r>
            <a:r>
              <a:rPr lang="fr-FR" sz="1600" b="1" dirty="0" err="1"/>
              <a:t>Mz</a:t>
            </a:r>
            <a:endParaRPr lang="fr-FR" sz="1600" b="1" dirty="0"/>
          </a:p>
          <a:p>
            <a:pPr marL="457200" lvl="2" indent="-457200"/>
            <a:r>
              <a:rPr lang="fr-FR" sz="1600" dirty="0"/>
              <a:t>T1 = temps pour que </a:t>
            </a:r>
            <a:r>
              <a:rPr lang="fr-FR" sz="1600" dirty="0" err="1"/>
              <a:t>Mz</a:t>
            </a:r>
            <a:r>
              <a:rPr lang="fr-FR" sz="1600" dirty="0"/>
              <a:t> = </a:t>
            </a:r>
            <a:r>
              <a:rPr lang="fr-FR" sz="1600" b="1" dirty="0"/>
              <a:t>63% de son état initial</a:t>
            </a:r>
          </a:p>
          <a:p>
            <a:pPr marL="457200" lvl="2" indent="-457200"/>
            <a:r>
              <a:rPr lang="fr-FR" sz="1600" dirty="0"/>
              <a:t>Dépend du champ magnétique B0</a:t>
            </a:r>
          </a:p>
          <a:p>
            <a:pPr marL="457200" lvl="2" indent="-457200"/>
            <a:r>
              <a:rPr lang="fr-FR" sz="1600" dirty="0"/>
              <a:t>Plus lent dans l’eau libre et milieux avec mouvements moléculaires rapides ou très lents (glace)</a:t>
            </a:r>
          </a:p>
          <a:p>
            <a:pPr marL="457200" lvl="2" indent="-457200"/>
            <a:r>
              <a:rPr lang="fr-FR" sz="1600" dirty="0"/>
              <a:t>Plus rapide dans milieux avec grosses molécules tels les graisses</a:t>
            </a:r>
          </a:p>
          <a:p>
            <a:pPr marL="457200" lvl="2" indent="-457200"/>
            <a:r>
              <a:rPr lang="fr-FR" sz="1600" dirty="0"/>
              <a:t>Beaucoup plus grand que temps T2 (x100)</a:t>
            </a:r>
          </a:p>
          <a:p>
            <a:pPr marL="457200" lvl="2" indent="-457200"/>
            <a:r>
              <a:rPr lang="fr-FR" sz="1600" dirty="0"/>
              <a:t>500 ms &lt; T1 tissus &lt; 2000 ms</a:t>
            </a:r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97332AB5-07E5-4BE6-A45C-83249836ADE3}"/>
              </a:ext>
            </a:extLst>
          </p:cNvPr>
          <p:cNvSpPr txBox="1">
            <a:spLocks/>
          </p:cNvSpPr>
          <p:nvPr/>
        </p:nvSpPr>
        <p:spPr>
          <a:xfrm>
            <a:off x="5158036" y="1641187"/>
            <a:ext cx="4104456" cy="3575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34735" marR="0" lvl="1" algn="ctr" defTabSz="9936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1D4F1"/>
              </a:buClr>
              <a:buSzPct val="70000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Relaxation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transversale = T2</a:t>
            </a:r>
          </a:p>
          <a:p>
            <a:pPr marL="174625" lvl="2">
              <a:spcAft>
                <a:spcPts val="600"/>
              </a:spcAft>
              <a:buClr>
                <a:srgbClr val="707070"/>
              </a:buClr>
              <a:buSzPct val="70000"/>
            </a:pPr>
            <a:endParaRPr lang="fr-FR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Relaxation T2 ou spin-spin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Déphasage des spins  - inhomogénéités de champs propre aux tissus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b="1" dirty="0"/>
              <a:t>Décroissance de l’aimantation </a:t>
            </a:r>
            <a:r>
              <a:rPr lang="fr-FR" sz="1600" b="1" dirty="0" err="1"/>
              <a:t>Mxy</a:t>
            </a:r>
            <a:endParaRPr lang="fr-FR" sz="1600" b="1" dirty="0"/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b="1" dirty="0"/>
              <a:t>T2 = temps pour que </a:t>
            </a:r>
            <a:r>
              <a:rPr lang="fr-FR" sz="1600" b="1" dirty="0" err="1"/>
              <a:t>Mxy</a:t>
            </a:r>
            <a:r>
              <a:rPr lang="fr-FR" sz="1600" b="1" dirty="0"/>
              <a:t> retombe à 37% de sa valeur après excitation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Plus long dans structure liquidienne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Beaucoup plus petit que T1 (1/100)</a:t>
            </a:r>
          </a:p>
          <a:p>
            <a:pPr marL="631825" lvl="2" indent="-457200">
              <a:spcAft>
                <a:spcPts val="600"/>
              </a:spcAft>
              <a:buClr>
                <a:srgbClr val="707070"/>
              </a:buClr>
              <a:buSzPct val="70000"/>
              <a:buFont typeface="Arial" pitchFamily="34" charset="0"/>
              <a:buChar char="•"/>
            </a:pPr>
            <a:r>
              <a:rPr lang="fr-FR" sz="1600" dirty="0"/>
              <a:t>30 ms &lt; T2 tissus &lt; 100 ms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CC129F9-4508-47D6-B1C9-21DC316BA6BE}"/>
              </a:ext>
            </a:extLst>
          </p:cNvPr>
          <p:cNvCxnSpPr>
            <a:cxnSpLocks/>
          </p:cNvCxnSpPr>
          <p:nvPr/>
        </p:nvCxnSpPr>
        <p:spPr>
          <a:xfrm>
            <a:off x="5158036" y="1641187"/>
            <a:ext cx="0" cy="46072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F48E5D1-2138-4EAF-A9B5-7BE57BF78FD5}"/>
              </a:ext>
            </a:extLst>
          </p:cNvPr>
          <p:cNvSpPr txBox="1"/>
          <p:nvPr/>
        </p:nvSpPr>
        <p:spPr>
          <a:xfrm>
            <a:off x="4729641" y="6338749"/>
            <a:ext cx="86433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T1 &gt; T2</a:t>
            </a:r>
          </a:p>
        </p:txBody>
      </p:sp>
      <p:sp>
        <p:nvSpPr>
          <p:cNvPr id="10" name="Cœur 9">
            <a:extLst>
              <a:ext uri="{FF2B5EF4-FFF2-40B4-BE49-F238E27FC236}">
                <a16:creationId xmlns:a16="http://schemas.microsoft.com/office/drawing/2014/main" id="{54C88A01-F8A8-4832-9BBA-0641C05E6BB2}"/>
              </a:ext>
            </a:extLst>
          </p:cNvPr>
          <p:cNvSpPr/>
          <p:nvPr/>
        </p:nvSpPr>
        <p:spPr>
          <a:xfrm>
            <a:off x="4088661" y="633874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009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FD79E9F-5B7F-492F-AE1A-D346E909F9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050" y="2857500"/>
            <a:ext cx="8915400" cy="1143000"/>
          </a:xfrm>
        </p:spPr>
        <p:txBody>
          <a:bodyPr>
            <a:no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De la RMN à l’IRM : principe d’acquisition d’une image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8FDFAFE-A224-488E-97A6-E68976257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2375505-F693-43FB-BBD5-233051D7F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7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55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3C37190-6452-46BA-B6BD-4269AC193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08D78A1-A8A9-4535-8030-E6A4BCEE2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0D98387-7879-4150-8D1C-1090F4B8FB8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Quelle utilité 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3FAB0C6E-FDEB-47CC-B9DD-B3B46BED238E}"/>
              </a:ext>
            </a:extLst>
          </p:cNvPr>
          <p:cNvSpPr txBox="1">
            <a:spLocks/>
          </p:cNvSpPr>
          <p:nvPr/>
        </p:nvSpPr>
        <p:spPr>
          <a:xfrm>
            <a:off x="343786" y="1346459"/>
            <a:ext cx="9447914" cy="30350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L’expérience de RMN décrite précédemment permet de capter un signal global dont les caractéristiques vont dépendre de propriétés intrinsèques aux tissus (temps T2, temps T1, densité d’eau…)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IRM = imagerie (2D ou 3D) = comment est-ce qu’on « extrait » les positions spatiales de ces signaux ?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b="0" kern="0" dirty="0">
              <a:ea typeface="ＭＳ Ｐゴシック"/>
            </a:endParaRPr>
          </a:p>
          <a:p>
            <a:pPr marL="457200" lvl="1" indent="0" algn="ctr">
              <a:buClr>
                <a:srgbClr val="00A7F2"/>
              </a:buClr>
              <a:buNone/>
              <a:defRPr/>
            </a:pPr>
            <a:r>
              <a:rPr lang="fr-FR" sz="1800" kern="0" dirty="0">
                <a:ea typeface="ＭＳ Ｐゴシック"/>
                <a:sym typeface="Wingdings" panose="05000000000000000000" pitchFamily="2" charset="2"/>
              </a:rPr>
              <a:t> </a:t>
            </a:r>
            <a:r>
              <a:rPr lang="fr-FR" sz="1800" kern="0" dirty="0">
                <a:ea typeface="ＭＳ Ｐゴシック"/>
              </a:rPr>
              <a:t>Introduction de </a:t>
            </a:r>
            <a:r>
              <a:rPr lang="fr-FR" sz="1800" b="1" kern="0" dirty="0">
                <a:ea typeface="ＭＳ Ｐゴシック"/>
              </a:rPr>
              <a:t>gradients de champ magnétique</a:t>
            </a:r>
            <a:r>
              <a:rPr lang="fr-FR" sz="1800" kern="0" dirty="0">
                <a:ea typeface="ＭＳ Ｐゴシック"/>
              </a:rPr>
              <a:t> !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680290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FE93CE-0C54-4BED-80FA-7AA60F1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3797045-FCFA-455F-A046-A95022513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D644B18-E367-4C3F-9DC7-7031E77853C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Un gradient, c’est quoi 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5" name="Picture 4" descr="gradient1">
            <a:extLst>
              <a:ext uri="{FF2B5EF4-FFF2-40B4-BE49-F238E27FC236}">
                <a16:creationId xmlns:a16="http://schemas.microsoft.com/office/drawing/2014/main" id="{23C217A1-34F6-4D03-8EB2-A00AE9266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54" y="1197546"/>
            <a:ext cx="330985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149832-A642-4540-8F7E-3B967D76243B}"/>
              </a:ext>
            </a:extLst>
          </p:cNvPr>
          <p:cNvSpPr/>
          <p:nvPr/>
        </p:nvSpPr>
        <p:spPr>
          <a:xfrm>
            <a:off x="4608216" y="16295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Exemple : gradient de profondeur</a:t>
            </a:r>
          </a:p>
          <a:p>
            <a:endParaRPr lang="fr-FR" dirty="0"/>
          </a:p>
          <a:p>
            <a:r>
              <a:rPr lang="fr-FR" dirty="0"/>
              <a:t>Autre exemples ??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FB9512F2-00EB-4DCF-9B31-41C8C9030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780" y="393385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 dirty="0"/>
          </a:p>
        </p:txBody>
      </p:sp>
      <p:pic>
        <p:nvPicPr>
          <p:cNvPr id="8" name="Picture 5" descr="gradient2">
            <a:extLst>
              <a:ext uri="{FF2B5EF4-FFF2-40B4-BE49-F238E27FC236}">
                <a16:creationId xmlns:a16="http://schemas.microsoft.com/office/drawing/2014/main" id="{37AC27E3-B456-4C28-BB12-5410505CA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20" y="4897654"/>
            <a:ext cx="1850157" cy="145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C29FB3EF-7D66-4BAF-8410-B17B109D6D12}"/>
              </a:ext>
            </a:extLst>
          </p:cNvPr>
          <p:cNvSpPr txBox="1">
            <a:spLocks/>
          </p:cNvSpPr>
          <p:nvPr/>
        </p:nvSpPr>
        <p:spPr>
          <a:xfrm>
            <a:off x="244077" y="4009152"/>
            <a:ext cx="9447914" cy="174785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fr-FR" sz="1800" b="0" dirty="0"/>
              <a:t>Gradient =  Variation d’une donnée physique dans l’espace</a:t>
            </a:r>
          </a:p>
          <a:p>
            <a:r>
              <a:rPr lang="fr-FR" sz="1800" b="0" dirty="0"/>
              <a:t>En IRM = Gradients de champ magnétique dans les 3 directions de l’espace</a:t>
            </a:r>
          </a:p>
          <a:p>
            <a:pPr marL="0" indent="0">
              <a:buNone/>
            </a:pPr>
            <a:r>
              <a:rPr lang="fr-FR" sz="1800" b="0" dirty="0"/>
              <a:t>Ces gradients sont exprimés en </a:t>
            </a:r>
            <a:r>
              <a:rPr lang="fr-FR" sz="1800" b="0" dirty="0" err="1"/>
              <a:t>mT</a:t>
            </a:r>
            <a:r>
              <a:rPr lang="fr-FR" sz="1800" b="0" dirty="0"/>
              <a:t>/m (~50 </a:t>
            </a:r>
            <a:r>
              <a:rPr lang="fr-FR" sz="1800" b="0" dirty="0" err="1"/>
              <a:t>mT</a:t>
            </a:r>
            <a:r>
              <a:rPr lang="fr-FR" sz="1800" b="0" dirty="0"/>
              <a:t>/m).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57950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FE93CE-0C54-4BED-80FA-7AA60F1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3797045-FCFA-455F-A046-A95022513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D644B18-E367-4C3F-9DC7-7031E77853C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Gradients de champ magnétique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390C4061-2BDC-4DE3-AB43-4D36D0F3A17C}"/>
              </a:ext>
            </a:extLst>
          </p:cNvPr>
          <p:cNvGrpSpPr>
            <a:grpSpLocks/>
          </p:cNvGrpSpPr>
          <p:nvPr/>
        </p:nvGrpSpPr>
        <p:grpSpPr bwMode="auto">
          <a:xfrm>
            <a:off x="692244" y="1204969"/>
            <a:ext cx="8239125" cy="5014312"/>
            <a:chOff x="474" y="960"/>
            <a:chExt cx="4916" cy="2776"/>
          </a:xfrm>
        </p:grpSpPr>
        <p:sp>
          <p:nvSpPr>
            <p:cNvPr id="11" name="AutoShape 4">
              <a:extLst>
                <a:ext uri="{FF2B5EF4-FFF2-40B4-BE49-F238E27FC236}">
                  <a16:creationId xmlns:a16="http://schemas.microsoft.com/office/drawing/2014/main" id="{D846C19C-99E4-4987-801F-8B434BBDD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77"/>
              <a:ext cx="1043" cy="2059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" name="AutoShape 5">
              <a:extLst>
                <a:ext uri="{FF2B5EF4-FFF2-40B4-BE49-F238E27FC236}">
                  <a16:creationId xmlns:a16="http://schemas.microsoft.com/office/drawing/2014/main" id="{14644F54-5F33-48C5-933D-7BA3BDC39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6" y="1177"/>
              <a:ext cx="1043" cy="2059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C0A557AA-AB70-40EA-842C-BB8746A38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" y="1592"/>
              <a:ext cx="953" cy="257"/>
            </a:xfrm>
            <a:custGeom>
              <a:avLst/>
              <a:gdLst>
                <a:gd name="T0" fmla="*/ 0 w 1732"/>
                <a:gd name="T1" fmla="*/ 92 h 362"/>
                <a:gd name="T2" fmla="*/ 133 w 1732"/>
                <a:gd name="T3" fmla="*/ 92 h 362"/>
                <a:gd name="T4" fmla="*/ 158 w 1732"/>
                <a:gd name="T5" fmla="*/ 0 h 362"/>
                <a:gd name="T6" fmla="*/ 25 w 1732"/>
                <a:gd name="T7" fmla="*/ 0 h 362"/>
                <a:gd name="T8" fmla="*/ 0 w 1732"/>
                <a:gd name="T9" fmla="*/ 92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AC39FED2-1EAB-4A55-899F-31EF6FD44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" y="2236"/>
              <a:ext cx="952" cy="257"/>
            </a:xfrm>
            <a:custGeom>
              <a:avLst/>
              <a:gdLst>
                <a:gd name="T0" fmla="*/ 0 w 1732"/>
                <a:gd name="T1" fmla="*/ 92 h 362"/>
                <a:gd name="T2" fmla="*/ 132 w 1732"/>
                <a:gd name="T3" fmla="*/ 92 h 362"/>
                <a:gd name="T4" fmla="*/ 158 w 1732"/>
                <a:gd name="T5" fmla="*/ 0 h 362"/>
                <a:gd name="T6" fmla="*/ 25 w 1732"/>
                <a:gd name="T7" fmla="*/ 0 h 362"/>
                <a:gd name="T8" fmla="*/ 0 w 1732"/>
                <a:gd name="T9" fmla="*/ 92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F2B0CCEE-5DC9-4963-ABA9-298783D82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" y="2876"/>
              <a:ext cx="953" cy="257"/>
            </a:xfrm>
            <a:custGeom>
              <a:avLst/>
              <a:gdLst>
                <a:gd name="T0" fmla="*/ 0 w 1732"/>
                <a:gd name="T1" fmla="*/ 92 h 362"/>
                <a:gd name="T2" fmla="*/ 133 w 1732"/>
                <a:gd name="T3" fmla="*/ 92 h 362"/>
                <a:gd name="T4" fmla="*/ 158 w 1732"/>
                <a:gd name="T5" fmla="*/ 0 h 362"/>
                <a:gd name="T6" fmla="*/ 25 w 1732"/>
                <a:gd name="T7" fmla="*/ 0 h 362"/>
                <a:gd name="T8" fmla="*/ 0 w 1732"/>
                <a:gd name="T9" fmla="*/ 92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AutoShape 9">
              <a:extLst>
                <a:ext uri="{FF2B5EF4-FFF2-40B4-BE49-F238E27FC236}">
                  <a16:creationId xmlns:a16="http://schemas.microsoft.com/office/drawing/2014/main" id="{DB049A26-B30B-4A80-AE5C-7F3A099D4FB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36" y="1548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7" name="AutoShape 10">
              <a:extLst>
                <a:ext uri="{FF2B5EF4-FFF2-40B4-BE49-F238E27FC236}">
                  <a16:creationId xmlns:a16="http://schemas.microsoft.com/office/drawing/2014/main" id="{031FB6D7-8CFC-4E8E-99CD-802847E239E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64" y="1501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9FFBD2F7-936E-4B11-85DA-F3529B28E47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93" y="1455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" name="AutoShape 12">
              <a:extLst>
                <a:ext uri="{FF2B5EF4-FFF2-40B4-BE49-F238E27FC236}">
                  <a16:creationId xmlns:a16="http://schemas.microsoft.com/office/drawing/2014/main" id="{FE43F9C8-0CE5-434C-B81B-3F04F1A9F4E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22" y="1404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" name="AutoShape 13">
              <a:extLst>
                <a:ext uri="{FF2B5EF4-FFF2-40B4-BE49-F238E27FC236}">
                  <a16:creationId xmlns:a16="http://schemas.microsoft.com/office/drawing/2014/main" id="{6ABF0D1E-BB67-4C72-A8C7-5E91D6B950A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51" y="1353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" name="AutoShape 14">
              <a:extLst>
                <a:ext uri="{FF2B5EF4-FFF2-40B4-BE49-F238E27FC236}">
                  <a16:creationId xmlns:a16="http://schemas.microsoft.com/office/drawing/2014/main" id="{9E622070-8DB7-4072-B3B8-9C9BD11D306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62" y="1546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" name="AutoShape 15">
              <a:extLst>
                <a:ext uri="{FF2B5EF4-FFF2-40B4-BE49-F238E27FC236}">
                  <a16:creationId xmlns:a16="http://schemas.microsoft.com/office/drawing/2014/main" id="{55E4A900-C814-4D2B-A3F9-42C201F77C5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90" y="1500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" name="AutoShape 16">
              <a:extLst>
                <a:ext uri="{FF2B5EF4-FFF2-40B4-BE49-F238E27FC236}">
                  <a16:creationId xmlns:a16="http://schemas.microsoft.com/office/drawing/2014/main" id="{4358081C-0758-4879-9943-A0A28A7CB65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19" y="1454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" name="AutoShape 17">
              <a:extLst>
                <a:ext uri="{FF2B5EF4-FFF2-40B4-BE49-F238E27FC236}">
                  <a16:creationId xmlns:a16="http://schemas.microsoft.com/office/drawing/2014/main" id="{82D9D542-830A-448F-BB73-8C3FB4A1B82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48" y="1402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" name="AutoShape 18">
              <a:extLst>
                <a:ext uri="{FF2B5EF4-FFF2-40B4-BE49-F238E27FC236}">
                  <a16:creationId xmlns:a16="http://schemas.microsoft.com/office/drawing/2014/main" id="{04C16937-5BA0-4668-AA09-3D2D75AB4EE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78" y="1352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" name="AutoShape 19">
              <a:extLst>
                <a:ext uri="{FF2B5EF4-FFF2-40B4-BE49-F238E27FC236}">
                  <a16:creationId xmlns:a16="http://schemas.microsoft.com/office/drawing/2014/main" id="{49AF5A4D-8144-41CC-A906-A9B8973ED77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89" y="1546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" name="AutoShape 20">
              <a:extLst>
                <a:ext uri="{FF2B5EF4-FFF2-40B4-BE49-F238E27FC236}">
                  <a16:creationId xmlns:a16="http://schemas.microsoft.com/office/drawing/2014/main" id="{4C85883A-37C4-4E17-9112-2C1334E5A46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17" y="1500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" name="AutoShape 21">
              <a:extLst>
                <a:ext uri="{FF2B5EF4-FFF2-40B4-BE49-F238E27FC236}">
                  <a16:creationId xmlns:a16="http://schemas.microsoft.com/office/drawing/2014/main" id="{9B165FC0-9C14-42B1-9642-586975D23BB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46" y="1454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" name="AutoShape 22">
              <a:extLst>
                <a:ext uri="{FF2B5EF4-FFF2-40B4-BE49-F238E27FC236}">
                  <a16:creationId xmlns:a16="http://schemas.microsoft.com/office/drawing/2014/main" id="{6986E09A-6A26-4FF5-AC91-BF3C7FCDDFC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75" y="1402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" name="AutoShape 23">
              <a:extLst>
                <a:ext uri="{FF2B5EF4-FFF2-40B4-BE49-F238E27FC236}">
                  <a16:creationId xmlns:a16="http://schemas.microsoft.com/office/drawing/2014/main" id="{722DCB56-188E-4BF4-8D9C-E5FC74B2328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04" y="1352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" name="AutoShape 24">
              <a:extLst>
                <a:ext uri="{FF2B5EF4-FFF2-40B4-BE49-F238E27FC236}">
                  <a16:creationId xmlns:a16="http://schemas.microsoft.com/office/drawing/2014/main" id="{E51E4880-DB68-4673-BF56-2867E788048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15" y="1546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" name="AutoShape 25">
              <a:extLst>
                <a:ext uri="{FF2B5EF4-FFF2-40B4-BE49-F238E27FC236}">
                  <a16:creationId xmlns:a16="http://schemas.microsoft.com/office/drawing/2014/main" id="{52105B65-207A-4A4C-AD57-B8FA1733A88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44" y="1500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3" name="AutoShape 26">
              <a:extLst>
                <a:ext uri="{FF2B5EF4-FFF2-40B4-BE49-F238E27FC236}">
                  <a16:creationId xmlns:a16="http://schemas.microsoft.com/office/drawing/2014/main" id="{81282E6C-1CDD-4CE9-BDAC-6AB348F54C8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73" y="1454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4" name="AutoShape 27">
              <a:extLst>
                <a:ext uri="{FF2B5EF4-FFF2-40B4-BE49-F238E27FC236}">
                  <a16:creationId xmlns:a16="http://schemas.microsoft.com/office/drawing/2014/main" id="{BF4BEF10-3689-48D4-BB32-02002FEAC17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01" y="1402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5" name="AutoShape 28">
              <a:extLst>
                <a:ext uri="{FF2B5EF4-FFF2-40B4-BE49-F238E27FC236}">
                  <a16:creationId xmlns:a16="http://schemas.microsoft.com/office/drawing/2014/main" id="{F792158E-EEA2-4456-8FC2-829DB12ED7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31" y="1352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6" name="AutoShape 29">
              <a:extLst>
                <a:ext uri="{FF2B5EF4-FFF2-40B4-BE49-F238E27FC236}">
                  <a16:creationId xmlns:a16="http://schemas.microsoft.com/office/drawing/2014/main" id="{188509A8-C48C-40EA-BD06-5047AAFF5EC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41" y="1548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7" name="AutoShape 30">
              <a:extLst>
                <a:ext uri="{FF2B5EF4-FFF2-40B4-BE49-F238E27FC236}">
                  <a16:creationId xmlns:a16="http://schemas.microsoft.com/office/drawing/2014/main" id="{F23EF2A7-2F8B-4D9B-99F1-4C5A2736EA5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69" y="1503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8" name="AutoShape 31">
              <a:extLst>
                <a:ext uri="{FF2B5EF4-FFF2-40B4-BE49-F238E27FC236}">
                  <a16:creationId xmlns:a16="http://schemas.microsoft.com/office/drawing/2014/main" id="{A20E25D1-74ED-4C1A-B397-76C68C172D8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8" y="1455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9" name="AutoShape 32">
              <a:extLst>
                <a:ext uri="{FF2B5EF4-FFF2-40B4-BE49-F238E27FC236}">
                  <a16:creationId xmlns:a16="http://schemas.microsoft.com/office/drawing/2014/main" id="{49328EB6-CC09-4EEF-81BA-FFA798C801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26" y="1404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0" name="AutoShape 33">
              <a:extLst>
                <a:ext uri="{FF2B5EF4-FFF2-40B4-BE49-F238E27FC236}">
                  <a16:creationId xmlns:a16="http://schemas.microsoft.com/office/drawing/2014/main" id="{F4B58DFD-4100-45E4-AD14-9741A5E5B6E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56" y="1354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1" name="AutoShape 34">
              <a:extLst>
                <a:ext uri="{FF2B5EF4-FFF2-40B4-BE49-F238E27FC236}">
                  <a16:creationId xmlns:a16="http://schemas.microsoft.com/office/drawing/2014/main" id="{6950E201-866E-40FB-AA64-4E003F18CD9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31" y="2191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2" name="AutoShape 35">
              <a:extLst>
                <a:ext uri="{FF2B5EF4-FFF2-40B4-BE49-F238E27FC236}">
                  <a16:creationId xmlns:a16="http://schemas.microsoft.com/office/drawing/2014/main" id="{3A415DE4-2C52-4690-950C-6B11353C636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60" y="2145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3" name="AutoShape 36">
              <a:extLst>
                <a:ext uri="{FF2B5EF4-FFF2-40B4-BE49-F238E27FC236}">
                  <a16:creationId xmlns:a16="http://schemas.microsoft.com/office/drawing/2014/main" id="{1E856608-2EB4-4DBF-BE9D-408D72D88C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89" y="2098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4" name="AutoShape 37">
              <a:extLst>
                <a:ext uri="{FF2B5EF4-FFF2-40B4-BE49-F238E27FC236}">
                  <a16:creationId xmlns:a16="http://schemas.microsoft.com/office/drawing/2014/main" id="{3D9C07D4-96D1-469B-B862-09EE7ABC275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18" y="2047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5" name="AutoShape 38">
              <a:extLst>
                <a:ext uri="{FF2B5EF4-FFF2-40B4-BE49-F238E27FC236}">
                  <a16:creationId xmlns:a16="http://schemas.microsoft.com/office/drawing/2014/main" id="{EA2CB8EC-E747-4C13-8AE4-58BD9F9DA4F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47" y="1997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6" name="AutoShape 39">
              <a:extLst>
                <a:ext uri="{FF2B5EF4-FFF2-40B4-BE49-F238E27FC236}">
                  <a16:creationId xmlns:a16="http://schemas.microsoft.com/office/drawing/2014/main" id="{667F84AE-32FC-49B3-8590-45ABAE232D4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57" y="2190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7" name="AutoShape 40">
              <a:extLst>
                <a:ext uri="{FF2B5EF4-FFF2-40B4-BE49-F238E27FC236}">
                  <a16:creationId xmlns:a16="http://schemas.microsoft.com/office/drawing/2014/main" id="{C963FFB9-2998-4433-A3BA-38369EF4C8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86" y="2144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8" name="AutoShape 41">
              <a:extLst>
                <a:ext uri="{FF2B5EF4-FFF2-40B4-BE49-F238E27FC236}">
                  <a16:creationId xmlns:a16="http://schemas.microsoft.com/office/drawing/2014/main" id="{3B1EE530-E06B-44B2-8593-C4CC28ECC47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15" y="2098"/>
              <a:ext cx="32" cy="265"/>
            </a:xfrm>
            <a:prstGeom prst="upArrow">
              <a:avLst>
                <a:gd name="adj1" fmla="val 50000"/>
                <a:gd name="adj2" fmla="val 20703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49" name="AutoShape 42">
              <a:extLst>
                <a:ext uri="{FF2B5EF4-FFF2-40B4-BE49-F238E27FC236}">
                  <a16:creationId xmlns:a16="http://schemas.microsoft.com/office/drawing/2014/main" id="{FC3850DC-6D0B-4270-8BA2-FDF35A7298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44" y="2046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0" name="AutoShape 43">
              <a:extLst>
                <a:ext uri="{FF2B5EF4-FFF2-40B4-BE49-F238E27FC236}">
                  <a16:creationId xmlns:a16="http://schemas.microsoft.com/office/drawing/2014/main" id="{85FF22DA-1833-4798-A99D-F5C05A0A050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74" y="1996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1" name="AutoShape 44">
              <a:extLst>
                <a:ext uri="{FF2B5EF4-FFF2-40B4-BE49-F238E27FC236}">
                  <a16:creationId xmlns:a16="http://schemas.microsoft.com/office/drawing/2014/main" id="{1892C36E-9658-4415-9723-5EFBD0FDAB2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84" y="2190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2" name="AutoShape 45">
              <a:extLst>
                <a:ext uri="{FF2B5EF4-FFF2-40B4-BE49-F238E27FC236}">
                  <a16:creationId xmlns:a16="http://schemas.microsoft.com/office/drawing/2014/main" id="{F3B1986F-426C-4B40-8784-4F96FC905C6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13" y="2144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3" name="AutoShape 46">
              <a:extLst>
                <a:ext uri="{FF2B5EF4-FFF2-40B4-BE49-F238E27FC236}">
                  <a16:creationId xmlns:a16="http://schemas.microsoft.com/office/drawing/2014/main" id="{61C1D7E9-8997-414D-8EE3-55C278FA373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41" y="2098"/>
              <a:ext cx="32" cy="265"/>
            </a:xfrm>
            <a:prstGeom prst="upArrow">
              <a:avLst>
                <a:gd name="adj1" fmla="val 50000"/>
                <a:gd name="adj2" fmla="val 20703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4" name="AutoShape 47">
              <a:extLst>
                <a:ext uri="{FF2B5EF4-FFF2-40B4-BE49-F238E27FC236}">
                  <a16:creationId xmlns:a16="http://schemas.microsoft.com/office/drawing/2014/main" id="{612E278A-8112-400A-B20B-E8BF66E29FD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70" y="2046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5" name="AutoShape 48">
              <a:extLst>
                <a:ext uri="{FF2B5EF4-FFF2-40B4-BE49-F238E27FC236}">
                  <a16:creationId xmlns:a16="http://schemas.microsoft.com/office/drawing/2014/main" id="{D416A393-942E-42B3-99E2-A1D2428F957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99" y="1996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6" name="AutoShape 49">
              <a:extLst>
                <a:ext uri="{FF2B5EF4-FFF2-40B4-BE49-F238E27FC236}">
                  <a16:creationId xmlns:a16="http://schemas.microsoft.com/office/drawing/2014/main" id="{9C6BAE5D-9A4C-4B2F-9D0E-6F1215E0F4E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11" y="2190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7" name="AutoShape 50">
              <a:extLst>
                <a:ext uri="{FF2B5EF4-FFF2-40B4-BE49-F238E27FC236}">
                  <a16:creationId xmlns:a16="http://schemas.microsoft.com/office/drawing/2014/main" id="{EB97EA50-80BD-4319-A0AB-E42878AAD69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40" y="2144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8" name="AutoShape 51">
              <a:extLst>
                <a:ext uri="{FF2B5EF4-FFF2-40B4-BE49-F238E27FC236}">
                  <a16:creationId xmlns:a16="http://schemas.microsoft.com/office/drawing/2014/main" id="{2418C8EA-2353-433E-B25F-AFC1B7ED336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69" y="2098"/>
              <a:ext cx="30" cy="265"/>
            </a:xfrm>
            <a:prstGeom prst="upArrow">
              <a:avLst>
                <a:gd name="adj1" fmla="val 50000"/>
                <a:gd name="adj2" fmla="val 22083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59" name="AutoShape 52">
              <a:extLst>
                <a:ext uri="{FF2B5EF4-FFF2-40B4-BE49-F238E27FC236}">
                  <a16:creationId xmlns:a16="http://schemas.microsoft.com/office/drawing/2014/main" id="{8F27FA41-8748-4B60-90D4-B655DF33A0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97" y="2046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0" name="AutoShape 53">
              <a:extLst>
                <a:ext uri="{FF2B5EF4-FFF2-40B4-BE49-F238E27FC236}">
                  <a16:creationId xmlns:a16="http://schemas.microsoft.com/office/drawing/2014/main" id="{8B476694-51BD-4EC9-859A-F2B58EC0414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27" y="1996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1" name="AutoShape 54">
              <a:extLst>
                <a:ext uri="{FF2B5EF4-FFF2-40B4-BE49-F238E27FC236}">
                  <a16:creationId xmlns:a16="http://schemas.microsoft.com/office/drawing/2014/main" id="{6E82A8BD-DAB2-48B8-83ED-087DA61ED2D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36" y="2192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2" name="AutoShape 55">
              <a:extLst>
                <a:ext uri="{FF2B5EF4-FFF2-40B4-BE49-F238E27FC236}">
                  <a16:creationId xmlns:a16="http://schemas.microsoft.com/office/drawing/2014/main" id="{137A10E3-8FDD-4521-B681-502FD29E0CF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65" y="2147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3" name="AutoShape 56">
              <a:extLst>
                <a:ext uri="{FF2B5EF4-FFF2-40B4-BE49-F238E27FC236}">
                  <a16:creationId xmlns:a16="http://schemas.microsoft.com/office/drawing/2014/main" id="{6032AE5F-77F4-4287-912E-DF35926A3FB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4" y="2099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4" name="AutoShape 57">
              <a:extLst>
                <a:ext uri="{FF2B5EF4-FFF2-40B4-BE49-F238E27FC236}">
                  <a16:creationId xmlns:a16="http://schemas.microsoft.com/office/drawing/2014/main" id="{CA31BBBB-EE90-4C4C-8EC2-05CA56C87A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22" y="2047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5" name="AutoShape 58">
              <a:extLst>
                <a:ext uri="{FF2B5EF4-FFF2-40B4-BE49-F238E27FC236}">
                  <a16:creationId xmlns:a16="http://schemas.microsoft.com/office/drawing/2014/main" id="{3C987FB2-AA39-4E1E-9256-760E81DBED9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52" y="1997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6" name="AutoShape 59">
              <a:extLst>
                <a:ext uri="{FF2B5EF4-FFF2-40B4-BE49-F238E27FC236}">
                  <a16:creationId xmlns:a16="http://schemas.microsoft.com/office/drawing/2014/main" id="{462F694F-1230-4D7E-9CA5-A0A6CE3D396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31" y="2835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7" name="AutoShape 60">
              <a:extLst>
                <a:ext uri="{FF2B5EF4-FFF2-40B4-BE49-F238E27FC236}">
                  <a16:creationId xmlns:a16="http://schemas.microsoft.com/office/drawing/2014/main" id="{6A993CC7-114E-44B5-8361-84D24CBDD1A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60" y="2789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8" name="AutoShape 61">
              <a:extLst>
                <a:ext uri="{FF2B5EF4-FFF2-40B4-BE49-F238E27FC236}">
                  <a16:creationId xmlns:a16="http://schemas.microsoft.com/office/drawing/2014/main" id="{A7062167-B511-4697-923F-34AF1AFCE46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89" y="2742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69" name="AutoShape 62">
              <a:extLst>
                <a:ext uri="{FF2B5EF4-FFF2-40B4-BE49-F238E27FC236}">
                  <a16:creationId xmlns:a16="http://schemas.microsoft.com/office/drawing/2014/main" id="{F25C8C72-FBBD-4880-AF23-F1CB3D1431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18" y="2691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0" name="AutoShape 63">
              <a:extLst>
                <a:ext uri="{FF2B5EF4-FFF2-40B4-BE49-F238E27FC236}">
                  <a16:creationId xmlns:a16="http://schemas.microsoft.com/office/drawing/2014/main" id="{08ABBC47-9B7A-46A7-B90B-D2265684CEB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47" y="2641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1" name="AutoShape 64">
              <a:extLst>
                <a:ext uri="{FF2B5EF4-FFF2-40B4-BE49-F238E27FC236}">
                  <a16:creationId xmlns:a16="http://schemas.microsoft.com/office/drawing/2014/main" id="{429499EC-F4DE-401C-9ECD-2D45962DEA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57" y="2834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2" name="AutoShape 65">
              <a:extLst>
                <a:ext uri="{FF2B5EF4-FFF2-40B4-BE49-F238E27FC236}">
                  <a16:creationId xmlns:a16="http://schemas.microsoft.com/office/drawing/2014/main" id="{C48CD25B-1FA1-4E5F-97D7-C0D39BB7579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186" y="2788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3" name="AutoShape 66">
              <a:extLst>
                <a:ext uri="{FF2B5EF4-FFF2-40B4-BE49-F238E27FC236}">
                  <a16:creationId xmlns:a16="http://schemas.microsoft.com/office/drawing/2014/main" id="{C427CD22-83AF-486C-A128-97698FC261D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15" y="2741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4" name="AutoShape 67">
              <a:extLst>
                <a:ext uri="{FF2B5EF4-FFF2-40B4-BE49-F238E27FC236}">
                  <a16:creationId xmlns:a16="http://schemas.microsoft.com/office/drawing/2014/main" id="{27AB837E-5FB7-4273-BDEA-DD694881292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44" y="2690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5" name="AutoShape 68">
              <a:extLst>
                <a:ext uri="{FF2B5EF4-FFF2-40B4-BE49-F238E27FC236}">
                  <a16:creationId xmlns:a16="http://schemas.microsoft.com/office/drawing/2014/main" id="{B4CA5C79-5865-4270-86B1-6739793AC4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74" y="2639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6" name="AutoShape 69">
              <a:extLst>
                <a:ext uri="{FF2B5EF4-FFF2-40B4-BE49-F238E27FC236}">
                  <a16:creationId xmlns:a16="http://schemas.microsoft.com/office/drawing/2014/main" id="{EC63C4D2-DAD3-4EC6-9082-319CD686606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84" y="2834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7" name="AutoShape 70">
              <a:extLst>
                <a:ext uri="{FF2B5EF4-FFF2-40B4-BE49-F238E27FC236}">
                  <a16:creationId xmlns:a16="http://schemas.microsoft.com/office/drawing/2014/main" id="{7106BF22-C99C-469F-9CCF-DD923A2EE27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13" y="2788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8" name="AutoShape 71">
              <a:extLst>
                <a:ext uri="{FF2B5EF4-FFF2-40B4-BE49-F238E27FC236}">
                  <a16:creationId xmlns:a16="http://schemas.microsoft.com/office/drawing/2014/main" id="{4F62E231-B2A3-4E8D-AA34-E5F5C2F5C87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41" y="2741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79" name="AutoShape 72">
              <a:extLst>
                <a:ext uri="{FF2B5EF4-FFF2-40B4-BE49-F238E27FC236}">
                  <a16:creationId xmlns:a16="http://schemas.microsoft.com/office/drawing/2014/main" id="{5E17C777-91AA-4811-AFF7-D1D4C90B024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70" y="2690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0" name="AutoShape 73">
              <a:extLst>
                <a:ext uri="{FF2B5EF4-FFF2-40B4-BE49-F238E27FC236}">
                  <a16:creationId xmlns:a16="http://schemas.microsoft.com/office/drawing/2014/main" id="{AB700E3E-EE20-455B-B7DB-76B56AAAD1A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99" y="2639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1" name="AutoShape 74">
              <a:extLst>
                <a:ext uri="{FF2B5EF4-FFF2-40B4-BE49-F238E27FC236}">
                  <a16:creationId xmlns:a16="http://schemas.microsoft.com/office/drawing/2014/main" id="{4E59B563-BB4D-4071-8901-EDC83A88D6C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11" y="2834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2" name="AutoShape 75">
              <a:extLst>
                <a:ext uri="{FF2B5EF4-FFF2-40B4-BE49-F238E27FC236}">
                  <a16:creationId xmlns:a16="http://schemas.microsoft.com/office/drawing/2014/main" id="{1690D058-46AF-4503-921D-1D8B2E82242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40" y="2788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3" name="AutoShape 76">
              <a:extLst>
                <a:ext uri="{FF2B5EF4-FFF2-40B4-BE49-F238E27FC236}">
                  <a16:creationId xmlns:a16="http://schemas.microsoft.com/office/drawing/2014/main" id="{5178A402-31B5-4AA0-A159-7A5767DEA0A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69" y="2741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4" name="AutoShape 77">
              <a:extLst>
                <a:ext uri="{FF2B5EF4-FFF2-40B4-BE49-F238E27FC236}">
                  <a16:creationId xmlns:a16="http://schemas.microsoft.com/office/drawing/2014/main" id="{500F54CF-57A8-4C65-89D2-78A02ABC716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97" y="2690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5" name="AutoShape 78">
              <a:extLst>
                <a:ext uri="{FF2B5EF4-FFF2-40B4-BE49-F238E27FC236}">
                  <a16:creationId xmlns:a16="http://schemas.microsoft.com/office/drawing/2014/main" id="{0338C008-51B4-4840-8931-837A148889A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27" y="2639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6" name="AutoShape 79">
              <a:extLst>
                <a:ext uri="{FF2B5EF4-FFF2-40B4-BE49-F238E27FC236}">
                  <a16:creationId xmlns:a16="http://schemas.microsoft.com/office/drawing/2014/main" id="{5A26E204-8FC6-496A-A9D9-5013E8704A2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36" y="2836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7" name="AutoShape 80">
              <a:extLst>
                <a:ext uri="{FF2B5EF4-FFF2-40B4-BE49-F238E27FC236}">
                  <a16:creationId xmlns:a16="http://schemas.microsoft.com/office/drawing/2014/main" id="{550F018B-F7E9-4CCC-A9C8-908886FFD95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65" y="2791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8" name="AutoShape 81">
              <a:extLst>
                <a:ext uri="{FF2B5EF4-FFF2-40B4-BE49-F238E27FC236}">
                  <a16:creationId xmlns:a16="http://schemas.microsoft.com/office/drawing/2014/main" id="{F7E8E0C7-DFEE-496C-901B-8AE740FF8D3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4" y="2743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89" name="AutoShape 82">
              <a:extLst>
                <a:ext uri="{FF2B5EF4-FFF2-40B4-BE49-F238E27FC236}">
                  <a16:creationId xmlns:a16="http://schemas.microsoft.com/office/drawing/2014/main" id="{02819C32-03C9-44A1-915E-403FA910851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22" y="2691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90" name="AutoShape 83">
              <a:extLst>
                <a:ext uri="{FF2B5EF4-FFF2-40B4-BE49-F238E27FC236}">
                  <a16:creationId xmlns:a16="http://schemas.microsoft.com/office/drawing/2014/main" id="{7FEF44D4-D1F1-43DB-924A-04F52D65115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52" y="2641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91" name="Freeform 84">
              <a:extLst>
                <a:ext uri="{FF2B5EF4-FFF2-40B4-BE49-F238E27FC236}">
                  <a16:creationId xmlns:a16="http://schemas.microsoft.com/office/drawing/2014/main" id="{1BA57B80-2D9C-4C48-8E5D-43107E436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7" y="1592"/>
              <a:ext cx="952" cy="258"/>
            </a:xfrm>
            <a:custGeom>
              <a:avLst/>
              <a:gdLst>
                <a:gd name="T0" fmla="*/ 0 w 1732"/>
                <a:gd name="T1" fmla="*/ 93 h 362"/>
                <a:gd name="T2" fmla="*/ 132 w 1732"/>
                <a:gd name="T3" fmla="*/ 93 h 362"/>
                <a:gd name="T4" fmla="*/ 158 w 1732"/>
                <a:gd name="T5" fmla="*/ 0 h 362"/>
                <a:gd name="T6" fmla="*/ 25 w 1732"/>
                <a:gd name="T7" fmla="*/ 0 h 362"/>
                <a:gd name="T8" fmla="*/ 0 w 1732"/>
                <a:gd name="T9" fmla="*/ 93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92" name="Freeform 85">
              <a:extLst>
                <a:ext uri="{FF2B5EF4-FFF2-40B4-BE49-F238E27FC236}">
                  <a16:creationId xmlns:a16="http://schemas.microsoft.com/office/drawing/2014/main" id="{E5354020-1A1B-4837-B837-9D8E2B4FE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3" y="2236"/>
              <a:ext cx="952" cy="257"/>
            </a:xfrm>
            <a:custGeom>
              <a:avLst/>
              <a:gdLst>
                <a:gd name="T0" fmla="*/ 0 w 1732"/>
                <a:gd name="T1" fmla="*/ 92 h 362"/>
                <a:gd name="T2" fmla="*/ 132 w 1732"/>
                <a:gd name="T3" fmla="*/ 92 h 362"/>
                <a:gd name="T4" fmla="*/ 158 w 1732"/>
                <a:gd name="T5" fmla="*/ 0 h 362"/>
                <a:gd name="T6" fmla="*/ 25 w 1732"/>
                <a:gd name="T7" fmla="*/ 0 h 362"/>
                <a:gd name="T8" fmla="*/ 0 w 1732"/>
                <a:gd name="T9" fmla="*/ 92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93" name="Freeform 86">
              <a:extLst>
                <a:ext uri="{FF2B5EF4-FFF2-40B4-BE49-F238E27FC236}">
                  <a16:creationId xmlns:a16="http://schemas.microsoft.com/office/drawing/2014/main" id="{D3520AEF-2577-4368-B332-A88154DD2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2876"/>
              <a:ext cx="953" cy="257"/>
            </a:xfrm>
            <a:custGeom>
              <a:avLst/>
              <a:gdLst>
                <a:gd name="T0" fmla="*/ 0 w 1732"/>
                <a:gd name="T1" fmla="*/ 92 h 362"/>
                <a:gd name="T2" fmla="*/ 133 w 1732"/>
                <a:gd name="T3" fmla="*/ 92 h 362"/>
                <a:gd name="T4" fmla="*/ 158 w 1732"/>
                <a:gd name="T5" fmla="*/ 0 h 362"/>
                <a:gd name="T6" fmla="*/ 25 w 1732"/>
                <a:gd name="T7" fmla="*/ 0 h 362"/>
                <a:gd name="T8" fmla="*/ 0 w 1732"/>
                <a:gd name="T9" fmla="*/ 92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94" name="AutoShape 87">
              <a:extLst>
                <a:ext uri="{FF2B5EF4-FFF2-40B4-BE49-F238E27FC236}">
                  <a16:creationId xmlns:a16="http://schemas.microsoft.com/office/drawing/2014/main" id="{6B854592-60AF-40BC-8BE3-DB85ABDEE71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06" y="1432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95" name="AutoShape 88">
              <a:extLst>
                <a:ext uri="{FF2B5EF4-FFF2-40B4-BE49-F238E27FC236}">
                  <a16:creationId xmlns:a16="http://schemas.microsoft.com/office/drawing/2014/main" id="{7241838E-5D0C-4EEC-A16A-41FBC54728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35" y="1386"/>
              <a:ext cx="30" cy="381"/>
            </a:xfrm>
            <a:prstGeom prst="upArrow">
              <a:avLst>
                <a:gd name="adj1" fmla="val 50000"/>
                <a:gd name="adj2" fmla="val 317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96" name="AutoShape 89">
              <a:extLst>
                <a:ext uri="{FF2B5EF4-FFF2-40B4-BE49-F238E27FC236}">
                  <a16:creationId xmlns:a16="http://schemas.microsoft.com/office/drawing/2014/main" id="{9D048AC9-CF78-4B76-971E-4581F5E76C0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64" y="1339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97" name="AutoShape 90">
              <a:extLst>
                <a:ext uri="{FF2B5EF4-FFF2-40B4-BE49-F238E27FC236}">
                  <a16:creationId xmlns:a16="http://schemas.microsoft.com/office/drawing/2014/main" id="{424E0343-E136-4553-8471-9F970AF5515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92" y="1289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98" name="AutoShape 91">
              <a:extLst>
                <a:ext uri="{FF2B5EF4-FFF2-40B4-BE49-F238E27FC236}">
                  <a16:creationId xmlns:a16="http://schemas.microsoft.com/office/drawing/2014/main" id="{10CAAC07-B0AC-4B9D-BAA2-4D3FD6DC6FF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2" y="1238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99" name="AutoShape 92">
              <a:extLst>
                <a:ext uri="{FF2B5EF4-FFF2-40B4-BE49-F238E27FC236}">
                  <a16:creationId xmlns:a16="http://schemas.microsoft.com/office/drawing/2014/main" id="{9CCD94A0-D691-4167-AD19-400E67475C9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32" y="1489"/>
              <a:ext cx="31" cy="324"/>
            </a:xfrm>
            <a:prstGeom prst="upArrow">
              <a:avLst>
                <a:gd name="adj1" fmla="val 50000"/>
                <a:gd name="adj2" fmla="val 26129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0" name="AutoShape 93">
              <a:extLst>
                <a:ext uri="{FF2B5EF4-FFF2-40B4-BE49-F238E27FC236}">
                  <a16:creationId xmlns:a16="http://schemas.microsoft.com/office/drawing/2014/main" id="{1A0AFE64-822F-4DEA-AE19-71B39189FF8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61" y="1444"/>
              <a:ext cx="32" cy="324"/>
            </a:xfrm>
            <a:prstGeom prst="upArrow">
              <a:avLst>
                <a:gd name="adj1" fmla="val 50000"/>
                <a:gd name="adj2" fmla="val 25312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1" name="AutoShape 94">
              <a:extLst>
                <a:ext uri="{FF2B5EF4-FFF2-40B4-BE49-F238E27FC236}">
                  <a16:creationId xmlns:a16="http://schemas.microsoft.com/office/drawing/2014/main" id="{3CD64BF1-4784-4275-A960-81652190DD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90" y="1397"/>
              <a:ext cx="31" cy="324"/>
            </a:xfrm>
            <a:prstGeom prst="upArrow">
              <a:avLst>
                <a:gd name="adj1" fmla="val 50000"/>
                <a:gd name="adj2" fmla="val 26129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2" name="AutoShape 95">
              <a:extLst>
                <a:ext uri="{FF2B5EF4-FFF2-40B4-BE49-F238E27FC236}">
                  <a16:creationId xmlns:a16="http://schemas.microsoft.com/office/drawing/2014/main" id="{D0D1545B-ED6D-4749-A174-28CB9DBBD50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518" y="1346"/>
              <a:ext cx="32" cy="323"/>
            </a:xfrm>
            <a:prstGeom prst="upArrow">
              <a:avLst>
                <a:gd name="adj1" fmla="val 50000"/>
                <a:gd name="adj2" fmla="val 25234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3" name="AutoShape 96">
              <a:extLst>
                <a:ext uri="{FF2B5EF4-FFF2-40B4-BE49-F238E27FC236}">
                  <a16:creationId xmlns:a16="http://schemas.microsoft.com/office/drawing/2014/main" id="{5046CD9F-88A5-4821-9F4D-FCB200D085D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549" y="1295"/>
              <a:ext cx="30" cy="324"/>
            </a:xfrm>
            <a:prstGeom prst="upArrow">
              <a:avLst>
                <a:gd name="adj1" fmla="val 50000"/>
                <a:gd name="adj2" fmla="val 2700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4" name="AutoShape 97">
              <a:extLst>
                <a:ext uri="{FF2B5EF4-FFF2-40B4-BE49-F238E27FC236}">
                  <a16:creationId xmlns:a16="http://schemas.microsoft.com/office/drawing/2014/main" id="{553730BE-862C-4D99-861C-A5D4E6A8139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59" y="1548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5" name="AutoShape 98">
              <a:extLst>
                <a:ext uri="{FF2B5EF4-FFF2-40B4-BE49-F238E27FC236}">
                  <a16:creationId xmlns:a16="http://schemas.microsoft.com/office/drawing/2014/main" id="{D36D6CC4-35BC-4FE8-9457-95A65B09866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1503"/>
              <a:ext cx="30" cy="265"/>
            </a:xfrm>
            <a:prstGeom prst="upArrow">
              <a:avLst>
                <a:gd name="adj1" fmla="val 50000"/>
                <a:gd name="adj2" fmla="val 22083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6" name="AutoShape 99">
              <a:extLst>
                <a:ext uri="{FF2B5EF4-FFF2-40B4-BE49-F238E27FC236}">
                  <a16:creationId xmlns:a16="http://schemas.microsoft.com/office/drawing/2014/main" id="{46DC978F-995F-4E2F-96F9-B4EDF184166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17" y="1455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7" name="AutoShape 100">
              <a:extLst>
                <a:ext uri="{FF2B5EF4-FFF2-40B4-BE49-F238E27FC236}">
                  <a16:creationId xmlns:a16="http://schemas.microsoft.com/office/drawing/2014/main" id="{CDF46BE9-3B73-4B77-B202-DB52B429B55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45" y="1403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8" name="AutoShape 101">
              <a:extLst>
                <a:ext uri="{FF2B5EF4-FFF2-40B4-BE49-F238E27FC236}">
                  <a16:creationId xmlns:a16="http://schemas.microsoft.com/office/drawing/2014/main" id="{86D4F223-32A5-4BC3-AD00-60651675C2C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74" y="1353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09" name="AutoShape 102">
              <a:extLst>
                <a:ext uri="{FF2B5EF4-FFF2-40B4-BE49-F238E27FC236}">
                  <a16:creationId xmlns:a16="http://schemas.microsoft.com/office/drawing/2014/main" id="{F7A651CD-C801-41D3-B6BE-E785F49B87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86" y="1606"/>
              <a:ext cx="30" cy="209"/>
            </a:xfrm>
            <a:prstGeom prst="upArrow">
              <a:avLst>
                <a:gd name="adj1" fmla="val 50000"/>
                <a:gd name="adj2" fmla="val 1741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0" name="AutoShape 103">
              <a:extLst>
                <a:ext uri="{FF2B5EF4-FFF2-40B4-BE49-F238E27FC236}">
                  <a16:creationId xmlns:a16="http://schemas.microsoft.com/office/drawing/2014/main" id="{6C095AAA-A414-4383-8872-06E44834B29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15" y="1560"/>
              <a:ext cx="30" cy="210"/>
            </a:xfrm>
            <a:prstGeom prst="upArrow">
              <a:avLst>
                <a:gd name="adj1" fmla="val 50000"/>
                <a:gd name="adj2" fmla="val 1750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1" name="AutoShape 104">
              <a:extLst>
                <a:ext uri="{FF2B5EF4-FFF2-40B4-BE49-F238E27FC236}">
                  <a16:creationId xmlns:a16="http://schemas.microsoft.com/office/drawing/2014/main" id="{78E31CC3-CF56-4957-BC51-229E3FD9C10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43" y="1513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2" name="AutoShape 105">
              <a:extLst>
                <a:ext uri="{FF2B5EF4-FFF2-40B4-BE49-F238E27FC236}">
                  <a16:creationId xmlns:a16="http://schemas.microsoft.com/office/drawing/2014/main" id="{E11DD0FC-93C5-4F3A-975D-DC034D85BE7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71" y="1462"/>
              <a:ext cx="32" cy="209"/>
            </a:xfrm>
            <a:prstGeom prst="upArrow">
              <a:avLst>
                <a:gd name="adj1" fmla="val 50000"/>
                <a:gd name="adj2" fmla="val 1632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3" name="AutoShape 106">
              <a:extLst>
                <a:ext uri="{FF2B5EF4-FFF2-40B4-BE49-F238E27FC236}">
                  <a16:creationId xmlns:a16="http://schemas.microsoft.com/office/drawing/2014/main" id="{70C08DFA-9D8C-4412-A8C3-46763495347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02" y="1412"/>
              <a:ext cx="30" cy="209"/>
            </a:xfrm>
            <a:prstGeom prst="upArrow">
              <a:avLst>
                <a:gd name="adj1" fmla="val 50000"/>
                <a:gd name="adj2" fmla="val 1741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4" name="AutoShape 107">
              <a:extLst>
                <a:ext uri="{FF2B5EF4-FFF2-40B4-BE49-F238E27FC236}">
                  <a16:creationId xmlns:a16="http://schemas.microsoft.com/office/drawing/2014/main" id="{D0C3B825-0B0D-4074-AC93-20785C5C1DA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11" y="1664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5" name="AutoShape 108">
              <a:extLst>
                <a:ext uri="{FF2B5EF4-FFF2-40B4-BE49-F238E27FC236}">
                  <a16:creationId xmlns:a16="http://schemas.microsoft.com/office/drawing/2014/main" id="{C01E1E79-8BDF-4230-8E2A-B207F5D1DF2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40" y="1619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6" name="AutoShape 109">
              <a:extLst>
                <a:ext uri="{FF2B5EF4-FFF2-40B4-BE49-F238E27FC236}">
                  <a16:creationId xmlns:a16="http://schemas.microsoft.com/office/drawing/2014/main" id="{B252B80F-16D4-47AC-BB0B-0822E7BD8F9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68" y="1571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7" name="AutoShape 110">
              <a:extLst>
                <a:ext uri="{FF2B5EF4-FFF2-40B4-BE49-F238E27FC236}">
                  <a16:creationId xmlns:a16="http://schemas.microsoft.com/office/drawing/2014/main" id="{F08ACF21-3364-400A-95EF-DC6A2F3496E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97" y="1520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8" name="AutoShape 111">
              <a:extLst>
                <a:ext uri="{FF2B5EF4-FFF2-40B4-BE49-F238E27FC236}">
                  <a16:creationId xmlns:a16="http://schemas.microsoft.com/office/drawing/2014/main" id="{45146172-5858-41B4-8515-B2347816AB6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27" y="1469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19" name="AutoShape 112">
              <a:extLst>
                <a:ext uri="{FF2B5EF4-FFF2-40B4-BE49-F238E27FC236}">
                  <a16:creationId xmlns:a16="http://schemas.microsoft.com/office/drawing/2014/main" id="{240C4861-404B-4E5E-AF78-10D05A1C253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03" y="2080"/>
              <a:ext cx="30" cy="380"/>
            </a:xfrm>
            <a:prstGeom prst="upArrow">
              <a:avLst>
                <a:gd name="adj1" fmla="val 50000"/>
                <a:gd name="adj2" fmla="val 31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0" name="AutoShape 113">
              <a:extLst>
                <a:ext uri="{FF2B5EF4-FFF2-40B4-BE49-F238E27FC236}">
                  <a16:creationId xmlns:a16="http://schemas.microsoft.com/office/drawing/2014/main" id="{893664F1-E183-4605-99D2-89F752FDD37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31" y="2033"/>
              <a:ext cx="30" cy="381"/>
            </a:xfrm>
            <a:prstGeom prst="upArrow">
              <a:avLst>
                <a:gd name="adj1" fmla="val 50000"/>
                <a:gd name="adj2" fmla="val 317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1" name="AutoShape 114">
              <a:extLst>
                <a:ext uri="{FF2B5EF4-FFF2-40B4-BE49-F238E27FC236}">
                  <a16:creationId xmlns:a16="http://schemas.microsoft.com/office/drawing/2014/main" id="{DE82EB03-8303-4517-8BC1-6017931CABD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60" y="1985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2" name="AutoShape 115">
              <a:extLst>
                <a:ext uri="{FF2B5EF4-FFF2-40B4-BE49-F238E27FC236}">
                  <a16:creationId xmlns:a16="http://schemas.microsoft.com/office/drawing/2014/main" id="{9913CBDD-386C-4C6C-9B6D-9427DB8EA12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89" y="1935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3" name="AutoShape 116">
              <a:extLst>
                <a:ext uri="{FF2B5EF4-FFF2-40B4-BE49-F238E27FC236}">
                  <a16:creationId xmlns:a16="http://schemas.microsoft.com/office/drawing/2014/main" id="{57A30414-5957-4A94-B006-C3487A7E5B8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18" y="1884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4" name="AutoShape 117">
              <a:extLst>
                <a:ext uri="{FF2B5EF4-FFF2-40B4-BE49-F238E27FC236}">
                  <a16:creationId xmlns:a16="http://schemas.microsoft.com/office/drawing/2014/main" id="{96A7E41A-E654-47D2-B87D-F0D192D63F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29" y="2137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5" name="AutoShape 118">
              <a:extLst>
                <a:ext uri="{FF2B5EF4-FFF2-40B4-BE49-F238E27FC236}">
                  <a16:creationId xmlns:a16="http://schemas.microsoft.com/office/drawing/2014/main" id="{3806AA58-81D9-4EDD-8EE9-84575E96030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57" y="2092"/>
              <a:ext cx="32" cy="323"/>
            </a:xfrm>
            <a:prstGeom prst="upArrow">
              <a:avLst>
                <a:gd name="adj1" fmla="val 50000"/>
                <a:gd name="adj2" fmla="val 25234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6" name="AutoShape 119">
              <a:extLst>
                <a:ext uri="{FF2B5EF4-FFF2-40B4-BE49-F238E27FC236}">
                  <a16:creationId xmlns:a16="http://schemas.microsoft.com/office/drawing/2014/main" id="{82EA9DE0-052E-4313-BFB8-D7A65FDC395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86" y="2044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7" name="AutoShape 120">
              <a:extLst>
                <a:ext uri="{FF2B5EF4-FFF2-40B4-BE49-F238E27FC236}">
                  <a16:creationId xmlns:a16="http://schemas.microsoft.com/office/drawing/2014/main" id="{CC82A0BD-2A9C-4FE5-8C9D-017823E41AF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515" y="1992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8" name="AutoShape 121">
              <a:extLst>
                <a:ext uri="{FF2B5EF4-FFF2-40B4-BE49-F238E27FC236}">
                  <a16:creationId xmlns:a16="http://schemas.microsoft.com/office/drawing/2014/main" id="{6988D953-9A9E-481D-8129-4A7051EFB28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545" y="1942"/>
              <a:ext cx="30" cy="323"/>
            </a:xfrm>
            <a:prstGeom prst="upArrow">
              <a:avLst>
                <a:gd name="adj1" fmla="val 50000"/>
                <a:gd name="adj2" fmla="val 2691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29" name="AutoShape 122">
              <a:extLst>
                <a:ext uri="{FF2B5EF4-FFF2-40B4-BE49-F238E27FC236}">
                  <a16:creationId xmlns:a16="http://schemas.microsoft.com/office/drawing/2014/main" id="{23E388F3-9406-4CFF-A4F8-749A35B363E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55" y="2194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0" name="AutoShape 123">
              <a:extLst>
                <a:ext uri="{FF2B5EF4-FFF2-40B4-BE49-F238E27FC236}">
                  <a16:creationId xmlns:a16="http://schemas.microsoft.com/office/drawing/2014/main" id="{BA9B0448-FCB4-4A76-8484-50373DC0384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3" y="2149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1" name="AutoShape 124">
              <a:extLst>
                <a:ext uri="{FF2B5EF4-FFF2-40B4-BE49-F238E27FC236}">
                  <a16:creationId xmlns:a16="http://schemas.microsoft.com/office/drawing/2014/main" id="{5B73D88D-FF27-458C-8977-3B5B5C44C2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12" y="2101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2" name="AutoShape 125">
              <a:extLst>
                <a:ext uri="{FF2B5EF4-FFF2-40B4-BE49-F238E27FC236}">
                  <a16:creationId xmlns:a16="http://schemas.microsoft.com/office/drawing/2014/main" id="{22E1069B-7FD8-492F-A0C7-45A16A3DAED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41" y="2050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3" name="AutoShape 126">
              <a:extLst>
                <a:ext uri="{FF2B5EF4-FFF2-40B4-BE49-F238E27FC236}">
                  <a16:creationId xmlns:a16="http://schemas.microsoft.com/office/drawing/2014/main" id="{6DB0F4EF-ED42-4D8F-9142-5065DD89515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70" y="1999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4" name="AutoShape 127">
              <a:extLst>
                <a:ext uri="{FF2B5EF4-FFF2-40B4-BE49-F238E27FC236}">
                  <a16:creationId xmlns:a16="http://schemas.microsoft.com/office/drawing/2014/main" id="{D6DB9541-C05C-4922-A1DB-EE5B08B0C9B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82" y="2252"/>
              <a:ext cx="30" cy="209"/>
            </a:xfrm>
            <a:prstGeom prst="upArrow">
              <a:avLst>
                <a:gd name="adj1" fmla="val 50000"/>
                <a:gd name="adj2" fmla="val 1741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5" name="AutoShape 128">
              <a:extLst>
                <a:ext uri="{FF2B5EF4-FFF2-40B4-BE49-F238E27FC236}">
                  <a16:creationId xmlns:a16="http://schemas.microsoft.com/office/drawing/2014/main" id="{C54ACE8E-3A48-4602-9C85-A8F697A1D02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11" y="2206"/>
              <a:ext cx="30" cy="210"/>
            </a:xfrm>
            <a:prstGeom prst="upArrow">
              <a:avLst>
                <a:gd name="adj1" fmla="val 50000"/>
                <a:gd name="adj2" fmla="val 1750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6" name="AutoShape 129">
              <a:extLst>
                <a:ext uri="{FF2B5EF4-FFF2-40B4-BE49-F238E27FC236}">
                  <a16:creationId xmlns:a16="http://schemas.microsoft.com/office/drawing/2014/main" id="{A2C53DD7-B1E8-49C3-8A94-6763769DECF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40" y="2160"/>
              <a:ext cx="31" cy="209"/>
            </a:xfrm>
            <a:prstGeom prst="upArrow">
              <a:avLst>
                <a:gd name="adj1" fmla="val 50000"/>
                <a:gd name="adj2" fmla="val 16854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7" name="AutoShape 130">
              <a:extLst>
                <a:ext uri="{FF2B5EF4-FFF2-40B4-BE49-F238E27FC236}">
                  <a16:creationId xmlns:a16="http://schemas.microsoft.com/office/drawing/2014/main" id="{9C76190F-8DC3-4DAF-9C59-A6AA457F81C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68" y="2108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8" name="AutoShape 131">
              <a:extLst>
                <a:ext uri="{FF2B5EF4-FFF2-40B4-BE49-F238E27FC236}">
                  <a16:creationId xmlns:a16="http://schemas.microsoft.com/office/drawing/2014/main" id="{3C821A70-8B0C-4FDA-9580-D5144648085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97" y="2058"/>
              <a:ext cx="31" cy="209"/>
            </a:xfrm>
            <a:prstGeom prst="upArrow">
              <a:avLst>
                <a:gd name="adj1" fmla="val 50000"/>
                <a:gd name="adj2" fmla="val 16854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39" name="AutoShape 132">
              <a:extLst>
                <a:ext uri="{FF2B5EF4-FFF2-40B4-BE49-F238E27FC236}">
                  <a16:creationId xmlns:a16="http://schemas.microsoft.com/office/drawing/2014/main" id="{44352F28-6294-4B1B-BB1B-E0D9BF4695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08" y="2311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0" name="AutoShape 133">
              <a:extLst>
                <a:ext uri="{FF2B5EF4-FFF2-40B4-BE49-F238E27FC236}">
                  <a16:creationId xmlns:a16="http://schemas.microsoft.com/office/drawing/2014/main" id="{A7C9DA53-42C3-4769-A08F-12CD691D1F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36" y="2265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1" name="AutoShape 134">
              <a:extLst>
                <a:ext uri="{FF2B5EF4-FFF2-40B4-BE49-F238E27FC236}">
                  <a16:creationId xmlns:a16="http://schemas.microsoft.com/office/drawing/2014/main" id="{C7E4EC49-0A13-45BF-893A-A174943DA78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64" y="2217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2" name="AutoShape 135">
              <a:extLst>
                <a:ext uri="{FF2B5EF4-FFF2-40B4-BE49-F238E27FC236}">
                  <a16:creationId xmlns:a16="http://schemas.microsoft.com/office/drawing/2014/main" id="{EF891CE7-AEC8-4BB2-8FE6-E8CCE7AD309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93" y="2167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3" name="AutoShape 136">
              <a:extLst>
                <a:ext uri="{FF2B5EF4-FFF2-40B4-BE49-F238E27FC236}">
                  <a16:creationId xmlns:a16="http://schemas.microsoft.com/office/drawing/2014/main" id="{6C747972-E8BB-4DD7-8B20-363512E58FE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23" y="2117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4" name="AutoShape 137">
              <a:extLst>
                <a:ext uri="{FF2B5EF4-FFF2-40B4-BE49-F238E27FC236}">
                  <a16:creationId xmlns:a16="http://schemas.microsoft.com/office/drawing/2014/main" id="{C03112E5-CE5B-4810-B9C1-9D5A6D06F8B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03" y="2718"/>
              <a:ext cx="30" cy="380"/>
            </a:xfrm>
            <a:prstGeom prst="upArrow">
              <a:avLst>
                <a:gd name="adj1" fmla="val 50000"/>
                <a:gd name="adj2" fmla="val 31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5" name="AutoShape 138">
              <a:extLst>
                <a:ext uri="{FF2B5EF4-FFF2-40B4-BE49-F238E27FC236}">
                  <a16:creationId xmlns:a16="http://schemas.microsoft.com/office/drawing/2014/main" id="{7BEE347C-BA24-479B-A5D0-91C061D8674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31" y="2671"/>
              <a:ext cx="30" cy="381"/>
            </a:xfrm>
            <a:prstGeom prst="upArrow">
              <a:avLst>
                <a:gd name="adj1" fmla="val 50000"/>
                <a:gd name="adj2" fmla="val 317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6" name="AutoShape 139">
              <a:extLst>
                <a:ext uri="{FF2B5EF4-FFF2-40B4-BE49-F238E27FC236}">
                  <a16:creationId xmlns:a16="http://schemas.microsoft.com/office/drawing/2014/main" id="{9556CBDD-6A08-4B44-AB7A-36BF9C69382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60" y="2623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7" name="AutoShape 140">
              <a:extLst>
                <a:ext uri="{FF2B5EF4-FFF2-40B4-BE49-F238E27FC236}">
                  <a16:creationId xmlns:a16="http://schemas.microsoft.com/office/drawing/2014/main" id="{9A82BC65-A495-476C-BD5B-57EB8157BF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89" y="2573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8" name="AutoShape 141">
              <a:extLst>
                <a:ext uri="{FF2B5EF4-FFF2-40B4-BE49-F238E27FC236}">
                  <a16:creationId xmlns:a16="http://schemas.microsoft.com/office/drawing/2014/main" id="{2CE42F8D-A2AA-4765-9926-D41709E22B8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18" y="2523"/>
              <a:ext cx="32" cy="380"/>
            </a:xfrm>
            <a:prstGeom prst="upArrow">
              <a:avLst>
                <a:gd name="adj1" fmla="val 50000"/>
                <a:gd name="adj2" fmla="val 29687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49" name="AutoShape 142">
              <a:extLst>
                <a:ext uri="{FF2B5EF4-FFF2-40B4-BE49-F238E27FC236}">
                  <a16:creationId xmlns:a16="http://schemas.microsoft.com/office/drawing/2014/main" id="{B9C935C6-60E9-48E5-BF56-1BF36279264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29" y="2775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0" name="AutoShape 143">
              <a:extLst>
                <a:ext uri="{FF2B5EF4-FFF2-40B4-BE49-F238E27FC236}">
                  <a16:creationId xmlns:a16="http://schemas.microsoft.com/office/drawing/2014/main" id="{657DEFB5-DF3D-4E36-9C35-7F063DAE589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57" y="2729"/>
              <a:ext cx="32" cy="324"/>
            </a:xfrm>
            <a:prstGeom prst="upArrow">
              <a:avLst>
                <a:gd name="adj1" fmla="val 50000"/>
                <a:gd name="adj2" fmla="val 25312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1" name="AutoShape 144">
              <a:extLst>
                <a:ext uri="{FF2B5EF4-FFF2-40B4-BE49-F238E27FC236}">
                  <a16:creationId xmlns:a16="http://schemas.microsoft.com/office/drawing/2014/main" id="{59D440A3-2287-4D77-9496-06685A4E042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86" y="2682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2" name="AutoShape 145">
              <a:extLst>
                <a:ext uri="{FF2B5EF4-FFF2-40B4-BE49-F238E27FC236}">
                  <a16:creationId xmlns:a16="http://schemas.microsoft.com/office/drawing/2014/main" id="{310585E7-5D8F-4D6A-A051-27665EA38DC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515" y="2630"/>
              <a:ext cx="31" cy="324"/>
            </a:xfrm>
            <a:prstGeom prst="upArrow">
              <a:avLst>
                <a:gd name="adj1" fmla="val 50000"/>
                <a:gd name="adj2" fmla="val 26129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3" name="AutoShape 146">
              <a:extLst>
                <a:ext uri="{FF2B5EF4-FFF2-40B4-BE49-F238E27FC236}">
                  <a16:creationId xmlns:a16="http://schemas.microsoft.com/office/drawing/2014/main" id="{24CFB6AC-4700-45C2-9D54-1D2BAB52AA6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545" y="2580"/>
              <a:ext cx="30" cy="323"/>
            </a:xfrm>
            <a:prstGeom prst="upArrow">
              <a:avLst>
                <a:gd name="adj1" fmla="val 50000"/>
                <a:gd name="adj2" fmla="val 2691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4" name="AutoShape 147">
              <a:extLst>
                <a:ext uri="{FF2B5EF4-FFF2-40B4-BE49-F238E27FC236}">
                  <a16:creationId xmlns:a16="http://schemas.microsoft.com/office/drawing/2014/main" id="{31AB448C-A600-47DB-A232-64C24875A3D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55" y="2830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5" name="AutoShape 148">
              <a:extLst>
                <a:ext uri="{FF2B5EF4-FFF2-40B4-BE49-F238E27FC236}">
                  <a16:creationId xmlns:a16="http://schemas.microsoft.com/office/drawing/2014/main" id="{A3DEE442-862D-4300-A72C-796AA2A90C5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3" y="2786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6" name="AutoShape 149">
              <a:extLst>
                <a:ext uri="{FF2B5EF4-FFF2-40B4-BE49-F238E27FC236}">
                  <a16:creationId xmlns:a16="http://schemas.microsoft.com/office/drawing/2014/main" id="{1F333E42-576A-4EF5-BD98-C9EEAE7011B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12" y="2738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7" name="AutoShape 150">
              <a:extLst>
                <a:ext uri="{FF2B5EF4-FFF2-40B4-BE49-F238E27FC236}">
                  <a16:creationId xmlns:a16="http://schemas.microsoft.com/office/drawing/2014/main" id="{D2E0F168-39C6-44BA-8DF5-92A915240D7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41" y="2688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8" name="AutoShape 151">
              <a:extLst>
                <a:ext uri="{FF2B5EF4-FFF2-40B4-BE49-F238E27FC236}">
                  <a16:creationId xmlns:a16="http://schemas.microsoft.com/office/drawing/2014/main" id="{3F104B1B-9C20-4619-BDA2-C6722A8D23A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370" y="2637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59" name="AutoShape 152">
              <a:extLst>
                <a:ext uri="{FF2B5EF4-FFF2-40B4-BE49-F238E27FC236}">
                  <a16:creationId xmlns:a16="http://schemas.microsoft.com/office/drawing/2014/main" id="{E18C2106-5DDD-430E-B2A4-41FAADCD877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82" y="2890"/>
              <a:ext cx="30" cy="209"/>
            </a:xfrm>
            <a:prstGeom prst="upArrow">
              <a:avLst>
                <a:gd name="adj1" fmla="val 50000"/>
                <a:gd name="adj2" fmla="val 1741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0" name="AutoShape 153">
              <a:extLst>
                <a:ext uri="{FF2B5EF4-FFF2-40B4-BE49-F238E27FC236}">
                  <a16:creationId xmlns:a16="http://schemas.microsoft.com/office/drawing/2014/main" id="{38115A7F-562F-41A6-AC21-C69F3983B51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11" y="2845"/>
              <a:ext cx="30" cy="209"/>
            </a:xfrm>
            <a:prstGeom prst="upArrow">
              <a:avLst>
                <a:gd name="adj1" fmla="val 50000"/>
                <a:gd name="adj2" fmla="val 1741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1" name="AutoShape 154">
              <a:extLst>
                <a:ext uri="{FF2B5EF4-FFF2-40B4-BE49-F238E27FC236}">
                  <a16:creationId xmlns:a16="http://schemas.microsoft.com/office/drawing/2014/main" id="{DC30300B-6173-4D47-809F-C0AA217836C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40" y="2797"/>
              <a:ext cx="31" cy="209"/>
            </a:xfrm>
            <a:prstGeom prst="upArrow">
              <a:avLst>
                <a:gd name="adj1" fmla="val 50000"/>
                <a:gd name="adj2" fmla="val 16854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2" name="AutoShape 155">
              <a:extLst>
                <a:ext uri="{FF2B5EF4-FFF2-40B4-BE49-F238E27FC236}">
                  <a16:creationId xmlns:a16="http://schemas.microsoft.com/office/drawing/2014/main" id="{1FFADD6B-776D-405C-8D74-2C3E48936DA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68" y="2746"/>
              <a:ext cx="31" cy="209"/>
            </a:xfrm>
            <a:prstGeom prst="upArrow">
              <a:avLst>
                <a:gd name="adj1" fmla="val 50000"/>
                <a:gd name="adj2" fmla="val 16854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3" name="AutoShape 156">
              <a:extLst>
                <a:ext uri="{FF2B5EF4-FFF2-40B4-BE49-F238E27FC236}">
                  <a16:creationId xmlns:a16="http://schemas.microsoft.com/office/drawing/2014/main" id="{56D81015-0135-4B25-A002-88F9FB8C8AB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197" y="2696"/>
              <a:ext cx="31" cy="208"/>
            </a:xfrm>
            <a:prstGeom prst="upArrow">
              <a:avLst>
                <a:gd name="adj1" fmla="val 50000"/>
                <a:gd name="adj2" fmla="val 16774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4" name="AutoShape 157">
              <a:extLst>
                <a:ext uri="{FF2B5EF4-FFF2-40B4-BE49-F238E27FC236}">
                  <a16:creationId xmlns:a16="http://schemas.microsoft.com/office/drawing/2014/main" id="{2F105F8D-9522-487C-8635-903A39442F6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08" y="2949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5" name="AutoShape 158">
              <a:extLst>
                <a:ext uri="{FF2B5EF4-FFF2-40B4-BE49-F238E27FC236}">
                  <a16:creationId xmlns:a16="http://schemas.microsoft.com/office/drawing/2014/main" id="{937F426D-E083-4514-ACD0-8C2CA287236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36" y="2903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6" name="AutoShape 159">
              <a:extLst>
                <a:ext uri="{FF2B5EF4-FFF2-40B4-BE49-F238E27FC236}">
                  <a16:creationId xmlns:a16="http://schemas.microsoft.com/office/drawing/2014/main" id="{E33C6739-C96C-4B5D-AE95-59C90A71F21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64" y="2855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7" name="AutoShape 160">
              <a:extLst>
                <a:ext uri="{FF2B5EF4-FFF2-40B4-BE49-F238E27FC236}">
                  <a16:creationId xmlns:a16="http://schemas.microsoft.com/office/drawing/2014/main" id="{F79A283A-ED61-4B7A-9130-1A5F54B512A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93" y="2805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8" name="AutoShape 161">
              <a:extLst>
                <a:ext uri="{FF2B5EF4-FFF2-40B4-BE49-F238E27FC236}">
                  <a16:creationId xmlns:a16="http://schemas.microsoft.com/office/drawing/2014/main" id="{92C7916D-1349-4A5D-85FD-1B696D4629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23" y="2755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69" name="Text Box 162">
              <a:extLst>
                <a:ext uri="{FF2B5EF4-FFF2-40B4-BE49-F238E27FC236}">
                  <a16:creationId xmlns:a16="http://schemas.microsoft.com/office/drawing/2014/main" id="{24C6342D-0C51-40D6-A94F-0ED957B39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" y="963"/>
              <a:ext cx="11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800">
                  <a:solidFill>
                    <a:prstClr val="white"/>
                  </a:solidFill>
                </a:rPr>
                <a:t>No field gradient</a:t>
              </a:r>
            </a:p>
          </p:txBody>
        </p:sp>
        <p:sp>
          <p:nvSpPr>
            <p:cNvPr id="170" name="Text Box 163">
              <a:extLst>
                <a:ext uri="{FF2B5EF4-FFF2-40B4-BE49-F238E27FC236}">
                  <a16:creationId xmlns:a16="http://schemas.microsoft.com/office/drawing/2014/main" id="{DFF21FC6-BEFA-4E5E-BFE1-537AE3652B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7" y="970"/>
              <a:ext cx="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800">
                  <a:solidFill>
                    <a:prstClr val="white"/>
                  </a:solidFill>
                </a:rPr>
                <a:t>x - gradient</a:t>
              </a:r>
            </a:p>
          </p:txBody>
        </p:sp>
        <p:sp>
          <p:nvSpPr>
            <p:cNvPr id="171" name="AutoShape 164">
              <a:extLst>
                <a:ext uri="{FF2B5EF4-FFF2-40B4-BE49-F238E27FC236}">
                  <a16:creationId xmlns:a16="http://schemas.microsoft.com/office/drawing/2014/main" id="{37B29D11-B57E-4313-9F61-FD15DAA16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2" y="1176"/>
              <a:ext cx="1048" cy="2060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72" name="AutoShape 165">
              <a:extLst>
                <a:ext uri="{FF2B5EF4-FFF2-40B4-BE49-F238E27FC236}">
                  <a16:creationId xmlns:a16="http://schemas.microsoft.com/office/drawing/2014/main" id="{C4B51435-3536-42A3-B7B8-9F182D78D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4" y="1174"/>
              <a:ext cx="1048" cy="2060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73" name="Freeform 166">
              <a:extLst>
                <a:ext uri="{FF2B5EF4-FFF2-40B4-BE49-F238E27FC236}">
                  <a16:creationId xmlns:a16="http://schemas.microsoft.com/office/drawing/2014/main" id="{87D107E4-7DB1-436B-B315-53C370171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1591"/>
              <a:ext cx="958" cy="255"/>
            </a:xfrm>
            <a:custGeom>
              <a:avLst/>
              <a:gdLst>
                <a:gd name="T0" fmla="*/ 0 w 1732"/>
                <a:gd name="T1" fmla="*/ 89 h 362"/>
                <a:gd name="T2" fmla="*/ 136 w 1732"/>
                <a:gd name="T3" fmla="*/ 89 h 362"/>
                <a:gd name="T4" fmla="*/ 162 w 1732"/>
                <a:gd name="T5" fmla="*/ 0 h 362"/>
                <a:gd name="T6" fmla="*/ 26 w 1732"/>
                <a:gd name="T7" fmla="*/ 0 h 362"/>
                <a:gd name="T8" fmla="*/ 0 w 1732"/>
                <a:gd name="T9" fmla="*/ 89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4" name="Freeform 167">
              <a:extLst>
                <a:ext uri="{FF2B5EF4-FFF2-40B4-BE49-F238E27FC236}">
                  <a16:creationId xmlns:a16="http://schemas.microsoft.com/office/drawing/2014/main" id="{A219E7B4-F4CC-457F-A11D-03452B1B3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2235"/>
              <a:ext cx="958" cy="255"/>
            </a:xfrm>
            <a:custGeom>
              <a:avLst/>
              <a:gdLst>
                <a:gd name="T0" fmla="*/ 0 w 1732"/>
                <a:gd name="T1" fmla="*/ 89 h 362"/>
                <a:gd name="T2" fmla="*/ 136 w 1732"/>
                <a:gd name="T3" fmla="*/ 89 h 362"/>
                <a:gd name="T4" fmla="*/ 162 w 1732"/>
                <a:gd name="T5" fmla="*/ 0 h 362"/>
                <a:gd name="T6" fmla="*/ 26 w 1732"/>
                <a:gd name="T7" fmla="*/ 0 h 362"/>
                <a:gd name="T8" fmla="*/ 0 w 1732"/>
                <a:gd name="T9" fmla="*/ 89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5" name="Freeform 168">
              <a:extLst>
                <a:ext uri="{FF2B5EF4-FFF2-40B4-BE49-F238E27FC236}">
                  <a16:creationId xmlns:a16="http://schemas.microsoft.com/office/drawing/2014/main" id="{1DA40533-1DC6-440D-ABB9-765AD01E1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2870"/>
              <a:ext cx="958" cy="255"/>
            </a:xfrm>
            <a:custGeom>
              <a:avLst/>
              <a:gdLst>
                <a:gd name="T0" fmla="*/ 0 w 1732"/>
                <a:gd name="T1" fmla="*/ 89 h 362"/>
                <a:gd name="T2" fmla="*/ 136 w 1732"/>
                <a:gd name="T3" fmla="*/ 89 h 362"/>
                <a:gd name="T4" fmla="*/ 162 w 1732"/>
                <a:gd name="T5" fmla="*/ 0 h 362"/>
                <a:gd name="T6" fmla="*/ 26 w 1732"/>
                <a:gd name="T7" fmla="*/ 0 h 362"/>
                <a:gd name="T8" fmla="*/ 0 w 1732"/>
                <a:gd name="T9" fmla="*/ 89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6" name="AutoShape 169">
              <a:extLst>
                <a:ext uri="{FF2B5EF4-FFF2-40B4-BE49-F238E27FC236}">
                  <a16:creationId xmlns:a16="http://schemas.microsoft.com/office/drawing/2014/main" id="{75A9B898-1ED2-4120-93A0-9AC9CC534B8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69" y="1659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77" name="AutoShape 170">
              <a:extLst>
                <a:ext uri="{FF2B5EF4-FFF2-40B4-BE49-F238E27FC236}">
                  <a16:creationId xmlns:a16="http://schemas.microsoft.com/office/drawing/2014/main" id="{394AEC2A-23DF-4442-A17E-CBEBB26C82A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98" y="1558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78" name="AutoShape 171">
              <a:extLst>
                <a:ext uri="{FF2B5EF4-FFF2-40B4-BE49-F238E27FC236}">
                  <a16:creationId xmlns:a16="http://schemas.microsoft.com/office/drawing/2014/main" id="{91653E25-75B5-4766-B803-9242723C324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27" y="1449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79" name="AutoShape 172">
              <a:extLst>
                <a:ext uri="{FF2B5EF4-FFF2-40B4-BE49-F238E27FC236}">
                  <a16:creationId xmlns:a16="http://schemas.microsoft.com/office/drawing/2014/main" id="{30752C04-576E-41AD-A07F-2FAA8C56983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56" y="1345"/>
              <a:ext cx="32" cy="324"/>
            </a:xfrm>
            <a:prstGeom prst="upArrow">
              <a:avLst>
                <a:gd name="adj1" fmla="val 50000"/>
                <a:gd name="adj2" fmla="val 25312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0" name="AutoShape 173">
              <a:extLst>
                <a:ext uri="{FF2B5EF4-FFF2-40B4-BE49-F238E27FC236}">
                  <a16:creationId xmlns:a16="http://schemas.microsoft.com/office/drawing/2014/main" id="{A39EAA23-A710-4BD9-A372-C2142C3A419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86" y="1240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1" name="AutoShape 174">
              <a:extLst>
                <a:ext uri="{FF2B5EF4-FFF2-40B4-BE49-F238E27FC236}">
                  <a16:creationId xmlns:a16="http://schemas.microsoft.com/office/drawing/2014/main" id="{1C5D1684-47DA-49A8-976D-8E783726681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95" y="1658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2" name="AutoShape 175">
              <a:extLst>
                <a:ext uri="{FF2B5EF4-FFF2-40B4-BE49-F238E27FC236}">
                  <a16:creationId xmlns:a16="http://schemas.microsoft.com/office/drawing/2014/main" id="{0056E7C5-7BDD-4B3F-9596-7AF5153D409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24" y="1557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3" name="AutoShape 176">
              <a:extLst>
                <a:ext uri="{FF2B5EF4-FFF2-40B4-BE49-F238E27FC236}">
                  <a16:creationId xmlns:a16="http://schemas.microsoft.com/office/drawing/2014/main" id="{641BE834-6A10-4838-AA08-C90A80F04DA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53" y="1449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4" name="AutoShape 177">
              <a:extLst>
                <a:ext uri="{FF2B5EF4-FFF2-40B4-BE49-F238E27FC236}">
                  <a16:creationId xmlns:a16="http://schemas.microsoft.com/office/drawing/2014/main" id="{1E889789-DC96-4B82-8143-80D8BD66798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82" y="1344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5" name="AutoShape 178">
              <a:extLst>
                <a:ext uri="{FF2B5EF4-FFF2-40B4-BE49-F238E27FC236}">
                  <a16:creationId xmlns:a16="http://schemas.microsoft.com/office/drawing/2014/main" id="{1181DCF2-60CF-40A7-BDAD-C1788DEBDF8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12" y="1238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6" name="AutoShape 179">
              <a:extLst>
                <a:ext uri="{FF2B5EF4-FFF2-40B4-BE49-F238E27FC236}">
                  <a16:creationId xmlns:a16="http://schemas.microsoft.com/office/drawing/2014/main" id="{76EDE5AE-8E72-40A9-AEC6-947E5B2C891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20" y="1658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7" name="AutoShape 180">
              <a:extLst>
                <a:ext uri="{FF2B5EF4-FFF2-40B4-BE49-F238E27FC236}">
                  <a16:creationId xmlns:a16="http://schemas.microsoft.com/office/drawing/2014/main" id="{9422245D-C5A6-4759-9BE8-1BEAD8EA171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49" y="1557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8" name="AutoShape 181">
              <a:extLst>
                <a:ext uri="{FF2B5EF4-FFF2-40B4-BE49-F238E27FC236}">
                  <a16:creationId xmlns:a16="http://schemas.microsoft.com/office/drawing/2014/main" id="{0E87EFF8-F94F-4A18-B576-F3BF22698B6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78" y="1449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89" name="AutoShape 182">
              <a:extLst>
                <a:ext uri="{FF2B5EF4-FFF2-40B4-BE49-F238E27FC236}">
                  <a16:creationId xmlns:a16="http://schemas.microsoft.com/office/drawing/2014/main" id="{AA582452-C2C4-446E-A3B2-2645768BC79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07" y="1344"/>
              <a:ext cx="32" cy="323"/>
            </a:xfrm>
            <a:prstGeom prst="upArrow">
              <a:avLst>
                <a:gd name="adj1" fmla="val 50000"/>
                <a:gd name="adj2" fmla="val 25234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0" name="AutoShape 183">
              <a:extLst>
                <a:ext uri="{FF2B5EF4-FFF2-40B4-BE49-F238E27FC236}">
                  <a16:creationId xmlns:a16="http://schemas.microsoft.com/office/drawing/2014/main" id="{AB4FF4BF-247E-49C7-B082-C23B19C4F92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36" y="1238"/>
              <a:ext cx="32" cy="380"/>
            </a:xfrm>
            <a:prstGeom prst="upArrow">
              <a:avLst>
                <a:gd name="adj1" fmla="val 50000"/>
                <a:gd name="adj2" fmla="val 29687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1" name="AutoShape 184">
              <a:extLst>
                <a:ext uri="{FF2B5EF4-FFF2-40B4-BE49-F238E27FC236}">
                  <a16:creationId xmlns:a16="http://schemas.microsoft.com/office/drawing/2014/main" id="{426F433A-34B0-4E11-8CCD-20C8BAB0043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47" y="1658"/>
              <a:ext cx="30" cy="152"/>
            </a:xfrm>
            <a:prstGeom prst="upArrow">
              <a:avLst>
                <a:gd name="adj1" fmla="val 50000"/>
                <a:gd name="adj2" fmla="val 12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2" name="AutoShape 185">
              <a:extLst>
                <a:ext uri="{FF2B5EF4-FFF2-40B4-BE49-F238E27FC236}">
                  <a16:creationId xmlns:a16="http://schemas.microsoft.com/office/drawing/2014/main" id="{A69ADBF7-8888-4756-B05A-DD5563DC1C6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75" y="1557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3" name="AutoShape 186">
              <a:extLst>
                <a:ext uri="{FF2B5EF4-FFF2-40B4-BE49-F238E27FC236}">
                  <a16:creationId xmlns:a16="http://schemas.microsoft.com/office/drawing/2014/main" id="{6AA7DF4F-71AD-46D2-B88A-A590985C957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04" y="1449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4" name="AutoShape 187">
              <a:extLst>
                <a:ext uri="{FF2B5EF4-FFF2-40B4-BE49-F238E27FC236}">
                  <a16:creationId xmlns:a16="http://schemas.microsoft.com/office/drawing/2014/main" id="{A37F7BAE-B115-4F63-9EDE-C2DDB0114E1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33" y="1344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5" name="AutoShape 188">
              <a:extLst>
                <a:ext uri="{FF2B5EF4-FFF2-40B4-BE49-F238E27FC236}">
                  <a16:creationId xmlns:a16="http://schemas.microsoft.com/office/drawing/2014/main" id="{FBB43697-329D-4A5B-A237-39BC97480C6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63" y="1238"/>
              <a:ext cx="30" cy="380"/>
            </a:xfrm>
            <a:prstGeom prst="upArrow">
              <a:avLst>
                <a:gd name="adj1" fmla="val 50000"/>
                <a:gd name="adj2" fmla="val 31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6" name="AutoShape 189">
              <a:extLst>
                <a:ext uri="{FF2B5EF4-FFF2-40B4-BE49-F238E27FC236}">
                  <a16:creationId xmlns:a16="http://schemas.microsoft.com/office/drawing/2014/main" id="{4391D89A-89C9-4A1A-91A1-7E9CFB134BF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1" y="1660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7" name="AutoShape 190">
              <a:extLst>
                <a:ext uri="{FF2B5EF4-FFF2-40B4-BE49-F238E27FC236}">
                  <a16:creationId xmlns:a16="http://schemas.microsoft.com/office/drawing/2014/main" id="{008391A1-1C48-4D41-8911-39DC3780FF4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00" y="1559"/>
              <a:ext cx="31" cy="209"/>
            </a:xfrm>
            <a:prstGeom prst="upArrow">
              <a:avLst>
                <a:gd name="adj1" fmla="val 50000"/>
                <a:gd name="adj2" fmla="val 16854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8" name="AutoShape 191">
              <a:extLst>
                <a:ext uri="{FF2B5EF4-FFF2-40B4-BE49-F238E27FC236}">
                  <a16:creationId xmlns:a16="http://schemas.microsoft.com/office/drawing/2014/main" id="{F2206B99-755D-4730-84B9-4F0F11F415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29" y="1452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199" name="AutoShape 192">
              <a:extLst>
                <a:ext uri="{FF2B5EF4-FFF2-40B4-BE49-F238E27FC236}">
                  <a16:creationId xmlns:a16="http://schemas.microsoft.com/office/drawing/2014/main" id="{1FE0CB13-8672-45E2-9F3E-80E45BE7825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58" y="1345"/>
              <a:ext cx="31" cy="324"/>
            </a:xfrm>
            <a:prstGeom prst="upArrow">
              <a:avLst>
                <a:gd name="adj1" fmla="val 50000"/>
                <a:gd name="adj2" fmla="val 26129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0" name="AutoShape 193">
              <a:extLst>
                <a:ext uri="{FF2B5EF4-FFF2-40B4-BE49-F238E27FC236}">
                  <a16:creationId xmlns:a16="http://schemas.microsoft.com/office/drawing/2014/main" id="{92397A08-0FC9-4D91-9A8B-C07B74C2B05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86" y="1241"/>
              <a:ext cx="32" cy="380"/>
            </a:xfrm>
            <a:prstGeom prst="upArrow">
              <a:avLst>
                <a:gd name="adj1" fmla="val 50000"/>
                <a:gd name="adj2" fmla="val 29687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1" name="AutoShape 194">
              <a:extLst>
                <a:ext uri="{FF2B5EF4-FFF2-40B4-BE49-F238E27FC236}">
                  <a16:creationId xmlns:a16="http://schemas.microsoft.com/office/drawing/2014/main" id="{D134C5A4-E6A5-4B53-A82F-9396E10702F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70" y="2308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2" name="AutoShape 195">
              <a:extLst>
                <a:ext uri="{FF2B5EF4-FFF2-40B4-BE49-F238E27FC236}">
                  <a16:creationId xmlns:a16="http://schemas.microsoft.com/office/drawing/2014/main" id="{F202E823-275F-4939-805B-361FFD35753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99" y="2206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3" name="AutoShape 196">
              <a:extLst>
                <a:ext uri="{FF2B5EF4-FFF2-40B4-BE49-F238E27FC236}">
                  <a16:creationId xmlns:a16="http://schemas.microsoft.com/office/drawing/2014/main" id="{AD004B5F-1648-424E-A6C0-8B7C7D5F2EA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28" y="2098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4" name="AutoShape 197">
              <a:extLst>
                <a:ext uri="{FF2B5EF4-FFF2-40B4-BE49-F238E27FC236}">
                  <a16:creationId xmlns:a16="http://schemas.microsoft.com/office/drawing/2014/main" id="{FE928492-90EC-4E40-861C-4F9B4965C0F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57" y="1993"/>
              <a:ext cx="31" cy="325"/>
            </a:xfrm>
            <a:prstGeom prst="upArrow">
              <a:avLst>
                <a:gd name="adj1" fmla="val 50000"/>
                <a:gd name="adj2" fmla="val 26209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5" name="AutoShape 198">
              <a:extLst>
                <a:ext uri="{FF2B5EF4-FFF2-40B4-BE49-F238E27FC236}">
                  <a16:creationId xmlns:a16="http://schemas.microsoft.com/office/drawing/2014/main" id="{06AADA09-6CFB-40BB-9386-1E1A521CFB5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86" y="1888"/>
              <a:ext cx="32" cy="380"/>
            </a:xfrm>
            <a:prstGeom prst="upArrow">
              <a:avLst>
                <a:gd name="adj1" fmla="val 50000"/>
                <a:gd name="adj2" fmla="val 29687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6" name="AutoShape 199">
              <a:extLst>
                <a:ext uri="{FF2B5EF4-FFF2-40B4-BE49-F238E27FC236}">
                  <a16:creationId xmlns:a16="http://schemas.microsoft.com/office/drawing/2014/main" id="{59FF1A59-8A04-4234-B3AE-BA4FB89B3FC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96" y="2306"/>
              <a:ext cx="30" cy="153"/>
            </a:xfrm>
            <a:prstGeom prst="upArrow">
              <a:avLst>
                <a:gd name="adj1" fmla="val 50000"/>
                <a:gd name="adj2" fmla="val 127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7" name="AutoShape 200">
              <a:extLst>
                <a:ext uri="{FF2B5EF4-FFF2-40B4-BE49-F238E27FC236}">
                  <a16:creationId xmlns:a16="http://schemas.microsoft.com/office/drawing/2014/main" id="{7B48DF1D-0CBB-4530-8095-9BECB48D08A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24" y="2206"/>
              <a:ext cx="32" cy="210"/>
            </a:xfrm>
            <a:prstGeom prst="upArrow">
              <a:avLst>
                <a:gd name="adj1" fmla="val 50000"/>
                <a:gd name="adj2" fmla="val 16406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8" name="AutoShape 201">
              <a:extLst>
                <a:ext uri="{FF2B5EF4-FFF2-40B4-BE49-F238E27FC236}">
                  <a16:creationId xmlns:a16="http://schemas.microsoft.com/office/drawing/2014/main" id="{76988AD4-09F1-4B3A-B702-C35E4A00BBE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54" y="2098"/>
              <a:ext cx="30" cy="266"/>
            </a:xfrm>
            <a:prstGeom prst="upArrow">
              <a:avLst>
                <a:gd name="adj1" fmla="val 50000"/>
                <a:gd name="adj2" fmla="val 221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09" name="AutoShape 202">
              <a:extLst>
                <a:ext uri="{FF2B5EF4-FFF2-40B4-BE49-F238E27FC236}">
                  <a16:creationId xmlns:a16="http://schemas.microsoft.com/office/drawing/2014/main" id="{FB6B4D81-CCF4-4F3D-AA73-6E3DB25EA22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83" y="1992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0" name="AutoShape 203">
              <a:extLst>
                <a:ext uri="{FF2B5EF4-FFF2-40B4-BE49-F238E27FC236}">
                  <a16:creationId xmlns:a16="http://schemas.microsoft.com/office/drawing/2014/main" id="{615D3945-90BA-4E88-B9CB-5162C22DF37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12" y="1887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1" name="AutoShape 204">
              <a:extLst>
                <a:ext uri="{FF2B5EF4-FFF2-40B4-BE49-F238E27FC236}">
                  <a16:creationId xmlns:a16="http://schemas.microsoft.com/office/drawing/2014/main" id="{04CDA7FD-C198-4DB9-B46B-94CEA2AC34D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21" y="2306"/>
              <a:ext cx="31" cy="153"/>
            </a:xfrm>
            <a:prstGeom prst="upArrow">
              <a:avLst>
                <a:gd name="adj1" fmla="val 50000"/>
                <a:gd name="adj2" fmla="val 12338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2" name="AutoShape 205">
              <a:extLst>
                <a:ext uri="{FF2B5EF4-FFF2-40B4-BE49-F238E27FC236}">
                  <a16:creationId xmlns:a16="http://schemas.microsoft.com/office/drawing/2014/main" id="{6D8A0511-6C3C-4AA6-8334-171A6D891B5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50" y="2206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3" name="AutoShape 206">
              <a:extLst>
                <a:ext uri="{FF2B5EF4-FFF2-40B4-BE49-F238E27FC236}">
                  <a16:creationId xmlns:a16="http://schemas.microsoft.com/office/drawing/2014/main" id="{0B576B40-6C1C-44EF-9BBD-57AA57D03D3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79" y="2098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4" name="AutoShape 207">
              <a:extLst>
                <a:ext uri="{FF2B5EF4-FFF2-40B4-BE49-F238E27FC236}">
                  <a16:creationId xmlns:a16="http://schemas.microsoft.com/office/drawing/2014/main" id="{716C6ACC-D88F-4259-A875-921B90FDC82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07" y="1992"/>
              <a:ext cx="32" cy="323"/>
            </a:xfrm>
            <a:prstGeom prst="upArrow">
              <a:avLst>
                <a:gd name="adj1" fmla="val 50000"/>
                <a:gd name="adj2" fmla="val 25234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5" name="AutoShape 208">
              <a:extLst>
                <a:ext uri="{FF2B5EF4-FFF2-40B4-BE49-F238E27FC236}">
                  <a16:creationId xmlns:a16="http://schemas.microsoft.com/office/drawing/2014/main" id="{A49A096B-7FD0-4379-970A-44095170B03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37" y="1887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6" name="AutoShape 209">
              <a:extLst>
                <a:ext uri="{FF2B5EF4-FFF2-40B4-BE49-F238E27FC236}">
                  <a16:creationId xmlns:a16="http://schemas.microsoft.com/office/drawing/2014/main" id="{6BE40FD6-0FE8-497E-B175-722297D91C0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47" y="2306"/>
              <a:ext cx="31" cy="153"/>
            </a:xfrm>
            <a:prstGeom prst="upArrow">
              <a:avLst>
                <a:gd name="adj1" fmla="val 50000"/>
                <a:gd name="adj2" fmla="val 12338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7" name="AutoShape 210">
              <a:extLst>
                <a:ext uri="{FF2B5EF4-FFF2-40B4-BE49-F238E27FC236}">
                  <a16:creationId xmlns:a16="http://schemas.microsoft.com/office/drawing/2014/main" id="{2C33B424-FA31-40AD-A198-032F709213E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75" y="2206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8" name="AutoShape 211">
              <a:extLst>
                <a:ext uri="{FF2B5EF4-FFF2-40B4-BE49-F238E27FC236}">
                  <a16:creationId xmlns:a16="http://schemas.microsoft.com/office/drawing/2014/main" id="{DA20B0B8-F1F8-4AC7-9178-8683E3DA2C3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04" y="2098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19" name="AutoShape 212">
              <a:extLst>
                <a:ext uri="{FF2B5EF4-FFF2-40B4-BE49-F238E27FC236}">
                  <a16:creationId xmlns:a16="http://schemas.microsoft.com/office/drawing/2014/main" id="{D5013896-87D1-4BD8-BF6E-60222BF1079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33" y="1992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0" name="AutoShape 213">
              <a:extLst>
                <a:ext uri="{FF2B5EF4-FFF2-40B4-BE49-F238E27FC236}">
                  <a16:creationId xmlns:a16="http://schemas.microsoft.com/office/drawing/2014/main" id="{CDC031E8-390E-4CD2-8675-076D6D80009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63" y="1887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1" name="AutoShape 214">
              <a:extLst>
                <a:ext uri="{FF2B5EF4-FFF2-40B4-BE49-F238E27FC236}">
                  <a16:creationId xmlns:a16="http://schemas.microsoft.com/office/drawing/2014/main" id="{79A618EF-E5C4-4626-8038-B17CBA945FC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2" y="2308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2" name="AutoShape 215">
              <a:extLst>
                <a:ext uri="{FF2B5EF4-FFF2-40B4-BE49-F238E27FC236}">
                  <a16:creationId xmlns:a16="http://schemas.microsoft.com/office/drawing/2014/main" id="{4668F455-3408-41B9-8DFE-F088DF3E60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00" y="2208"/>
              <a:ext cx="31" cy="209"/>
            </a:xfrm>
            <a:prstGeom prst="upArrow">
              <a:avLst>
                <a:gd name="adj1" fmla="val 50000"/>
                <a:gd name="adj2" fmla="val 16854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3" name="AutoShape 216">
              <a:extLst>
                <a:ext uri="{FF2B5EF4-FFF2-40B4-BE49-F238E27FC236}">
                  <a16:creationId xmlns:a16="http://schemas.microsoft.com/office/drawing/2014/main" id="{5AC914C6-7D54-4982-A09F-38822846412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29" y="2100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4" name="AutoShape 217">
              <a:extLst>
                <a:ext uri="{FF2B5EF4-FFF2-40B4-BE49-F238E27FC236}">
                  <a16:creationId xmlns:a16="http://schemas.microsoft.com/office/drawing/2014/main" id="{27236D83-9FFB-4B55-A9C3-003437933F7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58" y="1994"/>
              <a:ext cx="31" cy="324"/>
            </a:xfrm>
            <a:prstGeom prst="upArrow">
              <a:avLst>
                <a:gd name="adj1" fmla="val 50000"/>
                <a:gd name="adj2" fmla="val 26129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5" name="AutoShape 218">
              <a:extLst>
                <a:ext uri="{FF2B5EF4-FFF2-40B4-BE49-F238E27FC236}">
                  <a16:creationId xmlns:a16="http://schemas.microsoft.com/office/drawing/2014/main" id="{A646868F-A42C-4CD7-B13A-7387418F8D6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87" y="1889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6" name="AutoShape 219">
              <a:extLst>
                <a:ext uri="{FF2B5EF4-FFF2-40B4-BE49-F238E27FC236}">
                  <a16:creationId xmlns:a16="http://schemas.microsoft.com/office/drawing/2014/main" id="{7C773769-D102-4528-B88B-41CE687FE35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69" y="2945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7" name="AutoShape 220">
              <a:extLst>
                <a:ext uri="{FF2B5EF4-FFF2-40B4-BE49-F238E27FC236}">
                  <a16:creationId xmlns:a16="http://schemas.microsoft.com/office/drawing/2014/main" id="{F5C80C49-06E8-403D-B0A9-DFB0F7053FB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98" y="2844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8" name="AutoShape 221">
              <a:extLst>
                <a:ext uri="{FF2B5EF4-FFF2-40B4-BE49-F238E27FC236}">
                  <a16:creationId xmlns:a16="http://schemas.microsoft.com/office/drawing/2014/main" id="{D88F98C4-E5C7-4E00-B577-193012E6458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27" y="2736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29" name="AutoShape 222">
              <a:extLst>
                <a:ext uri="{FF2B5EF4-FFF2-40B4-BE49-F238E27FC236}">
                  <a16:creationId xmlns:a16="http://schemas.microsoft.com/office/drawing/2014/main" id="{D1E67F96-2F20-4F7D-ADE5-F6C4B3AA927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56" y="2631"/>
              <a:ext cx="32" cy="324"/>
            </a:xfrm>
            <a:prstGeom prst="upArrow">
              <a:avLst>
                <a:gd name="adj1" fmla="val 50000"/>
                <a:gd name="adj2" fmla="val 25312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0" name="AutoShape 223">
              <a:extLst>
                <a:ext uri="{FF2B5EF4-FFF2-40B4-BE49-F238E27FC236}">
                  <a16:creationId xmlns:a16="http://schemas.microsoft.com/office/drawing/2014/main" id="{C4C004F9-C261-4457-994A-3BB36EA7AE9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86" y="2526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1" name="AutoShape 224">
              <a:extLst>
                <a:ext uri="{FF2B5EF4-FFF2-40B4-BE49-F238E27FC236}">
                  <a16:creationId xmlns:a16="http://schemas.microsoft.com/office/drawing/2014/main" id="{AC1F7A54-6E29-4CEB-B3E9-EFEA0BB693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95" y="2944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2" name="AutoShape 225">
              <a:extLst>
                <a:ext uri="{FF2B5EF4-FFF2-40B4-BE49-F238E27FC236}">
                  <a16:creationId xmlns:a16="http://schemas.microsoft.com/office/drawing/2014/main" id="{EF2384AE-B2BF-4E25-B0F2-7030BF923C2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24" y="2843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3" name="AutoShape 226">
              <a:extLst>
                <a:ext uri="{FF2B5EF4-FFF2-40B4-BE49-F238E27FC236}">
                  <a16:creationId xmlns:a16="http://schemas.microsoft.com/office/drawing/2014/main" id="{DCF962B0-259E-4DEC-A0AF-6658FB506CC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53" y="2735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4" name="AutoShape 227">
              <a:extLst>
                <a:ext uri="{FF2B5EF4-FFF2-40B4-BE49-F238E27FC236}">
                  <a16:creationId xmlns:a16="http://schemas.microsoft.com/office/drawing/2014/main" id="{0B5E2676-9038-4962-A9F7-AE4DB375319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82" y="2630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5" name="AutoShape 228">
              <a:extLst>
                <a:ext uri="{FF2B5EF4-FFF2-40B4-BE49-F238E27FC236}">
                  <a16:creationId xmlns:a16="http://schemas.microsoft.com/office/drawing/2014/main" id="{EAFF0B0B-6B34-4F60-A4C6-8DA8B5743F5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12" y="2524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6" name="AutoShape 229">
              <a:extLst>
                <a:ext uri="{FF2B5EF4-FFF2-40B4-BE49-F238E27FC236}">
                  <a16:creationId xmlns:a16="http://schemas.microsoft.com/office/drawing/2014/main" id="{60618840-D1C0-4F36-BB56-E420C920A23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20" y="2944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7" name="AutoShape 230">
              <a:extLst>
                <a:ext uri="{FF2B5EF4-FFF2-40B4-BE49-F238E27FC236}">
                  <a16:creationId xmlns:a16="http://schemas.microsoft.com/office/drawing/2014/main" id="{5F2BCAD3-5355-41EF-B873-16A8AD4842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49" y="2843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8" name="AutoShape 231">
              <a:extLst>
                <a:ext uri="{FF2B5EF4-FFF2-40B4-BE49-F238E27FC236}">
                  <a16:creationId xmlns:a16="http://schemas.microsoft.com/office/drawing/2014/main" id="{FB78E1B5-7486-4099-A0DC-155FCA11D00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78" y="2735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39" name="AutoShape 232">
              <a:extLst>
                <a:ext uri="{FF2B5EF4-FFF2-40B4-BE49-F238E27FC236}">
                  <a16:creationId xmlns:a16="http://schemas.microsoft.com/office/drawing/2014/main" id="{B090488F-7065-45DE-8855-EFF4E043DB1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07" y="2630"/>
              <a:ext cx="32" cy="323"/>
            </a:xfrm>
            <a:prstGeom prst="upArrow">
              <a:avLst>
                <a:gd name="adj1" fmla="val 50000"/>
                <a:gd name="adj2" fmla="val 25234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0" name="AutoShape 233">
              <a:extLst>
                <a:ext uri="{FF2B5EF4-FFF2-40B4-BE49-F238E27FC236}">
                  <a16:creationId xmlns:a16="http://schemas.microsoft.com/office/drawing/2014/main" id="{5624AF4C-0804-4933-8B27-A98CC867F76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36" y="2524"/>
              <a:ext cx="32" cy="380"/>
            </a:xfrm>
            <a:prstGeom prst="upArrow">
              <a:avLst>
                <a:gd name="adj1" fmla="val 50000"/>
                <a:gd name="adj2" fmla="val 29687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1" name="AutoShape 234">
              <a:extLst>
                <a:ext uri="{FF2B5EF4-FFF2-40B4-BE49-F238E27FC236}">
                  <a16:creationId xmlns:a16="http://schemas.microsoft.com/office/drawing/2014/main" id="{409112FA-ED29-4382-8587-63572EA9925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47" y="2944"/>
              <a:ext cx="30" cy="152"/>
            </a:xfrm>
            <a:prstGeom prst="upArrow">
              <a:avLst>
                <a:gd name="adj1" fmla="val 50000"/>
                <a:gd name="adj2" fmla="val 12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2" name="AutoShape 235">
              <a:extLst>
                <a:ext uri="{FF2B5EF4-FFF2-40B4-BE49-F238E27FC236}">
                  <a16:creationId xmlns:a16="http://schemas.microsoft.com/office/drawing/2014/main" id="{3B88037E-35A7-4C96-B723-A92443F742D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75" y="2843"/>
              <a:ext cx="31" cy="210"/>
            </a:xfrm>
            <a:prstGeom prst="upArrow">
              <a:avLst>
                <a:gd name="adj1" fmla="val 50000"/>
                <a:gd name="adj2" fmla="val 16935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3" name="AutoShape 236">
              <a:extLst>
                <a:ext uri="{FF2B5EF4-FFF2-40B4-BE49-F238E27FC236}">
                  <a16:creationId xmlns:a16="http://schemas.microsoft.com/office/drawing/2014/main" id="{34D099C6-6FDC-419B-A835-AC3805BDA70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04" y="2735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4" name="AutoShape 237">
              <a:extLst>
                <a:ext uri="{FF2B5EF4-FFF2-40B4-BE49-F238E27FC236}">
                  <a16:creationId xmlns:a16="http://schemas.microsoft.com/office/drawing/2014/main" id="{197774DE-A5D9-49B5-A816-6505BDED1C0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33" y="2630"/>
              <a:ext cx="31" cy="323"/>
            </a:xfrm>
            <a:prstGeom prst="upArrow">
              <a:avLst>
                <a:gd name="adj1" fmla="val 50000"/>
                <a:gd name="adj2" fmla="val 26048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5" name="AutoShape 238">
              <a:extLst>
                <a:ext uri="{FF2B5EF4-FFF2-40B4-BE49-F238E27FC236}">
                  <a16:creationId xmlns:a16="http://schemas.microsoft.com/office/drawing/2014/main" id="{695CD13F-1A9B-425F-BD9F-9409E492434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463" y="2524"/>
              <a:ext cx="30" cy="380"/>
            </a:xfrm>
            <a:prstGeom prst="upArrow">
              <a:avLst>
                <a:gd name="adj1" fmla="val 50000"/>
                <a:gd name="adj2" fmla="val 31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6" name="AutoShape 239">
              <a:extLst>
                <a:ext uri="{FF2B5EF4-FFF2-40B4-BE49-F238E27FC236}">
                  <a16:creationId xmlns:a16="http://schemas.microsoft.com/office/drawing/2014/main" id="{E0226FED-55A4-472A-8BB5-23CE0CF9D4D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1" y="2946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7" name="AutoShape 240">
              <a:extLst>
                <a:ext uri="{FF2B5EF4-FFF2-40B4-BE49-F238E27FC236}">
                  <a16:creationId xmlns:a16="http://schemas.microsoft.com/office/drawing/2014/main" id="{A2FC71F6-B0F8-43F6-8B6B-123A0F535DD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00" y="2845"/>
              <a:ext cx="31" cy="209"/>
            </a:xfrm>
            <a:prstGeom prst="upArrow">
              <a:avLst>
                <a:gd name="adj1" fmla="val 50000"/>
                <a:gd name="adj2" fmla="val 16854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8" name="AutoShape 241">
              <a:extLst>
                <a:ext uri="{FF2B5EF4-FFF2-40B4-BE49-F238E27FC236}">
                  <a16:creationId xmlns:a16="http://schemas.microsoft.com/office/drawing/2014/main" id="{F460C3A1-5876-456F-BB35-76CFA89DAF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29" y="2738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49" name="AutoShape 242">
              <a:extLst>
                <a:ext uri="{FF2B5EF4-FFF2-40B4-BE49-F238E27FC236}">
                  <a16:creationId xmlns:a16="http://schemas.microsoft.com/office/drawing/2014/main" id="{8FA0F5C5-8046-4E0F-AAE7-01C3CED80A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58" y="2631"/>
              <a:ext cx="31" cy="324"/>
            </a:xfrm>
            <a:prstGeom prst="upArrow">
              <a:avLst>
                <a:gd name="adj1" fmla="val 50000"/>
                <a:gd name="adj2" fmla="val 26129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0" name="AutoShape 243">
              <a:extLst>
                <a:ext uri="{FF2B5EF4-FFF2-40B4-BE49-F238E27FC236}">
                  <a16:creationId xmlns:a16="http://schemas.microsoft.com/office/drawing/2014/main" id="{91033D62-5A10-44CF-B371-90AE674B512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286" y="2526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1" name="Freeform 244">
              <a:extLst>
                <a:ext uri="{FF2B5EF4-FFF2-40B4-BE49-F238E27FC236}">
                  <a16:creationId xmlns:a16="http://schemas.microsoft.com/office/drawing/2014/main" id="{77177B9A-238E-4F9D-9DF5-AEDDE24E5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7" y="1585"/>
              <a:ext cx="958" cy="256"/>
            </a:xfrm>
            <a:custGeom>
              <a:avLst/>
              <a:gdLst>
                <a:gd name="T0" fmla="*/ 0 w 1732"/>
                <a:gd name="T1" fmla="*/ 91 h 362"/>
                <a:gd name="T2" fmla="*/ 136 w 1732"/>
                <a:gd name="T3" fmla="*/ 91 h 362"/>
                <a:gd name="T4" fmla="*/ 162 w 1732"/>
                <a:gd name="T5" fmla="*/ 0 h 362"/>
                <a:gd name="T6" fmla="*/ 26 w 1732"/>
                <a:gd name="T7" fmla="*/ 0 h 362"/>
                <a:gd name="T8" fmla="*/ 0 w 1732"/>
                <a:gd name="T9" fmla="*/ 91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2" name="Freeform 245">
              <a:extLst>
                <a:ext uri="{FF2B5EF4-FFF2-40B4-BE49-F238E27FC236}">
                  <a16:creationId xmlns:a16="http://schemas.microsoft.com/office/drawing/2014/main" id="{AA2D70D1-CEAE-4E99-BBA8-712A5428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" y="2228"/>
              <a:ext cx="957" cy="257"/>
            </a:xfrm>
            <a:custGeom>
              <a:avLst/>
              <a:gdLst>
                <a:gd name="T0" fmla="*/ 0 w 1732"/>
                <a:gd name="T1" fmla="*/ 92 h 362"/>
                <a:gd name="T2" fmla="*/ 135 w 1732"/>
                <a:gd name="T3" fmla="*/ 92 h 362"/>
                <a:gd name="T4" fmla="*/ 161 w 1732"/>
                <a:gd name="T5" fmla="*/ 0 h 362"/>
                <a:gd name="T6" fmla="*/ 26 w 1732"/>
                <a:gd name="T7" fmla="*/ 0 h 362"/>
                <a:gd name="T8" fmla="*/ 0 w 1732"/>
                <a:gd name="T9" fmla="*/ 92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3" name="Freeform 246">
              <a:extLst>
                <a:ext uri="{FF2B5EF4-FFF2-40B4-BE49-F238E27FC236}">
                  <a16:creationId xmlns:a16="http://schemas.microsoft.com/office/drawing/2014/main" id="{F0D28FF5-C664-4264-AC4F-5AC0F22A2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" y="2868"/>
              <a:ext cx="958" cy="258"/>
            </a:xfrm>
            <a:custGeom>
              <a:avLst/>
              <a:gdLst>
                <a:gd name="T0" fmla="*/ 0 w 1732"/>
                <a:gd name="T1" fmla="*/ 93 h 362"/>
                <a:gd name="T2" fmla="*/ 136 w 1732"/>
                <a:gd name="T3" fmla="*/ 93 h 362"/>
                <a:gd name="T4" fmla="*/ 162 w 1732"/>
                <a:gd name="T5" fmla="*/ 0 h 362"/>
                <a:gd name="T6" fmla="*/ 26 w 1732"/>
                <a:gd name="T7" fmla="*/ 0 h 362"/>
                <a:gd name="T8" fmla="*/ 0 w 1732"/>
                <a:gd name="T9" fmla="*/ 93 h 3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362">
                  <a:moveTo>
                    <a:pt x="0" y="362"/>
                  </a:moveTo>
                  <a:lnTo>
                    <a:pt x="1452" y="362"/>
                  </a:lnTo>
                  <a:lnTo>
                    <a:pt x="1732" y="0"/>
                  </a:lnTo>
                  <a:lnTo>
                    <a:pt x="277" y="0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4" name="AutoShape 247">
              <a:extLst>
                <a:ext uri="{FF2B5EF4-FFF2-40B4-BE49-F238E27FC236}">
                  <a16:creationId xmlns:a16="http://schemas.microsoft.com/office/drawing/2014/main" id="{1CC38CE0-1787-4CBB-A7CA-F6BBBE6DBD8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145" y="2940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5" name="AutoShape 248">
              <a:extLst>
                <a:ext uri="{FF2B5EF4-FFF2-40B4-BE49-F238E27FC236}">
                  <a16:creationId xmlns:a16="http://schemas.microsoft.com/office/drawing/2014/main" id="{2B49E120-0369-4D6E-A2D4-A65E6EF8C9B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174" y="2894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6" name="AutoShape 249">
              <a:extLst>
                <a:ext uri="{FF2B5EF4-FFF2-40B4-BE49-F238E27FC236}">
                  <a16:creationId xmlns:a16="http://schemas.microsoft.com/office/drawing/2014/main" id="{4C135908-0590-43E8-AADC-CA6F3E21865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03" y="2847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7" name="AutoShape 250">
              <a:extLst>
                <a:ext uri="{FF2B5EF4-FFF2-40B4-BE49-F238E27FC236}">
                  <a16:creationId xmlns:a16="http://schemas.microsoft.com/office/drawing/2014/main" id="{61651DA6-D541-4646-A0F8-0A57F346C6A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32" y="2797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8" name="AutoShape 251">
              <a:extLst>
                <a:ext uri="{FF2B5EF4-FFF2-40B4-BE49-F238E27FC236}">
                  <a16:creationId xmlns:a16="http://schemas.microsoft.com/office/drawing/2014/main" id="{5302F75D-BF8F-4385-9289-034FA7A6C62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62" y="2746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59" name="AutoShape 252">
              <a:extLst>
                <a:ext uri="{FF2B5EF4-FFF2-40B4-BE49-F238E27FC236}">
                  <a16:creationId xmlns:a16="http://schemas.microsoft.com/office/drawing/2014/main" id="{799265D2-7559-46EA-BA23-2F919AFCE7F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71" y="2938"/>
              <a:ext cx="30" cy="152"/>
            </a:xfrm>
            <a:prstGeom prst="upArrow">
              <a:avLst>
                <a:gd name="adj1" fmla="val 50000"/>
                <a:gd name="adj2" fmla="val 12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0" name="AutoShape 253">
              <a:extLst>
                <a:ext uri="{FF2B5EF4-FFF2-40B4-BE49-F238E27FC236}">
                  <a16:creationId xmlns:a16="http://schemas.microsoft.com/office/drawing/2014/main" id="{81703437-B090-4C30-A005-5E30913D206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00" y="2893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1" name="AutoShape 254">
              <a:extLst>
                <a:ext uri="{FF2B5EF4-FFF2-40B4-BE49-F238E27FC236}">
                  <a16:creationId xmlns:a16="http://schemas.microsoft.com/office/drawing/2014/main" id="{146DFDCD-2EFA-4977-955D-8A08F408274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29" y="2846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2" name="AutoShape 255">
              <a:extLst>
                <a:ext uri="{FF2B5EF4-FFF2-40B4-BE49-F238E27FC236}">
                  <a16:creationId xmlns:a16="http://schemas.microsoft.com/office/drawing/2014/main" id="{FF9F4318-03FA-4CFA-8139-0A4ED242186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58" y="2794"/>
              <a:ext cx="31" cy="153"/>
            </a:xfrm>
            <a:prstGeom prst="upArrow">
              <a:avLst>
                <a:gd name="adj1" fmla="val 50000"/>
                <a:gd name="adj2" fmla="val 12338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3" name="AutoShape 256">
              <a:extLst>
                <a:ext uri="{FF2B5EF4-FFF2-40B4-BE49-F238E27FC236}">
                  <a16:creationId xmlns:a16="http://schemas.microsoft.com/office/drawing/2014/main" id="{CF2541BA-63F8-4E57-B000-7F737CD23A3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87" y="2744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4" name="AutoShape 257">
              <a:extLst>
                <a:ext uri="{FF2B5EF4-FFF2-40B4-BE49-F238E27FC236}">
                  <a16:creationId xmlns:a16="http://schemas.microsoft.com/office/drawing/2014/main" id="{8C8F9CC3-93BD-4486-A23A-016C00C5ABC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96" y="2938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5" name="AutoShape 258">
              <a:extLst>
                <a:ext uri="{FF2B5EF4-FFF2-40B4-BE49-F238E27FC236}">
                  <a16:creationId xmlns:a16="http://schemas.microsoft.com/office/drawing/2014/main" id="{16F27766-EE20-4A45-B10D-A97D149AE0E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25" y="2893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6" name="AutoShape 259">
              <a:extLst>
                <a:ext uri="{FF2B5EF4-FFF2-40B4-BE49-F238E27FC236}">
                  <a16:creationId xmlns:a16="http://schemas.microsoft.com/office/drawing/2014/main" id="{69483500-F357-46C0-A786-DA2074103FF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54" y="2846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7" name="AutoShape 260">
              <a:extLst>
                <a:ext uri="{FF2B5EF4-FFF2-40B4-BE49-F238E27FC236}">
                  <a16:creationId xmlns:a16="http://schemas.microsoft.com/office/drawing/2014/main" id="{226B95C3-16F7-452F-86C8-651F758F774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83" y="2794"/>
              <a:ext cx="32" cy="153"/>
            </a:xfrm>
            <a:prstGeom prst="upArrow">
              <a:avLst>
                <a:gd name="adj1" fmla="val 50000"/>
                <a:gd name="adj2" fmla="val 11953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8" name="AutoShape 261">
              <a:extLst>
                <a:ext uri="{FF2B5EF4-FFF2-40B4-BE49-F238E27FC236}">
                  <a16:creationId xmlns:a16="http://schemas.microsoft.com/office/drawing/2014/main" id="{6B26E694-0745-4170-A12A-BA7CB788217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12" y="2744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69" name="AutoShape 262">
              <a:extLst>
                <a:ext uri="{FF2B5EF4-FFF2-40B4-BE49-F238E27FC236}">
                  <a16:creationId xmlns:a16="http://schemas.microsoft.com/office/drawing/2014/main" id="{B4A7AF20-C315-428A-86C1-DE5F8F139D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23" y="2938"/>
              <a:ext cx="30" cy="152"/>
            </a:xfrm>
            <a:prstGeom prst="upArrow">
              <a:avLst>
                <a:gd name="adj1" fmla="val 50000"/>
                <a:gd name="adj2" fmla="val 12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0" name="AutoShape 263">
              <a:extLst>
                <a:ext uri="{FF2B5EF4-FFF2-40B4-BE49-F238E27FC236}">
                  <a16:creationId xmlns:a16="http://schemas.microsoft.com/office/drawing/2014/main" id="{A4FEB305-5071-431E-BE0A-15046F46A09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52" y="2893"/>
              <a:ext cx="30" cy="152"/>
            </a:xfrm>
            <a:prstGeom prst="upArrow">
              <a:avLst>
                <a:gd name="adj1" fmla="val 50000"/>
                <a:gd name="adj2" fmla="val 12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1" name="AutoShape 264">
              <a:extLst>
                <a:ext uri="{FF2B5EF4-FFF2-40B4-BE49-F238E27FC236}">
                  <a16:creationId xmlns:a16="http://schemas.microsoft.com/office/drawing/2014/main" id="{5E7F183D-497D-4013-802A-D0214C14E50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81" y="2846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2" name="AutoShape 265">
              <a:extLst>
                <a:ext uri="{FF2B5EF4-FFF2-40B4-BE49-F238E27FC236}">
                  <a16:creationId xmlns:a16="http://schemas.microsoft.com/office/drawing/2014/main" id="{B41E37F2-CF21-4900-B91A-24755A0C57E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09" y="2794"/>
              <a:ext cx="31" cy="153"/>
            </a:xfrm>
            <a:prstGeom prst="upArrow">
              <a:avLst>
                <a:gd name="adj1" fmla="val 50000"/>
                <a:gd name="adj2" fmla="val 12338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3" name="AutoShape 266">
              <a:extLst>
                <a:ext uri="{FF2B5EF4-FFF2-40B4-BE49-F238E27FC236}">
                  <a16:creationId xmlns:a16="http://schemas.microsoft.com/office/drawing/2014/main" id="{00C5592D-9D2D-4D1F-9415-2E3A7895B40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38" y="2744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4" name="AutoShape 267">
              <a:extLst>
                <a:ext uri="{FF2B5EF4-FFF2-40B4-BE49-F238E27FC236}">
                  <a16:creationId xmlns:a16="http://schemas.microsoft.com/office/drawing/2014/main" id="{3784138E-5FCC-41DB-B6EE-FD11EB6A1DD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447" y="2941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5" name="AutoShape 268">
              <a:extLst>
                <a:ext uri="{FF2B5EF4-FFF2-40B4-BE49-F238E27FC236}">
                  <a16:creationId xmlns:a16="http://schemas.microsoft.com/office/drawing/2014/main" id="{97D71900-949D-4FC0-AC88-068E8B92219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476" y="2896"/>
              <a:ext cx="31" cy="152"/>
            </a:xfrm>
            <a:prstGeom prst="upArrow">
              <a:avLst>
                <a:gd name="adj1" fmla="val 50000"/>
                <a:gd name="adj2" fmla="val 122581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6" name="AutoShape 269">
              <a:extLst>
                <a:ext uri="{FF2B5EF4-FFF2-40B4-BE49-F238E27FC236}">
                  <a16:creationId xmlns:a16="http://schemas.microsoft.com/office/drawing/2014/main" id="{BB9785C8-D84C-46CC-8FDA-A5E308A217B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04" y="2848"/>
              <a:ext cx="33" cy="152"/>
            </a:xfrm>
            <a:prstGeom prst="upArrow">
              <a:avLst>
                <a:gd name="adj1" fmla="val 50000"/>
                <a:gd name="adj2" fmla="val 1151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7" name="AutoShape 270">
              <a:extLst>
                <a:ext uri="{FF2B5EF4-FFF2-40B4-BE49-F238E27FC236}">
                  <a16:creationId xmlns:a16="http://schemas.microsoft.com/office/drawing/2014/main" id="{99E9BF88-2DA1-439C-9DD7-24059C800C1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3" y="2797"/>
              <a:ext cx="32" cy="15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8" name="AutoShape 271">
              <a:extLst>
                <a:ext uri="{FF2B5EF4-FFF2-40B4-BE49-F238E27FC236}">
                  <a16:creationId xmlns:a16="http://schemas.microsoft.com/office/drawing/2014/main" id="{9C34756C-8334-4D74-8F4F-101B680780C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63" y="2746"/>
              <a:ext cx="31" cy="153"/>
            </a:xfrm>
            <a:prstGeom prst="upArrow">
              <a:avLst>
                <a:gd name="adj1" fmla="val 50000"/>
                <a:gd name="adj2" fmla="val 12338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79" name="AutoShape 272">
              <a:extLst>
                <a:ext uri="{FF2B5EF4-FFF2-40B4-BE49-F238E27FC236}">
                  <a16:creationId xmlns:a16="http://schemas.microsoft.com/office/drawing/2014/main" id="{B2DF6217-D341-4CA0-985E-96D8A9D9B4A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146" y="2185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0" name="AutoShape 273">
              <a:extLst>
                <a:ext uri="{FF2B5EF4-FFF2-40B4-BE49-F238E27FC236}">
                  <a16:creationId xmlns:a16="http://schemas.microsoft.com/office/drawing/2014/main" id="{F8E8B90C-933E-490F-AD58-3F9D31584A8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175" y="2139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1" name="AutoShape 274">
              <a:extLst>
                <a:ext uri="{FF2B5EF4-FFF2-40B4-BE49-F238E27FC236}">
                  <a16:creationId xmlns:a16="http://schemas.microsoft.com/office/drawing/2014/main" id="{8F0C3166-477F-4D9F-9067-D1DFEEA2C32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04" y="2091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2" name="AutoShape 275">
              <a:extLst>
                <a:ext uri="{FF2B5EF4-FFF2-40B4-BE49-F238E27FC236}">
                  <a16:creationId xmlns:a16="http://schemas.microsoft.com/office/drawing/2014/main" id="{462EA6C0-E030-443A-BA74-6E54406B86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33" y="2041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3" name="AutoShape 276">
              <a:extLst>
                <a:ext uri="{FF2B5EF4-FFF2-40B4-BE49-F238E27FC236}">
                  <a16:creationId xmlns:a16="http://schemas.microsoft.com/office/drawing/2014/main" id="{2E7444CE-5005-4397-9E38-890D5478954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63" y="1991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4" name="AutoShape 277">
              <a:extLst>
                <a:ext uri="{FF2B5EF4-FFF2-40B4-BE49-F238E27FC236}">
                  <a16:creationId xmlns:a16="http://schemas.microsoft.com/office/drawing/2014/main" id="{502DB4F4-F661-4D95-8EC2-C14089091F1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72" y="2183"/>
              <a:ext cx="30" cy="267"/>
            </a:xfrm>
            <a:prstGeom prst="upArrow">
              <a:avLst>
                <a:gd name="adj1" fmla="val 50000"/>
                <a:gd name="adj2" fmla="val 222500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5" name="AutoShape 278">
              <a:extLst>
                <a:ext uri="{FF2B5EF4-FFF2-40B4-BE49-F238E27FC236}">
                  <a16:creationId xmlns:a16="http://schemas.microsoft.com/office/drawing/2014/main" id="{4222FF34-BC8C-4FFF-B876-AE79BE78BFA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01" y="2138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6" name="AutoShape 279">
              <a:extLst>
                <a:ext uri="{FF2B5EF4-FFF2-40B4-BE49-F238E27FC236}">
                  <a16:creationId xmlns:a16="http://schemas.microsoft.com/office/drawing/2014/main" id="{AD1BA7CE-6C58-4D18-8E58-8AC44A649EA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29" y="2090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7" name="AutoShape 280">
              <a:extLst>
                <a:ext uri="{FF2B5EF4-FFF2-40B4-BE49-F238E27FC236}">
                  <a16:creationId xmlns:a16="http://schemas.microsoft.com/office/drawing/2014/main" id="{B90FC1C9-2461-4BEA-A7A8-3AE6575FB64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58" y="2040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8" name="AutoShape 281">
              <a:extLst>
                <a:ext uri="{FF2B5EF4-FFF2-40B4-BE49-F238E27FC236}">
                  <a16:creationId xmlns:a16="http://schemas.microsoft.com/office/drawing/2014/main" id="{2093AA91-2475-4989-9D6D-92B483BE033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88" y="1989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89" name="AutoShape 282">
              <a:extLst>
                <a:ext uri="{FF2B5EF4-FFF2-40B4-BE49-F238E27FC236}">
                  <a16:creationId xmlns:a16="http://schemas.microsoft.com/office/drawing/2014/main" id="{9B74DC1B-C798-4C76-8886-48032477350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98" y="2183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0" name="AutoShape 283">
              <a:extLst>
                <a:ext uri="{FF2B5EF4-FFF2-40B4-BE49-F238E27FC236}">
                  <a16:creationId xmlns:a16="http://schemas.microsoft.com/office/drawing/2014/main" id="{96E7D30A-23E1-407F-A81A-18A538F8A7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26" y="2138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1" name="AutoShape 284">
              <a:extLst>
                <a:ext uri="{FF2B5EF4-FFF2-40B4-BE49-F238E27FC236}">
                  <a16:creationId xmlns:a16="http://schemas.microsoft.com/office/drawing/2014/main" id="{B06792BD-AC72-4D5C-ADEA-80566D92193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55" y="2090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2" name="AutoShape 285">
              <a:extLst>
                <a:ext uri="{FF2B5EF4-FFF2-40B4-BE49-F238E27FC236}">
                  <a16:creationId xmlns:a16="http://schemas.microsoft.com/office/drawing/2014/main" id="{1E9F6225-10E0-41AF-A55E-C763FE828F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84" y="2040"/>
              <a:ext cx="31" cy="266"/>
            </a:xfrm>
            <a:prstGeom prst="upArrow">
              <a:avLst>
                <a:gd name="adj1" fmla="val 50000"/>
                <a:gd name="adj2" fmla="val 21451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3" name="AutoShape 286">
              <a:extLst>
                <a:ext uri="{FF2B5EF4-FFF2-40B4-BE49-F238E27FC236}">
                  <a16:creationId xmlns:a16="http://schemas.microsoft.com/office/drawing/2014/main" id="{6F6A14F6-B096-4163-955C-4EF0DB98672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13" y="1989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4" name="AutoShape 287">
              <a:extLst>
                <a:ext uri="{FF2B5EF4-FFF2-40B4-BE49-F238E27FC236}">
                  <a16:creationId xmlns:a16="http://schemas.microsoft.com/office/drawing/2014/main" id="{B68FF83A-FD04-4EA9-9323-105915A0362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23" y="2183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5" name="AutoShape 288">
              <a:extLst>
                <a:ext uri="{FF2B5EF4-FFF2-40B4-BE49-F238E27FC236}">
                  <a16:creationId xmlns:a16="http://schemas.microsoft.com/office/drawing/2014/main" id="{CB5FAB47-805F-42F2-8190-DB37B19B7FC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52" y="2138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6" name="AutoShape 289">
              <a:extLst>
                <a:ext uri="{FF2B5EF4-FFF2-40B4-BE49-F238E27FC236}">
                  <a16:creationId xmlns:a16="http://schemas.microsoft.com/office/drawing/2014/main" id="{8C2A6A34-94C1-4451-ACC5-5DCFBB5FFBD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81" y="2090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7" name="AutoShape 290">
              <a:extLst>
                <a:ext uri="{FF2B5EF4-FFF2-40B4-BE49-F238E27FC236}">
                  <a16:creationId xmlns:a16="http://schemas.microsoft.com/office/drawing/2014/main" id="{EA778262-B260-4FF5-8CD2-5C590620514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09" y="2040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8" name="AutoShape 291">
              <a:extLst>
                <a:ext uri="{FF2B5EF4-FFF2-40B4-BE49-F238E27FC236}">
                  <a16:creationId xmlns:a16="http://schemas.microsoft.com/office/drawing/2014/main" id="{651A7BBC-489C-4716-876F-85F948B9462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39" y="1989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299" name="AutoShape 292">
              <a:extLst>
                <a:ext uri="{FF2B5EF4-FFF2-40B4-BE49-F238E27FC236}">
                  <a16:creationId xmlns:a16="http://schemas.microsoft.com/office/drawing/2014/main" id="{9F36B0D8-03A6-4E51-AD95-C5086090E79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448" y="2186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0" name="AutoShape 293">
              <a:extLst>
                <a:ext uri="{FF2B5EF4-FFF2-40B4-BE49-F238E27FC236}">
                  <a16:creationId xmlns:a16="http://schemas.microsoft.com/office/drawing/2014/main" id="{2F9C114F-801F-4B34-BA5E-937CEE4D6E0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476" y="2140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1" name="AutoShape 294">
              <a:extLst>
                <a:ext uri="{FF2B5EF4-FFF2-40B4-BE49-F238E27FC236}">
                  <a16:creationId xmlns:a16="http://schemas.microsoft.com/office/drawing/2014/main" id="{BAC65700-0C0F-4684-89A7-84A308D85BC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05" y="2093"/>
              <a:ext cx="32" cy="266"/>
            </a:xfrm>
            <a:prstGeom prst="upArrow">
              <a:avLst>
                <a:gd name="adj1" fmla="val 50000"/>
                <a:gd name="adj2" fmla="val 20781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2" name="AutoShape 295">
              <a:extLst>
                <a:ext uri="{FF2B5EF4-FFF2-40B4-BE49-F238E27FC236}">
                  <a16:creationId xmlns:a16="http://schemas.microsoft.com/office/drawing/2014/main" id="{C125E517-CFB5-41D8-B837-44CDCCF3769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2041"/>
              <a:ext cx="32" cy="267"/>
            </a:xfrm>
            <a:prstGeom prst="upArrow">
              <a:avLst>
                <a:gd name="adj1" fmla="val 50000"/>
                <a:gd name="adj2" fmla="val 208594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3" name="AutoShape 296">
              <a:extLst>
                <a:ext uri="{FF2B5EF4-FFF2-40B4-BE49-F238E27FC236}">
                  <a16:creationId xmlns:a16="http://schemas.microsoft.com/office/drawing/2014/main" id="{99BA7CDE-E2F4-46B6-A0F6-25F1197425F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64" y="1991"/>
              <a:ext cx="31" cy="267"/>
            </a:xfrm>
            <a:prstGeom prst="upArrow">
              <a:avLst>
                <a:gd name="adj1" fmla="val 50000"/>
                <a:gd name="adj2" fmla="val 215323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4" name="AutoShape 297">
              <a:extLst>
                <a:ext uri="{FF2B5EF4-FFF2-40B4-BE49-F238E27FC236}">
                  <a16:creationId xmlns:a16="http://schemas.microsoft.com/office/drawing/2014/main" id="{17D22CFD-67E2-4A5A-9C2C-D34989C2DFD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146" y="1428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5" name="AutoShape 298">
              <a:extLst>
                <a:ext uri="{FF2B5EF4-FFF2-40B4-BE49-F238E27FC236}">
                  <a16:creationId xmlns:a16="http://schemas.microsoft.com/office/drawing/2014/main" id="{3881270E-02EC-471F-80D9-803E28F1BE3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175" y="1382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6" name="AutoShape 299">
              <a:extLst>
                <a:ext uri="{FF2B5EF4-FFF2-40B4-BE49-F238E27FC236}">
                  <a16:creationId xmlns:a16="http://schemas.microsoft.com/office/drawing/2014/main" id="{3B7D5DD2-5D3F-4BEF-8E6F-E65803E3D08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04" y="1334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7" name="AutoShape 300">
              <a:extLst>
                <a:ext uri="{FF2B5EF4-FFF2-40B4-BE49-F238E27FC236}">
                  <a16:creationId xmlns:a16="http://schemas.microsoft.com/office/drawing/2014/main" id="{0E6574B4-3ECF-4ACC-B83A-43F9A3BF802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33" y="1283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8" name="AutoShape 301">
              <a:extLst>
                <a:ext uri="{FF2B5EF4-FFF2-40B4-BE49-F238E27FC236}">
                  <a16:creationId xmlns:a16="http://schemas.microsoft.com/office/drawing/2014/main" id="{E14DA0A4-0B1B-4BA9-BEC8-781BFEAC9F6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63" y="1233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09" name="AutoShape 302">
              <a:extLst>
                <a:ext uri="{FF2B5EF4-FFF2-40B4-BE49-F238E27FC236}">
                  <a16:creationId xmlns:a16="http://schemas.microsoft.com/office/drawing/2014/main" id="{76BE7F19-309C-4F15-A102-EE37BECB00E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72" y="1427"/>
              <a:ext cx="30" cy="380"/>
            </a:xfrm>
            <a:prstGeom prst="upArrow">
              <a:avLst>
                <a:gd name="adj1" fmla="val 50000"/>
                <a:gd name="adj2" fmla="val 316667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0" name="AutoShape 303">
              <a:extLst>
                <a:ext uri="{FF2B5EF4-FFF2-40B4-BE49-F238E27FC236}">
                  <a16:creationId xmlns:a16="http://schemas.microsoft.com/office/drawing/2014/main" id="{A3412E55-318B-49F4-AAB9-83E90E07C32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01" y="1381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1" name="AutoShape 304">
              <a:extLst>
                <a:ext uri="{FF2B5EF4-FFF2-40B4-BE49-F238E27FC236}">
                  <a16:creationId xmlns:a16="http://schemas.microsoft.com/office/drawing/2014/main" id="{32E2E418-F31D-409C-826B-E2671D93657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29" y="1333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2" name="AutoShape 305">
              <a:extLst>
                <a:ext uri="{FF2B5EF4-FFF2-40B4-BE49-F238E27FC236}">
                  <a16:creationId xmlns:a16="http://schemas.microsoft.com/office/drawing/2014/main" id="{D2F99DE9-CA69-4853-AF8B-D1770FF8C62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58" y="1283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3" name="AutoShape 306">
              <a:extLst>
                <a:ext uri="{FF2B5EF4-FFF2-40B4-BE49-F238E27FC236}">
                  <a16:creationId xmlns:a16="http://schemas.microsoft.com/office/drawing/2014/main" id="{606717A3-FD26-4327-B8DB-936AEC3B502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88" y="1232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4" name="AutoShape 307">
              <a:extLst>
                <a:ext uri="{FF2B5EF4-FFF2-40B4-BE49-F238E27FC236}">
                  <a16:creationId xmlns:a16="http://schemas.microsoft.com/office/drawing/2014/main" id="{0656F7CC-33B8-4343-B320-9026DE0AC3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98" y="1427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5" name="AutoShape 308">
              <a:extLst>
                <a:ext uri="{FF2B5EF4-FFF2-40B4-BE49-F238E27FC236}">
                  <a16:creationId xmlns:a16="http://schemas.microsoft.com/office/drawing/2014/main" id="{66B3DE20-B2CD-4D5E-B895-704BF545FB2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26" y="1381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6" name="AutoShape 309">
              <a:extLst>
                <a:ext uri="{FF2B5EF4-FFF2-40B4-BE49-F238E27FC236}">
                  <a16:creationId xmlns:a16="http://schemas.microsoft.com/office/drawing/2014/main" id="{C38E2F53-870F-461A-AB35-D64D91F594D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55" y="1333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7" name="AutoShape 310">
              <a:extLst>
                <a:ext uri="{FF2B5EF4-FFF2-40B4-BE49-F238E27FC236}">
                  <a16:creationId xmlns:a16="http://schemas.microsoft.com/office/drawing/2014/main" id="{73D0C4ED-3794-4CC2-9E34-46EB14BAE85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84" y="1283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8" name="AutoShape 311">
              <a:extLst>
                <a:ext uri="{FF2B5EF4-FFF2-40B4-BE49-F238E27FC236}">
                  <a16:creationId xmlns:a16="http://schemas.microsoft.com/office/drawing/2014/main" id="{CF01D948-5D1D-445A-BE7F-F3B5E94FDBE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13" y="1232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19" name="AutoShape 312">
              <a:extLst>
                <a:ext uri="{FF2B5EF4-FFF2-40B4-BE49-F238E27FC236}">
                  <a16:creationId xmlns:a16="http://schemas.microsoft.com/office/drawing/2014/main" id="{0D23151C-C884-4EB8-BD20-1447232F326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23" y="1427"/>
              <a:ext cx="31" cy="380"/>
            </a:xfrm>
            <a:prstGeom prst="upArrow">
              <a:avLst>
                <a:gd name="adj1" fmla="val 50000"/>
                <a:gd name="adj2" fmla="val 306452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0" name="AutoShape 313">
              <a:extLst>
                <a:ext uri="{FF2B5EF4-FFF2-40B4-BE49-F238E27FC236}">
                  <a16:creationId xmlns:a16="http://schemas.microsoft.com/office/drawing/2014/main" id="{045BABB9-A665-41A8-8B70-4D74888170E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52" y="1381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1" name="AutoShape 314">
              <a:extLst>
                <a:ext uri="{FF2B5EF4-FFF2-40B4-BE49-F238E27FC236}">
                  <a16:creationId xmlns:a16="http://schemas.microsoft.com/office/drawing/2014/main" id="{16EA6324-3EC2-424E-9288-1D0B6FBA1FD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681" y="1333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2" name="AutoShape 315">
              <a:extLst>
                <a:ext uri="{FF2B5EF4-FFF2-40B4-BE49-F238E27FC236}">
                  <a16:creationId xmlns:a16="http://schemas.microsoft.com/office/drawing/2014/main" id="{43FADA34-8964-41B6-998F-994D3CEB2AE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09" y="1283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3" name="AutoShape 316">
              <a:extLst>
                <a:ext uri="{FF2B5EF4-FFF2-40B4-BE49-F238E27FC236}">
                  <a16:creationId xmlns:a16="http://schemas.microsoft.com/office/drawing/2014/main" id="{E9A2D13A-8E3A-445B-ABB8-7C3F73CEE88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739" y="1232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4" name="AutoShape 317">
              <a:extLst>
                <a:ext uri="{FF2B5EF4-FFF2-40B4-BE49-F238E27FC236}">
                  <a16:creationId xmlns:a16="http://schemas.microsoft.com/office/drawing/2014/main" id="{518E6937-1DBC-48A8-914E-DCD9FB119D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448" y="1429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5" name="AutoShape 318">
              <a:extLst>
                <a:ext uri="{FF2B5EF4-FFF2-40B4-BE49-F238E27FC236}">
                  <a16:creationId xmlns:a16="http://schemas.microsoft.com/office/drawing/2014/main" id="{AC3BA65B-1343-4E21-AB4A-E5054546D0C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476" y="1384"/>
              <a:ext cx="32" cy="380"/>
            </a:xfrm>
            <a:prstGeom prst="upArrow">
              <a:avLst>
                <a:gd name="adj1" fmla="val 50000"/>
                <a:gd name="adj2" fmla="val 29687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6" name="AutoShape 319">
              <a:extLst>
                <a:ext uri="{FF2B5EF4-FFF2-40B4-BE49-F238E27FC236}">
                  <a16:creationId xmlns:a16="http://schemas.microsoft.com/office/drawing/2014/main" id="{2D698803-8AEA-40CE-B57B-6FFA68A12B9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05" y="1336"/>
              <a:ext cx="32" cy="380"/>
            </a:xfrm>
            <a:prstGeom prst="upArrow">
              <a:avLst>
                <a:gd name="adj1" fmla="val 50000"/>
                <a:gd name="adj2" fmla="val 296875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7" name="AutoShape 320">
              <a:extLst>
                <a:ext uri="{FF2B5EF4-FFF2-40B4-BE49-F238E27FC236}">
                  <a16:creationId xmlns:a16="http://schemas.microsoft.com/office/drawing/2014/main" id="{0680B0C5-926F-464D-8175-789082ADBC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1284"/>
              <a:ext cx="32" cy="381"/>
            </a:xfrm>
            <a:prstGeom prst="upArrow">
              <a:avLst>
                <a:gd name="adj1" fmla="val 50000"/>
                <a:gd name="adj2" fmla="val 297656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8" name="AutoShape 321">
              <a:extLst>
                <a:ext uri="{FF2B5EF4-FFF2-40B4-BE49-F238E27FC236}">
                  <a16:creationId xmlns:a16="http://schemas.microsoft.com/office/drawing/2014/main" id="{2B2FE5C6-3BCA-45EA-833D-D49E0EA7D72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64" y="1234"/>
              <a:ext cx="31" cy="381"/>
            </a:xfrm>
            <a:prstGeom prst="upArrow">
              <a:avLst>
                <a:gd name="adj1" fmla="val 50000"/>
                <a:gd name="adj2" fmla="val 307258"/>
              </a:avLst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de-DE">
                <a:solidFill>
                  <a:prstClr val="white"/>
                </a:solidFill>
              </a:endParaRPr>
            </a:p>
          </p:txBody>
        </p:sp>
        <p:sp>
          <p:nvSpPr>
            <p:cNvPr id="329" name="Text Box 322">
              <a:extLst>
                <a:ext uri="{FF2B5EF4-FFF2-40B4-BE49-F238E27FC236}">
                  <a16:creationId xmlns:a16="http://schemas.microsoft.com/office/drawing/2014/main" id="{2B0380ED-9463-491C-A723-771F0A219C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2" y="961"/>
              <a:ext cx="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800">
                  <a:solidFill>
                    <a:prstClr val="white"/>
                  </a:solidFill>
                </a:rPr>
                <a:t>z - gradient</a:t>
              </a:r>
            </a:p>
          </p:txBody>
        </p:sp>
        <p:sp>
          <p:nvSpPr>
            <p:cNvPr id="330" name="Text Box 323">
              <a:extLst>
                <a:ext uri="{FF2B5EF4-FFF2-40B4-BE49-F238E27FC236}">
                  <a16:creationId xmlns:a16="http://schemas.microsoft.com/office/drawing/2014/main" id="{E24A0616-F382-40BA-A056-48D5594DCC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9" y="960"/>
              <a:ext cx="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800">
                  <a:solidFill>
                    <a:prstClr val="white"/>
                  </a:solidFill>
                </a:rPr>
                <a:t>y - gradient</a:t>
              </a:r>
            </a:p>
          </p:txBody>
        </p:sp>
        <p:sp>
          <p:nvSpPr>
            <p:cNvPr id="331" name="Text Box 324">
              <a:extLst>
                <a:ext uri="{FF2B5EF4-FFF2-40B4-BE49-F238E27FC236}">
                  <a16:creationId xmlns:a16="http://schemas.microsoft.com/office/drawing/2014/main" id="{34C4E104-CE4F-4D60-942D-0C83499759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5" y="3600"/>
              <a:ext cx="68" cy="13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x</a:t>
              </a:r>
            </a:p>
          </p:txBody>
        </p:sp>
        <p:grpSp>
          <p:nvGrpSpPr>
            <p:cNvPr id="332" name="Group 325">
              <a:extLst>
                <a:ext uri="{FF2B5EF4-FFF2-40B4-BE49-F238E27FC236}">
                  <a16:creationId xmlns:a16="http://schemas.microsoft.com/office/drawing/2014/main" id="{5693C8B1-D2B2-4A02-A171-5733832D21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3328"/>
              <a:ext cx="565" cy="368"/>
              <a:chOff x="1930" y="2304"/>
              <a:chExt cx="684" cy="498"/>
            </a:xfrm>
          </p:grpSpPr>
          <p:sp>
            <p:nvSpPr>
              <p:cNvPr id="335" name="Line 326">
                <a:extLst>
                  <a:ext uri="{FF2B5EF4-FFF2-40B4-BE49-F238E27FC236}">
                    <a16:creationId xmlns:a16="http://schemas.microsoft.com/office/drawing/2014/main" id="{C2558A6A-0F8C-4018-B0F9-BA90ADC931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0" y="2498"/>
                <a:ext cx="238" cy="30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  <p:sp>
            <p:nvSpPr>
              <p:cNvPr id="336" name="Line 327">
                <a:extLst>
                  <a:ext uri="{FF2B5EF4-FFF2-40B4-BE49-F238E27FC236}">
                    <a16:creationId xmlns:a16="http://schemas.microsoft.com/office/drawing/2014/main" id="{EC8F2F50-4971-4951-A8CC-9E237145D7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3" y="2304"/>
                <a:ext cx="0" cy="4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  <p:sp>
            <p:nvSpPr>
              <p:cNvPr id="337" name="Line 328">
                <a:extLst>
                  <a:ext uri="{FF2B5EF4-FFF2-40B4-BE49-F238E27FC236}">
                    <a16:creationId xmlns:a16="http://schemas.microsoft.com/office/drawing/2014/main" id="{476D68EE-943D-407C-915A-35F09E510C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3" y="2802"/>
                <a:ext cx="68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33" name="Text Box 329">
              <a:extLst>
                <a:ext uri="{FF2B5EF4-FFF2-40B4-BE49-F238E27FC236}">
                  <a16:creationId xmlns:a16="http://schemas.microsoft.com/office/drawing/2014/main" id="{5D3CF44F-42FC-4D96-92A4-D94387FC27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5" y="3342"/>
              <a:ext cx="68" cy="13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y</a:t>
              </a:r>
            </a:p>
          </p:txBody>
        </p:sp>
        <p:sp>
          <p:nvSpPr>
            <p:cNvPr id="334" name="Text Box 330">
              <a:extLst>
                <a:ext uri="{FF2B5EF4-FFF2-40B4-BE49-F238E27FC236}">
                  <a16:creationId xmlns:a16="http://schemas.microsoft.com/office/drawing/2014/main" id="{4EF86651-D91B-4547-8ABD-16C8D28177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9" y="3179"/>
              <a:ext cx="61" cy="13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z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8" name="ZoneTexte 337">
                <a:extLst>
                  <a:ext uri="{FF2B5EF4-FFF2-40B4-BE49-F238E27FC236}">
                    <a16:creationId xmlns:a16="http://schemas.microsoft.com/office/drawing/2014/main" id="{C9C1D40D-33A4-4560-8737-925EF31C6513}"/>
                  </a:ext>
                </a:extLst>
              </p:cNvPr>
              <p:cNvSpPr txBox="1"/>
              <p:nvPr/>
            </p:nvSpPr>
            <p:spPr>
              <a:xfrm>
                <a:off x="1038541" y="1125017"/>
                <a:ext cx="1240660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8" name="ZoneTexte 337">
                <a:extLst>
                  <a:ext uri="{FF2B5EF4-FFF2-40B4-BE49-F238E27FC236}">
                    <a16:creationId xmlns:a16="http://schemas.microsoft.com/office/drawing/2014/main" id="{C9C1D40D-33A4-4560-8737-925EF31C6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541" y="1125017"/>
                <a:ext cx="1240660" cy="402931"/>
              </a:xfrm>
              <a:prstGeom prst="rect">
                <a:avLst/>
              </a:prstGeom>
              <a:blipFill>
                <a:blip r:embed="rId2"/>
                <a:stretch>
                  <a:fillRect t="-12121" r="-210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9" name="ZoneTexte 338">
            <a:extLst>
              <a:ext uri="{FF2B5EF4-FFF2-40B4-BE49-F238E27FC236}">
                <a16:creationId xmlns:a16="http://schemas.microsoft.com/office/drawing/2014/main" id="{5BB4A5A7-26FE-465D-891F-5C5DACA9CBF9}"/>
              </a:ext>
            </a:extLst>
          </p:cNvPr>
          <p:cNvSpPr txBox="1"/>
          <p:nvPr/>
        </p:nvSpPr>
        <p:spPr>
          <a:xfrm>
            <a:off x="-1327" y="5854407"/>
            <a:ext cx="3296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Ce champ magnétique B</a:t>
            </a:r>
            <a:r>
              <a:rPr lang="fr-FR" baseline="-25000" dirty="0"/>
              <a:t>0</a:t>
            </a:r>
            <a:r>
              <a:rPr lang="fr-FR" dirty="0"/>
              <a:t> constant est toujours </a:t>
            </a:r>
            <a:r>
              <a:rPr lang="fr-FR" dirty="0" err="1"/>
              <a:t>toujours</a:t>
            </a:r>
            <a:r>
              <a:rPr lang="fr-FR" dirty="0"/>
              <a:t> </a:t>
            </a:r>
            <a:r>
              <a:rPr lang="fr-FR" dirty="0" err="1"/>
              <a:t>toujours</a:t>
            </a:r>
            <a:r>
              <a:rPr lang="fr-FR" dirty="0"/>
              <a:t> </a:t>
            </a:r>
            <a:r>
              <a:rPr lang="fr-FR" dirty="0" err="1"/>
              <a:t>toujours</a:t>
            </a:r>
            <a:r>
              <a:rPr lang="fr-FR" dirty="0"/>
              <a:t> là !</a:t>
            </a:r>
          </a:p>
        </p:txBody>
      </p:sp>
      <p:sp>
        <p:nvSpPr>
          <p:cNvPr id="340" name="Accolade fermante 339">
            <a:extLst>
              <a:ext uri="{FF2B5EF4-FFF2-40B4-BE49-F238E27FC236}">
                <a16:creationId xmlns:a16="http://schemas.microsoft.com/office/drawing/2014/main" id="{C784427C-4ED4-4BAE-9BA7-91B94A775153}"/>
              </a:ext>
            </a:extLst>
          </p:cNvPr>
          <p:cNvSpPr/>
          <p:nvPr/>
        </p:nvSpPr>
        <p:spPr>
          <a:xfrm rot="5400000">
            <a:off x="1420091" y="4862477"/>
            <a:ext cx="444868" cy="15949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1" name="ZoneTexte 340">
                <a:extLst>
                  <a:ext uri="{FF2B5EF4-FFF2-40B4-BE49-F238E27FC236}">
                    <a16:creationId xmlns:a16="http://schemas.microsoft.com/office/drawing/2014/main" id="{0DFC5E1A-D86A-434C-AD93-16C1DA101068}"/>
                  </a:ext>
                </a:extLst>
              </p:cNvPr>
              <p:cNvSpPr txBox="1"/>
              <p:nvPr/>
            </p:nvSpPr>
            <p:spPr>
              <a:xfrm>
                <a:off x="2671903" y="1099236"/>
                <a:ext cx="2135905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1" name="ZoneTexte 340">
                <a:extLst>
                  <a:ext uri="{FF2B5EF4-FFF2-40B4-BE49-F238E27FC236}">
                    <a16:creationId xmlns:a16="http://schemas.microsoft.com/office/drawing/2014/main" id="{0DFC5E1A-D86A-434C-AD93-16C1DA101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1903" y="1099236"/>
                <a:ext cx="2135905" cy="402931"/>
              </a:xfrm>
              <a:prstGeom prst="rect">
                <a:avLst/>
              </a:prstGeom>
              <a:blipFill>
                <a:blip r:embed="rId3"/>
                <a:stretch>
                  <a:fillRect t="-12121" r="-12251"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2" name="ZoneTexte 341">
                <a:extLst>
                  <a:ext uri="{FF2B5EF4-FFF2-40B4-BE49-F238E27FC236}">
                    <a16:creationId xmlns:a16="http://schemas.microsoft.com/office/drawing/2014/main" id="{BA934729-9B7E-4970-9D6E-9AF2AFD01224}"/>
                  </a:ext>
                </a:extLst>
              </p:cNvPr>
              <p:cNvSpPr txBox="1"/>
              <p:nvPr/>
            </p:nvSpPr>
            <p:spPr>
              <a:xfrm>
                <a:off x="4849264" y="1095781"/>
                <a:ext cx="2233497" cy="4312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).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2" name="ZoneTexte 341">
                <a:extLst>
                  <a:ext uri="{FF2B5EF4-FFF2-40B4-BE49-F238E27FC236}">
                    <a16:creationId xmlns:a16="http://schemas.microsoft.com/office/drawing/2014/main" id="{BA934729-9B7E-4970-9D6E-9AF2AFD01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264" y="1095781"/>
                <a:ext cx="2233497" cy="431208"/>
              </a:xfrm>
              <a:prstGeom prst="rect">
                <a:avLst/>
              </a:prstGeom>
              <a:blipFill>
                <a:blip r:embed="rId4"/>
                <a:stretch>
                  <a:fillRect t="-10000" r="-11444" b="-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3" name="ZoneTexte 342">
                <a:extLst>
                  <a:ext uri="{FF2B5EF4-FFF2-40B4-BE49-F238E27FC236}">
                    <a16:creationId xmlns:a16="http://schemas.microsoft.com/office/drawing/2014/main" id="{7D4EC734-5D6C-4EB6-9854-11994EA44E97}"/>
                  </a:ext>
                </a:extLst>
              </p:cNvPr>
              <p:cNvSpPr txBox="1"/>
              <p:nvPr/>
            </p:nvSpPr>
            <p:spPr>
              <a:xfrm>
                <a:off x="7006846" y="1103233"/>
                <a:ext cx="2300437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).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3" name="ZoneTexte 342">
                <a:extLst>
                  <a:ext uri="{FF2B5EF4-FFF2-40B4-BE49-F238E27FC236}">
                    <a16:creationId xmlns:a16="http://schemas.microsoft.com/office/drawing/2014/main" id="{7D4EC734-5D6C-4EB6-9854-11994EA44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846" y="1103233"/>
                <a:ext cx="2300437" cy="402931"/>
              </a:xfrm>
              <a:prstGeom prst="rect">
                <a:avLst/>
              </a:prstGeom>
              <a:blipFill>
                <a:blip r:embed="rId5"/>
                <a:stretch>
                  <a:fillRect t="-12121" r="-11111" b="-121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4" name="ZoneTexte 343">
                <a:extLst>
                  <a:ext uri="{FF2B5EF4-FFF2-40B4-BE49-F238E27FC236}">
                    <a16:creationId xmlns:a16="http://schemas.microsoft.com/office/drawing/2014/main" id="{D160AD44-FA39-4457-A1E9-7D813BFB22BC}"/>
                  </a:ext>
                </a:extLst>
              </p:cNvPr>
              <p:cNvSpPr txBox="1"/>
              <p:nvPr/>
            </p:nvSpPr>
            <p:spPr>
              <a:xfrm>
                <a:off x="6236391" y="5777594"/>
                <a:ext cx="3296370" cy="70564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>
                    <a:sym typeface="Wingdings" panose="05000000000000000000" pitchFamily="2" charset="2"/>
                  </a:rPr>
                  <a:t>Le champ magnétique total est </a:t>
                </a:r>
                <a:r>
                  <a:rPr lang="fr-FR" b="1" dirty="0">
                    <a:sym typeface="Wingdings" panose="05000000000000000000" pitchFamily="2" charset="2"/>
                  </a:rPr>
                  <a:t>toujours </a:t>
                </a:r>
                <a:r>
                  <a:rPr lang="fr-FR" dirty="0">
                    <a:sym typeface="Wingdings" panose="05000000000000000000" pitchFamily="2" charset="2"/>
                  </a:rPr>
                  <a:t>orienté suivant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𝐵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0</m:t>
                            </m:r>
                          </m:sub>
                        </m:sSub>
                      </m:e>
                    </m:acc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44" name="ZoneTexte 343">
                <a:extLst>
                  <a:ext uri="{FF2B5EF4-FFF2-40B4-BE49-F238E27FC236}">
                    <a16:creationId xmlns:a16="http://schemas.microsoft.com/office/drawing/2014/main" id="{D160AD44-FA39-4457-A1E9-7D813BFB2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391" y="5777594"/>
                <a:ext cx="3296370" cy="705642"/>
              </a:xfrm>
              <a:prstGeom prst="rect">
                <a:avLst/>
              </a:prstGeom>
              <a:blipFill>
                <a:blip r:embed="rId6"/>
                <a:stretch>
                  <a:fillRect t="-3333"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5" name="Cœur 344">
            <a:extLst>
              <a:ext uri="{FF2B5EF4-FFF2-40B4-BE49-F238E27FC236}">
                <a16:creationId xmlns:a16="http://schemas.microsoft.com/office/drawing/2014/main" id="{76CCD22D-0BF4-4F0D-A17C-C71DD1460658}"/>
              </a:ext>
            </a:extLst>
          </p:cNvPr>
          <p:cNvSpPr/>
          <p:nvPr/>
        </p:nvSpPr>
        <p:spPr>
          <a:xfrm>
            <a:off x="5661793" y="6376642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2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" grpId="0"/>
      <p:bldP spid="3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FE93CE-0C54-4BED-80FA-7AA60F1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3797045-FCFA-455F-A046-A95022513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D644B18-E367-4C3F-9DC7-7031E77853C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139998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Gradients de champ magnétique : conséquence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5" name="Espace réservé du contenu 2">
                <a:extLst>
                  <a:ext uri="{FF2B5EF4-FFF2-40B4-BE49-F238E27FC236}">
                    <a16:creationId xmlns:a16="http://schemas.microsoft.com/office/drawing/2014/main" id="{6DAED714-714D-4DD2-A852-9CA82EF716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786" y="1346459"/>
                <a:ext cx="9447914" cy="128973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kern="0" dirty="0">
                    <a:ea typeface="ＭＳ Ｐゴシック"/>
                  </a:rPr>
                  <a:t>Rappel : </a:t>
                </a:r>
                <a:r>
                  <a:rPr lang="fr-FR" sz="1800" b="0" kern="0" dirty="0">
                    <a:ea typeface="ＭＳ Ｐゴシック"/>
                  </a:rPr>
                  <a:t>les spins, plongés dans un champ magnétique B</a:t>
                </a:r>
                <a:r>
                  <a:rPr lang="fr-FR" sz="1800" b="0" kern="0" baseline="-25000" dirty="0">
                    <a:ea typeface="ＭＳ Ｐゴシック"/>
                  </a:rPr>
                  <a:t>0</a:t>
                </a:r>
                <a:r>
                  <a:rPr lang="fr-FR" sz="1800" b="0" kern="0" dirty="0">
                    <a:ea typeface="ＭＳ Ｐゴシック"/>
                  </a:rPr>
                  <a:t>, vont précesser à la pulsation de Larmor :</a:t>
                </a: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𝜔</m:t>
                          </m:r>
                        </m:e>
                        <m:sub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𝛾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sSub>
                        <m:sSub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sz="1800" b="0" kern="0" dirty="0"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:endParaRPr lang="fr-FR" sz="1800" b="0" kern="0" dirty="0">
                  <a:ea typeface="ＭＳ Ｐゴシック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345" name="Espace réservé du contenu 2">
                <a:extLst>
                  <a:ext uri="{FF2B5EF4-FFF2-40B4-BE49-F238E27FC236}">
                    <a16:creationId xmlns:a16="http://schemas.microsoft.com/office/drawing/2014/main" id="{6DAED714-714D-4DD2-A852-9CA82EF71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6" y="1346459"/>
                <a:ext cx="9447914" cy="1289737"/>
              </a:xfrm>
              <a:prstGeom prst="rect">
                <a:avLst/>
              </a:prstGeom>
              <a:blipFill>
                <a:blip r:embed="rId2"/>
                <a:stretch>
                  <a:fillRect l="-387" t="-28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6" name="Image 345">
            <a:extLst>
              <a:ext uri="{FF2B5EF4-FFF2-40B4-BE49-F238E27FC236}">
                <a16:creationId xmlns:a16="http://schemas.microsoft.com/office/drawing/2014/main" id="{26E1AEC3-FAD1-49D6-90FD-742CD2431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225" y="1697932"/>
            <a:ext cx="600075" cy="5886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Espace réservé du contenu 2">
                <a:extLst>
                  <a:ext uri="{FF2B5EF4-FFF2-40B4-BE49-F238E27FC236}">
                    <a16:creationId xmlns:a16="http://schemas.microsoft.com/office/drawing/2014/main" id="{6B060535-FEA1-4BF6-AF90-9E7D46D130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786" y="2893434"/>
                <a:ext cx="9447914" cy="128973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On ajoute maintenant </a:t>
                </a:r>
                <a:r>
                  <a:rPr lang="fr-FR" sz="1800" kern="0" dirty="0">
                    <a:ea typeface="ＭＳ Ｐゴシック"/>
                  </a:rPr>
                  <a:t>un gradient suivant la position z :</a:t>
                </a:r>
                <a:endParaRPr lang="fr-FR" sz="1800" b="0" kern="0" dirty="0">
                  <a:ea typeface="ＭＳ Ｐゴシック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𝑡𝑜𝑡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𝑧</m:t>
                          </m:r>
                        </m:sub>
                      </m:sSub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𝑧</m:t>
                      </m:r>
                    </m:oMath>
                  </m:oMathPara>
                </a14:m>
                <a:endParaRPr lang="fr-FR" sz="1800" b="0" kern="0" dirty="0">
                  <a:solidFill>
                    <a:srgbClr val="00B050"/>
                  </a:solidFill>
                  <a:ea typeface="ＭＳ Ｐゴシック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𝜔</m:t>
                          </m:r>
                        </m:e>
                        <m:sub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𝛾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𝑧</m:t>
                          </m:r>
                        </m:sub>
                      </m:sSub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𝑧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sz="1800" b="0" kern="0" dirty="0">
                  <a:ea typeface="ＭＳ Ｐゴシック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347" name="Espace réservé du contenu 2">
                <a:extLst>
                  <a:ext uri="{FF2B5EF4-FFF2-40B4-BE49-F238E27FC236}">
                    <a16:creationId xmlns:a16="http://schemas.microsoft.com/office/drawing/2014/main" id="{6B060535-FEA1-4BF6-AF90-9E7D46D13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6" y="2893434"/>
                <a:ext cx="9447914" cy="1289737"/>
              </a:xfrm>
              <a:prstGeom prst="rect">
                <a:avLst/>
              </a:prstGeom>
              <a:blipFill>
                <a:blip r:embed="rId4"/>
                <a:stretch>
                  <a:fillRect l="-387" t="-28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BF00D86-F0EC-48E7-A976-94D8F41299E1}"/>
              </a:ext>
            </a:extLst>
          </p:cNvPr>
          <p:cNvCxnSpPr>
            <a:cxnSpLocks/>
          </p:cNvCxnSpPr>
          <p:nvPr/>
        </p:nvCxnSpPr>
        <p:spPr>
          <a:xfrm>
            <a:off x="1294700" y="5926743"/>
            <a:ext cx="25379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AEB9818-65B3-4CFD-83B4-3677EF201804}"/>
              </a:ext>
            </a:extLst>
          </p:cNvPr>
          <p:cNvCxnSpPr/>
          <p:nvPr/>
        </p:nvCxnSpPr>
        <p:spPr>
          <a:xfrm flipV="1">
            <a:off x="1294700" y="4516232"/>
            <a:ext cx="0" cy="1410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9" name="ZoneTexte 348">
            <a:extLst>
              <a:ext uri="{FF2B5EF4-FFF2-40B4-BE49-F238E27FC236}">
                <a16:creationId xmlns:a16="http://schemas.microsoft.com/office/drawing/2014/main" id="{A5C8F323-EDEF-47B9-A57C-87B14EEFDFDE}"/>
              </a:ext>
            </a:extLst>
          </p:cNvPr>
          <p:cNvSpPr txBox="1"/>
          <p:nvPr/>
        </p:nvSpPr>
        <p:spPr>
          <a:xfrm>
            <a:off x="3881337" y="576429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1" name="Rectangle 350">
                <a:extLst>
                  <a:ext uri="{FF2B5EF4-FFF2-40B4-BE49-F238E27FC236}">
                    <a16:creationId xmlns:a16="http://schemas.microsoft.com/office/drawing/2014/main" id="{7ECC36E5-7401-4C6B-B292-E28E4B72B13D}"/>
                  </a:ext>
                </a:extLst>
              </p:cNvPr>
              <p:cNvSpPr/>
              <p:nvPr/>
            </p:nvSpPr>
            <p:spPr>
              <a:xfrm>
                <a:off x="605437" y="4374837"/>
                <a:ext cx="6406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𝑡𝑜𝑡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1" name="Rectangle 350">
                <a:extLst>
                  <a:ext uri="{FF2B5EF4-FFF2-40B4-BE49-F238E27FC236}">
                    <a16:creationId xmlns:a16="http://schemas.microsoft.com/office/drawing/2014/main" id="{7ECC36E5-7401-4C6B-B292-E28E4B72B1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37" y="4374837"/>
                <a:ext cx="64062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4" name="Connecteur droit 353">
            <a:extLst>
              <a:ext uri="{FF2B5EF4-FFF2-40B4-BE49-F238E27FC236}">
                <a16:creationId xmlns:a16="http://schemas.microsoft.com/office/drawing/2014/main" id="{D7CB21BE-427A-4DEC-ADF2-B0A3BEBE2703}"/>
              </a:ext>
            </a:extLst>
          </p:cNvPr>
          <p:cNvCxnSpPr/>
          <p:nvPr/>
        </p:nvCxnSpPr>
        <p:spPr>
          <a:xfrm flipV="1">
            <a:off x="343786" y="4744169"/>
            <a:ext cx="3488912" cy="102012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5" name="Rectangle 354">
                <a:extLst>
                  <a:ext uri="{FF2B5EF4-FFF2-40B4-BE49-F238E27FC236}">
                    <a16:creationId xmlns:a16="http://schemas.microsoft.com/office/drawing/2014/main" id="{CF66127B-0A4A-42DA-974E-BAD8036CCD1F}"/>
                  </a:ext>
                </a:extLst>
              </p:cNvPr>
              <p:cNvSpPr/>
              <p:nvPr/>
            </p:nvSpPr>
            <p:spPr>
              <a:xfrm>
                <a:off x="917306" y="5168586"/>
                <a:ext cx="4870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5" name="Rectangle 354">
                <a:extLst>
                  <a:ext uri="{FF2B5EF4-FFF2-40B4-BE49-F238E27FC236}">
                    <a16:creationId xmlns:a16="http://schemas.microsoft.com/office/drawing/2014/main" id="{CF66127B-0A4A-42DA-974E-BAD8036CCD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306" y="5168586"/>
                <a:ext cx="48705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1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EDBE4A4C-9158-4633-90D4-2ECD445C1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6173" y="5894004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2" name="Connecteur droit 361">
            <a:extLst>
              <a:ext uri="{FF2B5EF4-FFF2-40B4-BE49-F238E27FC236}">
                <a16:creationId xmlns:a16="http://schemas.microsoft.com/office/drawing/2014/main" id="{241BE6B4-300E-4EB3-9675-954D2BE89A76}"/>
              </a:ext>
            </a:extLst>
          </p:cNvPr>
          <p:cNvCxnSpPr>
            <a:cxnSpLocks/>
          </p:cNvCxnSpPr>
          <p:nvPr/>
        </p:nvCxnSpPr>
        <p:spPr>
          <a:xfrm flipV="1">
            <a:off x="343786" y="5489365"/>
            <a:ext cx="3679577" cy="159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9" name="ZoneTexte 368">
            <a:extLst>
              <a:ext uri="{FF2B5EF4-FFF2-40B4-BE49-F238E27FC236}">
                <a16:creationId xmlns:a16="http://schemas.microsoft.com/office/drawing/2014/main" id="{80D2A09C-AB44-4892-BD75-DEC5DF341C59}"/>
              </a:ext>
            </a:extLst>
          </p:cNvPr>
          <p:cNvSpPr txBox="1"/>
          <p:nvPr/>
        </p:nvSpPr>
        <p:spPr>
          <a:xfrm>
            <a:off x="3336228" y="5120033"/>
            <a:ext cx="1303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Sans gradient</a:t>
            </a:r>
          </a:p>
        </p:txBody>
      </p:sp>
      <p:sp>
        <p:nvSpPr>
          <p:cNvPr id="370" name="ZoneTexte 369">
            <a:extLst>
              <a:ext uri="{FF2B5EF4-FFF2-40B4-BE49-F238E27FC236}">
                <a16:creationId xmlns:a16="http://schemas.microsoft.com/office/drawing/2014/main" id="{6C4BFCE4-7F6A-4385-AF07-554573545132}"/>
              </a:ext>
            </a:extLst>
          </p:cNvPr>
          <p:cNvSpPr txBox="1"/>
          <p:nvPr/>
        </p:nvSpPr>
        <p:spPr>
          <a:xfrm rot="20672365">
            <a:off x="2710631" y="4482326"/>
            <a:ext cx="1318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0B050"/>
                </a:solidFill>
              </a:rPr>
              <a:t>Avec gradient</a:t>
            </a:r>
          </a:p>
        </p:txBody>
      </p:sp>
      <p:cxnSp>
        <p:nvCxnSpPr>
          <p:cNvPr id="371" name="Connecteur droit avec flèche 370">
            <a:extLst>
              <a:ext uri="{FF2B5EF4-FFF2-40B4-BE49-F238E27FC236}">
                <a16:creationId xmlns:a16="http://schemas.microsoft.com/office/drawing/2014/main" id="{1766B3A4-EADB-4A3A-B792-110314F4F9FB}"/>
              </a:ext>
            </a:extLst>
          </p:cNvPr>
          <p:cNvCxnSpPr>
            <a:cxnSpLocks/>
          </p:cNvCxnSpPr>
          <p:nvPr/>
        </p:nvCxnSpPr>
        <p:spPr>
          <a:xfrm>
            <a:off x="5993748" y="5892722"/>
            <a:ext cx="25379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Connecteur droit avec flèche 371">
            <a:extLst>
              <a:ext uri="{FF2B5EF4-FFF2-40B4-BE49-F238E27FC236}">
                <a16:creationId xmlns:a16="http://schemas.microsoft.com/office/drawing/2014/main" id="{2AEDB5C6-E657-41F9-9D62-BCA20D1DA8F5}"/>
              </a:ext>
            </a:extLst>
          </p:cNvPr>
          <p:cNvCxnSpPr/>
          <p:nvPr/>
        </p:nvCxnSpPr>
        <p:spPr>
          <a:xfrm flipV="1">
            <a:off x="5993748" y="4482211"/>
            <a:ext cx="0" cy="1410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3" name="ZoneTexte 372">
            <a:extLst>
              <a:ext uri="{FF2B5EF4-FFF2-40B4-BE49-F238E27FC236}">
                <a16:creationId xmlns:a16="http://schemas.microsoft.com/office/drawing/2014/main" id="{D08C7A07-7F57-486F-818C-1AA8B65F8F3B}"/>
              </a:ext>
            </a:extLst>
          </p:cNvPr>
          <p:cNvSpPr txBox="1"/>
          <p:nvPr/>
        </p:nvSpPr>
        <p:spPr>
          <a:xfrm>
            <a:off x="8580385" y="573026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C1A84004-8DD2-43BB-88B0-6F80BFE9EBC6}"/>
                  </a:ext>
                </a:extLst>
              </p:cNvPr>
              <p:cNvSpPr/>
              <p:nvPr/>
            </p:nvSpPr>
            <p:spPr>
              <a:xfrm>
                <a:off x="5421057" y="4321456"/>
                <a:ext cx="5096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𝜔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C1A84004-8DD2-43BB-88B0-6F80BFE9EB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057" y="4321456"/>
                <a:ext cx="50969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5" name="Connecteur droit 374">
            <a:extLst>
              <a:ext uri="{FF2B5EF4-FFF2-40B4-BE49-F238E27FC236}">
                <a16:creationId xmlns:a16="http://schemas.microsoft.com/office/drawing/2014/main" id="{13C9F059-02CE-4EBB-891B-E875814EDDBF}"/>
              </a:ext>
            </a:extLst>
          </p:cNvPr>
          <p:cNvCxnSpPr/>
          <p:nvPr/>
        </p:nvCxnSpPr>
        <p:spPr>
          <a:xfrm flipV="1">
            <a:off x="5042834" y="4710148"/>
            <a:ext cx="3488912" cy="102012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C92BD696-F8FC-46FD-B952-FA8CCDB0B2AC}"/>
                  </a:ext>
                </a:extLst>
              </p:cNvPr>
              <p:cNvSpPr/>
              <p:nvPr/>
            </p:nvSpPr>
            <p:spPr>
              <a:xfrm>
                <a:off x="5456005" y="5123317"/>
                <a:ext cx="6088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C92BD696-F8FC-46FD-B952-FA8CCDB0B2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005" y="5123317"/>
                <a:ext cx="608885" cy="369332"/>
              </a:xfrm>
              <a:prstGeom prst="rect">
                <a:avLst/>
              </a:prstGeom>
              <a:blipFill>
                <a:blip r:embed="rId9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7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FCA2919B-91BC-4232-BBE9-B86A866DA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55221" y="5957942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8" name="Connecteur droit 377">
            <a:extLst>
              <a:ext uri="{FF2B5EF4-FFF2-40B4-BE49-F238E27FC236}">
                <a16:creationId xmlns:a16="http://schemas.microsoft.com/office/drawing/2014/main" id="{16FA9F09-8EAE-4751-8A6D-0319E0A9BC80}"/>
              </a:ext>
            </a:extLst>
          </p:cNvPr>
          <p:cNvCxnSpPr>
            <a:cxnSpLocks/>
          </p:cNvCxnSpPr>
          <p:nvPr/>
        </p:nvCxnSpPr>
        <p:spPr>
          <a:xfrm flipV="1">
            <a:off x="5042834" y="5455344"/>
            <a:ext cx="3679577" cy="159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9" name="ZoneTexte 378">
            <a:extLst>
              <a:ext uri="{FF2B5EF4-FFF2-40B4-BE49-F238E27FC236}">
                <a16:creationId xmlns:a16="http://schemas.microsoft.com/office/drawing/2014/main" id="{26520F34-FF26-41BE-B541-0841D5B01C61}"/>
              </a:ext>
            </a:extLst>
          </p:cNvPr>
          <p:cNvSpPr txBox="1"/>
          <p:nvPr/>
        </p:nvSpPr>
        <p:spPr>
          <a:xfrm>
            <a:off x="8035276" y="5086012"/>
            <a:ext cx="1303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Sans gradient</a:t>
            </a:r>
          </a:p>
        </p:txBody>
      </p:sp>
      <p:sp>
        <p:nvSpPr>
          <p:cNvPr id="380" name="ZoneTexte 379">
            <a:extLst>
              <a:ext uri="{FF2B5EF4-FFF2-40B4-BE49-F238E27FC236}">
                <a16:creationId xmlns:a16="http://schemas.microsoft.com/office/drawing/2014/main" id="{93B4957C-2035-4264-9CD2-E5EB18AA698C}"/>
              </a:ext>
            </a:extLst>
          </p:cNvPr>
          <p:cNvSpPr txBox="1"/>
          <p:nvPr/>
        </p:nvSpPr>
        <p:spPr>
          <a:xfrm rot="20672365">
            <a:off x="7409679" y="4448305"/>
            <a:ext cx="1318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0B050"/>
                </a:solidFill>
              </a:rPr>
              <a:t>Avec gradient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F54EE6-86A2-4AD4-B4EC-A1DA0CC70BA3}"/>
              </a:ext>
            </a:extLst>
          </p:cNvPr>
          <p:cNvSpPr txBox="1"/>
          <p:nvPr/>
        </p:nvSpPr>
        <p:spPr>
          <a:xfrm>
            <a:off x="5896776" y="3977409"/>
            <a:ext cx="389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Fréquence de précession des spins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04FEDEB-E335-42B1-B6D8-9209923F81F4}"/>
              </a:ext>
            </a:extLst>
          </p:cNvPr>
          <p:cNvSpPr txBox="1"/>
          <p:nvPr/>
        </p:nvSpPr>
        <p:spPr>
          <a:xfrm>
            <a:off x="697100" y="3985612"/>
            <a:ext cx="389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Champ magnétique total</a:t>
            </a: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87EDB942-DDDD-4790-9FED-12DA20DE4350}"/>
              </a:ext>
            </a:extLst>
          </p:cNvPr>
          <p:cNvSpPr/>
          <p:nvPr/>
        </p:nvSpPr>
        <p:spPr>
          <a:xfrm>
            <a:off x="4009225" y="4063214"/>
            <a:ext cx="1694411" cy="1876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78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" grpId="0"/>
      <p:bldP spid="373" grpId="0"/>
      <p:bldP spid="374" grpId="0"/>
      <p:bldP spid="376" grpId="0"/>
      <p:bldP spid="379" grpId="0"/>
      <p:bldP spid="38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FE93CE-0C54-4BED-80FA-7AA60F1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3797045-FCFA-455F-A046-A95022513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D644B18-E367-4C3F-9DC7-7031E77853C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139998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Gradients de champ magnétique : conséquence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45" name="Espace réservé du contenu 2">
            <a:extLst>
              <a:ext uri="{FF2B5EF4-FFF2-40B4-BE49-F238E27FC236}">
                <a16:creationId xmlns:a16="http://schemas.microsoft.com/office/drawing/2014/main" id="{6DAED714-714D-4DD2-A852-9CA82EF716E3}"/>
              </a:ext>
            </a:extLst>
          </p:cNvPr>
          <p:cNvSpPr txBox="1">
            <a:spLocks/>
          </p:cNvSpPr>
          <p:nvPr/>
        </p:nvSpPr>
        <p:spPr>
          <a:xfrm>
            <a:off x="343786" y="1346459"/>
            <a:ext cx="9447914" cy="12897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Espace réservé du contenu 2">
                <a:extLst>
                  <a:ext uri="{FF2B5EF4-FFF2-40B4-BE49-F238E27FC236}">
                    <a16:creationId xmlns:a16="http://schemas.microsoft.com/office/drawing/2014/main" id="{6B060535-FEA1-4BF6-AF90-9E7D46D130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786" y="1243843"/>
                <a:ext cx="9447914" cy="128973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On ajoute maintenant </a:t>
                </a:r>
                <a:r>
                  <a:rPr lang="fr-FR" sz="1800" kern="0" dirty="0">
                    <a:ea typeface="ＭＳ Ｐゴシック"/>
                  </a:rPr>
                  <a:t>un gradient suivant la position z :</a:t>
                </a:r>
                <a:endParaRPr lang="fr-FR" sz="1800" b="0" kern="0" dirty="0">
                  <a:ea typeface="ＭＳ Ｐゴシック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𝑡𝑜𝑡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𝑧</m:t>
                          </m:r>
                        </m:sub>
                      </m:sSub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𝑧</m:t>
                      </m:r>
                    </m:oMath>
                  </m:oMathPara>
                </a14:m>
                <a:endParaRPr lang="fr-FR" sz="1800" b="0" kern="0" dirty="0">
                  <a:solidFill>
                    <a:srgbClr val="00B050"/>
                  </a:solidFill>
                  <a:ea typeface="ＭＳ Ｐゴシック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𝜔</m:t>
                          </m:r>
                        </m:e>
                        <m:sub>
                          <m:r>
                            <a:rPr lang="fr-FR" sz="1800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𝛾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sz="18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𝑧</m:t>
                          </m:r>
                        </m:sub>
                      </m:sSub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sz="18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𝑧</m:t>
                      </m:r>
                      <m:r>
                        <a:rPr lang="fr-FR" sz="1800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sz="1800" b="0" kern="0" dirty="0">
                  <a:ea typeface="ＭＳ Ｐゴシック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347" name="Espace réservé du contenu 2">
                <a:extLst>
                  <a:ext uri="{FF2B5EF4-FFF2-40B4-BE49-F238E27FC236}">
                    <a16:creationId xmlns:a16="http://schemas.microsoft.com/office/drawing/2014/main" id="{6B060535-FEA1-4BF6-AF90-9E7D46D13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6" y="1243843"/>
                <a:ext cx="9447914" cy="1289737"/>
              </a:xfrm>
              <a:prstGeom prst="rect">
                <a:avLst/>
              </a:prstGeom>
              <a:blipFill>
                <a:blip r:embed="rId2"/>
                <a:stretch>
                  <a:fillRect l="-387" t="-23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9" name="ZoneTexte 368">
            <a:extLst>
              <a:ext uri="{FF2B5EF4-FFF2-40B4-BE49-F238E27FC236}">
                <a16:creationId xmlns:a16="http://schemas.microsoft.com/office/drawing/2014/main" id="{80D2A09C-AB44-4892-BD75-DEC5DF341C59}"/>
              </a:ext>
            </a:extLst>
          </p:cNvPr>
          <p:cNvSpPr txBox="1"/>
          <p:nvPr/>
        </p:nvSpPr>
        <p:spPr>
          <a:xfrm>
            <a:off x="1290951" y="3269705"/>
            <a:ext cx="1303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Sans gradient</a:t>
            </a:r>
          </a:p>
        </p:txBody>
      </p:sp>
      <p:cxnSp>
        <p:nvCxnSpPr>
          <p:cNvPr id="371" name="Connecteur droit avec flèche 370">
            <a:extLst>
              <a:ext uri="{FF2B5EF4-FFF2-40B4-BE49-F238E27FC236}">
                <a16:creationId xmlns:a16="http://schemas.microsoft.com/office/drawing/2014/main" id="{1766B3A4-EADB-4A3A-B792-110314F4F9FB}"/>
              </a:ext>
            </a:extLst>
          </p:cNvPr>
          <p:cNvCxnSpPr>
            <a:cxnSpLocks/>
          </p:cNvCxnSpPr>
          <p:nvPr/>
        </p:nvCxnSpPr>
        <p:spPr>
          <a:xfrm>
            <a:off x="3948471" y="4042394"/>
            <a:ext cx="25379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Connecteur droit avec flèche 371">
            <a:extLst>
              <a:ext uri="{FF2B5EF4-FFF2-40B4-BE49-F238E27FC236}">
                <a16:creationId xmlns:a16="http://schemas.microsoft.com/office/drawing/2014/main" id="{2AEDB5C6-E657-41F9-9D62-BCA20D1DA8F5}"/>
              </a:ext>
            </a:extLst>
          </p:cNvPr>
          <p:cNvCxnSpPr/>
          <p:nvPr/>
        </p:nvCxnSpPr>
        <p:spPr>
          <a:xfrm flipV="1">
            <a:off x="3948471" y="2631883"/>
            <a:ext cx="0" cy="1410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3" name="ZoneTexte 372">
            <a:extLst>
              <a:ext uri="{FF2B5EF4-FFF2-40B4-BE49-F238E27FC236}">
                <a16:creationId xmlns:a16="http://schemas.microsoft.com/office/drawing/2014/main" id="{D08C7A07-7F57-486F-818C-1AA8B65F8F3B}"/>
              </a:ext>
            </a:extLst>
          </p:cNvPr>
          <p:cNvSpPr txBox="1"/>
          <p:nvPr/>
        </p:nvSpPr>
        <p:spPr>
          <a:xfrm>
            <a:off x="6535108" y="3879941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C1A84004-8DD2-43BB-88B0-6F80BFE9EBC6}"/>
                  </a:ext>
                </a:extLst>
              </p:cNvPr>
              <p:cNvSpPr/>
              <p:nvPr/>
            </p:nvSpPr>
            <p:spPr>
              <a:xfrm>
                <a:off x="3375780" y="2471128"/>
                <a:ext cx="5096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𝜔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C1A84004-8DD2-43BB-88B0-6F80BFE9EB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780" y="2471128"/>
                <a:ext cx="50969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5" name="Connecteur droit 374">
            <a:extLst>
              <a:ext uri="{FF2B5EF4-FFF2-40B4-BE49-F238E27FC236}">
                <a16:creationId xmlns:a16="http://schemas.microsoft.com/office/drawing/2014/main" id="{13C9F059-02CE-4EBB-891B-E875814EDDBF}"/>
              </a:ext>
            </a:extLst>
          </p:cNvPr>
          <p:cNvCxnSpPr/>
          <p:nvPr/>
        </p:nvCxnSpPr>
        <p:spPr>
          <a:xfrm flipV="1">
            <a:off x="2997557" y="2859820"/>
            <a:ext cx="3488912" cy="102012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C92BD696-F8FC-46FD-B952-FA8CCDB0B2AC}"/>
                  </a:ext>
                </a:extLst>
              </p:cNvPr>
              <p:cNvSpPr/>
              <p:nvPr/>
            </p:nvSpPr>
            <p:spPr>
              <a:xfrm>
                <a:off x="3410728" y="3272989"/>
                <a:ext cx="6088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C92BD696-F8FC-46FD-B952-FA8CCDB0B2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728" y="3272989"/>
                <a:ext cx="608885" cy="369332"/>
              </a:xfrm>
              <a:prstGeom prst="rect">
                <a:avLst/>
              </a:prstGeom>
              <a:blipFill>
                <a:blip r:embed="rId4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7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FCA2919B-91BC-4232-BBE9-B86A866DA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34263" y="3922099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8" name="Connecteur droit 377">
            <a:extLst>
              <a:ext uri="{FF2B5EF4-FFF2-40B4-BE49-F238E27FC236}">
                <a16:creationId xmlns:a16="http://schemas.microsoft.com/office/drawing/2014/main" id="{16FA9F09-8EAE-4751-8A6D-0319E0A9BC80}"/>
              </a:ext>
            </a:extLst>
          </p:cNvPr>
          <p:cNvCxnSpPr>
            <a:cxnSpLocks/>
          </p:cNvCxnSpPr>
          <p:nvPr/>
        </p:nvCxnSpPr>
        <p:spPr>
          <a:xfrm flipV="1">
            <a:off x="2997557" y="3605016"/>
            <a:ext cx="3679577" cy="159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9" name="ZoneTexte 378">
            <a:extLst>
              <a:ext uri="{FF2B5EF4-FFF2-40B4-BE49-F238E27FC236}">
                <a16:creationId xmlns:a16="http://schemas.microsoft.com/office/drawing/2014/main" id="{26520F34-FF26-41BE-B541-0841D5B01C61}"/>
              </a:ext>
            </a:extLst>
          </p:cNvPr>
          <p:cNvSpPr txBox="1"/>
          <p:nvPr/>
        </p:nvSpPr>
        <p:spPr>
          <a:xfrm>
            <a:off x="5989999" y="3235684"/>
            <a:ext cx="1303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Sans gradient</a:t>
            </a:r>
          </a:p>
        </p:txBody>
      </p:sp>
      <p:sp>
        <p:nvSpPr>
          <p:cNvPr id="380" name="ZoneTexte 379">
            <a:extLst>
              <a:ext uri="{FF2B5EF4-FFF2-40B4-BE49-F238E27FC236}">
                <a16:creationId xmlns:a16="http://schemas.microsoft.com/office/drawing/2014/main" id="{93B4957C-2035-4264-9CD2-E5EB18AA698C}"/>
              </a:ext>
            </a:extLst>
          </p:cNvPr>
          <p:cNvSpPr txBox="1"/>
          <p:nvPr/>
        </p:nvSpPr>
        <p:spPr>
          <a:xfrm rot="20672365">
            <a:off x="5364402" y="2597977"/>
            <a:ext cx="1318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0B050"/>
                </a:solidFill>
              </a:rPr>
              <a:t>Avec gradient</a:t>
            </a:r>
          </a:p>
        </p:txBody>
      </p:sp>
      <p:sp>
        <p:nvSpPr>
          <p:cNvPr id="5" name="Accolade ouvrante 4">
            <a:extLst>
              <a:ext uri="{FF2B5EF4-FFF2-40B4-BE49-F238E27FC236}">
                <a16:creationId xmlns:a16="http://schemas.microsoft.com/office/drawing/2014/main" id="{A96FF13D-5016-400D-AC6F-1B35D8E7BDDD}"/>
              </a:ext>
            </a:extLst>
          </p:cNvPr>
          <p:cNvSpPr/>
          <p:nvPr/>
        </p:nvSpPr>
        <p:spPr>
          <a:xfrm rot="16200000">
            <a:off x="5052099" y="3521027"/>
            <a:ext cx="330741" cy="279620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5FEE029-C689-4BA3-9616-3B92840F0C9C}"/>
              </a:ext>
            </a:extLst>
          </p:cNvPr>
          <p:cNvSpPr txBox="1"/>
          <p:nvPr/>
        </p:nvSpPr>
        <p:spPr>
          <a:xfrm>
            <a:off x="287615" y="5220266"/>
            <a:ext cx="933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Suivant la position en z des différents tissus, les spins de ces tissus vont précesser à une vitesse différente (</a:t>
            </a:r>
            <a:r>
              <a:rPr lang="fr-FR" dirty="0" err="1"/>
              <a:t>ie</a:t>
            </a:r>
            <a:r>
              <a:rPr lang="fr-FR" dirty="0"/>
              <a:t> tourner plus ou moins vite)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C0C9917-E340-4C64-86DD-3617F5A3AABC}"/>
              </a:ext>
            </a:extLst>
          </p:cNvPr>
          <p:cNvSpPr txBox="1"/>
          <p:nvPr/>
        </p:nvSpPr>
        <p:spPr>
          <a:xfrm>
            <a:off x="400125" y="5993486"/>
            <a:ext cx="9335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i="1" dirty="0"/>
              <a:t>(c’est le même principe pour un gradient suivant x ou y)</a:t>
            </a:r>
          </a:p>
        </p:txBody>
      </p:sp>
    </p:spTree>
    <p:extLst>
      <p:ext uri="{BB962C8B-B14F-4D97-AF65-F5344CB8AC3E}">
        <p14:creationId xmlns:p14="http://schemas.microsoft.com/office/powerpoint/2010/main" val="3544311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FE93CE-0C54-4BED-80FA-7AA60F1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3797045-FCFA-455F-A046-A95022513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D644B18-E367-4C3F-9DC7-7031E77853C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139998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Gradients de champ magnétique : conséquence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3" name="Text Box 26">
            <a:extLst>
              <a:ext uri="{FF2B5EF4-FFF2-40B4-BE49-F238E27FC236}">
                <a16:creationId xmlns:a16="http://schemas.microsoft.com/office/drawing/2014/main" id="{F47F7176-8101-44B8-B6C8-07EBEB515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2413000"/>
            <a:ext cx="33700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fr-FR" dirty="0"/>
              <a:t>Champ magnétique statique 1,5T</a:t>
            </a:r>
          </a:p>
          <a:p>
            <a:r>
              <a:rPr lang="fr-FR" dirty="0"/>
              <a:t>Fréquence de Larmor = 64 MHz</a:t>
            </a:r>
          </a:p>
        </p:txBody>
      </p:sp>
      <p:sp>
        <p:nvSpPr>
          <p:cNvPr id="54" name="Text Box 11">
            <a:extLst>
              <a:ext uri="{FF2B5EF4-FFF2-40B4-BE49-F238E27FC236}">
                <a16:creationId xmlns:a16="http://schemas.microsoft.com/office/drawing/2014/main" id="{5A6EF639-11DA-4EAE-BF81-DF183CA0E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4469" y="4378795"/>
            <a:ext cx="182716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fr-FR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1,500 Tesla</a:t>
            </a:r>
          </a:p>
          <a:p>
            <a:pPr algn="ctr" eaLnBrk="1" hangingPunct="1"/>
            <a:r>
              <a:rPr lang="fr-FR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64 MHz</a:t>
            </a:r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5" name="Oval 12">
            <a:extLst>
              <a:ext uri="{FF2B5EF4-FFF2-40B4-BE49-F238E27FC236}">
                <a16:creationId xmlns:a16="http://schemas.microsoft.com/office/drawing/2014/main" id="{CDE6E041-C02B-4788-A778-13F90ED24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7784" y="1819745"/>
            <a:ext cx="1676400" cy="2438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6" name="Oval 13">
            <a:extLst>
              <a:ext uri="{FF2B5EF4-FFF2-40B4-BE49-F238E27FC236}">
                <a16:creationId xmlns:a16="http://schemas.microsoft.com/office/drawing/2014/main" id="{B92268A5-89E6-49A8-878A-92A9AB154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8784" y="250554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7" name="Oval 14">
            <a:extLst>
              <a:ext uri="{FF2B5EF4-FFF2-40B4-BE49-F238E27FC236}">
                <a16:creationId xmlns:a16="http://schemas.microsoft.com/office/drawing/2014/main" id="{D7D3AD33-8509-4781-8220-D7FF78E93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184" y="250554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8" name="Rectangle 15">
            <a:extLst>
              <a:ext uri="{FF2B5EF4-FFF2-40B4-BE49-F238E27FC236}">
                <a16:creationId xmlns:a16="http://schemas.microsoft.com/office/drawing/2014/main" id="{784DFAE8-AADC-44BC-A057-BA3647B18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7384" y="3648545"/>
            <a:ext cx="4572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9" name="Line 16">
            <a:extLst>
              <a:ext uri="{FF2B5EF4-FFF2-40B4-BE49-F238E27FC236}">
                <a16:creationId xmlns:a16="http://schemas.microsoft.com/office/drawing/2014/main" id="{6F2A6942-D2A6-4BA4-81FA-B059AAFC5C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99784" y="3038945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0" name="Line 17">
            <a:extLst>
              <a:ext uri="{FF2B5EF4-FFF2-40B4-BE49-F238E27FC236}">
                <a16:creationId xmlns:a16="http://schemas.microsoft.com/office/drawing/2014/main" id="{B9F62173-3DFD-4777-B69E-711A427E757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9784" y="326754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1" name="Line 18">
            <a:extLst>
              <a:ext uri="{FF2B5EF4-FFF2-40B4-BE49-F238E27FC236}">
                <a16:creationId xmlns:a16="http://schemas.microsoft.com/office/drawing/2014/main" id="{EE570C6A-E4F2-4F89-8CB7-BD9154536D4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5984" y="3038945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2" name="Rectangle 19">
            <a:extLst>
              <a:ext uri="{FF2B5EF4-FFF2-40B4-BE49-F238E27FC236}">
                <a16:creationId xmlns:a16="http://schemas.microsoft.com/office/drawing/2014/main" id="{36CD5E8E-85D9-4710-B4CE-CE91DDA87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384" y="2734145"/>
            <a:ext cx="152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3" name="Rectangle 20">
            <a:extLst>
              <a:ext uri="{FF2B5EF4-FFF2-40B4-BE49-F238E27FC236}">
                <a16:creationId xmlns:a16="http://schemas.microsoft.com/office/drawing/2014/main" id="{3EF8985C-D53B-431E-9F6C-CC99F16F2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4184" y="2734145"/>
            <a:ext cx="152400" cy="533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4" name="Rectangle 21">
            <a:extLst>
              <a:ext uri="{FF2B5EF4-FFF2-40B4-BE49-F238E27FC236}">
                <a16:creationId xmlns:a16="http://schemas.microsoft.com/office/drawing/2014/main" id="{33335B92-2C9E-4305-BB5F-961B01F26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1424" y="1679177"/>
            <a:ext cx="4392488" cy="3717776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Oval 12">
            <a:extLst>
              <a:ext uri="{FF2B5EF4-FFF2-40B4-BE49-F238E27FC236}">
                <a16:creationId xmlns:a16="http://schemas.microsoft.com/office/drawing/2014/main" id="{E54B8A46-FA3B-43B9-896E-7B787DD95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7784" y="1819745"/>
            <a:ext cx="1676400" cy="2438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66" name="Oval 13">
            <a:extLst>
              <a:ext uri="{FF2B5EF4-FFF2-40B4-BE49-F238E27FC236}">
                <a16:creationId xmlns:a16="http://schemas.microsoft.com/office/drawing/2014/main" id="{0441D4F8-1538-486B-BC60-83FD70BC6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8784" y="250554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67" name="Oval 14">
            <a:extLst>
              <a:ext uri="{FF2B5EF4-FFF2-40B4-BE49-F238E27FC236}">
                <a16:creationId xmlns:a16="http://schemas.microsoft.com/office/drawing/2014/main" id="{5F483702-BC62-4700-AF95-37E024828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184" y="250554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68" name="Rectangle 15">
            <a:extLst>
              <a:ext uri="{FF2B5EF4-FFF2-40B4-BE49-F238E27FC236}">
                <a16:creationId xmlns:a16="http://schemas.microsoft.com/office/drawing/2014/main" id="{1BD97985-4989-4689-A223-730CE0D0E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7384" y="3648545"/>
            <a:ext cx="4572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69" name="Line 16">
            <a:extLst>
              <a:ext uri="{FF2B5EF4-FFF2-40B4-BE49-F238E27FC236}">
                <a16:creationId xmlns:a16="http://schemas.microsoft.com/office/drawing/2014/main" id="{DACC9725-DE28-484C-B602-6828D67E19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99784" y="3038945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0" name="Line 17">
            <a:extLst>
              <a:ext uri="{FF2B5EF4-FFF2-40B4-BE49-F238E27FC236}">
                <a16:creationId xmlns:a16="http://schemas.microsoft.com/office/drawing/2014/main" id="{ECEE752F-BE22-49E7-B5D9-5FA87459B7B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9784" y="326754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1" name="Line 18">
            <a:extLst>
              <a:ext uri="{FF2B5EF4-FFF2-40B4-BE49-F238E27FC236}">
                <a16:creationId xmlns:a16="http://schemas.microsoft.com/office/drawing/2014/main" id="{DE0EC4C4-32E7-4D47-BDB4-74BBC56875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5984" y="3038945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2" name="Rectangle 19">
            <a:extLst>
              <a:ext uri="{FF2B5EF4-FFF2-40B4-BE49-F238E27FC236}">
                <a16:creationId xmlns:a16="http://schemas.microsoft.com/office/drawing/2014/main" id="{143989A9-0B13-430C-9001-623B4C9B2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384" y="2734145"/>
            <a:ext cx="152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3" name="Rectangle 20">
            <a:extLst>
              <a:ext uri="{FF2B5EF4-FFF2-40B4-BE49-F238E27FC236}">
                <a16:creationId xmlns:a16="http://schemas.microsoft.com/office/drawing/2014/main" id="{ABDE099C-892B-440C-AEFF-D95E5F067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4184" y="2734145"/>
            <a:ext cx="152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4" name="Rectangle 21">
            <a:extLst>
              <a:ext uri="{FF2B5EF4-FFF2-40B4-BE49-F238E27FC236}">
                <a16:creationId xmlns:a16="http://schemas.microsoft.com/office/drawing/2014/main" id="{257BFAFD-C992-47FA-9B7A-7798AAF2B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1424" y="1679177"/>
            <a:ext cx="4392488" cy="3717776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5" name="Rectangle 20">
            <a:extLst>
              <a:ext uri="{FF2B5EF4-FFF2-40B4-BE49-F238E27FC236}">
                <a16:creationId xmlns:a16="http://schemas.microsoft.com/office/drawing/2014/main" id="{42766B79-F970-42EE-821F-BBA18B57D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130" y="1664813"/>
            <a:ext cx="188029" cy="271398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6" name="Rectangle 20">
            <a:extLst>
              <a:ext uri="{FF2B5EF4-FFF2-40B4-BE49-F238E27FC236}">
                <a16:creationId xmlns:a16="http://schemas.microsoft.com/office/drawing/2014/main" id="{677E8547-8EBD-4D33-B48D-5A666EDAD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4948" y="1664813"/>
            <a:ext cx="188029" cy="271398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7" name="Rectangle 20">
            <a:extLst>
              <a:ext uri="{FF2B5EF4-FFF2-40B4-BE49-F238E27FC236}">
                <a16:creationId xmlns:a16="http://schemas.microsoft.com/office/drawing/2014/main" id="{1BD60EE9-93A3-4B11-BACB-50D0ED75D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6455" y="1696118"/>
            <a:ext cx="188029" cy="271398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8" name="Rectangle 20">
            <a:extLst>
              <a:ext uri="{FF2B5EF4-FFF2-40B4-BE49-F238E27FC236}">
                <a16:creationId xmlns:a16="http://schemas.microsoft.com/office/drawing/2014/main" id="{71EBDFE6-35D9-4363-9D66-2AA951E7F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307" y="1638746"/>
            <a:ext cx="188029" cy="271398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79" name="Rectangle 20">
            <a:extLst>
              <a:ext uri="{FF2B5EF4-FFF2-40B4-BE49-F238E27FC236}">
                <a16:creationId xmlns:a16="http://schemas.microsoft.com/office/drawing/2014/main" id="{E47FCA82-4FE0-4BDA-8FFE-6A31F7803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1977" y="1657578"/>
            <a:ext cx="188029" cy="271398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42603EE-63E3-4C2F-B065-9389907C3C45}"/>
                  </a:ext>
                </a:extLst>
              </p:cNvPr>
              <p:cNvSpPr/>
              <p:nvPr/>
            </p:nvSpPr>
            <p:spPr>
              <a:xfrm>
                <a:off x="618322" y="3161574"/>
                <a:ext cx="2093458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2 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∗</m:t>
                      </m:r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42603EE-63E3-4C2F-B065-9389907C3C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22" y="3161574"/>
                <a:ext cx="2093458" cy="5667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888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FE93CE-0C54-4BED-80FA-7AA60F1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3797045-FCFA-455F-A046-A95022513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D644B18-E367-4C3F-9DC7-7031E77853C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139998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Gradients de champ magnétique : conséquence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CE3E8D84-5955-4A3F-82A6-EC4BB523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468" y="4393704"/>
            <a:ext cx="22177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fr-FR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1,500 Tesla</a:t>
            </a:r>
          </a:p>
          <a:p>
            <a:pPr algn="ctr" eaLnBrk="1" hangingPunct="1"/>
            <a:r>
              <a:rPr lang="fr-FR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64 000 000Hz</a:t>
            </a:r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Oval 12">
            <a:extLst>
              <a:ext uri="{FF2B5EF4-FFF2-40B4-BE49-F238E27FC236}">
                <a16:creationId xmlns:a16="http://schemas.microsoft.com/office/drawing/2014/main" id="{0C511472-3FD3-45B9-B267-D846B905A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068" y="1834654"/>
            <a:ext cx="1676400" cy="2438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8C484409-185A-4968-A79C-A1CCC9479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8068" y="2520454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103FDB00-FECE-491B-A261-72193D682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1468" y="2520454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73DB64DF-2090-41A6-A954-13A06264E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6668" y="3663454"/>
            <a:ext cx="4572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Line 16">
            <a:extLst>
              <a:ext uri="{FF2B5EF4-FFF2-40B4-BE49-F238E27FC236}">
                <a16:creationId xmlns:a16="http://schemas.microsoft.com/office/drawing/2014/main" id="{D0B92CD4-D08E-4492-A0CB-DB4809AC58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89068" y="3053854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Line 17">
            <a:extLst>
              <a:ext uri="{FF2B5EF4-FFF2-40B4-BE49-F238E27FC236}">
                <a16:creationId xmlns:a16="http://schemas.microsoft.com/office/drawing/2014/main" id="{55E75696-CA4D-4FC9-8964-21E929D27A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9068" y="3282454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Line 18">
            <a:extLst>
              <a:ext uri="{FF2B5EF4-FFF2-40B4-BE49-F238E27FC236}">
                <a16:creationId xmlns:a16="http://schemas.microsoft.com/office/drawing/2014/main" id="{98722F49-38F4-47AE-AA29-91184E590D8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5268" y="3053854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F477FD01-F11D-49D1-B36B-8086BB4C2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4668" y="2749054"/>
            <a:ext cx="152400" cy="533400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Rectangle 20">
            <a:extLst>
              <a:ext uri="{FF2B5EF4-FFF2-40B4-BE49-F238E27FC236}">
                <a16:creationId xmlns:a16="http://schemas.microsoft.com/office/drawing/2014/main" id="{5A15EB6B-0914-4C67-8154-F7FF854AE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3468" y="2749054"/>
            <a:ext cx="152400" cy="533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Rectangle 21">
            <a:extLst>
              <a:ext uri="{FF2B5EF4-FFF2-40B4-BE49-F238E27FC236}">
                <a16:creationId xmlns:a16="http://schemas.microsoft.com/office/drawing/2014/main" id="{91CC78D5-AF8E-4A40-8525-D228D5A3C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708" y="1694086"/>
            <a:ext cx="4392488" cy="3717776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Oval 12">
            <a:extLst>
              <a:ext uri="{FF2B5EF4-FFF2-40B4-BE49-F238E27FC236}">
                <a16:creationId xmlns:a16="http://schemas.microsoft.com/office/drawing/2014/main" id="{A36F68D0-ECB3-449D-8705-1EE0ABE73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068" y="1834654"/>
            <a:ext cx="1676400" cy="2438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Oval 13">
            <a:extLst>
              <a:ext uri="{FF2B5EF4-FFF2-40B4-BE49-F238E27FC236}">
                <a16:creationId xmlns:a16="http://schemas.microsoft.com/office/drawing/2014/main" id="{7651230D-0701-4254-AA11-C3F0311DE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8068" y="2520454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Oval 14">
            <a:extLst>
              <a:ext uri="{FF2B5EF4-FFF2-40B4-BE49-F238E27FC236}">
                <a16:creationId xmlns:a16="http://schemas.microsoft.com/office/drawing/2014/main" id="{062A4FBD-897D-4618-8B03-E69BA7454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1468" y="2520454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2DDFF3A5-72C6-4150-9E15-5277AD1AF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6668" y="3663454"/>
            <a:ext cx="4572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37" name="Line 16">
            <a:extLst>
              <a:ext uri="{FF2B5EF4-FFF2-40B4-BE49-F238E27FC236}">
                <a16:creationId xmlns:a16="http://schemas.microsoft.com/office/drawing/2014/main" id="{A04A8A18-2465-4BCB-A8E7-DEDBB92D93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89068" y="3053854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Line 17">
            <a:extLst>
              <a:ext uri="{FF2B5EF4-FFF2-40B4-BE49-F238E27FC236}">
                <a16:creationId xmlns:a16="http://schemas.microsoft.com/office/drawing/2014/main" id="{F38BB686-DC00-4291-AEFB-FE4851CF72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9068" y="3282454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39" name="Line 18">
            <a:extLst>
              <a:ext uri="{FF2B5EF4-FFF2-40B4-BE49-F238E27FC236}">
                <a16:creationId xmlns:a16="http://schemas.microsoft.com/office/drawing/2014/main" id="{80D411FE-BA82-4A5E-8CAF-ED6048A5AB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5268" y="3053854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0" name="Rectangle 19">
            <a:extLst>
              <a:ext uri="{FF2B5EF4-FFF2-40B4-BE49-F238E27FC236}">
                <a16:creationId xmlns:a16="http://schemas.microsoft.com/office/drawing/2014/main" id="{EFDF9CB1-5D10-4F90-A346-FBB426A5B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4668" y="2749054"/>
            <a:ext cx="152400" cy="5334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1" name="Rectangle 20">
            <a:extLst>
              <a:ext uri="{FF2B5EF4-FFF2-40B4-BE49-F238E27FC236}">
                <a16:creationId xmlns:a16="http://schemas.microsoft.com/office/drawing/2014/main" id="{E2ECAA33-6C7C-4A7D-AD33-EDBF913FB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3468" y="2749054"/>
            <a:ext cx="152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2" name="Rectangle 21">
            <a:extLst>
              <a:ext uri="{FF2B5EF4-FFF2-40B4-BE49-F238E27FC236}">
                <a16:creationId xmlns:a16="http://schemas.microsoft.com/office/drawing/2014/main" id="{A174F5C3-CAC3-4688-8828-3532D858C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708" y="1694086"/>
            <a:ext cx="4392488" cy="3717776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F1EEA5C4-654A-448F-A2DC-F37EB3333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7414" y="1679722"/>
            <a:ext cx="188029" cy="27139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4" name="Rectangle 20">
            <a:extLst>
              <a:ext uri="{FF2B5EF4-FFF2-40B4-BE49-F238E27FC236}">
                <a16:creationId xmlns:a16="http://schemas.microsoft.com/office/drawing/2014/main" id="{BCB97281-F288-4932-97C8-D96A82D73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232" y="1679722"/>
            <a:ext cx="188029" cy="271398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5" name="Rectangle 20">
            <a:extLst>
              <a:ext uri="{FF2B5EF4-FFF2-40B4-BE49-F238E27FC236}">
                <a16:creationId xmlns:a16="http://schemas.microsoft.com/office/drawing/2014/main" id="{6992B45C-09AE-43C3-9A02-B61AE89B8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5739" y="1711027"/>
            <a:ext cx="188029" cy="27139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6" name="Rectangle 20">
            <a:extLst>
              <a:ext uri="{FF2B5EF4-FFF2-40B4-BE49-F238E27FC236}">
                <a16:creationId xmlns:a16="http://schemas.microsoft.com/office/drawing/2014/main" id="{93A1ECBD-E2E9-4D01-9E98-313EC189E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591" y="1653655"/>
            <a:ext cx="188029" cy="271398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7" name="Rectangle 20">
            <a:extLst>
              <a:ext uri="{FF2B5EF4-FFF2-40B4-BE49-F238E27FC236}">
                <a16:creationId xmlns:a16="http://schemas.microsoft.com/office/drawing/2014/main" id="{2280B08E-C4ED-41D2-86EB-892A2934A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1261" y="1672487"/>
            <a:ext cx="188029" cy="271398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Rectangle 20">
            <a:extLst>
              <a:ext uri="{FF2B5EF4-FFF2-40B4-BE49-F238E27FC236}">
                <a16:creationId xmlns:a16="http://schemas.microsoft.com/office/drawing/2014/main" id="{418400CF-864F-4C03-A72B-B017ABE65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3468" y="2749054"/>
            <a:ext cx="152400" cy="533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Text Box 23">
            <a:extLst>
              <a:ext uri="{FF2B5EF4-FFF2-40B4-BE49-F238E27FC236}">
                <a16:creationId xmlns:a16="http://schemas.microsoft.com/office/drawing/2014/main" id="{FDCB80A3-84C4-4D5A-992D-4D8334A1D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7826" y="2672854"/>
            <a:ext cx="12234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fr-FR" dirty="0">
                <a:solidFill>
                  <a:srgbClr val="FF0000"/>
                </a:solidFill>
              </a:rPr>
              <a:t>+1,5mT</a:t>
            </a:r>
          </a:p>
          <a:p>
            <a:pPr eaLnBrk="1" hangingPunct="1"/>
            <a:r>
              <a:rPr lang="fr-FR" sz="2000" dirty="0">
                <a:solidFill>
                  <a:srgbClr val="FF0000"/>
                </a:solidFill>
              </a:rPr>
              <a:t>+64000Hz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0" name="Text Box 27">
            <a:extLst>
              <a:ext uri="{FF2B5EF4-FFF2-40B4-BE49-F238E27FC236}">
                <a16:creationId xmlns:a16="http://schemas.microsoft.com/office/drawing/2014/main" id="{7B13AED4-D808-4D6A-9F84-10B408E79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7525" y="3570056"/>
            <a:ext cx="162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</a:rPr>
              <a:t>64 064 000Hz</a:t>
            </a:r>
          </a:p>
        </p:txBody>
      </p:sp>
      <p:sp>
        <p:nvSpPr>
          <p:cNvPr id="51" name="Text Box 23">
            <a:extLst>
              <a:ext uri="{FF2B5EF4-FFF2-40B4-BE49-F238E27FC236}">
                <a16:creationId xmlns:a16="http://schemas.microsoft.com/office/drawing/2014/main" id="{E92F938D-FBCE-4A23-BC1E-4D144839B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0852" y="2643411"/>
            <a:ext cx="11737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fr-FR" dirty="0">
                <a:solidFill>
                  <a:srgbClr val="92D050"/>
                </a:solidFill>
              </a:rPr>
              <a:t>-1,5mT</a:t>
            </a:r>
          </a:p>
          <a:p>
            <a:pPr eaLnBrk="1" hangingPunct="1"/>
            <a:r>
              <a:rPr lang="fr-FR" sz="2000" dirty="0">
                <a:solidFill>
                  <a:srgbClr val="92D050"/>
                </a:solidFill>
              </a:rPr>
              <a:t>-64000Hz</a:t>
            </a:r>
            <a:endParaRPr lang="fr-FR" sz="2800" dirty="0">
              <a:solidFill>
                <a:srgbClr val="92D050"/>
              </a:solidFill>
            </a:endParaRPr>
          </a:p>
        </p:txBody>
      </p:sp>
      <p:sp>
        <p:nvSpPr>
          <p:cNvPr id="52" name="Text Box 27">
            <a:extLst>
              <a:ext uri="{FF2B5EF4-FFF2-40B4-BE49-F238E27FC236}">
                <a16:creationId xmlns:a16="http://schemas.microsoft.com/office/drawing/2014/main" id="{8B4CAB16-06CB-46FB-AB45-D99F7BA48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105" y="3551550"/>
            <a:ext cx="16001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</a:rPr>
              <a:t>63 936 000Hz</a:t>
            </a:r>
          </a:p>
        </p:txBody>
      </p:sp>
      <p:sp>
        <p:nvSpPr>
          <p:cNvPr id="53" name="Text Box 26">
            <a:extLst>
              <a:ext uri="{FF2B5EF4-FFF2-40B4-BE49-F238E27FC236}">
                <a16:creationId xmlns:a16="http://schemas.microsoft.com/office/drawing/2014/main" id="{F47F7176-8101-44B8-B6C8-07EBEB515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2413000"/>
            <a:ext cx="329699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fr-FR" dirty="0"/>
              <a:t>Champ magnétique statique 1,5T</a:t>
            </a:r>
          </a:p>
          <a:p>
            <a:r>
              <a:rPr lang="fr-FR" dirty="0"/>
              <a:t>Fréquence = 64 000 000 Hz</a:t>
            </a:r>
          </a:p>
          <a:p>
            <a:endParaRPr lang="fr-FR" dirty="0"/>
          </a:p>
          <a:p>
            <a:r>
              <a:rPr lang="fr-FR" dirty="0"/>
              <a:t>Champ magnétique additionnel</a:t>
            </a:r>
          </a:p>
          <a:p>
            <a:r>
              <a:rPr lang="fr-FR" dirty="0"/>
              <a:t>Variation du champ magnétique</a:t>
            </a:r>
          </a:p>
        </p:txBody>
      </p:sp>
    </p:spTree>
    <p:extLst>
      <p:ext uri="{BB962C8B-B14F-4D97-AF65-F5344CB8AC3E}">
        <p14:creationId xmlns:p14="http://schemas.microsoft.com/office/powerpoint/2010/main" val="131676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utoUpdateAnimBg="0"/>
      <p:bldP spid="50" grpId="0" autoUpdateAnimBg="0"/>
      <p:bldP spid="51" grpId="0" autoUpdateAnimBg="0"/>
      <p:bldP spid="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AC5CB26-B80D-4EBA-B759-25277A3A4E90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Rappel de l’épisode précédent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212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4FE93CE-0C54-4BED-80FA-7AA60F1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3797045-FCFA-455F-A046-A95022513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D644B18-E367-4C3F-9DC7-7031E77853C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8139998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Gradients de champ magnétique : séquence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45" name="Espace réservé du contenu 2">
            <a:extLst>
              <a:ext uri="{FF2B5EF4-FFF2-40B4-BE49-F238E27FC236}">
                <a16:creationId xmlns:a16="http://schemas.microsoft.com/office/drawing/2014/main" id="{6DAED714-714D-4DD2-A852-9CA82EF716E3}"/>
              </a:ext>
            </a:extLst>
          </p:cNvPr>
          <p:cNvSpPr txBox="1">
            <a:spLocks/>
          </p:cNvSpPr>
          <p:nvPr/>
        </p:nvSpPr>
        <p:spPr>
          <a:xfrm>
            <a:off x="343786" y="1346459"/>
            <a:ext cx="9447914" cy="12897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347" name="Espace réservé du contenu 2">
            <a:extLst>
              <a:ext uri="{FF2B5EF4-FFF2-40B4-BE49-F238E27FC236}">
                <a16:creationId xmlns:a16="http://schemas.microsoft.com/office/drawing/2014/main" id="{6B060535-FEA1-4BF6-AF90-9E7D46D13008}"/>
              </a:ext>
            </a:extLst>
          </p:cNvPr>
          <p:cNvSpPr txBox="1">
            <a:spLocks/>
          </p:cNvSpPr>
          <p:nvPr/>
        </p:nvSpPr>
        <p:spPr>
          <a:xfrm>
            <a:off x="114300" y="1243843"/>
            <a:ext cx="9677400" cy="12897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Une séquence IRM, c’est la </a:t>
            </a:r>
            <a:r>
              <a:rPr lang="fr-FR" sz="1800" kern="0" dirty="0">
                <a:ea typeface="ＭＳ Ｐゴシック"/>
              </a:rPr>
              <a:t>partition musicale</a:t>
            </a:r>
            <a:r>
              <a:rPr lang="fr-FR" sz="1800" b="0" kern="0" dirty="0">
                <a:ea typeface="ＭＳ Ｐゴシック"/>
              </a:rPr>
              <a:t> des gradients de champ magnétique + impulsions RF pour obtenir quelque chose d’harmonieux = l’image IRM finale.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11D3745-E865-4A8A-98C9-CEFF05083FBF}"/>
                  </a:ext>
                </a:extLst>
              </p:cNvPr>
              <p:cNvSpPr txBox="1"/>
              <p:nvPr/>
            </p:nvSpPr>
            <p:spPr>
              <a:xfrm>
                <a:off x="2094623" y="2083094"/>
                <a:ext cx="5576590" cy="4312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).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11D3745-E865-4A8A-98C9-CEFF05083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623" y="2083094"/>
                <a:ext cx="5576590" cy="431208"/>
              </a:xfrm>
              <a:prstGeom prst="rect">
                <a:avLst/>
              </a:prstGeom>
              <a:blipFill>
                <a:blip r:embed="rId2"/>
                <a:stretch>
                  <a:fillRect t="-10000" r="-3611" b="-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8E1489C6-5F3F-49B1-A61F-1C1967CADA85}"/>
              </a:ext>
            </a:extLst>
          </p:cNvPr>
          <p:cNvSpPr txBox="1"/>
          <p:nvPr/>
        </p:nvSpPr>
        <p:spPr>
          <a:xfrm>
            <a:off x="628846" y="3429000"/>
            <a:ext cx="44388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Les gradients </a:t>
            </a:r>
            <a:r>
              <a:rPr lang="fr-FR" dirty="0" err="1">
                <a:sym typeface="Wingdings" panose="05000000000000000000" pitchFamily="2" charset="2"/>
              </a:rPr>
              <a:t>G</a:t>
            </a:r>
            <a:r>
              <a:rPr lang="fr-FR" baseline="-25000" dirty="0" err="1">
                <a:sym typeface="Wingdings" panose="05000000000000000000" pitchFamily="2" charset="2"/>
              </a:rPr>
              <a:t>x</a:t>
            </a:r>
            <a:r>
              <a:rPr lang="fr-FR" dirty="0">
                <a:sym typeface="Wingdings" panose="05000000000000000000" pitchFamily="2" charset="2"/>
              </a:rPr>
              <a:t>, G</a:t>
            </a:r>
            <a:r>
              <a:rPr lang="fr-FR" baseline="-25000" dirty="0">
                <a:sym typeface="Wingdings" panose="05000000000000000000" pitchFamily="2" charset="2"/>
              </a:rPr>
              <a:t>y</a:t>
            </a:r>
            <a:r>
              <a:rPr lang="fr-FR" dirty="0">
                <a:sym typeface="Wingdings" panose="05000000000000000000" pitchFamily="2" charset="2"/>
              </a:rPr>
              <a:t> et </a:t>
            </a:r>
            <a:r>
              <a:rPr lang="fr-FR" dirty="0" err="1">
                <a:sym typeface="Wingdings" panose="05000000000000000000" pitchFamily="2" charset="2"/>
              </a:rPr>
              <a:t>G</a:t>
            </a:r>
            <a:r>
              <a:rPr lang="fr-FR" baseline="-25000" dirty="0" err="1">
                <a:sym typeface="Wingdings" panose="05000000000000000000" pitchFamily="2" charset="2"/>
              </a:rPr>
              <a:t>z</a:t>
            </a:r>
            <a:r>
              <a:rPr lang="fr-FR" dirty="0">
                <a:sym typeface="Wingdings" panose="05000000000000000000" pitchFamily="2" charset="2"/>
              </a:rPr>
              <a:t> changent au cours du temps</a:t>
            </a:r>
          </a:p>
          <a:p>
            <a:r>
              <a:rPr lang="fr-FR" sz="1600" dirty="0">
                <a:sym typeface="Wingdings" panose="05000000000000000000" pitchFamily="2" charset="2"/>
              </a:rPr>
              <a:t>(!!!!! mais B0 reste toujours </a:t>
            </a:r>
            <a:r>
              <a:rPr lang="fr-FR" sz="1600" dirty="0" err="1">
                <a:sym typeface="Wingdings" panose="05000000000000000000" pitchFamily="2" charset="2"/>
              </a:rPr>
              <a:t>toujours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toujours</a:t>
            </a:r>
            <a:r>
              <a:rPr lang="fr-FR" sz="1600" dirty="0">
                <a:sym typeface="Wingdings" panose="05000000000000000000" pitchFamily="2" charset="2"/>
              </a:rPr>
              <a:t> constant et présent, 24h/24, 7j/7 dans une salle IRM)</a:t>
            </a:r>
            <a:endParaRPr lang="fr-FR" sz="1600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F841CBD-B73F-4E8C-98EC-CA63CE8F0C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683"/>
          <a:stretch/>
        </p:blipFill>
        <p:spPr>
          <a:xfrm>
            <a:off x="5521044" y="2738812"/>
            <a:ext cx="4074481" cy="375374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3206E6F-01B9-4B7A-9F7D-E99FCE111AEB}"/>
              </a:ext>
            </a:extLst>
          </p:cNvPr>
          <p:cNvSpPr txBox="1"/>
          <p:nvPr/>
        </p:nvSpPr>
        <p:spPr>
          <a:xfrm>
            <a:off x="5174747" y="2900883"/>
            <a:ext cx="109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: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3238AE0-F9E1-491D-A212-A878B4FF08C0}"/>
              </a:ext>
            </a:extLst>
          </p:cNvPr>
          <p:cNvCxnSpPr/>
          <p:nvPr/>
        </p:nvCxnSpPr>
        <p:spPr>
          <a:xfrm>
            <a:off x="6352162" y="6489708"/>
            <a:ext cx="31614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E6D5FE79-3EF6-484E-BAFE-FFC3573390E9}"/>
              </a:ext>
            </a:extLst>
          </p:cNvPr>
          <p:cNvSpPr txBox="1"/>
          <p:nvPr/>
        </p:nvSpPr>
        <p:spPr>
          <a:xfrm>
            <a:off x="9513651" y="6206247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</a:t>
            </a:r>
          </a:p>
        </p:txBody>
      </p:sp>
      <p:sp>
        <p:nvSpPr>
          <p:cNvPr id="13" name="Cœur 12">
            <a:extLst>
              <a:ext uri="{FF2B5EF4-FFF2-40B4-BE49-F238E27FC236}">
                <a16:creationId xmlns:a16="http://schemas.microsoft.com/office/drawing/2014/main" id="{651952E9-95D6-4B46-A9F1-38148E5E8C15}"/>
              </a:ext>
            </a:extLst>
          </p:cNvPr>
          <p:cNvSpPr/>
          <p:nvPr/>
        </p:nvSpPr>
        <p:spPr>
          <a:xfrm>
            <a:off x="9361251" y="1639795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969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Pauline Lefebvre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21</a:t>
            </a:fld>
            <a:endParaRPr lang="fr-FR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Gradients de champ magnétique : matériel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91386" y="880753"/>
            <a:ext cx="9005352" cy="860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Matériel : gradients de champs magnétiques</a:t>
            </a:r>
            <a:endParaRPr kumimoji="0" lang="fr-FR" sz="2800" i="0" u="none" strike="noStrike" kern="1200" cap="none" spc="0" normalizeH="0" baseline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81263" y="6466125"/>
            <a:ext cx="1440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www.imaios.com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443" y="1994226"/>
            <a:ext cx="7858125" cy="33909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95913" y="5695296"/>
            <a:ext cx="6251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!!! La direction du champ magnétique n’est pas modifiée. </a:t>
            </a:r>
          </a:p>
          <a:p>
            <a:r>
              <a:rPr lang="fr-FR" sz="1600" dirty="0"/>
              <a:t>S’additionnent à B0 </a:t>
            </a:r>
            <a:r>
              <a:rPr lang="fr-FR" sz="1600" dirty="0">
                <a:sym typeface="Wingdings" panose="05000000000000000000" pitchFamily="2" charset="2"/>
              </a:rPr>
              <a:t></a:t>
            </a:r>
            <a:r>
              <a:rPr lang="fr-FR" sz="1600" dirty="0"/>
              <a:t> variation d’amplitude du champ magnétique total qui est linéaire, dans la direction où ils sont appliqués</a:t>
            </a:r>
          </a:p>
        </p:txBody>
      </p:sp>
    </p:spTree>
    <p:extLst>
      <p:ext uri="{BB962C8B-B14F-4D97-AF65-F5344CB8AC3E}">
        <p14:creationId xmlns:p14="http://schemas.microsoft.com/office/powerpoint/2010/main" val="2883454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311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Sélectionner un plan (coupe) dans un volume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pSp>
        <p:nvGrpSpPr>
          <p:cNvPr id="333" name="Groupe 332">
            <a:extLst>
              <a:ext uri="{FF2B5EF4-FFF2-40B4-BE49-F238E27FC236}">
                <a16:creationId xmlns:a16="http://schemas.microsoft.com/office/drawing/2014/main" id="{EA9FCC4D-08DF-4553-8147-5501D6B37043}"/>
              </a:ext>
            </a:extLst>
          </p:cNvPr>
          <p:cNvGrpSpPr/>
          <p:nvPr/>
        </p:nvGrpSpPr>
        <p:grpSpPr>
          <a:xfrm>
            <a:off x="499031" y="1479999"/>
            <a:ext cx="1135479" cy="1043400"/>
            <a:chOff x="4788928" y="5448885"/>
            <a:chExt cx="1135479" cy="1043400"/>
          </a:xfrm>
        </p:grpSpPr>
        <p:sp>
          <p:nvSpPr>
            <p:cNvPr id="326" name="Text Box 324">
              <a:extLst>
                <a:ext uri="{FF2B5EF4-FFF2-40B4-BE49-F238E27FC236}">
                  <a16:creationId xmlns:a16="http://schemas.microsoft.com/office/drawing/2014/main" id="{CE57FA68-2857-47DE-A373-73C3EB9B39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0440" y="6246627"/>
              <a:ext cx="113967" cy="24565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x</a:t>
              </a:r>
            </a:p>
          </p:txBody>
        </p:sp>
        <p:grpSp>
          <p:nvGrpSpPr>
            <p:cNvPr id="327" name="Group 325">
              <a:extLst>
                <a:ext uri="{FF2B5EF4-FFF2-40B4-BE49-F238E27FC236}">
                  <a16:creationId xmlns:a16="http://schemas.microsoft.com/office/drawing/2014/main" id="{BF183A6C-F8DA-4D9A-8C32-46EB9FA55A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0046" y="5755311"/>
              <a:ext cx="946930" cy="664721"/>
              <a:chOff x="1930" y="2304"/>
              <a:chExt cx="684" cy="498"/>
            </a:xfrm>
          </p:grpSpPr>
          <p:sp>
            <p:nvSpPr>
              <p:cNvPr id="330" name="Line 326">
                <a:extLst>
                  <a:ext uri="{FF2B5EF4-FFF2-40B4-BE49-F238E27FC236}">
                    <a16:creationId xmlns:a16="http://schemas.microsoft.com/office/drawing/2014/main" id="{39821E68-4C79-40A8-AADD-4ACEBB6022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0" y="2498"/>
                <a:ext cx="238" cy="30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  <p:sp>
            <p:nvSpPr>
              <p:cNvPr id="331" name="Line 327">
                <a:extLst>
                  <a:ext uri="{FF2B5EF4-FFF2-40B4-BE49-F238E27FC236}">
                    <a16:creationId xmlns:a16="http://schemas.microsoft.com/office/drawing/2014/main" id="{BE6F2FCC-E5F9-4271-ADE2-2CF03001C9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3" y="2304"/>
                <a:ext cx="0" cy="4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  <p:sp>
            <p:nvSpPr>
              <p:cNvPr id="332" name="Line 328">
                <a:extLst>
                  <a:ext uri="{FF2B5EF4-FFF2-40B4-BE49-F238E27FC236}">
                    <a16:creationId xmlns:a16="http://schemas.microsoft.com/office/drawing/2014/main" id="{60218FBF-28E3-42EE-98C9-C9853495D0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3" y="2802"/>
                <a:ext cx="68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8" name="Text Box 329">
              <a:extLst>
                <a:ext uri="{FF2B5EF4-FFF2-40B4-BE49-F238E27FC236}">
                  <a16:creationId xmlns:a16="http://schemas.microsoft.com/office/drawing/2014/main" id="{36AA7E1E-F066-4D2D-B418-2920D44AE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0326" y="5780600"/>
              <a:ext cx="113967" cy="24565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y</a:t>
              </a:r>
            </a:p>
          </p:txBody>
        </p:sp>
        <p:sp>
          <p:nvSpPr>
            <p:cNvPr id="329" name="Text Box 330">
              <a:extLst>
                <a:ext uri="{FF2B5EF4-FFF2-40B4-BE49-F238E27FC236}">
                  <a16:creationId xmlns:a16="http://schemas.microsoft.com/office/drawing/2014/main" id="{EF58AE62-AEBA-4C92-BA47-0F1138086A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8928" y="5448885"/>
              <a:ext cx="102235" cy="24565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z</a:t>
              </a:r>
            </a:p>
          </p:txBody>
        </p:sp>
      </p:grpSp>
      <p:pic>
        <p:nvPicPr>
          <p:cNvPr id="334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54499F3B-A97A-4B50-AA0D-F85BCC762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5518" y="1528789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5" name="Espace réservé du contenu 2">
            <a:extLst>
              <a:ext uri="{FF2B5EF4-FFF2-40B4-BE49-F238E27FC236}">
                <a16:creationId xmlns:a16="http://schemas.microsoft.com/office/drawing/2014/main" id="{BABDE463-1DD9-4AA1-ACB8-C6229CCF747C}"/>
              </a:ext>
            </a:extLst>
          </p:cNvPr>
          <p:cNvSpPr txBox="1">
            <a:spLocks/>
          </p:cNvSpPr>
          <p:nvPr/>
        </p:nvSpPr>
        <p:spPr>
          <a:xfrm>
            <a:off x="360810" y="3659808"/>
            <a:ext cx="9447914" cy="97350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va supposer dans cette partie que l’on souhaite acquérir une image en coupe axiale (transverse), c’est-à-dire une coupe dans le plan YZ.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cxnSp>
        <p:nvCxnSpPr>
          <p:cNvPr id="339" name="Connecteur droit 338">
            <a:extLst>
              <a:ext uri="{FF2B5EF4-FFF2-40B4-BE49-F238E27FC236}">
                <a16:creationId xmlns:a16="http://schemas.microsoft.com/office/drawing/2014/main" id="{D1D9D8EC-A4D2-4D8D-9F6E-75A27047688B}"/>
              </a:ext>
            </a:extLst>
          </p:cNvPr>
          <p:cNvCxnSpPr/>
          <p:nvPr/>
        </p:nvCxnSpPr>
        <p:spPr>
          <a:xfrm>
            <a:off x="3384550" y="1470323"/>
            <a:ext cx="0" cy="11501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Connecteur droit 339">
            <a:extLst>
              <a:ext uri="{FF2B5EF4-FFF2-40B4-BE49-F238E27FC236}">
                <a16:creationId xmlns:a16="http://schemas.microsoft.com/office/drawing/2014/main" id="{D3C0014E-79B0-45C2-8B93-5C3786EF617B}"/>
              </a:ext>
            </a:extLst>
          </p:cNvPr>
          <p:cNvCxnSpPr>
            <a:cxnSpLocks/>
          </p:cNvCxnSpPr>
          <p:nvPr/>
        </p:nvCxnSpPr>
        <p:spPr>
          <a:xfrm flipH="1">
            <a:off x="3384550" y="2330525"/>
            <a:ext cx="723765" cy="2494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Connecteur droit 341">
            <a:extLst>
              <a:ext uri="{FF2B5EF4-FFF2-40B4-BE49-F238E27FC236}">
                <a16:creationId xmlns:a16="http://schemas.microsoft.com/office/drawing/2014/main" id="{A027143B-D2BF-4E61-BF1B-6955158543AC}"/>
              </a:ext>
            </a:extLst>
          </p:cNvPr>
          <p:cNvCxnSpPr>
            <a:cxnSpLocks/>
          </p:cNvCxnSpPr>
          <p:nvPr/>
        </p:nvCxnSpPr>
        <p:spPr>
          <a:xfrm flipH="1">
            <a:off x="3384549" y="1245658"/>
            <a:ext cx="723765" cy="2494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Connecteur droit 342">
            <a:extLst>
              <a:ext uri="{FF2B5EF4-FFF2-40B4-BE49-F238E27FC236}">
                <a16:creationId xmlns:a16="http://schemas.microsoft.com/office/drawing/2014/main" id="{CDF1CED4-55CC-465B-BA2D-7CE4180C191C}"/>
              </a:ext>
            </a:extLst>
          </p:cNvPr>
          <p:cNvCxnSpPr>
            <a:cxnSpLocks/>
          </p:cNvCxnSpPr>
          <p:nvPr/>
        </p:nvCxnSpPr>
        <p:spPr>
          <a:xfrm flipH="1">
            <a:off x="4108317" y="1262569"/>
            <a:ext cx="1" cy="6476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Connecteur droit 345">
            <a:extLst>
              <a:ext uri="{FF2B5EF4-FFF2-40B4-BE49-F238E27FC236}">
                <a16:creationId xmlns:a16="http://schemas.microsoft.com/office/drawing/2014/main" id="{05365027-BC00-42F1-99EB-8AB8A118861A}"/>
              </a:ext>
            </a:extLst>
          </p:cNvPr>
          <p:cNvCxnSpPr>
            <a:cxnSpLocks/>
          </p:cNvCxnSpPr>
          <p:nvPr/>
        </p:nvCxnSpPr>
        <p:spPr>
          <a:xfrm>
            <a:off x="4108314" y="2159647"/>
            <a:ext cx="0" cy="1708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9" name="Image 348">
            <a:extLst>
              <a:ext uri="{FF2B5EF4-FFF2-40B4-BE49-F238E27FC236}">
                <a16:creationId xmlns:a16="http://schemas.microsoft.com/office/drawing/2014/main" id="{35D794B2-DABE-4090-8C4D-84848F1CA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79757" y="669760"/>
            <a:ext cx="2504652" cy="301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11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Sélectionner un plan (coupe) dans un volume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pSp>
        <p:nvGrpSpPr>
          <p:cNvPr id="333" name="Groupe 332">
            <a:extLst>
              <a:ext uri="{FF2B5EF4-FFF2-40B4-BE49-F238E27FC236}">
                <a16:creationId xmlns:a16="http://schemas.microsoft.com/office/drawing/2014/main" id="{EA9FCC4D-08DF-4553-8147-5501D6B37043}"/>
              </a:ext>
            </a:extLst>
          </p:cNvPr>
          <p:cNvGrpSpPr/>
          <p:nvPr/>
        </p:nvGrpSpPr>
        <p:grpSpPr>
          <a:xfrm>
            <a:off x="499031" y="1479999"/>
            <a:ext cx="1135479" cy="1043400"/>
            <a:chOff x="4788928" y="5448885"/>
            <a:chExt cx="1135479" cy="1043400"/>
          </a:xfrm>
        </p:grpSpPr>
        <p:sp>
          <p:nvSpPr>
            <p:cNvPr id="326" name="Text Box 324">
              <a:extLst>
                <a:ext uri="{FF2B5EF4-FFF2-40B4-BE49-F238E27FC236}">
                  <a16:creationId xmlns:a16="http://schemas.microsoft.com/office/drawing/2014/main" id="{CE57FA68-2857-47DE-A373-73C3EB9B39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0440" y="6246627"/>
              <a:ext cx="113967" cy="24565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x</a:t>
              </a:r>
            </a:p>
          </p:txBody>
        </p:sp>
        <p:grpSp>
          <p:nvGrpSpPr>
            <p:cNvPr id="327" name="Group 325">
              <a:extLst>
                <a:ext uri="{FF2B5EF4-FFF2-40B4-BE49-F238E27FC236}">
                  <a16:creationId xmlns:a16="http://schemas.microsoft.com/office/drawing/2014/main" id="{BF183A6C-F8DA-4D9A-8C32-46EB9FA55A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0046" y="5755311"/>
              <a:ext cx="946930" cy="664721"/>
              <a:chOff x="1930" y="2304"/>
              <a:chExt cx="684" cy="498"/>
            </a:xfrm>
          </p:grpSpPr>
          <p:sp>
            <p:nvSpPr>
              <p:cNvPr id="330" name="Line 326">
                <a:extLst>
                  <a:ext uri="{FF2B5EF4-FFF2-40B4-BE49-F238E27FC236}">
                    <a16:creationId xmlns:a16="http://schemas.microsoft.com/office/drawing/2014/main" id="{39821E68-4C79-40A8-AADD-4ACEBB6022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0" y="2498"/>
                <a:ext cx="238" cy="30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  <p:sp>
            <p:nvSpPr>
              <p:cNvPr id="331" name="Line 327">
                <a:extLst>
                  <a:ext uri="{FF2B5EF4-FFF2-40B4-BE49-F238E27FC236}">
                    <a16:creationId xmlns:a16="http://schemas.microsoft.com/office/drawing/2014/main" id="{BE6F2FCC-E5F9-4271-ADE2-2CF03001C9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3" y="2304"/>
                <a:ext cx="0" cy="4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  <p:sp>
            <p:nvSpPr>
              <p:cNvPr id="332" name="Line 328">
                <a:extLst>
                  <a:ext uri="{FF2B5EF4-FFF2-40B4-BE49-F238E27FC236}">
                    <a16:creationId xmlns:a16="http://schemas.microsoft.com/office/drawing/2014/main" id="{60218FBF-28E3-42EE-98C9-C9853495D0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3" y="2802"/>
                <a:ext cx="68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hangingPunct="0"/>
                <a:endParaRPr lang="de-DE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8" name="Text Box 329">
              <a:extLst>
                <a:ext uri="{FF2B5EF4-FFF2-40B4-BE49-F238E27FC236}">
                  <a16:creationId xmlns:a16="http://schemas.microsoft.com/office/drawing/2014/main" id="{36AA7E1E-F066-4D2D-B418-2920D44AE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0326" y="5780600"/>
              <a:ext cx="113967" cy="24565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y</a:t>
              </a:r>
            </a:p>
          </p:txBody>
        </p:sp>
        <p:sp>
          <p:nvSpPr>
            <p:cNvPr id="329" name="Text Box 330">
              <a:extLst>
                <a:ext uri="{FF2B5EF4-FFF2-40B4-BE49-F238E27FC236}">
                  <a16:creationId xmlns:a16="http://schemas.microsoft.com/office/drawing/2014/main" id="{EF58AE62-AEBA-4C92-BA47-0F1138086A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8928" y="5448885"/>
              <a:ext cx="102235" cy="24565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z</a:t>
              </a:r>
            </a:p>
          </p:txBody>
        </p:sp>
      </p:grpSp>
      <p:pic>
        <p:nvPicPr>
          <p:cNvPr id="334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54499F3B-A97A-4B50-AA0D-F85BCC762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5518" y="1528789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5" name="Espace réservé du contenu 2">
            <a:extLst>
              <a:ext uri="{FF2B5EF4-FFF2-40B4-BE49-F238E27FC236}">
                <a16:creationId xmlns:a16="http://schemas.microsoft.com/office/drawing/2014/main" id="{BABDE463-1DD9-4AA1-ACB8-C6229CCF747C}"/>
              </a:ext>
            </a:extLst>
          </p:cNvPr>
          <p:cNvSpPr txBox="1">
            <a:spLocks/>
          </p:cNvSpPr>
          <p:nvPr/>
        </p:nvSpPr>
        <p:spPr>
          <a:xfrm>
            <a:off x="360810" y="3512042"/>
            <a:ext cx="9447914" cy="97350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applique un gradient dans la direction </a:t>
            </a:r>
            <a:r>
              <a:rPr lang="fr-FR" sz="1800" b="0" i="1" kern="0" dirty="0">
                <a:ea typeface="ＭＳ Ｐゴシック"/>
              </a:rPr>
              <a:t>x.</a:t>
            </a:r>
            <a:endParaRPr lang="fr-FR" sz="1800" b="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cxnSp>
        <p:nvCxnSpPr>
          <p:cNvPr id="339" name="Connecteur droit 338">
            <a:extLst>
              <a:ext uri="{FF2B5EF4-FFF2-40B4-BE49-F238E27FC236}">
                <a16:creationId xmlns:a16="http://schemas.microsoft.com/office/drawing/2014/main" id="{D1D9D8EC-A4D2-4D8D-9F6E-75A27047688B}"/>
              </a:ext>
            </a:extLst>
          </p:cNvPr>
          <p:cNvCxnSpPr/>
          <p:nvPr/>
        </p:nvCxnSpPr>
        <p:spPr>
          <a:xfrm>
            <a:off x="3384550" y="1470323"/>
            <a:ext cx="0" cy="11501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Connecteur droit 339">
            <a:extLst>
              <a:ext uri="{FF2B5EF4-FFF2-40B4-BE49-F238E27FC236}">
                <a16:creationId xmlns:a16="http://schemas.microsoft.com/office/drawing/2014/main" id="{D3C0014E-79B0-45C2-8B93-5C3786EF617B}"/>
              </a:ext>
            </a:extLst>
          </p:cNvPr>
          <p:cNvCxnSpPr>
            <a:cxnSpLocks/>
          </p:cNvCxnSpPr>
          <p:nvPr/>
        </p:nvCxnSpPr>
        <p:spPr>
          <a:xfrm flipH="1">
            <a:off x="3384550" y="2330525"/>
            <a:ext cx="723765" cy="2494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Connecteur droit 341">
            <a:extLst>
              <a:ext uri="{FF2B5EF4-FFF2-40B4-BE49-F238E27FC236}">
                <a16:creationId xmlns:a16="http://schemas.microsoft.com/office/drawing/2014/main" id="{A027143B-D2BF-4E61-BF1B-6955158543AC}"/>
              </a:ext>
            </a:extLst>
          </p:cNvPr>
          <p:cNvCxnSpPr>
            <a:cxnSpLocks/>
          </p:cNvCxnSpPr>
          <p:nvPr/>
        </p:nvCxnSpPr>
        <p:spPr>
          <a:xfrm flipH="1">
            <a:off x="3384549" y="1245658"/>
            <a:ext cx="723765" cy="2494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Connecteur droit 342">
            <a:extLst>
              <a:ext uri="{FF2B5EF4-FFF2-40B4-BE49-F238E27FC236}">
                <a16:creationId xmlns:a16="http://schemas.microsoft.com/office/drawing/2014/main" id="{CDF1CED4-55CC-465B-BA2D-7CE4180C191C}"/>
              </a:ext>
            </a:extLst>
          </p:cNvPr>
          <p:cNvCxnSpPr>
            <a:cxnSpLocks/>
          </p:cNvCxnSpPr>
          <p:nvPr/>
        </p:nvCxnSpPr>
        <p:spPr>
          <a:xfrm flipH="1">
            <a:off x="4108317" y="1262569"/>
            <a:ext cx="1" cy="6476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Connecteur droit 345">
            <a:extLst>
              <a:ext uri="{FF2B5EF4-FFF2-40B4-BE49-F238E27FC236}">
                <a16:creationId xmlns:a16="http://schemas.microsoft.com/office/drawing/2014/main" id="{05365027-BC00-42F1-99EB-8AB8A118861A}"/>
              </a:ext>
            </a:extLst>
          </p:cNvPr>
          <p:cNvCxnSpPr>
            <a:cxnSpLocks/>
          </p:cNvCxnSpPr>
          <p:nvPr/>
        </p:nvCxnSpPr>
        <p:spPr>
          <a:xfrm>
            <a:off x="4108314" y="2159647"/>
            <a:ext cx="0" cy="1708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9" name="Image 348">
            <a:extLst>
              <a:ext uri="{FF2B5EF4-FFF2-40B4-BE49-F238E27FC236}">
                <a16:creationId xmlns:a16="http://schemas.microsoft.com/office/drawing/2014/main" id="{35D794B2-DABE-4090-8C4D-84848F1CA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79757" y="669760"/>
            <a:ext cx="2504652" cy="30139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C7E6FF-EAA0-4D9A-A9C9-3B5401F14FB6}"/>
                  </a:ext>
                </a:extLst>
              </p:cNvPr>
              <p:cNvSpPr/>
              <p:nvPr/>
            </p:nvSpPr>
            <p:spPr>
              <a:xfrm>
                <a:off x="3809360" y="3502058"/>
                <a:ext cx="4953000" cy="8436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𝑡𝑜𝑡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m:rPr>
                          <m:sty m:val="p"/>
                        </m:rPr>
                        <a:rPr lang="fr-FR" b="0" i="0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x</m:t>
                      </m:r>
                    </m:oMath>
                  </m:oMathPara>
                </a14:m>
                <a:endParaRPr lang="fr-FR" kern="0" dirty="0">
                  <a:solidFill>
                    <a:srgbClr val="00B050"/>
                  </a:solidFill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𝑥</m:t>
                      </m:r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kern="0" dirty="0">
                  <a:ea typeface="ＭＳ Ｐゴシック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C7E6FF-EAA0-4D9A-A9C9-3B5401F14F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360" y="3502058"/>
                <a:ext cx="4953000" cy="8436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F8D8A78-10DD-468B-BFDE-CB032D8A1B5F}"/>
              </a:ext>
            </a:extLst>
          </p:cNvPr>
          <p:cNvCxnSpPr>
            <a:cxnSpLocks/>
          </p:cNvCxnSpPr>
          <p:nvPr/>
        </p:nvCxnSpPr>
        <p:spPr>
          <a:xfrm>
            <a:off x="4782062" y="5857718"/>
            <a:ext cx="25379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B0A51D5-55F1-42E1-B3BB-003E8D7E6405}"/>
              </a:ext>
            </a:extLst>
          </p:cNvPr>
          <p:cNvCxnSpPr/>
          <p:nvPr/>
        </p:nvCxnSpPr>
        <p:spPr>
          <a:xfrm flipV="1">
            <a:off x="4782062" y="4447207"/>
            <a:ext cx="0" cy="1410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DF79346F-8627-4E5A-8879-A0B41ADFF3B9}"/>
              </a:ext>
            </a:extLst>
          </p:cNvPr>
          <p:cNvSpPr txBox="1"/>
          <p:nvPr/>
        </p:nvSpPr>
        <p:spPr>
          <a:xfrm>
            <a:off x="7368699" y="569526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1160BB3-C399-4B66-9D83-D9FC9FAF6ECB}"/>
                  </a:ext>
                </a:extLst>
              </p:cNvPr>
              <p:cNvSpPr/>
              <p:nvPr/>
            </p:nvSpPr>
            <p:spPr>
              <a:xfrm>
                <a:off x="4209371" y="4286452"/>
                <a:ext cx="4335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1160BB3-C399-4B66-9D83-D9FC9FAF6E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371" y="4286452"/>
                <a:ext cx="433580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0A59AAA-401E-4898-9B47-A4ED05771C53}"/>
              </a:ext>
            </a:extLst>
          </p:cNvPr>
          <p:cNvCxnSpPr/>
          <p:nvPr/>
        </p:nvCxnSpPr>
        <p:spPr>
          <a:xfrm flipV="1">
            <a:off x="3831148" y="4675144"/>
            <a:ext cx="3488912" cy="102012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C08C6EE-FD8B-4A4B-B6D8-589A6B4A1102}"/>
                  </a:ext>
                </a:extLst>
              </p:cNvPr>
              <p:cNvSpPr/>
              <p:nvPr/>
            </p:nvSpPr>
            <p:spPr>
              <a:xfrm>
                <a:off x="4244319" y="5088313"/>
                <a:ext cx="794961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fr-FR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fPr>
                            <m:num>
                              <m:r>
                                <a:rPr lang="fr-FR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𝛾</m:t>
                              </m:r>
                            </m:num>
                            <m:den>
                              <m:r>
                                <a:rPr lang="fr-FR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2</m:t>
                              </m:r>
                              <m:r>
                                <a:rPr lang="fr-FR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𝜋</m:t>
                              </m:r>
                            </m:den>
                          </m:f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C08C6EE-FD8B-4A4B-B6D8-589A6B4A11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319" y="5088313"/>
                <a:ext cx="794961" cy="5666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BB25CA32-E51B-4001-A688-23F45C4E7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2951" y="5793811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DE7E4E3B-7D20-4ECB-9B15-1E1EA4E4329D}"/>
              </a:ext>
            </a:extLst>
          </p:cNvPr>
          <p:cNvSpPr txBox="1"/>
          <p:nvPr/>
        </p:nvSpPr>
        <p:spPr>
          <a:xfrm rot="20672365">
            <a:off x="6197993" y="4413301"/>
            <a:ext cx="1318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0B050"/>
                </a:solidFill>
              </a:rPr>
              <a:t>Avec gradient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AC0197-D03A-46FE-982C-A2504DFAA7BB}"/>
              </a:ext>
            </a:extLst>
          </p:cNvPr>
          <p:cNvSpPr txBox="1"/>
          <p:nvPr/>
        </p:nvSpPr>
        <p:spPr>
          <a:xfrm>
            <a:off x="1186889" y="4576598"/>
            <a:ext cx="3029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Fréquence de précession des spins, suivant </a:t>
            </a:r>
            <a:r>
              <a:rPr lang="fr-FR" i="1" dirty="0"/>
              <a:t>x</a:t>
            </a:r>
            <a:r>
              <a:rPr lang="fr-FR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4207264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Sélectionner un plan (coupe) dans un volume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35" name="Espace réservé du contenu 2">
            <a:extLst>
              <a:ext uri="{FF2B5EF4-FFF2-40B4-BE49-F238E27FC236}">
                <a16:creationId xmlns:a16="http://schemas.microsoft.com/office/drawing/2014/main" id="{BABDE463-1DD9-4AA1-ACB8-C6229CCF747C}"/>
              </a:ext>
            </a:extLst>
          </p:cNvPr>
          <p:cNvSpPr txBox="1">
            <a:spLocks/>
          </p:cNvSpPr>
          <p:nvPr/>
        </p:nvSpPr>
        <p:spPr>
          <a:xfrm>
            <a:off x="360810" y="1407467"/>
            <a:ext cx="9447914" cy="18227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 façon simultanée à ce gradient </a:t>
            </a:r>
            <a:r>
              <a:rPr lang="fr-FR" sz="1800" b="0" i="1" kern="0" dirty="0" err="1">
                <a:ea typeface="ＭＳ Ｐゴシック"/>
              </a:rPr>
              <a:t>Gx</a:t>
            </a:r>
            <a:r>
              <a:rPr lang="fr-FR" sz="1800" b="0" kern="0" dirty="0">
                <a:ea typeface="ＭＳ Ｐゴシック"/>
              </a:rPr>
              <a:t>, l’impulsion RF va être émise</a:t>
            </a:r>
          </a:p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Condition de résonance </a:t>
            </a:r>
            <a:r>
              <a:rPr lang="fr-FR" sz="1800" b="0" kern="0" dirty="0">
                <a:ea typeface="ＭＳ Ｐゴシック"/>
              </a:rPr>
              <a:t>: cette impulsion doit avoir une fréquence égale à celle de Larmor (</a:t>
            </a:r>
            <a:r>
              <a:rPr lang="fr-FR" sz="1800" b="0" kern="0" dirty="0" err="1">
                <a:ea typeface="ＭＳ Ｐゴシック"/>
              </a:rPr>
              <a:t>f</a:t>
            </a:r>
            <a:r>
              <a:rPr lang="fr-FR" sz="1800" b="0" kern="0" baseline="-25000" dirty="0" err="1">
                <a:ea typeface="ＭＳ Ｐゴシック"/>
              </a:rPr>
              <a:t>L</a:t>
            </a:r>
            <a:r>
              <a:rPr lang="fr-FR" sz="1800" b="0" kern="0" dirty="0">
                <a:ea typeface="ＭＳ Ｐゴシック"/>
              </a:rPr>
              <a:t>) pour pouvoir faire basculer les spins dans le plan transverse.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 L’impulsion RF émise va avoir une certaine bande passante = seuls certains spins vont basculer dans le plan transverse (et donc émettre un signal final)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C7E6FF-EAA0-4D9A-A9C9-3B5401F14FB6}"/>
                  </a:ext>
                </a:extLst>
              </p:cNvPr>
              <p:cNvSpPr/>
              <p:nvPr/>
            </p:nvSpPr>
            <p:spPr>
              <a:xfrm>
                <a:off x="4775199" y="2906129"/>
                <a:ext cx="4953000" cy="8436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𝑡𝑜𝑡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sSub>
                        <m:sSubPr>
                          <m:ctrlPr>
                            <a:rPr lang="fr-FR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m:rPr>
                          <m:sty m:val="p"/>
                        </m:rPr>
                        <a:rPr lang="fr-FR" b="0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x</m:t>
                      </m:r>
                    </m:oMath>
                  </m:oMathPara>
                </a14:m>
                <a:endParaRPr lang="fr-FR" kern="0" dirty="0">
                  <a:solidFill>
                    <a:schemeClr val="tx1"/>
                  </a:solidFill>
                  <a:ea typeface="ＭＳ Ｐゴシック"/>
                </a:endParaRPr>
              </a:p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𝑥</m:t>
                      </m:r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kern="0" dirty="0">
                  <a:ea typeface="ＭＳ Ｐゴシック"/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C7E6FF-EAA0-4D9A-A9C9-3B5401F14F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199" y="2906129"/>
                <a:ext cx="4953000" cy="8436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F8D8A78-10DD-468B-BFDE-CB032D8A1B5F}"/>
              </a:ext>
            </a:extLst>
          </p:cNvPr>
          <p:cNvCxnSpPr>
            <a:cxnSpLocks/>
          </p:cNvCxnSpPr>
          <p:nvPr/>
        </p:nvCxnSpPr>
        <p:spPr>
          <a:xfrm>
            <a:off x="2453155" y="5356640"/>
            <a:ext cx="42004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B0A51D5-55F1-42E1-B3BB-003E8D7E6405}"/>
              </a:ext>
            </a:extLst>
          </p:cNvPr>
          <p:cNvCxnSpPr/>
          <p:nvPr/>
        </p:nvCxnSpPr>
        <p:spPr>
          <a:xfrm flipV="1">
            <a:off x="4115626" y="3946129"/>
            <a:ext cx="0" cy="1410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DF79346F-8627-4E5A-8879-A0B41ADFF3B9}"/>
              </a:ext>
            </a:extLst>
          </p:cNvPr>
          <p:cNvSpPr txBox="1"/>
          <p:nvPr/>
        </p:nvSpPr>
        <p:spPr>
          <a:xfrm>
            <a:off x="6702263" y="519418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1160BB3-C399-4B66-9D83-D9FC9FAF6ECB}"/>
                  </a:ext>
                </a:extLst>
              </p:cNvPr>
              <p:cNvSpPr/>
              <p:nvPr/>
            </p:nvSpPr>
            <p:spPr>
              <a:xfrm>
                <a:off x="3542935" y="3785374"/>
                <a:ext cx="4335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1160BB3-C399-4B66-9D83-D9FC9FAF6E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935" y="3785374"/>
                <a:ext cx="433580" cy="369332"/>
              </a:xfrm>
              <a:prstGeom prst="rect">
                <a:avLst/>
              </a:prstGeom>
              <a:blipFill>
                <a:blip r:embed="rId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0A59AAA-401E-4898-9B47-A4ED05771C53}"/>
              </a:ext>
            </a:extLst>
          </p:cNvPr>
          <p:cNvCxnSpPr>
            <a:cxnSpLocks/>
          </p:cNvCxnSpPr>
          <p:nvPr/>
        </p:nvCxnSpPr>
        <p:spPr>
          <a:xfrm flipV="1">
            <a:off x="3187374" y="4043850"/>
            <a:ext cx="2453644" cy="120193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BB25CA32-E51B-4001-A688-23F45C4E7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72050" y="5832869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2AA0925-E048-47D9-A7C4-6CF2CBEDBE35}"/>
              </a:ext>
            </a:extLst>
          </p:cNvPr>
          <p:cNvCxnSpPr/>
          <p:nvPr/>
        </p:nvCxnSpPr>
        <p:spPr>
          <a:xfrm>
            <a:off x="2307240" y="4495741"/>
            <a:ext cx="381744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CFF71F19-95F2-46EE-B641-AD6CF291DE38}"/>
              </a:ext>
            </a:extLst>
          </p:cNvPr>
          <p:cNvCxnSpPr/>
          <p:nvPr/>
        </p:nvCxnSpPr>
        <p:spPr>
          <a:xfrm>
            <a:off x="2307239" y="4667964"/>
            <a:ext cx="381744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69906966-88DC-47DC-97EF-5460A68A3B02}"/>
              </a:ext>
            </a:extLst>
          </p:cNvPr>
          <p:cNvCxnSpPr>
            <a:cxnSpLocks/>
          </p:cNvCxnSpPr>
          <p:nvPr/>
        </p:nvCxnSpPr>
        <p:spPr>
          <a:xfrm flipV="1">
            <a:off x="4360488" y="4651384"/>
            <a:ext cx="0" cy="71088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B6AB7B4D-3A6F-42F2-96B5-045DA50192EF}"/>
              </a:ext>
            </a:extLst>
          </p:cNvPr>
          <p:cNvCxnSpPr>
            <a:cxnSpLocks/>
          </p:cNvCxnSpPr>
          <p:nvPr/>
        </p:nvCxnSpPr>
        <p:spPr>
          <a:xfrm flipV="1">
            <a:off x="4764598" y="4459021"/>
            <a:ext cx="0" cy="86089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57E9AF1A-8DAF-4310-9363-69B6E5E8A414}"/>
              </a:ext>
            </a:extLst>
          </p:cNvPr>
          <p:cNvCxnSpPr/>
          <p:nvPr/>
        </p:nvCxnSpPr>
        <p:spPr>
          <a:xfrm>
            <a:off x="6256670" y="4459021"/>
            <a:ext cx="0" cy="29679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EB68E01A-19A6-4D9B-9742-F097483F4185}"/>
              </a:ext>
            </a:extLst>
          </p:cNvPr>
          <p:cNvSpPr txBox="1"/>
          <p:nvPr/>
        </p:nvSpPr>
        <p:spPr>
          <a:xfrm>
            <a:off x="3303947" y="5529106"/>
            <a:ext cx="2281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Epaisseur de coupe </a:t>
            </a:r>
            <a:r>
              <a:rPr lang="el-GR" dirty="0"/>
              <a:t>Δ</a:t>
            </a:r>
            <a:r>
              <a:rPr lang="fr-FR" dirty="0"/>
              <a:t>x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6269F45-87E6-49A0-9781-C715C16695D9}"/>
              </a:ext>
            </a:extLst>
          </p:cNvPr>
          <p:cNvSpPr txBox="1"/>
          <p:nvPr/>
        </p:nvSpPr>
        <p:spPr>
          <a:xfrm>
            <a:off x="6256670" y="4438497"/>
            <a:ext cx="1691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Bande Passante</a:t>
            </a:r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592DBC76-26A3-4EE9-9D90-E7A2F4C8BDF4}"/>
              </a:ext>
            </a:extLst>
          </p:cNvPr>
          <p:cNvCxnSpPr>
            <a:cxnSpLocks/>
          </p:cNvCxnSpPr>
          <p:nvPr/>
        </p:nvCxnSpPr>
        <p:spPr>
          <a:xfrm>
            <a:off x="4360488" y="5499305"/>
            <a:ext cx="414711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FEE0921-4036-4065-A95B-21FE1C128E02}"/>
              </a:ext>
            </a:extLst>
          </p:cNvPr>
          <p:cNvSpPr/>
          <p:nvPr/>
        </p:nvSpPr>
        <p:spPr>
          <a:xfrm rot="16200000">
            <a:off x="4103884" y="6091450"/>
            <a:ext cx="899011" cy="394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047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Sélectionner un plan (coupe) dans un volume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C7E6FF-EAA0-4D9A-A9C9-3B5401F14FB6}"/>
                  </a:ext>
                </a:extLst>
              </p:cNvPr>
              <p:cNvSpPr/>
              <p:nvPr/>
            </p:nvSpPr>
            <p:spPr>
              <a:xfrm>
                <a:off x="222624" y="1391505"/>
                <a:ext cx="2357353" cy="5666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𝑥</m:t>
                      </m:r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kern="0" dirty="0">
                  <a:ea typeface="ＭＳ Ｐゴシック"/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C7E6FF-EAA0-4D9A-A9C9-3B5401F14F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24" y="1391505"/>
                <a:ext cx="2357353" cy="5666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F8D8A78-10DD-468B-BFDE-CB032D8A1B5F}"/>
              </a:ext>
            </a:extLst>
          </p:cNvPr>
          <p:cNvCxnSpPr>
            <a:cxnSpLocks/>
          </p:cNvCxnSpPr>
          <p:nvPr/>
        </p:nvCxnSpPr>
        <p:spPr>
          <a:xfrm>
            <a:off x="2557381" y="5356640"/>
            <a:ext cx="42004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B0A51D5-55F1-42E1-B3BB-003E8D7E6405}"/>
              </a:ext>
            </a:extLst>
          </p:cNvPr>
          <p:cNvCxnSpPr/>
          <p:nvPr/>
        </p:nvCxnSpPr>
        <p:spPr>
          <a:xfrm flipV="1">
            <a:off x="4219852" y="3946129"/>
            <a:ext cx="0" cy="1410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DF79346F-8627-4E5A-8879-A0B41ADFF3B9}"/>
              </a:ext>
            </a:extLst>
          </p:cNvPr>
          <p:cNvSpPr txBox="1"/>
          <p:nvPr/>
        </p:nvSpPr>
        <p:spPr>
          <a:xfrm>
            <a:off x="6806489" y="519418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1160BB3-C399-4B66-9D83-D9FC9FAF6ECB}"/>
                  </a:ext>
                </a:extLst>
              </p:cNvPr>
              <p:cNvSpPr/>
              <p:nvPr/>
            </p:nvSpPr>
            <p:spPr>
              <a:xfrm>
                <a:off x="3808937" y="3698995"/>
                <a:ext cx="4335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1160BB3-C399-4B66-9D83-D9FC9FAF6E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937" y="3698995"/>
                <a:ext cx="433580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0A59AAA-401E-4898-9B47-A4ED05771C53}"/>
              </a:ext>
            </a:extLst>
          </p:cNvPr>
          <p:cNvCxnSpPr>
            <a:cxnSpLocks/>
          </p:cNvCxnSpPr>
          <p:nvPr/>
        </p:nvCxnSpPr>
        <p:spPr>
          <a:xfrm flipV="1">
            <a:off x="3291600" y="4043850"/>
            <a:ext cx="2453644" cy="120193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BB25CA32-E51B-4001-A688-23F45C4E7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72050" y="5832869"/>
            <a:ext cx="267652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2AA0925-E048-47D9-A7C4-6CF2CBEDBE35}"/>
              </a:ext>
            </a:extLst>
          </p:cNvPr>
          <p:cNvCxnSpPr/>
          <p:nvPr/>
        </p:nvCxnSpPr>
        <p:spPr>
          <a:xfrm>
            <a:off x="2411466" y="4495741"/>
            <a:ext cx="381744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CFF71F19-95F2-46EE-B641-AD6CF291DE38}"/>
              </a:ext>
            </a:extLst>
          </p:cNvPr>
          <p:cNvCxnSpPr/>
          <p:nvPr/>
        </p:nvCxnSpPr>
        <p:spPr>
          <a:xfrm>
            <a:off x="2411465" y="4667964"/>
            <a:ext cx="381744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69906966-88DC-47DC-97EF-5460A68A3B02}"/>
              </a:ext>
            </a:extLst>
          </p:cNvPr>
          <p:cNvCxnSpPr>
            <a:cxnSpLocks/>
          </p:cNvCxnSpPr>
          <p:nvPr/>
        </p:nvCxnSpPr>
        <p:spPr>
          <a:xfrm flipV="1">
            <a:off x="4464714" y="4651384"/>
            <a:ext cx="0" cy="71088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B6AB7B4D-3A6F-42F2-96B5-045DA50192EF}"/>
              </a:ext>
            </a:extLst>
          </p:cNvPr>
          <p:cNvCxnSpPr>
            <a:cxnSpLocks/>
          </p:cNvCxnSpPr>
          <p:nvPr/>
        </p:nvCxnSpPr>
        <p:spPr>
          <a:xfrm flipV="1">
            <a:off x="4868824" y="4459021"/>
            <a:ext cx="0" cy="86089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57E9AF1A-8DAF-4310-9363-69B6E5E8A414}"/>
              </a:ext>
            </a:extLst>
          </p:cNvPr>
          <p:cNvCxnSpPr/>
          <p:nvPr/>
        </p:nvCxnSpPr>
        <p:spPr>
          <a:xfrm>
            <a:off x="6360896" y="4459021"/>
            <a:ext cx="0" cy="29679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EB68E01A-19A6-4D9B-9742-F097483F4185}"/>
              </a:ext>
            </a:extLst>
          </p:cNvPr>
          <p:cNvSpPr txBox="1"/>
          <p:nvPr/>
        </p:nvSpPr>
        <p:spPr>
          <a:xfrm>
            <a:off x="3303947" y="5529106"/>
            <a:ext cx="2281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Epaisseur de coupe </a:t>
            </a:r>
            <a:r>
              <a:rPr lang="el-GR" dirty="0">
                <a:solidFill>
                  <a:schemeClr val="accent1"/>
                </a:solidFill>
              </a:rPr>
              <a:t>Δ</a:t>
            </a:r>
            <a:r>
              <a:rPr lang="fr-FR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6269F45-87E6-49A0-9781-C715C16695D9}"/>
              </a:ext>
            </a:extLst>
          </p:cNvPr>
          <p:cNvSpPr txBox="1"/>
          <p:nvPr/>
        </p:nvSpPr>
        <p:spPr>
          <a:xfrm>
            <a:off x="6360896" y="4438497"/>
            <a:ext cx="1691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Bande Passante</a:t>
            </a:r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592DBC76-26A3-4EE9-9D90-E7A2F4C8BDF4}"/>
              </a:ext>
            </a:extLst>
          </p:cNvPr>
          <p:cNvCxnSpPr>
            <a:cxnSpLocks/>
          </p:cNvCxnSpPr>
          <p:nvPr/>
        </p:nvCxnSpPr>
        <p:spPr>
          <a:xfrm>
            <a:off x="4464714" y="5499305"/>
            <a:ext cx="41471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FEE0921-4036-4065-A95B-21FE1C128E02}"/>
              </a:ext>
            </a:extLst>
          </p:cNvPr>
          <p:cNvSpPr/>
          <p:nvPr/>
        </p:nvSpPr>
        <p:spPr>
          <a:xfrm rot="16200000">
            <a:off x="4103884" y="6091450"/>
            <a:ext cx="899011" cy="394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3959CE3-34BF-3E98-15DE-DAA26D61B710}"/>
                  </a:ext>
                </a:extLst>
              </p:cNvPr>
              <p:cNvSpPr txBox="1"/>
              <p:nvPr/>
            </p:nvSpPr>
            <p:spPr>
              <a:xfrm>
                <a:off x="3754877" y="4221214"/>
                <a:ext cx="7098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3959CE3-34BF-3E98-15DE-DAA26D61B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877" y="4221214"/>
                <a:ext cx="709837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F6A070-CF06-6355-3928-369551A8BDC9}"/>
                  </a:ext>
                </a:extLst>
              </p:cNvPr>
              <p:cNvSpPr txBox="1"/>
              <p:nvPr/>
            </p:nvSpPr>
            <p:spPr>
              <a:xfrm>
                <a:off x="3743205" y="4516736"/>
                <a:ext cx="7098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F6A070-CF06-6355-3928-369551A8B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205" y="4516736"/>
                <a:ext cx="709837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831193-AEFB-ED69-1BC1-923C531D0766}"/>
                  </a:ext>
                </a:extLst>
              </p:cNvPr>
              <p:cNvSpPr txBox="1"/>
              <p:nvPr/>
            </p:nvSpPr>
            <p:spPr>
              <a:xfrm>
                <a:off x="4715568" y="5261217"/>
                <a:ext cx="7098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831193-AEFB-ED69-1BC1-923C531D0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5568" y="5261217"/>
                <a:ext cx="70983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982F0B2-6E75-52B8-4B59-CFA05ECD266D}"/>
                  </a:ext>
                </a:extLst>
              </p:cNvPr>
              <p:cNvSpPr txBox="1"/>
              <p:nvPr/>
            </p:nvSpPr>
            <p:spPr>
              <a:xfrm>
                <a:off x="3950938" y="5262889"/>
                <a:ext cx="7098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982F0B2-6E75-52B8-4B59-CFA05ECD2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938" y="5262889"/>
                <a:ext cx="70983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EA82142-B994-F9D5-FF59-0818993C6944}"/>
                  </a:ext>
                </a:extLst>
              </p:cNvPr>
              <p:cNvSpPr txBox="1"/>
              <p:nvPr/>
            </p:nvSpPr>
            <p:spPr>
              <a:xfrm>
                <a:off x="4808244" y="1389818"/>
                <a:ext cx="38174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Δ</m:t>
                      </m:r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𝑓</m:t>
                      </m:r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1</m:t>
                          </m:r>
                        </m:sub>
                      </m:sSub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−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kern="0" dirty="0">
                  <a:solidFill>
                    <a:schemeClr val="tx1"/>
                  </a:solidFill>
                  <a:ea typeface="ＭＳ Ｐゴシック"/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EA82142-B994-F9D5-FF59-0818993C6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244" y="1389818"/>
                <a:ext cx="3817443" cy="369332"/>
              </a:xfrm>
              <a:prstGeom prst="rect">
                <a:avLst/>
              </a:prstGeom>
              <a:blipFill>
                <a:blip r:embed="rId9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C51B294-2209-87EF-AD04-794F20CC1B6A}"/>
                  </a:ext>
                </a:extLst>
              </p:cNvPr>
              <p:cNvSpPr txBox="1"/>
              <p:nvPr/>
            </p:nvSpPr>
            <p:spPr>
              <a:xfrm>
                <a:off x="3138606" y="1584284"/>
                <a:ext cx="2565754" cy="5666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</m:sub>
                      </m:sSub>
                      <m:r>
                        <a:rPr lang="fr-FR" i="1" ker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sSub>
                        <m:sSubPr>
                          <m:ctrlP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</m:sub>
                      </m:sSub>
                      <m:r>
                        <a:rPr lang="fr-FR" i="1" ker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kern="0" dirty="0">
                  <a:solidFill>
                    <a:schemeClr val="accent6"/>
                  </a:solidFill>
                  <a:ea typeface="ＭＳ Ｐゴシック"/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C51B294-2209-87EF-AD04-794F20CC1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606" y="1584284"/>
                <a:ext cx="2565754" cy="56669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AC7AA7E-9656-79A0-5800-808B1EB07495}"/>
              </a:ext>
            </a:extLst>
          </p:cNvPr>
          <p:cNvCxnSpPr>
            <a:cxnSpLocks/>
          </p:cNvCxnSpPr>
          <p:nvPr/>
        </p:nvCxnSpPr>
        <p:spPr>
          <a:xfrm flipV="1">
            <a:off x="2686105" y="1248653"/>
            <a:ext cx="515843" cy="2434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55D15D1-D463-1E78-84DC-51AE09DF06DE}"/>
              </a:ext>
            </a:extLst>
          </p:cNvPr>
          <p:cNvCxnSpPr>
            <a:cxnSpLocks/>
          </p:cNvCxnSpPr>
          <p:nvPr/>
        </p:nvCxnSpPr>
        <p:spPr>
          <a:xfrm>
            <a:off x="2686105" y="1685091"/>
            <a:ext cx="352189" cy="247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E1F90A9-56DF-F928-D1D9-E0D03E67B532}"/>
                  </a:ext>
                </a:extLst>
              </p:cNvPr>
              <p:cNvSpPr txBox="1"/>
              <p:nvPr/>
            </p:nvSpPr>
            <p:spPr>
              <a:xfrm>
                <a:off x="3138606" y="920257"/>
                <a:ext cx="2565754" cy="5666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1</m:t>
                          </m:r>
                        </m:sub>
                      </m:sSub>
                      <m:r>
                        <a:rPr lang="fr-FR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sSub>
                        <m:sSubPr>
                          <m:ctrlP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e>
                        <m:sub>
                          <m:r>
                            <a:rPr lang="fr-FR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1</m:t>
                          </m:r>
                        </m:sub>
                      </m:sSub>
                      <m:r>
                        <a:rPr lang="fr-FR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kern="0" dirty="0">
                  <a:solidFill>
                    <a:srgbClr val="FF0000"/>
                  </a:solidFill>
                  <a:ea typeface="ＭＳ Ｐゴシック"/>
                </a:endParaRPr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E1F90A9-56DF-F928-D1D9-E0D03E67B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606" y="920257"/>
                <a:ext cx="2565754" cy="5666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08F1D19F-7167-00E2-1C56-D8CDC48AA216}"/>
                  </a:ext>
                </a:extLst>
              </p:cNvPr>
              <p:cNvSpPr txBox="1"/>
              <p:nvPr/>
            </p:nvSpPr>
            <p:spPr>
              <a:xfrm>
                <a:off x="1401300" y="2225565"/>
                <a:ext cx="7337154" cy="5666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Clr>
                    <a:srgbClr val="00A7F2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Δ</m:t>
                      </m:r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𝑓</m:t>
                      </m:r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d>
                        <m:d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0</m:t>
                              </m:r>
                            </m:sub>
                          </m:s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sub>
                          </m:s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−</m:t>
                      </m:r>
                      <m:f>
                        <m:f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d>
                        <m:dPr>
                          <m:ctrlP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0</m:t>
                              </m:r>
                            </m:sub>
                          </m:s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sub>
                          </m:sSub>
                          <m:r>
                            <a:rPr lang="fr-FR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b="0" i="1" kern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d>
                        <m:d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sub>
                          </m:s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−</m:t>
                      </m:r>
                      <m:f>
                        <m:f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d>
                        <m:d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sub>
                          </m:s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kern="0" dirty="0">
                  <a:solidFill>
                    <a:schemeClr val="tx1"/>
                  </a:solidFill>
                  <a:ea typeface="ＭＳ Ｐゴシック"/>
                </a:endParaRPr>
              </a:p>
            </p:txBody>
          </p:sp>
        </mc:Choice>
        <mc:Fallback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08F1D19F-7167-00E2-1C56-D8CDC48AA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300" y="2225565"/>
                <a:ext cx="7337154" cy="56669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Accolade fermante 33">
            <a:extLst>
              <a:ext uri="{FF2B5EF4-FFF2-40B4-BE49-F238E27FC236}">
                <a16:creationId xmlns:a16="http://schemas.microsoft.com/office/drawing/2014/main" id="{A17722C9-26B7-BB68-4616-B2B315544D11}"/>
              </a:ext>
            </a:extLst>
          </p:cNvPr>
          <p:cNvSpPr/>
          <p:nvPr/>
        </p:nvSpPr>
        <p:spPr>
          <a:xfrm>
            <a:off x="5648363" y="1053490"/>
            <a:ext cx="263554" cy="11221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7A9338C7-0D7A-0DE3-A34A-466206F5830A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860951" y="2508912"/>
            <a:ext cx="5403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671D8383-D1BC-F202-D20A-2DA74132528E}"/>
                  </a:ext>
                </a:extLst>
              </p:cNvPr>
              <p:cNvSpPr txBox="1"/>
              <p:nvPr/>
            </p:nvSpPr>
            <p:spPr>
              <a:xfrm>
                <a:off x="3511564" y="2919404"/>
                <a:ext cx="2230476" cy="56669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kern="0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Δ</m:t>
                      </m:r>
                      <m:r>
                        <a:rPr lang="fr-FR" b="0" i="1" kern="0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𝑓</m:t>
                      </m:r>
                      <m:r>
                        <a:rPr lang="fr-FR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=</m:t>
                      </m:r>
                      <m:f>
                        <m:f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d>
                        <m:d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 panose="02040503050406030204" pitchFamily="18" charset="0"/>
                                  <a:ea typeface="ＭＳ Ｐゴシック"/>
                                </a:rPr>
                                <m:t>𝑥</m:t>
                              </m:r>
                            </m:sub>
                          </m:s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fr-FR" b="0" i="0" kern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Δ</m:t>
                          </m:r>
                          <m:r>
                            <a:rPr lang="fr-FR" b="0" i="1" kern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  <m:r>
                            <a:rPr lang="fr-FR" i="1" kern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ＭＳ Ｐゴシック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671D8383-D1BC-F202-D20A-2DA741325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1564" y="2919404"/>
                <a:ext cx="2230476" cy="56669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4E92170F-61D7-16A8-6DB4-16291083615B}"/>
              </a:ext>
            </a:extLst>
          </p:cNvPr>
          <p:cNvCxnSpPr>
            <a:cxnSpLocks/>
          </p:cNvCxnSpPr>
          <p:nvPr/>
        </p:nvCxnSpPr>
        <p:spPr>
          <a:xfrm>
            <a:off x="3851695" y="4470790"/>
            <a:ext cx="4867" cy="256764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2F3C5643-A93F-5816-88AA-D7477768A39C}"/>
                  </a:ext>
                </a:extLst>
              </p:cNvPr>
              <p:cNvSpPr txBox="1"/>
              <p:nvPr/>
            </p:nvSpPr>
            <p:spPr>
              <a:xfrm>
                <a:off x="3243193" y="4396038"/>
                <a:ext cx="5095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kern="0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Δ</m:t>
                      </m:r>
                      <m:r>
                        <a:rPr lang="fr-FR" b="0" i="1" kern="0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ＭＳ Ｐゴシック"/>
                        </a:rPr>
                        <m:t>𝑓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2F3C5643-A93F-5816-88AA-D7477768A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193" y="4396038"/>
                <a:ext cx="509593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45127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Sélectionner un plan (coupe) dans un volume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00185F-2803-4F8E-9C5B-E7AA91CF5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022" y="2068165"/>
            <a:ext cx="4229467" cy="393226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5C629040-D102-4AE0-AA49-FEA7C86E1A36}"/>
              </a:ext>
            </a:extLst>
          </p:cNvPr>
          <p:cNvSpPr/>
          <p:nvPr/>
        </p:nvSpPr>
        <p:spPr>
          <a:xfrm>
            <a:off x="2689022" y="2655651"/>
            <a:ext cx="1668969" cy="1371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2EF77C7A-53F6-4864-B133-9362B91ECE4D}"/>
              </a:ext>
            </a:extLst>
          </p:cNvPr>
          <p:cNvSpPr txBox="1">
            <a:spLocks/>
          </p:cNvSpPr>
          <p:nvPr/>
        </p:nvSpPr>
        <p:spPr>
          <a:xfrm>
            <a:off x="360810" y="1213759"/>
            <a:ext cx="9447914" cy="10333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kumimoji="1" lang="fr-F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/>
              </a:rPr>
              <a:t>Ce gradient est appelé </a:t>
            </a:r>
            <a:r>
              <a:rPr kumimoji="1" lang="fr-FR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/>
              </a:rPr>
              <a:t>gradient de sélection de coupe.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Il est donc </a:t>
            </a:r>
            <a:r>
              <a:rPr lang="fr-FR" sz="1800" kern="0" dirty="0">
                <a:ea typeface="ＭＳ Ｐゴシック"/>
              </a:rPr>
              <a:t>toujours </a:t>
            </a:r>
            <a:r>
              <a:rPr lang="fr-FR" sz="1800" b="0" kern="0" dirty="0">
                <a:ea typeface="ＭＳ Ｐゴシック"/>
              </a:rPr>
              <a:t>appliqué en</a:t>
            </a:r>
            <a:r>
              <a:rPr lang="fr-FR" sz="1800" kern="0" dirty="0">
                <a:ea typeface="ＭＳ Ｐゴシック"/>
              </a:rPr>
              <a:t> même temps que l’impulsion/onde RF.</a:t>
            </a: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50040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Sélectionner un plan (coupe) dans un volume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0D5BEB37-59FF-4002-9144-FFF7FF3EB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8" y="1056449"/>
            <a:ext cx="3121025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8DDA7D43-CF2E-4034-AD76-FA26A21A1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913" y="1056449"/>
            <a:ext cx="3119437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3ED7FD55-57FE-438C-B3BA-C31ABC9AC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1056449"/>
            <a:ext cx="3119437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12914D0A-A67A-4EFD-A400-FEA7D1E38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4228274"/>
            <a:ext cx="1727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sz="2400">
                <a:latin typeface="Arial" panose="020B0604020202020204" pitchFamily="34" charset="0"/>
              </a:rPr>
              <a:t>Axial</a:t>
            </a:r>
          </a:p>
          <a:p>
            <a:pPr algn="ctr" defTabSz="914400" eaLnBrk="0" hangingPunct="0"/>
            <a:r>
              <a:rPr lang="fr-FR" altLang="en-US" sz="2400">
                <a:latin typeface="Arial" panose="020B0604020202020204" pitchFamily="34" charset="0"/>
              </a:rPr>
              <a:t>(horizontal)</a:t>
            </a: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7272C99D-44DB-45E9-B2B8-8369F941F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5925" y="4228274"/>
            <a:ext cx="13509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sz="2400">
                <a:latin typeface="Arial" panose="020B0604020202020204" pitchFamily="34" charset="0"/>
              </a:rPr>
              <a:t>Coronal </a:t>
            </a:r>
          </a:p>
          <a:p>
            <a:pPr algn="ctr" defTabSz="914400" eaLnBrk="0" hangingPunct="0"/>
            <a:r>
              <a:rPr lang="fr-FR" altLang="en-US" sz="2400">
                <a:latin typeface="Arial" panose="020B0604020202020204" pitchFamily="34" charset="0"/>
              </a:rPr>
              <a:t>(frontal)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C7579207-8D25-450E-A433-568AF5E9A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9513" y="4234624"/>
            <a:ext cx="1212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hangingPunct="0"/>
            <a:r>
              <a:rPr lang="fr-FR" altLang="en-US" sz="2400">
                <a:latin typeface="Arial" panose="020B0604020202020204" pitchFamily="34" charset="0"/>
              </a:rPr>
              <a:t>Sagittal</a:t>
            </a:r>
          </a:p>
        </p:txBody>
      </p:sp>
      <p:sp>
        <p:nvSpPr>
          <p:cNvPr id="15" name="Flèche droite 13">
            <a:extLst>
              <a:ext uri="{FF2B5EF4-FFF2-40B4-BE49-F238E27FC236}">
                <a16:creationId xmlns:a16="http://schemas.microsoft.com/office/drawing/2014/main" id="{64708B78-F44E-4635-919E-5D9AC5D6DC55}"/>
              </a:ext>
            </a:extLst>
          </p:cNvPr>
          <p:cNvSpPr/>
          <p:nvPr/>
        </p:nvSpPr>
        <p:spPr>
          <a:xfrm>
            <a:off x="411956" y="5580708"/>
            <a:ext cx="1439863" cy="461666"/>
          </a:xfrm>
          <a:prstGeom prst="rightArrow">
            <a:avLst/>
          </a:prstGeom>
          <a:solidFill>
            <a:srgbClr val="4F81BD"/>
          </a:solidFill>
          <a:ln w="1905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hangingPunct="0">
              <a:defRPr/>
            </a:pPr>
            <a:endParaRPr lang="en-US" sz="2800" kern="0"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6" name="ZoneTexte 14">
            <a:extLst>
              <a:ext uri="{FF2B5EF4-FFF2-40B4-BE49-F238E27FC236}">
                <a16:creationId xmlns:a16="http://schemas.microsoft.com/office/drawing/2014/main" id="{805A5524-2C55-4095-89AF-BA07BAE79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5182" y="5520854"/>
            <a:ext cx="74088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r>
              <a:rPr lang="fr-FR" altLang="en-US" dirty="0">
                <a:latin typeface="Arial" panose="020B0604020202020204" pitchFamily="34" charset="0"/>
              </a:rPr>
              <a:t>Suivant la direction du gradient : sélection de différentes orientations de la coupe</a:t>
            </a:r>
          </a:p>
        </p:txBody>
      </p:sp>
    </p:spTree>
    <p:extLst>
      <p:ext uri="{BB962C8B-B14F-4D97-AF65-F5344CB8AC3E}">
        <p14:creationId xmlns:p14="http://schemas.microsoft.com/office/powerpoint/2010/main" val="3209334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29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79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47B6D0-6009-4710-B12F-3C162483C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07898B-CA8D-4A33-B6EF-369601ED0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</a:t>
            </a:fld>
            <a:endParaRPr lang="fr-FR"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92A9670F-ED2C-46C8-9734-6B61F8A05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97" y="4194096"/>
            <a:ext cx="1161651" cy="114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 descr="C:\Users\Soulet\Documents\8_Congres_Ecoles_Projets\SoutenanceThèse\loupe.png">
            <a:extLst>
              <a:ext uri="{FF2B5EF4-FFF2-40B4-BE49-F238E27FC236}">
                <a16:creationId xmlns:a16="http://schemas.microsoft.com/office/drawing/2014/main" id="{AF5562EE-8827-43AC-BF86-16C2CC3DE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26" y="3958985"/>
            <a:ext cx="2622474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Soulet\Documents\8_Congres_Ecoles_Projets\SoutenanceThèse\loupe.png">
            <a:extLst>
              <a:ext uri="{FF2B5EF4-FFF2-40B4-BE49-F238E27FC236}">
                <a16:creationId xmlns:a16="http://schemas.microsoft.com/office/drawing/2014/main" id="{5BBAC6FB-4B74-40D9-8937-9EE4B8AB5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272" y="4027190"/>
            <a:ext cx="2622474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122E5D14-A2E6-437B-A31F-50FE1143F7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41"/>
          <a:stretch/>
        </p:blipFill>
        <p:spPr bwMode="auto">
          <a:xfrm rot="16200000">
            <a:off x="2978258" y="4563889"/>
            <a:ext cx="887838" cy="72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2897F5C8-52E0-4D7A-909B-3021C7F33A40}"/>
              </a:ext>
            </a:extLst>
          </p:cNvPr>
          <p:cNvGrpSpPr/>
          <p:nvPr/>
        </p:nvGrpSpPr>
        <p:grpSpPr>
          <a:xfrm>
            <a:off x="1086545" y="1917917"/>
            <a:ext cx="3208827" cy="1875559"/>
            <a:chOff x="516167" y="2206466"/>
            <a:chExt cx="3796841" cy="1875559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90D15A84-9347-41F1-8237-34FCC5D56530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8EEA8CDC-DBE7-4BDD-A6A8-991B53923C6B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33" name="Ellipse 32">
                  <a:extLst>
                    <a:ext uri="{FF2B5EF4-FFF2-40B4-BE49-F238E27FC236}">
                      <a16:creationId xmlns:a16="http://schemas.microsoft.com/office/drawing/2014/main" id="{EEFD864A-F192-47C2-8C9A-7FBFFDEC0ACF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34" name="Connecteur droit 33">
                  <a:extLst>
                    <a:ext uri="{FF2B5EF4-FFF2-40B4-BE49-F238E27FC236}">
                      <a16:creationId xmlns:a16="http://schemas.microsoft.com/office/drawing/2014/main" id="{FB5E639D-0B29-4CC5-B11F-40299A99DB48}"/>
                    </a:ext>
                  </a:extLst>
                </p:cNvPr>
                <p:cNvCxnSpPr>
                  <a:endCxn id="33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eur droit 34">
                  <a:extLst>
                    <a:ext uri="{FF2B5EF4-FFF2-40B4-BE49-F238E27FC236}">
                      <a16:creationId xmlns:a16="http://schemas.microsoft.com/office/drawing/2014/main" id="{D5C6D0A6-7083-4E30-B47B-9AA8A1EADA8B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8311F5D0-A678-4C32-B316-A7E90E1C9D37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41AF3C82-BDC3-4FC4-B0F9-3AA5E7412F71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F5C62E62-33BA-434E-861C-2928D0222923}"/>
              </a:ext>
            </a:extLst>
          </p:cNvPr>
          <p:cNvGrpSpPr/>
          <p:nvPr/>
        </p:nvGrpSpPr>
        <p:grpSpPr>
          <a:xfrm>
            <a:off x="5193487" y="2428891"/>
            <a:ext cx="3776354" cy="1364585"/>
            <a:chOff x="5634347" y="3011679"/>
            <a:chExt cx="3776354" cy="1364585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D8FF7BD-5A19-45CF-92C4-03CB52B00301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Organigramme : Données 16">
              <a:extLst>
                <a:ext uri="{FF2B5EF4-FFF2-40B4-BE49-F238E27FC236}">
                  <a16:creationId xmlns:a16="http://schemas.microsoft.com/office/drawing/2014/main" id="{CDF7E749-B02D-4DB7-814B-B1DD603CF25C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Organigramme : Données 38">
              <a:extLst>
                <a:ext uri="{FF2B5EF4-FFF2-40B4-BE49-F238E27FC236}">
                  <a16:creationId xmlns:a16="http://schemas.microsoft.com/office/drawing/2014/main" id="{505EDCFB-ABB5-46F3-ACE8-B9017D96E965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0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E7AD03BA-486B-4058-BA3B-DC575E3316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Flèche droite à entaille 46">
            <a:extLst>
              <a:ext uri="{FF2B5EF4-FFF2-40B4-BE49-F238E27FC236}">
                <a16:creationId xmlns:a16="http://schemas.microsoft.com/office/drawing/2014/main" id="{D6A8C1A4-AE4B-4EFA-BD32-D061AE3856F9}"/>
              </a:ext>
            </a:extLst>
          </p:cNvPr>
          <p:cNvSpPr/>
          <p:nvPr/>
        </p:nvSpPr>
        <p:spPr>
          <a:xfrm flipH="1">
            <a:off x="4543694" y="3335995"/>
            <a:ext cx="1199707" cy="409575"/>
          </a:xfrm>
          <a:prstGeom prst="notchedRightArrow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0B520CD3-F8D5-4E59-B4F5-FFCA24A20FE3}"/>
              </a:ext>
            </a:extLst>
          </p:cNvPr>
          <p:cNvGrpSpPr/>
          <p:nvPr/>
        </p:nvGrpSpPr>
        <p:grpSpPr>
          <a:xfrm>
            <a:off x="5826659" y="2855698"/>
            <a:ext cx="2593267" cy="2258562"/>
            <a:chOff x="5844295" y="3144246"/>
            <a:chExt cx="3355733" cy="284080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9B45DA9-4D1A-444F-8572-86798C1BF7F3}"/>
                </a:ext>
              </a:extLst>
            </p:cNvPr>
            <p:cNvSpPr/>
            <p:nvPr/>
          </p:nvSpPr>
          <p:spPr>
            <a:xfrm>
              <a:off x="5844295" y="3144246"/>
              <a:ext cx="95352" cy="7885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8A4D6C67-1BDB-49B6-A706-4992FC22C69E}"/>
                </a:ext>
              </a:extLst>
            </p:cNvPr>
            <p:cNvCxnSpPr>
              <a:stCxn id="43" idx="2"/>
            </p:cNvCxnSpPr>
            <p:nvPr/>
          </p:nvCxnSpPr>
          <p:spPr>
            <a:xfrm>
              <a:off x="5891972" y="3223103"/>
              <a:ext cx="2079737" cy="2761945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4AB057E-B9E6-46FC-9B91-6D87E6E13CB9}"/>
                </a:ext>
              </a:extLst>
            </p:cNvPr>
            <p:cNvCxnSpPr>
              <a:stCxn id="43" idx="3"/>
            </p:cNvCxnSpPr>
            <p:nvPr/>
          </p:nvCxnSpPr>
          <p:spPr>
            <a:xfrm>
              <a:off x="5939647" y="3183675"/>
              <a:ext cx="3260381" cy="1460813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1EE960CA-6F24-4A50-BCFE-C446894EAB28}"/>
                  </a:ext>
                </a:extLst>
              </p:cNvPr>
              <p:cNvSpPr txBox="1"/>
              <p:nvPr/>
            </p:nvSpPr>
            <p:spPr>
              <a:xfrm>
                <a:off x="39682" y="4048456"/>
                <a:ext cx="2541580" cy="679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Avec champ magnétique </a:t>
                </a:r>
              </a:p>
              <a:p>
                <a:pPr algn="ctr"/>
                <a:r>
                  <a:rPr lang="fr-FR" b="1" dirty="0"/>
                  <a:t>statique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1EE960CA-6F24-4A50-BCFE-C446894EA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2" y="4048456"/>
                <a:ext cx="2541580" cy="679930"/>
              </a:xfrm>
              <a:prstGeom prst="rect">
                <a:avLst/>
              </a:prstGeom>
              <a:blipFill>
                <a:blip r:embed="rId6"/>
                <a:stretch>
                  <a:fillRect l="-2163" t="-4464" r="-2885" b="-133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e 46">
            <a:extLst>
              <a:ext uri="{FF2B5EF4-FFF2-40B4-BE49-F238E27FC236}">
                <a16:creationId xmlns:a16="http://schemas.microsoft.com/office/drawing/2014/main" id="{3AFC9A4B-D829-4D81-9862-FA0D258B6460}"/>
              </a:ext>
            </a:extLst>
          </p:cNvPr>
          <p:cNvGrpSpPr/>
          <p:nvPr/>
        </p:nvGrpSpPr>
        <p:grpSpPr>
          <a:xfrm>
            <a:off x="2696186" y="2855696"/>
            <a:ext cx="1196181" cy="1835057"/>
            <a:chOff x="2713822" y="3144245"/>
            <a:chExt cx="1323835" cy="217224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14EB3F5-6E9F-4516-893C-850ECED17616}"/>
                </a:ext>
              </a:extLst>
            </p:cNvPr>
            <p:cNvSpPr/>
            <p:nvPr/>
          </p:nvSpPr>
          <p:spPr>
            <a:xfrm>
              <a:off x="2802620" y="3144245"/>
              <a:ext cx="95352" cy="7885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592266CE-B157-4CC0-8BD4-4A8C57A9A538}"/>
                </a:ext>
              </a:extLst>
            </p:cNvPr>
            <p:cNvCxnSpPr>
              <a:stCxn id="48" idx="1"/>
            </p:cNvCxnSpPr>
            <p:nvPr/>
          </p:nvCxnSpPr>
          <p:spPr>
            <a:xfrm flipH="1">
              <a:off x="2713822" y="3183674"/>
              <a:ext cx="88798" cy="213281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992BC607-113C-4660-8193-37E83465AD95}"/>
                </a:ext>
              </a:extLst>
            </p:cNvPr>
            <p:cNvCxnSpPr>
              <a:stCxn id="48" idx="3"/>
            </p:cNvCxnSpPr>
            <p:nvPr/>
          </p:nvCxnSpPr>
          <p:spPr>
            <a:xfrm>
              <a:off x="2897972" y="3183674"/>
              <a:ext cx="1139685" cy="1638633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1" name="Diagramme 50">
            <a:extLst>
              <a:ext uri="{FF2B5EF4-FFF2-40B4-BE49-F238E27FC236}">
                <a16:creationId xmlns:a16="http://schemas.microsoft.com/office/drawing/2014/main" id="{D14ABD67-244D-4D8F-B0B0-2CC6611DBFF9}"/>
              </a:ext>
            </a:extLst>
          </p:cNvPr>
          <p:cNvGraphicFramePr/>
          <p:nvPr/>
        </p:nvGraphicFramePr>
        <p:xfrm>
          <a:off x="848871" y="1092528"/>
          <a:ext cx="8561829" cy="60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8A6E7D80-8E2E-416F-A4CB-5207F421C76C}"/>
              </a:ext>
            </a:extLst>
          </p:cNvPr>
          <p:cNvCxnSpPr/>
          <p:nvPr/>
        </p:nvCxnSpPr>
        <p:spPr>
          <a:xfrm flipH="1">
            <a:off x="1714741" y="2556980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70935ADC-D3B4-46EA-88C1-1BD21F9AC03C}"/>
                  </a:ext>
                </a:extLst>
              </p:cNvPr>
              <p:cNvSpPr txBox="1"/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70935ADC-D3B4-46EA-88C1-1BD21F9AC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6">
            <a:extLst>
              <a:ext uri="{FF2B5EF4-FFF2-40B4-BE49-F238E27FC236}">
                <a16:creationId xmlns:a16="http://schemas.microsoft.com/office/drawing/2014/main" id="{F7EF7A67-5674-4D48-8703-AE74CAA5A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0" t="50001" r="-3826" b="-1"/>
          <a:stretch/>
        </p:blipFill>
        <p:spPr bwMode="auto">
          <a:xfrm rot="16200000">
            <a:off x="3454144" y="4133169"/>
            <a:ext cx="299544" cy="35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Arc 54">
            <a:extLst>
              <a:ext uri="{FF2B5EF4-FFF2-40B4-BE49-F238E27FC236}">
                <a16:creationId xmlns:a16="http://schemas.microsoft.com/office/drawing/2014/main" id="{D386A887-B19C-42B0-B6E8-E279662602C2}"/>
              </a:ext>
            </a:extLst>
          </p:cNvPr>
          <p:cNvSpPr/>
          <p:nvPr/>
        </p:nvSpPr>
        <p:spPr>
          <a:xfrm flipH="1">
            <a:off x="3622758" y="2366975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B63F477E-6DC1-495F-BF71-14D41541C3B6}"/>
              </a:ext>
            </a:extLst>
          </p:cNvPr>
          <p:cNvSpPr/>
          <p:nvPr/>
        </p:nvSpPr>
        <p:spPr>
          <a:xfrm flipH="1">
            <a:off x="3433526" y="1905778"/>
            <a:ext cx="861845" cy="1895903"/>
          </a:xfrm>
          <a:prstGeom prst="arc">
            <a:avLst>
              <a:gd name="adj1" fmla="val 16462681"/>
              <a:gd name="adj2" fmla="val 5226274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1B9A044A-2B85-4301-B176-2ADBF6249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39" y="4798617"/>
            <a:ext cx="1807306" cy="160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24874608-43A0-44D5-83B7-5C15A691CB46}"/>
                  </a:ext>
                </a:extLst>
              </p:cNvPr>
              <p:cNvSpPr txBox="1"/>
              <p:nvPr/>
            </p:nvSpPr>
            <p:spPr>
              <a:xfrm>
                <a:off x="5809016" y="4596222"/>
                <a:ext cx="958146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24874608-43A0-44D5-83B7-5C15A691C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016" y="4596222"/>
                <a:ext cx="958146" cy="4047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ZoneTexte 58">
            <a:extLst>
              <a:ext uri="{FF2B5EF4-FFF2-40B4-BE49-F238E27FC236}">
                <a16:creationId xmlns:a16="http://schemas.microsoft.com/office/drawing/2014/main" id="{E19CD9D2-F1D5-4B45-820E-8F7ABF759E5A}"/>
              </a:ext>
            </a:extLst>
          </p:cNvPr>
          <p:cNvSpPr txBox="1"/>
          <p:nvPr/>
        </p:nvSpPr>
        <p:spPr>
          <a:xfrm>
            <a:off x="4908544" y="4100310"/>
            <a:ext cx="253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Sans champ magnétique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D34B9D7-6693-4C03-9149-C4CD1027A99C}"/>
                  </a:ext>
                </a:extLst>
              </p:cNvPr>
              <p:cNvSpPr txBox="1"/>
              <p:nvPr/>
            </p:nvSpPr>
            <p:spPr>
              <a:xfrm>
                <a:off x="787757" y="5995278"/>
                <a:ext cx="1237069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D34B9D7-6693-4C03-9149-C4CD1027A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57" y="5995278"/>
                <a:ext cx="1237069" cy="402931"/>
              </a:xfrm>
              <a:prstGeom prst="rect">
                <a:avLst/>
              </a:prstGeom>
              <a:blipFill>
                <a:blip r:embed="rId15"/>
                <a:stretch>
                  <a:fillRect t="-11940" r="-221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itre 1">
            <a:extLst>
              <a:ext uri="{FF2B5EF4-FFF2-40B4-BE49-F238E27FC236}">
                <a16:creationId xmlns:a16="http://schemas.microsoft.com/office/drawing/2014/main" id="{7B8BC953-B9EF-4DD1-912F-926D00357CA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Bilan de </a:t>
            </a: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la</a:t>
            </a: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 première partie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466742E5-CE45-4CCB-B79C-BC453EA6830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6606" y="5994684"/>
            <a:ext cx="600075" cy="5886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28A1A37D-2E27-4C22-BD21-93B31137B2C6}"/>
                  </a:ext>
                </a:extLst>
              </p:cNvPr>
              <p:cNvSpPr/>
              <p:nvPr/>
            </p:nvSpPr>
            <p:spPr>
              <a:xfrm>
                <a:off x="2068145" y="5952505"/>
                <a:ext cx="4938499" cy="713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 </a:t>
                </a:r>
                <a:r>
                  <a:rPr lang="fr-FR" dirty="0"/>
                  <a:t>est la résultante de millions de spins qui précessent autour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dirty="0"/>
                  <a:t> à la vitesse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𝝎</m:t>
                        </m:r>
                      </m:e>
                      <m:sub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𝑳</m:t>
                        </m:r>
                      </m:sub>
                    </m:sSub>
                    <m:r>
                      <a:rPr lang="fr-FR" b="1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r>
                      <a:rPr lang="fr-FR" b="1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/>
                      </a:rPr>
                      <m:t>𝜸</m:t>
                    </m:r>
                    <m:sSub>
                      <m:sSubPr>
                        <m:ctrlP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𝑩</m:t>
                        </m:r>
                      </m:e>
                      <m:sub>
                        <m:r>
                          <a:rPr lang="fr-FR" b="1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28A1A37D-2E27-4C22-BD21-93B31137B2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145" y="5952505"/>
                <a:ext cx="4938499" cy="713529"/>
              </a:xfrm>
              <a:prstGeom prst="rect">
                <a:avLst/>
              </a:prstGeom>
              <a:blipFill>
                <a:blip r:embed="rId17"/>
                <a:stretch>
                  <a:fillRect l="-988" b="-118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9A131EED-A256-4248-AECC-C076F1171044}"/>
              </a:ext>
            </a:extLst>
          </p:cNvPr>
          <p:cNvCxnSpPr>
            <a:cxnSpLocks/>
          </p:cNvCxnSpPr>
          <p:nvPr/>
        </p:nvCxnSpPr>
        <p:spPr>
          <a:xfrm flipH="1" flipV="1">
            <a:off x="2696186" y="2908889"/>
            <a:ext cx="907730" cy="13424"/>
          </a:xfrm>
          <a:prstGeom prst="straightConnector1">
            <a:avLst/>
          </a:prstGeom>
          <a:ln w="3810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4044FD2-6BA2-4BA3-8209-468E3668627A}"/>
                  </a:ext>
                </a:extLst>
              </p:cNvPr>
              <p:cNvSpPr/>
              <p:nvPr/>
            </p:nvSpPr>
            <p:spPr>
              <a:xfrm>
                <a:off x="2985335" y="2932691"/>
                <a:ext cx="528542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4044FD2-6BA2-4BA3-8209-468E366862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335" y="2932691"/>
                <a:ext cx="528542" cy="40293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Picture 3">
            <a:extLst>
              <a:ext uri="{FF2B5EF4-FFF2-40B4-BE49-F238E27FC236}">
                <a16:creationId xmlns:a16="http://schemas.microsoft.com/office/drawing/2014/main" id="{FF5E1A26-7A64-4BF2-9E78-9AB14F7FE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585" y="2677744"/>
            <a:ext cx="906034" cy="509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42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5883E-6 -1.85185E-6 L -0.311 -1.85185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0" grpId="0"/>
      <p:bldP spid="64" grpId="0"/>
      <p:bldP spid="6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Codage de phase et lecture (fréquence)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35" name="Espace réservé du contenu 2">
            <a:extLst>
              <a:ext uri="{FF2B5EF4-FFF2-40B4-BE49-F238E27FC236}">
                <a16:creationId xmlns:a16="http://schemas.microsoft.com/office/drawing/2014/main" id="{BABDE463-1DD9-4AA1-ACB8-C6229CCF747C}"/>
              </a:ext>
            </a:extLst>
          </p:cNvPr>
          <p:cNvSpPr txBox="1">
            <a:spLocks/>
          </p:cNvSpPr>
          <p:nvPr/>
        </p:nvSpPr>
        <p:spPr>
          <a:xfrm>
            <a:off x="360810" y="1292036"/>
            <a:ext cx="9447914" cy="10049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u="sng" kern="0" dirty="0">
                <a:ea typeface="ＭＳ Ｐゴシック"/>
              </a:rPr>
              <a:t>Etat des lieux </a:t>
            </a:r>
            <a:r>
              <a:rPr lang="fr-FR" sz="1800" b="0" kern="0" dirty="0">
                <a:ea typeface="ＭＳ Ｐゴシック"/>
              </a:rPr>
              <a:t>: après l’impulsion RF + le gradient de sélection de coupe, seule l’aimantation des spins contenus dans une certaine tranche va être basculée dans le plan transverse, et donc pouvoir contribuer au signal final.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D884DFD-37AC-4B85-91E7-99E45678C06F}"/>
              </a:ext>
            </a:extLst>
          </p:cNvPr>
          <p:cNvGrpSpPr/>
          <p:nvPr/>
        </p:nvGrpSpPr>
        <p:grpSpPr>
          <a:xfrm>
            <a:off x="4594164" y="3305134"/>
            <a:ext cx="830589" cy="1367688"/>
            <a:chOff x="912575" y="3973619"/>
            <a:chExt cx="830589" cy="1367688"/>
          </a:xfrm>
        </p:grpSpPr>
        <p:sp>
          <p:nvSpPr>
            <p:cNvPr id="52" name="Text Box 324">
              <a:extLst>
                <a:ext uri="{FF2B5EF4-FFF2-40B4-BE49-F238E27FC236}">
                  <a16:creationId xmlns:a16="http://schemas.microsoft.com/office/drawing/2014/main" id="{D72B842D-D9B7-4F1B-B5C7-22FA2A46E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6433" y="4882158"/>
              <a:ext cx="110304" cy="246221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z</a:t>
              </a:r>
            </a:p>
          </p:txBody>
        </p:sp>
        <p:sp>
          <p:nvSpPr>
            <p:cNvPr id="54" name="Line 326">
              <a:extLst>
                <a:ext uri="{FF2B5EF4-FFF2-40B4-BE49-F238E27FC236}">
                  <a16:creationId xmlns:a16="http://schemas.microsoft.com/office/drawing/2014/main" id="{FFD5A918-9373-4661-AD04-C050C49557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64339" y="4816911"/>
              <a:ext cx="208810" cy="3898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55" name="Line 327">
              <a:extLst>
                <a:ext uri="{FF2B5EF4-FFF2-40B4-BE49-F238E27FC236}">
                  <a16:creationId xmlns:a16="http://schemas.microsoft.com/office/drawing/2014/main" id="{478BEF0C-5EC6-49FF-9520-E8DC304C85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77168" y="4216657"/>
              <a:ext cx="0" cy="6002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56" name="Line 328">
              <a:extLst>
                <a:ext uri="{FF2B5EF4-FFF2-40B4-BE49-F238E27FC236}">
                  <a16:creationId xmlns:a16="http://schemas.microsoft.com/office/drawing/2014/main" id="{3968C8E3-E7C2-4EB5-8DCF-56F7FBFC1A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12575" y="4816912"/>
              <a:ext cx="7645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57" name="Text Box 329">
              <a:extLst>
                <a:ext uri="{FF2B5EF4-FFF2-40B4-BE49-F238E27FC236}">
                  <a16:creationId xmlns:a16="http://schemas.microsoft.com/office/drawing/2014/main" id="{2310C533-637E-4849-A662-72BC54305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4562" y="5095086"/>
              <a:ext cx="113814" cy="246221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x</a:t>
              </a:r>
            </a:p>
          </p:txBody>
        </p:sp>
        <p:sp>
          <p:nvSpPr>
            <p:cNvPr id="58" name="Text Box 330">
              <a:extLst>
                <a:ext uri="{FF2B5EF4-FFF2-40B4-BE49-F238E27FC236}">
                  <a16:creationId xmlns:a16="http://schemas.microsoft.com/office/drawing/2014/main" id="{09EF6F7D-F3D5-4818-ACC1-3963F118EB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9350" y="3973619"/>
              <a:ext cx="113814" cy="246221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 sz="1600" b="1" dirty="0"/>
                <a:t>y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277044C-071F-4A50-89A2-45DD0660DC2C}"/>
              </a:ext>
            </a:extLst>
          </p:cNvPr>
          <p:cNvGrpSpPr/>
          <p:nvPr/>
        </p:nvGrpSpPr>
        <p:grpSpPr>
          <a:xfrm>
            <a:off x="288276" y="2523050"/>
            <a:ext cx="4796279" cy="1895904"/>
            <a:chOff x="2548342" y="3226667"/>
            <a:chExt cx="4796279" cy="1895904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095CCB4F-F05A-4E44-B193-81675C1CBF37}"/>
                </a:ext>
              </a:extLst>
            </p:cNvPr>
            <p:cNvGrpSpPr/>
            <p:nvPr/>
          </p:nvGrpSpPr>
          <p:grpSpPr>
            <a:xfrm>
              <a:off x="2548342" y="3238806"/>
              <a:ext cx="3208827" cy="1875559"/>
              <a:chOff x="516167" y="2206466"/>
              <a:chExt cx="3796841" cy="1875559"/>
            </a:xfrm>
          </p:grpSpPr>
          <p:grpSp>
            <p:nvGrpSpPr>
              <p:cNvPr id="28" name="Groupe 27">
                <a:extLst>
                  <a:ext uri="{FF2B5EF4-FFF2-40B4-BE49-F238E27FC236}">
                    <a16:creationId xmlns:a16="http://schemas.microsoft.com/office/drawing/2014/main" id="{4BD5D82C-3908-464D-BFF9-B5E6099FB6B4}"/>
                  </a:ext>
                </a:extLst>
              </p:cNvPr>
              <p:cNvGrpSpPr/>
              <p:nvPr/>
            </p:nvGrpSpPr>
            <p:grpSpPr>
              <a:xfrm>
                <a:off x="974796" y="2206466"/>
                <a:ext cx="3338212" cy="1875559"/>
                <a:chOff x="995663" y="2410691"/>
                <a:chExt cx="3338212" cy="1875559"/>
              </a:xfrm>
            </p:grpSpPr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3BE02858-478E-4271-BE01-121C8C49FD56}"/>
                    </a:ext>
                  </a:extLst>
                </p:cNvPr>
                <p:cNvGrpSpPr/>
                <p:nvPr/>
              </p:nvGrpSpPr>
              <p:grpSpPr>
                <a:xfrm>
                  <a:off x="995663" y="2410691"/>
                  <a:ext cx="3338212" cy="1875559"/>
                  <a:chOff x="2294146" y="2695698"/>
                  <a:chExt cx="3774145" cy="1769424"/>
                </a:xfrm>
              </p:grpSpPr>
              <p:sp>
                <p:nvSpPr>
                  <p:cNvPr id="33" name="Ellipse 32">
                    <a:extLst>
                      <a:ext uri="{FF2B5EF4-FFF2-40B4-BE49-F238E27FC236}">
                        <a16:creationId xmlns:a16="http://schemas.microsoft.com/office/drawing/2014/main" id="{AACCD15A-939A-498F-96C0-FEEC81C45432}"/>
                      </a:ext>
                    </a:extLst>
                  </p:cNvPr>
                  <p:cNvSpPr/>
                  <p:nvPr/>
                </p:nvSpPr>
                <p:spPr>
                  <a:xfrm>
                    <a:off x="4915343" y="2695699"/>
                    <a:ext cx="1152948" cy="1769423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4" name="Connecteur droit 33">
                    <a:extLst>
                      <a:ext uri="{FF2B5EF4-FFF2-40B4-BE49-F238E27FC236}">
                        <a16:creationId xmlns:a16="http://schemas.microsoft.com/office/drawing/2014/main" id="{2A290C15-980A-4366-AD8F-5CC80F6EF804}"/>
                      </a:ext>
                    </a:extLst>
                  </p:cNvPr>
                  <p:cNvCxnSpPr>
                    <a:endCxn id="33" idx="0"/>
                  </p:cNvCxnSpPr>
                  <p:nvPr/>
                </p:nvCxnSpPr>
                <p:spPr>
                  <a:xfrm>
                    <a:off x="2304916" y="2695698"/>
                    <a:ext cx="3186901" cy="1"/>
                  </a:xfrm>
                  <a:prstGeom prst="line">
                    <a:avLst/>
                  </a:prstGeom>
                  <a:ln w="28575">
                    <a:solidFill>
                      <a:srgbClr val="385D8A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Connecteur droit 36">
                    <a:extLst>
                      <a:ext uri="{FF2B5EF4-FFF2-40B4-BE49-F238E27FC236}">
                        <a16:creationId xmlns:a16="http://schemas.microsoft.com/office/drawing/2014/main" id="{500A004E-1699-4756-819F-4617C9FCFA6E}"/>
                      </a:ext>
                    </a:extLst>
                  </p:cNvPr>
                  <p:cNvCxnSpPr/>
                  <p:nvPr/>
                </p:nvCxnSpPr>
                <p:spPr>
                  <a:xfrm>
                    <a:off x="2294146" y="4463141"/>
                    <a:ext cx="3186901" cy="1"/>
                  </a:xfrm>
                  <a:prstGeom prst="line">
                    <a:avLst/>
                  </a:prstGeom>
                  <a:ln w="28575">
                    <a:solidFill>
                      <a:srgbClr val="385D8A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Ellipse 31">
                  <a:extLst>
                    <a:ext uri="{FF2B5EF4-FFF2-40B4-BE49-F238E27FC236}">
                      <a16:creationId xmlns:a16="http://schemas.microsoft.com/office/drawing/2014/main" id="{EA9092F5-75B9-48B1-934F-7135BE12B0DD}"/>
                    </a:ext>
                  </a:extLst>
                </p:cNvPr>
                <p:cNvSpPr/>
                <p:nvPr/>
              </p:nvSpPr>
              <p:spPr>
                <a:xfrm>
                  <a:off x="3540829" y="2859749"/>
                  <a:ext cx="632383" cy="999755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0" name="Arc 29">
                <a:extLst>
                  <a:ext uri="{FF2B5EF4-FFF2-40B4-BE49-F238E27FC236}">
                    <a16:creationId xmlns:a16="http://schemas.microsoft.com/office/drawing/2014/main" id="{0E8C7BA4-9791-45B3-A300-3C8ECD2CAB6C}"/>
                  </a:ext>
                </a:extLst>
              </p:cNvPr>
              <p:cNvSpPr/>
              <p:nvPr/>
            </p:nvSpPr>
            <p:spPr>
              <a:xfrm flipH="1">
                <a:off x="516167" y="2206466"/>
                <a:ext cx="974408" cy="1875559"/>
              </a:xfrm>
              <a:prstGeom prst="arc">
                <a:avLst>
                  <a:gd name="adj1" fmla="val 16200000"/>
                  <a:gd name="adj2" fmla="val 5341739"/>
                </a:avLst>
              </a:prstGeom>
              <a:solidFill>
                <a:schemeClr val="bg1"/>
              </a:solidFill>
              <a:ln w="28575">
                <a:solidFill>
                  <a:srgbClr val="385D8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D950FD5A-2303-41C0-BD19-944ED47C386F}"/>
                </a:ext>
              </a:extLst>
            </p:cNvPr>
            <p:cNvGrpSpPr/>
            <p:nvPr/>
          </p:nvGrpSpPr>
          <p:grpSpPr>
            <a:xfrm>
              <a:off x="3568267" y="3757986"/>
              <a:ext cx="3776354" cy="1364585"/>
              <a:chOff x="5634347" y="3011679"/>
              <a:chExt cx="3776354" cy="1364585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5171D53-7EBA-4A6D-9BC0-3CD9F55A3142}"/>
                  </a:ext>
                </a:extLst>
              </p:cNvPr>
              <p:cNvSpPr/>
              <p:nvPr/>
            </p:nvSpPr>
            <p:spPr>
              <a:xfrm>
                <a:off x="7376114" y="3669476"/>
                <a:ext cx="1022705" cy="70678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Organigramme : Données 16">
                <a:extLst>
                  <a:ext uri="{FF2B5EF4-FFF2-40B4-BE49-F238E27FC236}">
                    <a16:creationId xmlns:a16="http://schemas.microsoft.com/office/drawing/2014/main" id="{74F3B8AC-FEFF-4A46-A6AF-70B38331D924}"/>
                  </a:ext>
                </a:extLst>
              </p:cNvPr>
              <p:cNvSpPr/>
              <p:nvPr/>
            </p:nvSpPr>
            <p:spPr>
              <a:xfrm rot="5400000">
                <a:off x="8213774" y="3854653"/>
                <a:ext cx="702419" cy="319434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1179 w 11179"/>
                  <a:gd name="connsiteY0" fmla="*/ 10000 h 10000"/>
                  <a:gd name="connsiteX1" fmla="*/ 0 w 11179"/>
                  <a:gd name="connsiteY1" fmla="*/ 1078 h 10000"/>
                  <a:gd name="connsiteX2" fmla="*/ 11179 w 11179"/>
                  <a:gd name="connsiteY2" fmla="*/ 0 h 10000"/>
                  <a:gd name="connsiteX3" fmla="*/ 9179 w 11179"/>
                  <a:gd name="connsiteY3" fmla="*/ 10000 h 10000"/>
                  <a:gd name="connsiteX4" fmla="*/ 1179 w 11179"/>
                  <a:gd name="connsiteY4" fmla="*/ 10000 h 10000"/>
                  <a:gd name="connsiteX0" fmla="*/ 1179 w 9179"/>
                  <a:gd name="connsiteY0" fmla="*/ 8922 h 8922"/>
                  <a:gd name="connsiteX1" fmla="*/ 0 w 9179"/>
                  <a:gd name="connsiteY1" fmla="*/ 0 h 8922"/>
                  <a:gd name="connsiteX2" fmla="*/ 8000 w 9179"/>
                  <a:gd name="connsiteY2" fmla="*/ 1617 h 8922"/>
                  <a:gd name="connsiteX3" fmla="*/ 9179 w 9179"/>
                  <a:gd name="connsiteY3" fmla="*/ 8922 h 8922"/>
                  <a:gd name="connsiteX4" fmla="*/ 1179 w 9179"/>
                  <a:gd name="connsiteY4" fmla="*/ 8922 h 8922"/>
                  <a:gd name="connsiteX0" fmla="*/ 90 w 8806"/>
                  <a:gd name="connsiteY0" fmla="*/ 8188 h 8188"/>
                  <a:gd name="connsiteX1" fmla="*/ 0 w 8806"/>
                  <a:gd name="connsiteY1" fmla="*/ 756 h 8188"/>
                  <a:gd name="connsiteX2" fmla="*/ 7522 w 8806"/>
                  <a:gd name="connsiteY2" fmla="*/ 0 h 8188"/>
                  <a:gd name="connsiteX3" fmla="*/ 8806 w 8806"/>
                  <a:gd name="connsiteY3" fmla="*/ 8188 h 8188"/>
                  <a:gd name="connsiteX4" fmla="*/ 90 w 8806"/>
                  <a:gd name="connsiteY4" fmla="*/ 8188 h 8188"/>
                  <a:gd name="connsiteX0" fmla="*/ 102 w 10000"/>
                  <a:gd name="connsiteY0" fmla="*/ 10181 h 10181"/>
                  <a:gd name="connsiteX1" fmla="*/ 0 w 10000"/>
                  <a:gd name="connsiteY1" fmla="*/ 0 h 10181"/>
                  <a:gd name="connsiteX2" fmla="*/ 8542 w 10000"/>
                  <a:gd name="connsiteY2" fmla="*/ 181 h 10181"/>
                  <a:gd name="connsiteX3" fmla="*/ 10000 w 10000"/>
                  <a:gd name="connsiteY3" fmla="*/ 10181 h 10181"/>
                  <a:gd name="connsiteX4" fmla="*/ 102 w 10000"/>
                  <a:gd name="connsiteY4" fmla="*/ 10181 h 10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181">
                    <a:moveTo>
                      <a:pt x="102" y="10181"/>
                    </a:moveTo>
                    <a:cubicBezTo>
                      <a:pt x="68" y="7156"/>
                      <a:pt x="34" y="3025"/>
                      <a:pt x="0" y="0"/>
                    </a:cubicBezTo>
                    <a:lnTo>
                      <a:pt x="8542" y="181"/>
                    </a:lnTo>
                    <a:lnTo>
                      <a:pt x="10000" y="10181"/>
                    </a:lnTo>
                    <a:lnTo>
                      <a:pt x="102" y="10181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Organigramme : Données 41">
                <a:extLst>
                  <a:ext uri="{FF2B5EF4-FFF2-40B4-BE49-F238E27FC236}">
                    <a16:creationId xmlns:a16="http://schemas.microsoft.com/office/drawing/2014/main" id="{0085AB29-7D8D-4516-979A-F2473F45B0EF}"/>
                  </a:ext>
                </a:extLst>
              </p:cNvPr>
              <p:cNvSpPr/>
              <p:nvPr/>
            </p:nvSpPr>
            <p:spPr>
              <a:xfrm>
                <a:off x="5634347" y="3541816"/>
                <a:ext cx="3776354" cy="127660"/>
              </a:xfrm>
              <a:prstGeom prst="flowChartInputOutpu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43" name="Picture 3" descr="C:\Users\Soulet\Documents\8_Congres_Ecoles_Projets\SoutenanceThèse\PersonneAllongee.jpg">
                <a:extLst>
                  <a:ext uri="{FF2B5EF4-FFF2-40B4-BE49-F238E27FC236}">
                    <a16:creationId xmlns:a16="http://schemas.microsoft.com/office/drawing/2014/main" id="{9F55064E-7FC9-4BC4-B66D-402A7ED4B9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BFBFD"/>
                  </a:clrFrom>
                  <a:clrTo>
                    <a:srgbClr val="FBFB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184261" y="3011679"/>
                <a:ext cx="2676525" cy="6958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4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F2D15826-0949-4E96-BE6A-8022F6EC8C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313" r="-1"/>
            <a:stretch/>
          </p:blipFill>
          <p:spPr bwMode="auto">
            <a:xfrm flipH="1">
              <a:off x="4109336" y="3757985"/>
              <a:ext cx="981939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5" name="Connecteur droit avec flèche 44">
              <a:extLst>
                <a:ext uri="{FF2B5EF4-FFF2-40B4-BE49-F238E27FC236}">
                  <a16:creationId xmlns:a16="http://schemas.microsoft.com/office/drawing/2014/main" id="{CE1C7589-5840-464B-9542-B25CB68444EC}"/>
                </a:ext>
              </a:extLst>
            </p:cNvPr>
            <p:cNvCxnSpPr/>
            <p:nvPr/>
          </p:nvCxnSpPr>
          <p:spPr>
            <a:xfrm flipH="1">
              <a:off x="3176538" y="3877869"/>
              <a:ext cx="82657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ZoneTexte 45">
                  <a:extLst>
                    <a:ext uri="{FF2B5EF4-FFF2-40B4-BE49-F238E27FC236}">
                      <a16:creationId xmlns:a16="http://schemas.microsoft.com/office/drawing/2014/main" id="{C1C837CA-DD60-4C9B-9622-781EA29272D4}"/>
                    </a:ext>
                  </a:extLst>
                </p:cNvPr>
                <p:cNvSpPr txBox="1"/>
                <p:nvPr/>
              </p:nvSpPr>
              <p:spPr>
                <a:xfrm>
                  <a:off x="3266846" y="3429561"/>
                  <a:ext cx="487056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fr-F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fr-F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ZoneTexte 45">
                  <a:extLst>
                    <a:ext uri="{FF2B5EF4-FFF2-40B4-BE49-F238E27FC236}">
                      <a16:creationId xmlns:a16="http://schemas.microsoft.com/office/drawing/2014/main" id="{C1C837CA-DD60-4C9B-9622-781EA29272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6846" y="3429561"/>
                  <a:ext cx="487056" cy="4029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Arc 48">
              <a:extLst>
                <a:ext uri="{FF2B5EF4-FFF2-40B4-BE49-F238E27FC236}">
                  <a16:creationId xmlns:a16="http://schemas.microsoft.com/office/drawing/2014/main" id="{58912F1B-B042-451D-878F-8C700CA90599}"/>
                </a:ext>
              </a:extLst>
            </p:cNvPr>
            <p:cNvSpPr/>
            <p:nvPr/>
          </p:nvSpPr>
          <p:spPr>
            <a:xfrm flipH="1">
              <a:off x="5084555" y="3687864"/>
              <a:ext cx="532497" cy="999755"/>
            </a:xfrm>
            <a:prstGeom prst="arc">
              <a:avLst>
                <a:gd name="adj1" fmla="val 16519871"/>
                <a:gd name="adj2" fmla="val 4957924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98F7756D-408D-4702-BE1B-640C75E46DBD}"/>
                </a:ext>
              </a:extLst>
            </p:cNvPr>
            <p:cNvSpPr/>
            <p:nvPr/>
          </p:nvSpPr>
          <p:spPr>
            <a:xfrm flipH="1">
              <a:off x="4895323" y="3226667"/>
              <a:ext cx="861845" cy="1895903"/>
            </a:xfrm>
            <a:prstGeom prst="arc">
              <a:avLst>
                <a:gd name="adj1" fmla="val 16526605"/>
                <a:gd name="adj2" fmla="val 5089938"/>
              </a:avLst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328B308-E522-4F2A-8C4C-09C1A91D2BB1}"/>
                </a:ext>
              </a:extLst>
            </p:cNvPr>
            <p:cNvSpPr/>
            <p:nvPr/>
          </p:nvSpPr>
          <p:spPr>
            <a:xfrm rot="16200000">
              <a:off x="4292756" y="4193797"/>
              <a:ext cx="899011" cy="4571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35" name="Image 34">
            <a:extLst>
              <a:ext uri="{FF2B5EF4-FFF2-40B4-BE49-F238E27FC236}">
                <a16:creationId xmlns:a16="http://schemas.microsoft.com/office/drawing/2014/main" id="{24B49910-839D-4466-BE2F-F7A7F3668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340" y="2022275"/>
            <a:ext cx="3497921" cy="3252121"/>
          </a:xfrm>
          <a:prstGeom prst="rect">
            <a:avLst/>
          </a:prstGeom>
        </p:spPr>
      </p:pic>
      <p:sp>
        <p:nvSpPr>
          <p:cNvPr id="39" name="Ellipse 38">
            <a:extLst>
              <a:ext uri="{FF2B5EF4-FFF2-40B4-BE49-F238E27FC236}">
                <a16:creationId xmlns:a16="http://schemas.microsoft.com/office/drawing/2014/main" id="{4F5C1343-21F7-4A62-9D9A-6288056891E1}"/>
              </a:ext>
            </a:extLst>
          </p:cNvPr>
          <p:cNvSpPr/>
          <p:nvPr/>
        </p:nvSpPr>
        <p:spPr>
          <a:xfrm>
            <a:off x="6155322" y="2327765"/>
            <a:ext cx="1020917" cy="1480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41FFA63-33B9-4E8F-A3E9-59F2B132CDE5}"/>
              </a:ext>
            </a:extLst>
          </p:cNvPr>
          <p:cNvCxnSpPr>
            <a:cxnSpLocks/>
            <a:endCxn id="39" idx="2"/>
          </p:cNvCxnSpPr>
          <p:nvPr/>
        </p:nvCxnSpPr>
        <p:spPr>
          <a:xfrm>
            <a:off x="4065874" y="1948206"/>
            <a:ext cx="2089448" cy="11199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B0D1491-6A4D-4B22-B699-EF3417B453C4}"/>
              </a:ext>
            </a:extLst>
          </p:cNvPr>
          <p:cNvSpPr/>
          <p:nvPr/>
        </p:nvSpPr>
        <p:spPr>
          <a:xfrm>
            <a:off x="429488" y="5710657"/>
            <a:ext cx="9241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A7F2"/>
              </a:buClr>
              <a:defRPr/>
            </a:pPr>
            <a:r>
              <a:rPr lang="fr-FR" kern="0" dirty="0">
                <a:ea typeface="ＭＳ Ｐゴシック"/>
              </a:rPr>
              <a:t>On souhaite maintenant discriminer les positions en </a:t>
            </a:r>
            <a:r>
              <a:rPr lang="fr-FR" i="1" kern="0" dirty="0">
                <a:ea typeface="ＭＳ Ｐゴシック"/>
              </a:rPr>
              <a:t>x </a:t>
            </a:r>
            <a:r>
              <a:rPr lang="fr-FR" kern="0" dirty="0">
                <a:ea typeface="ＭＳ Ｐゴシック"/>
              </a:rPr>
              <a:t>et </a:t>
            </a:r>
            <a:r>
              <a:rPr lang="fr-FR" i="1" kern="0" dirty="0">
                <a:ea typeface="ＭＳ Ｐゴシック"/>
              </a:rPr>
              <a:t>y</a:t>
            </a:r>
            <a:r>
              <a:rPr lang="fr-FR" kern="0" dirty="0">
                <a:ea typeface="ＭＳ Ｐゴシック"/>
              </a:rPr>
              <a:t> de l’aimantation des spins de cette tranche sélectionnée</a:t>
            </a:r>
          </a:p>
        </p:txBody>
      </p:sp>
    </p:spTree>
    <p:extLst>
      <p:ext uri="{BB962C8B-B14F-4D97-AF65-F5344CB8AC3E}">
        <p14:creationId xmlns:p14="http://schemas.microsoft.com/office/powerpoint/2010/main" val="3787640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31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Codage de phase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35" name="Espace réservé du contenu 2">
            <a:extLst>
              <a:ext uri="{FF2B5EF4-FFF2-40B4-BE49-F238E27FC236}">
                <a16:creationId xmlns:a16="http://schemas.microsoft.com/office/drawing/2014/main" id="{BABDE463-1DD9-4AA1-ACB8-C6229CCF747C}"/>
              </a:ext>
            </a:extLst>
          </p:cNvPr>
          <p:cNvSpPr txBox="1">
            <a:spLocks/>
          </p:cNvSpPr>
          <p:nvPr/>
        </p:nvSpPr>
        <p:spPr>
          <a:xfrm>
            <a:off x="360810" y="1292036"/>
            <a:ext cx="9447914" cy="9237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Dans un premier temps, on va appliquer un </a:t>
            </a:r>
            <a:r>
              <a:rPr lang="fr-FR" sz="1800" kern="0" dirty="0">
                <a:ea typeface="ＭＳ Ｐゴシック"/>
              </a:rPr>
              <a:t>gradient</a:t>
            </a:r>
            <a:r>
              <a:rPr lang="fr-FR" sz="1800" b="0" kern="0" dirty="0">
                <a:ea typeface="ＭＳ Ｐゴシック"/>
              </a:rPr>
              <a:t>, dans une des 2 directions, pendant un temps </a:t>
            </a:r>
            <a:r>
              <a:rPr lang="el-GR" sz="1800" b="0" kern="0" dirty="0">
                <a:ea typeface="ＭＳ Ｐゴシック"/>
              </a:rPr>
              <a:t>τ</a:t>
            </a:r>
            <a:r>
              <a:rPr lang="fr-FR" sz="1800" b="0" kern="0" dirty="0">
                <a:ea typeface="ＭＳ Ｐゴシック"/>
              </a:rPr>
              <a:t> fixe. On choisit arbitrairement la direction </a:t>
            </a:r>
            <a:r>
              <a:rPr lang="fr-FR" sz="1800" b="0" i="1" kern="0" dirty="0">
                <a:ea typeface="ＭＳ Ｐゴシック"/>
              </a:rPr>
              <a:t>y</a:t>
            </a:r>
            <a:r>
              <a:rPr lang="fr-FR" sz="1800" b="0" kern="0" dirty="0">
                <a:ea typeface="ＭＳ Ｐゴシック"/>
              </a:rPr>
              <a:t> ici (ce serait la même chose en </a:t>
            </a:r>
            <a:r>
              <a:rPr lang="fr-FR" sz="1800" b="0" i="1" kern="0" dirty="0">
                <a:ea typeface="ＭＳ Ｐゴシック"/>
              </a:rPr>
              <a:t>x</a:t>
            </a:r>
            <a:r>
              <a:rPr lang="fr-FR" sz="1800" b="0" kern="0" dirty="0">
                <a:ea typeface="ＭＳ Ｐゴシック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52" name="Text Box 324">
            <a:extLst>
              <a:ext uri="{FF2B5EF4-FFF2-40B4-BE49-F238E27FC236}">
                <a16:creationId xmlns:a16="http://schemas.microsoft.com/office/drawing/2014/main" id="{D72B842D-D9B7-4F1B-B5C7-22FA2A46E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974" y="4432725"/>
            <a:ext cx="372341" cy="24622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600" b="1" dirty="0"/>
              <a:t>x</a:t>
            </a:r>
          </a:p>
        </p:txBody>
      </p:sp>
      <p:sp>
        <p:nvSpPr>
          <p:cNvPr id="55" name="Line 327">
            <a:extLst>
              <a:ext uri="{FF2B5EF4-FFF2-40B4-BE49-F238E27FC236}">
                <a16:creationId xmlns:a16="http://schemas.microsoft.com/office/drawing/2014/main" id="{478BEF0C-5EC6-49FF-9520-E8DC304C85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43349" y="2252449"/>
            <a:ext cx="0" cy="21802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de-DE">
              <a:solidFill>
                <a:prstClr val="white"/>
              </a:solidFill>
            </a:endParaRPr>
          </a:p>
        </p:txBody>
      </p:sp>
      <p:sp>
        <p:nvSpPr>
          <p:cNvPr id="56" name="Line 328">
            <a:extLst>
              <a:ext uri="{FF2B5EF4-FFF2-40B4-BE49-F238E27FC236}">
                <a16:creationId xmlns:a16="http://schemas.microsoft.com/office/drawing/2014/main" id="{3968C8E3-E7C2-4EB5-8DCF-56F7FBFC1A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3349" y="4432725"/>
            <a:ext cx="390784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de-DE">
              <a:solidFill>
                <a:prstClr val="white"/>
              </a:solidFill>
            </a:endParaRPr>
          </a:p>
        </p:txBody>
      </p:sp>
      <p:sp>
        <p:nvSpPr>
          <p:cNvPr id="58" name="Text Box 330">
            <a:extLst>
              <a:ext uri="{FF2B5EF4-FFF2-40B4-BE49-F238E27FC236}">
                <a16:creationId xmlns:a16="http://schemas.microsoft.com/office/drawing/2014/main" id="{09EF6F7D-F3D5-4818-ACC1-3963F118E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364" y="2020833"/>
            <a:ext cx="263985" cy="24622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600" b="1" dirty="0"/>
              <a:t>y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D859E26-FDC7-4EDF-A156-4E0D7F6C8E56}"/>
              </a:ext>
            </a:extLst>
          </p:cNvPr>
          <p:cNvCxnSpPr/>
          <p:nvPr/>
        </p:nvCxnSpPr>
        <p:spPr>
          <a:xfrm flipH="1">
            <a:off x="1524134" y="2515751"/>
            <a:ext cx="1344706" cy="210930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E49BCA0-C269-4754-8CA3-1B8137B2347D}"/>
                  </a:ext>
                </a:extLst>
              </p:cNvPr>
              <p:cNvSpPr txBox="1"/>
              <p:nvPr/>
            </p:nvSpPr>
            <p:spPr>
              <a:xfrm>
                <a:off x="1757585" y="4525069"/>
                <a:ext cx="1236557" cy="391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E49BCA0-C269-4754-8CA3-1B8137B23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585" y="4525069"/>
                <a:ext cx="1236557" cy="391261"/>
              </a:xfrm>
              <a:prstGeom prst="rect">
                <a:avLst/>
              </a:prstGeom>
              <a:blipFill>
                <a:blip r:embed="rId2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7F05571E-8B85-488C-B7F0-AAC281DBA8A2}"/>
              </a:ext>
            </a:extLst>
          </p:cNvPr>
          <p:cNvSpPr txBox="1"/>
          <p:nvPr/>
        </p:nvSpPr>
        <p:spPr>
          <a:xfrm>
            <a:off x="3577052" y="4066645"/>
            <a:ext cx="3693457" cy="36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Spins vont précesser à </a:t>
            </a:r>
            <a:r>
              <a:rPr lang="fr-FR" dirty="0" err="1"/>
              <a:t>f</a:t>
            </a:r>
            <a:r>
              <a:rPr lang="fr-FR" baseline="-25000" dirty="0" err="1"/>
              <a:t>L</a:t>
            </a:r>
            <a:r>
              <a:rPr lang="fr-FR" dirty="0"/>
              <a:t>(y</a:t>
            </a:r>
            <a:r>
              <a:rPr lang="fr-FR" baseline="-25000" dirty="0"/>
              <a:t>1</a:t>
            </a:r>
            <a:r>
              <a:rPr lang="fr-FR" dirty="0"/>
              <a:t>)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C4F1F4F3-E19D-4901-825D-C26E4AD25AD4}"/>
              </a:ext>
            </a:extLst>
          </p:cNvPr>
          <p:cNvSpPr txBox="1"/>
          <p:nvPr/>
        </p:nvSpPr>
        <p:spPr>
          <a:xfrm>
            <a:off x="3577052" y="3742431"/>
            <a:ext cx="3693457" cy="36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Spins vont précesser à </a:t>
            </a:r>
            <a:r>
              <a:rPr lang="fr-FR" dirty="0" err="1"/>
              <a:t>f</a:t>
            </a:r>
            <a:r>
              <a:rPr lang="fr-FR" baseline="-25000" dirty="0" err="1"/>
              <a:t>L</a:t>
            </a:r>
            <a:r>
              <a:rPr lang="fr-FR" dirty="0"/>
              <a:t>(y</a:t>
            </a:r>
            <a:r>
              <a:rPr lang="fr-FR" baseline="-25000" dirty="0"/>
              <a:t>2</a:t>
            </a:r>
            <a:r>
              <a:rPr lang="fr-FR" dirty="0"/>
              <a:t>)</a:t>
            </a:r>
            <a:endParaRPr lang="fr-FR" baseline="-25000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F62ABAA8-D114-4D4A-A13B-5EBEB3B74C9F}"/>
              </a:ext>
            </a:extLst>
          </p:cNvPr>
          <p:cNvSpPr txBox="1"/>
          <p:nvPr/>
        </p:nvSpPr>
        <p:spPr>
          <a:xfrm>
            <a:off x="3577052" y="3405888"/>
            <a:ext cx="3693457" cy="36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Spins vont précesser à </a:t>
            </a:r>
            <a:r>
              <a:rPr lang="fr-FR" dirty="0" err="1"/>
              <a:t>f</a:t>
            </a:r>
            <a:r>
              <a:rPr lang="fr-FR" baseline="-25000" dirty="0" err="1"/>
              <a:t>L</a:t>
            </a:r>
            <a:r>
              <a:rPr lang="fr-FR" dirty="0"/>
              <a:t>(y</a:t>
            </a:r>
            <a:r>
              <a:rPr lang="fr-FR" baseline="-25000" dirty="0"/>
              <a:t>3</a:t>
            </a:r>
            <a:r>
              <a:rPr lang="fr-FR" dirty="0"/>
              <a:t>)</a:t>
            </a:r>
            <a:endParaRPr lang="fr-FR" baseline="-25000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4934D27B-58FC-4632-B6DA-01DCCB50229F}"/>
              </a:ext>
            </a:extLst>
          </p:cNvPr>
          <p:cNvSpPr txBox="1"/>
          <p:nvPr/>
        </p:nvSpPr>
        <p:spPr>
          <a:xfrm>
            <a:off x="3577052" y="3081674"/>
            <a:ext cx="3693457" cy="36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Spins vont précesser à </a:t>
            </a:r>
            <a:r>
              <a:rPr lang="fr-FR" dirty="0" err="1"/>
              <a:t>f</a:t>
            </a:r>
            <a:r>
              <a:rPr lang="fr-FR" baseline="-25000" dirty="0" err="1"/>
              <a:t>L</a:t>
            </a:r>
            <a:r>
              <a:rPr lang="fr-FR" dirty="0"/>
              <a:t>(y</a:t>
            </a:r>
            <a:r>
              <a:rPr lang="fr-FR" baseline="-25000" dirty="0"/>
              <a:t>4</a:t>
            </a:r>
            <a:r>
              <a:rPr lang="fr-FR" dirty="0"/>
              <a:t>)</a:t>
            </a:r>
            <a:endParaRPr lang="fr-FR" baseline="-25000" dirty="0"/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8BB8D577-4FDF-4FBB-8DF2-24C02B331CC3}"/>
              </a:ext>
            </a:extLst>
          </p:cNvPr>
          <p:cNvSpPr txBox="1"/>
          <p:nvPr/>
        </p:nvSpPr>
        <p:spPr>
          <a:xfrm>
            <a:off x="3577052" y="2795152"/>
            <a:ext cx="3693457" cy="36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Spins vont précesser à </a:t>
            </a:r>
            <a:r>
              <a:rPr lang="fr-FR" dirty="0" err="1"/>
              <a:t>f</a:t>
            </a:r>
            <a:r>
              <a:rPr lang="fr-FR" baseline="-25000" dirty="0" err="1"/>
              <a:t>L</a:t>
            </a:r>
            <a:r>
              <a:rPr lang="fr-FR" dirty="0"/>
              <a:t>(y</a:t>
            </a:r>
            <a:r>
              <a:rPr lang="fr-FR" baseline="-25000" dirty="0"/>
              <a:t>5</a:t>
            </a:r>
            <a:r>
              <a:rPr lang="fr-FR" dirty="0"/>
              <a:t>)</a:t>
            </a:r>
            <a:endParaRPr lang="fr-FR" baseline="-25000" dirty="0"/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9A77DA9B-458B-495A-86E0-B1D50E85230B}"/>
              </a:ext>
            </a:extLst>
          </p:cNvPr>
          <p:cNvSpPr txBox="1"/>
          <p:nvPr/>
        </p:nvSpPr>
        <p:spPr>
          <a:xfrm>
            <a:off x="3577052" y="2499956"/>
            <a:ext cx="3693457" cy="36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Spins vont précesser à </a:t>
            </a:r>
            <a:r>
              <a:rPr lang="fr-FR" dirty="0" err="1"/>
              <a:t>f</a:t>
            </a:r>
            <a:r>
              <a:rPr lang="fr-FR" baseline="-25000" dirty="0" err="1"/>
              <a:t>L</a:t>
            </a:r>
            <a:r>
              <a:rPr lang="fr-FR" dirty="0"/>
              <a:t>(y</a:t>
            </a:r>
            <a:r>
              <a:rPr lang="fr-FR" baseline="-25000" dirty="0"/>
              <a:t>6</a:t>
            </a:r>
            <a:r>
              <a:rPr lang="fr-FR" dirty="0"/>
              <a:t>)</a:t>
            </a:r>
            <a:endParaRPr lang="fr-FR" baseline="-25000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49C1F30-9EEC-4FC8-8249-B1D32CCD4BA1}"/>
              </a:ext>
            </a:extLst>
          </p:cNvPr>
          <p:cNvCxnSpPr/>
          <p:nvPr/>
        </p:nvCxnSpPr>
        <p:spPr>
          <a:xfrm>
            <a:off x="3443349" y="4066645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3E4BA38C-C47E-4481-8CBB-835BA26AABBF}"/>
              </a:ext>
            </a:extLst>
          </p:cNvPr>
          <p:cNvCxnSpPr/>
          <p:nvPr/>
        </p:nvCxnSpPr>
        <p:spPr>
          <a:xfrm>
            <a:off x="3443349" y="3742431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1553B543-7FC6-4202-A468-9FA3E80BFF2A}"/>
              </a:ext>
            </a:extLst>
          </p:cNvPr>
          <p:cNvCxnSpPr/>
          <p:nvPr/>
        </p:nvCxnSpPr>
        <p:spPr>
          <a:xfrm>
            <a:off x="3443349" y="3447754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3C9506F2-FB03-4147-BB7E-F3FCEAE11BEE}"/>
              </a:ext>
            </a:extLst>
          </p:cNvPr>
          <p:cNvCxnSpPr/>
          <p:nvPr/>
        </p:nvCxnSpPr>
        <p:spPr>
          <a:xfrm>
            <a:off x="3443349" y="3180149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4EF5C81A-4FF0-4963-AD99-CD458F4D5793}"/>
              </a:ext>
            </a:extLst>
          </p:cNvPr>
          <p:cNvCxnSpPr/>
          <p:nvPr/>
        </p:nvCxnSpPr>
        <p:spPr>
          <a:xfrm>
            <a:off x="3443349" y="2855935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ccolade fermante 12">
            <a:extLst>
              <a:ext uri="{FF2B5EF4-FFF2-40B4-BE49-F238E27FC236}">
                <a16:creationId xmlns:a16="http://schemas.microsoft.com/office/drawing/2014/main" id="{2AAA75C2-97A3-4A84-8A00-70670F277BED}"/>
              </a:ext>
            </a:extLst>
          </p:cNvPr>
          <p:cNvSpPr/>
          <p:nvPr/>
        </p:nvSpPr>
        <p:spPr>
          <a:xfrm>
            <a:off x="7270509" y="2267054"/>
            <a:ext cx="372341" cy="20491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37CCC5F-4E93-4FAF-B178-35173365A9F4}"/>
              </a:ext>
            </a:extLst>
          </p:cNvPr>
          <p:cNvSpPr txBox="1"/>
          <p:nvPr/>
        </p:nvSpPr>
        <p:spPr>
          <a:xfrm>
            <a:off x="7700813" y="2996144"/>
            <a:ext cx="129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Pendant un temps </a:t>
            </a:r>
            <a:r>
              <a:rPr lang="el-GR" dirty="0"/>
              <a:t>τ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Espace réservé du contenu 2">
                <a:extLst>
                  <a:ext uri="{FF2B5EF4-FFF2-40B4-BE49-F238E27FC236}">
                    <a16:creationId xmlns:a16="http://schemas.microsoft.com/office/drawing/2014/main" id="{B549D6EB-2377-4489-8ACC-E3AEC95EA8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4749" y="5306277"/>
                <a:ext cx="9447914" cy="1045345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A t=</a:t>
                </a:r>
                <a:r>
                  <a:rPr lang="el-GR" sz="1800" b="0" kern="0" dirty="0">
                    <a:ea typeface="ＭＳ Ｐゴシック"/>
                  </a:rPr>
                  <a:t>τ</a:t>
                </a:r>
                <a:r>
                  <a:rPr lang="fr-FR" sz="1800" b="0" kern="0" dirty="0">
                    <a:ea typeface="ＭＳ Ｐゴシック"/>
                  </a:rPr>
                  <a:t>, on arrête le gradient, les spins précessent alors de nouveau tous à la même fréquence (=</a:t>
                </a:r>
                <a:r>
                  <a:rPr lang="fr-FR" sz="1800" kern="0" dirty="0">
                    <a:ea typeface="ＭＳ Ｐゴシック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𝛾</m:t>
                        </m:r>
                      </m:num>
                      <m:den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2</m:t>
                        </m:r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800" b="0" i="1" kern="0">
                        <a:latin typeface="Cambria Math" panose="02040503050406030204" pitchFamily="18" charset="0"/>
                        <a:ea typeface="ＭＳ Ｐゴシック"/>
                      </a:rPr>
                      <m:t>.</m:t>
                    </m:r>
                    <m:sSub>
                      <m:sSubPr>
                        <m:ctrlP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  <m:t>𝐵</m:t>
                        </m:r>
                      </m:e>
                      <m:sub>
                        <m:r>
                          <a:rPr lang="fr-FR" sz="1800" b="0" i="1" kern="0" smtClean="0">
                            <a:latin typeface="Cambria Math" panose="02040503050406030204" pitchFamily="18" charset="0"/>
                            <a:ea typeface="ＭＳ Ｐゴシック"/>
                          </a:rPr>
                          <m:t>0</m:t>
                        </m:r>
                      </m:sub>
                    </m:sSub>
                  </m:oMath>
                </a14:m>
                <a:r>
                  <a:rPr lang="fr-FR" sz="1800" b="0" kern="0" dirty="0">
                    <a:ea typeface="ＭＳ Ｐゴシック"/>
                  </a:rPr>
                  <a:t>)</a:t>
                </a:r>
              </a:p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Quel est alors l’état des spins les uns par rapport aux autres ?</a:t>
                </a:r>
              </a:p>
            </p:txBody>
          </p:sp>
        </mc:Choice>
        <mc:Fallback xmlns="">
          <p:sp>
            <p:nvSpPr>
              <p:cNvPr id="71" name="Espace réservé du contenu 2">
                <a:extLst>
                  <a:ext uri="{FF2B5EF4-FFF2-40B4-BE49-F238E27FC236}">
                    <a16:creationId xmlns:a16="http://schemas.microsoft.com/office/drawing/2014/main" id="{B549D6EB-2377-4489-8ACC-E3AEC95EA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49" y="5306277"/>
                <a:ext cx="9447914" cy="1045345"/>
              </a:xfrm>
              <a:prstGeom prst="rect">
                <a:avLst/>
              </a:prstGeom>
              <a:blipFill>
                <a:blip r:embed="rId3"/>
                <a:stretch>
                  <a:fillRect l="-387" t="-5233" b="-17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5039EBD-0115-4D6B-BEA2-927A1C845AF8}"/>
                  </a:ext>
                </a:extLst>
              </p:cNvPr>
              <p:cNvSpPr/>
              <p:nvPr/>
            </p:nvSpPr>
            <p:spPr>
              <a:xfrm>
                <a:off x="4218542" y="4534225"/>
                <a:ext cx="2646943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(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𝑦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)=</m:t>
                      </m:r>
                      <m:f>
                        <m:f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𝑦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𝑦</m:t>
                      </m:r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5039EBD-0115-4D6B-BEA2-927A1C845A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8542" y="4534225"/>
                <a:ext cx="2646943" cy="5666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e 41">
            <a:extLst>
              <a:ext uri="{FF2B5EF4-FFF2-40B4-BE49-F238E27FC236}">
                <a16:creationId xmlns:a16="http://schemas.microsoft.com/office/drawing/2014/main" id="{ED259CA5-B091-4F9E-AAE2-D9A3DB31BBE0}"/>
              </a:ext>
            </a:extLst>
          </p:cNvPr>
          <p:cNvGrpSpPr/>
          <p:nvPr/>
        </p:nvGrpSpPr>
        <p:grpSpPr>
          <a:xfrm rot="5400000">
            <a:off x="6332643" y="2302556"/>
            <a:ext cx="690456" cy="707921"/>
            <a:chOff x="1079982" y="4672476"/>
            <a:chExt cx="690456" cy="70792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60F8EEB-F4F8-4D8B-9011-6371E5810B90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4" name="Connecteur droit avec flèche 43">
              <a:extLst>
                <a:ext uri="{FF2B5EF4-FFF2-40B4-BE49-F238E27FC236}">
                  <a16:creationId xmlns:a16="http://schemas.microsoft.com/office/drawing/2014/main" id="{0FA0530E-89E6-4884-AE90-405B65D683D9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03290A77-5D86-4CA8-A226-9D911DF01386}"/>
              </a:ext>
            </a:extLst>
          </p:cNvPr>
          <p:cNvGrpSpPr/>
          <p:nvPr/>
        </p:nvGrpSpPr>
        <p:grpSpPr>
          <a:xfrm rot="5400000">
            <a:off x="6357466" y="2697727"/>
            <a:ext cx="690456" cy="707921"/>
            <a:chOff x="1079982" y="4672476"/>
            <a:chExt cx="690456" cy="70792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2752475-5A55-4F8E-A3F3-F03750908C22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4047E8FD-F30D-48FB-9D10-FB57C1D11DB2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72FBF039-A4EB-47F1-A84A-3191A373279C}"/>
              </a:ext>
            </a:extLst>
          </p:cNvPr>
          <p:cNvGrpSpPr/>
          <p:nvPr/>
        </p:nvGrpSpPr>
        <p:grpSpPr>
          <a:xfrm rot="5400000">
            <a:off x="6386704" y="3558731"/>
            <a:ext cx="690456" cy="707921"/>
            <a:chOff x="1079982" y="4672476"/>
            <a:chExt cx="690456" cy="70792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875C2B9-5AB6-405B-BDB4-D317695001F8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830287C2-D244-440F-80F4-36ED1E3E93B5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E8C58122-55FE-4321-8082-DD19D652FEF7}"/>
              </a:ext>
            </a:extLst>
          </p:cNvPr>
          <p:cNvGrpSpPr/>
          <p:nvPr/>
        </p:nvGrpSpPr>
        <p:grpSpPr>
          <a:xfrm rot="5400000">
            <a:off x="6368357" y="2982111"/>
            <a:ext cx="690456" cy="707921"/>
            <a:chOff x="1079982" y="4672476"/>
            <a:chExt cx="690456" cy="707921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7EE8EDC-96DA-4026-953C-9EDFDBA6E3DC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4" name="Connecteur droit avec flèche 53">
              <a:extLst>
                <a:ext uri="{FF2B5EF4-FFF2-40B4-BE49-F238E27FC236}">
                  <a16:creationId xmlns:a16="http://schemas.microsoft.com/office/drawing/2014/main" id="{61243CEE-BD37-4613-A13F-B131B68D4197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68E89C67-C786-40C0-A740-975FF11902C3}"/>
              </a:ext>
            </a:extLst>
          </p:cNvPr>
          <p:cNvGrpSpPr/>
          <p:nvPr/>
        </p:nvGrpSpPr>
        <p:grpSpPr>
          <a:xfrm rot="5400000">
            <a:off x="6368357" y="3242942"/>
            <a:ext cx="690456" cy="707921"/>
            <a:chOff x="1079982" y="4672476"/>
            <a:chExt cx="690456" cy="707921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9BC96B0-98DD-486B-BDD9-D9CCF515BDC7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7" name="Connecteur droit avec flèche 66">
              <a:extLst>
                <a:ext uri="{FF2B5EF4-FFF2-40B4-BE49-F238E27FC236}">
                  <a16:creationId xmlns:a16="http://schemas.microsoft.com/office/drawing/2014/main" id="{EDC3F19D-E3EB-4EAF-84BB-E30A2B2831CE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40CFF30A-87FB-4190-A205-5B02CBFAB4B3}"/>
              </a:ext>
            </a:extLst>
          </p:cNvPr>
          <p:cNvGrpSpPr/>
          <p:nvPr/>
        </p:nvGrpSpPr>
        <p:grpSpPr>
          <a:xfrm rot="5400000">
            <a:off x="6400663" y="3849964"/>
            <a:ext cx="690456" cy="707921"/>
            <a:chOff x="1079982" y="4672476"/>
            <a:chExt cx="690456" cy="707921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A4BF332A-7E20-4AA5-8C8D-42BEAD3E864F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3" name="Connecteur droit avec flèche 72">
              <a:extLst>
                <a:ext uri="{FF2B5EF4-FFF2-40B4-BE49-F238E27FC236}">
                  <a16:creationId xmlns:a16="http://schemas.microsoft.com/office/drawing/2014/main" id="{4B27EE72-D6B2-43AA-9644-3B0884381775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D7F3B61-BAAF-4032-A974-BD9E144EEFE7}"/>
              </a:ext>
            </a:extLst>
          </p:cNvPr>
          <p:cNvCxnSpPr>
            <a:cxnSpLocks/>
          </p:cNvCxnSpPr>
          <p:nvPr/>
        </p:nvCxnSpPr>
        <p:spPr>
          <a:xfrm flipV="1">
            <a:off x="562789" y="2505471"/>
            <a:ext cx="2306051" cy="23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7EB1FF81-0F16-419F-8E05-68CB0C88791D}"/>
              </a:ext>
            </a:extLst>
          </p:cNvPr>
          <p:cNvCxnSpPr>
            <a:cxnSpLocks/>
          </p:cNvCxnSpPr>
          <p:nvPr/>
        </p:nvCxnSpPr>
        <p:spPr>
          <a:xfrm flipV="1">
            <a:off x="566695" y="2844008"/>
            <a:ext cx="2071161" cy="11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A85517C7-FEAB-4EE0-820B-82F7D0B1E213}"/>
              </a:ext>
            </a:extLst>
          </p:cNvPr>
          <p:cNvCxnSpPr>
            <a:cxnSpLocks/>
          </p:cNvCxnSpPr>
          <p:nvPr/>
        </p:nvCxnSpPr>
        <p:spPr>
          <a:xfrm flipV="1">
            <a:off x="569272" y="3152873"/>
            <a:ext cx="1900757" cy="11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FD1C9144-DCCB-4507-B2E5-4FD100868463}"/>
              </a:ext>
            </a:extLst>
          </p:cNvPr>
          <p:cNvCxnSpPr>
            <a:cxnSpLocks/>
          </p:cNvCxnSpPr>
          <p:nvPr/>
        </p:nvCxnSpPr>
        <p:spPr>
          <a:xfrm>
            <a:off x="551701" y="3542647"/>
            <a:ext cx="16717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4A8999C1-B253-41D0-BCE4-56FFC9A349AF}"/>
              </a:ext>
            </a:extLst>
          </p:cNvPr>
          <p:cNvCxnSpPr>
            <a:cxnSpLocks/>
          </p:cNvCxnSpPr>
          <p:nvPr/>
        </p:nvCxnSpPr>
        <p:spPr>
          <a:xfrm>
            <a:off x="582352" y="3916361"/>
            <a:ext cx="14207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>
            <a:extLst>
              <a:ext uri="{FF2B5EF4-FFF2-40B4-BE49-F238E27FC236}">
                <a16:creationId xmlns:a16="http://schemas.microsoft.com/office/drawing/2014/main" id="{8179EBEB-71AD-4477-BC8A-E9C5A96CC3A7}"/>
              </a:ext>
            </a:extLst>
          </p:cNvPr>
          <p:cNvCxnSpPr>
            <a:cxnSpLocks/>
          </p:cNvCxnSpPr>
          <p:nvPr/>
        </p:nvCxnSpPr>
        <p:spPr>
          <a:xfrm>
            <a:off x="582352" y="4284784"/>
            <a:ext cx="11334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E1B83EEB-28B4-45ED-96F9-153F10A413BD}"/>
              </a:ext>
            </a:extLst>
          </p:cNvPr>
          <p:cNvSpPr/>
          <p:nvPr/>
        </p:nvSpPr>
        <p:spPr>
          <a:xfrm>
            <a:off x="91870" y="6490031"/>
            <a:ext cx="42448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hlinkClick r:id="rId5"/>
              </a:rPr>
              <a:t>Codage spatial du signal : Codage de phase | </a:t>
            </a:r>
            <a:r>
              <a:rPr lang="fr-FR" sz="1200" dirty="0" err="1">
                <a:hlinkClick r:id="rId5"/>
              </a:rPr>
              <a:t>e-MRI</a:t>
            </a:r>
            <a:r>
              <a:rPr lang="fr-FR" sz="1200" dirty="0">
                <a:hlinkClick r:id="rId5"/>
              </a:rPr>
              <a:t> (imaios.com)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9930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0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2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4" dur="3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6" dur="4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8" dur="4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Codage de phase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5" name="Espace réservé du contenu 2">
                <a:extLst>
                  <a:ext uri="{FF2B5EF4-FFF2-40B4-BE49-F238E27FC236}">
                    <a16:creationId xmlns:a16="http://schemas.microsoft.com/office/drawing/2014/main" id="{BABDE463-1DD9-4AA1-ACB8-C6229CCF74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0810" y="1292036"/>
                <a:ext cx="9447914" cy="923712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A t=</a:t>
                </a:r>
                <a:r>
                  <a:rPr lang="el-GR" sz="1800" b="0" kern="0" dirty="0">
                    <a:ea typeface="ＭＳ Ｐゴシック"/>
                  </a:rPr>
                  <a:t>τ</a:t>
                </a:r>
                <a:r>
                  <a:rPr lang="fr-FR" sz="1800" b="0" kern="0" dirty="0">
                    <a:ea typeface="ＭＳ Ｐゴシック"/>
                  </a:rPr>
                  <a:t>, on arrête le gradient, les spins précessent alors de nouveau tous à la même fréquence (=</a:t>
                </a:r>
                <a:r>
                  <a:rPr lang="fr-FR" sz="1800" kern="0" dirty="0">
                    <a:ea typeface="ＭＳ Ｐゴシック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𝛾</m:t>
                        </m:r>
                      </m:num>
                      <m:den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2</m:t>
                        </m:r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800" b="0" i="1" kern="0">
                        <a:latin typeface="Cambria Math" panose="02040503050406030204" pitchFamily="18" charset="0"/>
                        <a:ea typeface="ＭＳ Ｐゴシック"/>
                      </a:rPr>
                      <m:t>.</m:t>
                    </m:r>
                    <m:sSub>
                      <m:sSub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𝐵</m:t>
                        </m:r>
                      </m:e>
                      <m:sub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0</m:t>
                        </m:r>
                      </m:sub>
                    </m:sSub>
                  </m:oMath>
                </a14:m>
                <a:r>
                  <a:rPr lang="fr-FR" sz="1800" b="0" kern="0" dirty="0">
                    <a:ea typeface="ＭＳ Ｐゴシック"/>
                  </a:rPr>
                  <a:t>)</a:t>
                </a:r>
              </a:p>
              <a:p>
                <a:pPr>
                  <a:buClr>
                    <a:srgbClr val="00A7F2"/>
                  </a:buClr>
                  <a:defRPr/>
                </a:pPr>
                <a:r>
                  <a:rPr lang="fr-FR" sz="1800" b="0" kern="0" dirty="0">
                    <a:ea typeface="ＭＳ Ｐゴシック"/>
                  </a:rPr>
                  <a:t>Quel est alors l’état des spins les uns par rapport aux autres ?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335" name="Espace réservé du contenu 2">
                <a:extLst>
                  <a:ext uri="{FF2B5EF4-FFF2-40B4-BE49-F238E27FC236}">
                    <a16:creationId xmlns:a16="http://schemas.microsoft.com/office/drawing/2014/main" id="{BABDE463-1DD9-4AA1-ACB8-C6229CCF7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10" y="1292036"/>
                <a:ext cx="9447914" cy="923712"/>
              </a:xfrm>
              <a:prstGeom prst="rect">
                <a:avLst/>
              </a:prstGeom>
              <a:blipFill>
                <a:blip r:embed="rId2"/>
                <a:stretch>
                  <a:fillRect l="-258" t="-5298" b="-92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 Box 324">
            <a:extLst>
              <a:ext uri="{FF2B5EF4-FFF2-40B4-BE49-F238E27FC236}">
                <a16:creationId xmlns:a16="http://schemas.microsoft.com/office/drawing/2014/main" id="{D72B842D-D9B7-4F1B-B5C7-22FA2A46E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1769" y="4642245"/>
            <a:ext cx="372341" cy="24622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600" b="1" dirty="0"/>
              <a:t>x</a:t>
            </a:r>
          </a:p>
        </p:txBody>
      </p:sp>
      <p:sp>
        <p:nvSpPr>
          <p:cNvPr id="55" name="Line 327">
            <a:extLst>
              <a:ext uri="{FF2B5EF4-FFF2-40B4-BE49-F238E27FC236}">
                <a16:creationId xmlns:a16="http://schemas.microsoft.com/office/drawing/2014/main" id="{478BEF0C-5EC6-49FF-9520-E8DC304C85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61144" y="2461969"/>
            <a:ext cx="0" cy="21802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de-DE">
              <a:solidFill>
                <a:prstClr val="white"/>
              </a:solidFill>
            </a:endParaRPr>
          </a:p>
        </p:txBody>
      </p:sp>
      <p:sp>
        <p:nvSpPr>
          <p:cNvPr id="56" name="Line 328">
            <a:extLst>
              <a:ext uri="{FF2B5EF4-FFF2-40B4-BE49-F238E27FC236}">
                <a16:creationId xmlns:a16="http://schemas.microsoft.com/office/drawing/2014/main" id="{3968C8E3-E7C2-4EB5-8DCF-56F7FBFC1A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1144" y="4642245"/>
            <a:ext cx="390784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de-DE">
              <a:solidFill>
                <a:prstClr val="white"/>
              </a:solidFill>
            </a:endParaRPr>
          </a:p>
        </p:txBody>
      </p:sp>
      <p:sp>
        <p:nvSpPr>
          <p:cNvPr id="58" name="Text Box 330">
            <a:extLst>
              <a:ext uri="{FF2B5EF4-FFF2-40B4-BE49-F238E27FC236}">
                <a16:creationId xmlns:a16="http://schemas.microsoft.com/office/drawing/2014/main" id="{09EF6F7D-F3D5-4818-ACC1-3963F118E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159" y="2230353"/>
            <a:ext cx="263985" cy="24622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600" b="1" dirty="0"/>
              <a:t>y</a:t>
            </a:r>
          </a:p>
        </p:txBody>
      </p:sp>
      <p:sp>
        <p:nvSpPr>
          <p:cNvPr id="71" name="Espace réservé du contenu 2">
            <a:extLst>
              <a:ext uri="{FF2B5EF4-FFF2-40B4-BE49-F238E27FC236}">
                <a16:creationId xmlns:a16="http://schemas.microsoft.com/office/drawing/2014/main" id="{B549D6EB-2377-4489-8ACC-E3AEC95EA8CD}"/>
              </a:ext>
            </a:extLst>
          </p:cNvPr>
          <p:cNvSpPr txBox="1">
            <a:spLocks/>
          </p:cNvSpPr>
          <p:nvPr/>
        </p:nvSpPr>
        <p:spPr>
          <a:xfrm>
            <a:off x="360810" y="5362636"/>
            <a:ext cx="9447914" cy="104534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27" name="Espace réservé du contenu 2">
            <a:extLst>
              <a:ext uri="{FF2B5EF4-FFF2-40B4-BE49-F238E27FC236}">
                <a16:creationId xmlns:a16="http://schemas.microsoft.com/office/drawing/2014/main" id="{68787126-3046-4309-94A8-B848C8C6B57A}"/>
              </a:ext>
            </a:extLst>
          </p:cNvPr>
          <p:cNvSpPr txBox="1">
            <a:spLocks/>
          </p:cNvSpPr>
          <p:nvPr/>
        </p:nvSpPr>
        <p:spPr>
          <a:xfrm>
            <a:off x="229043" y="5391143"/>
            <a:ext cx="9447914" cy="9237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Les spins vont avoir une </a:t>
            </a:r>
            <a:r>
              <a:rPr lang="fr-FR" sz="1800" kern="0" dirty="0">
                <a:ea typeface="ＭＳ Ｐゴシック"/>
              </a:rPr>
              <a:t>phase </a:t>
            </a:r>
            <a:r>
              <a:rPr lang="fr-FR" sz="1800" b="0" kern="0" dirty="0">
                <a:ea typeface="ＭＳ Ｐゴシック"/>
              </a:rPr>
              <a:t>(« orientation » sur le cercle) qui va varier linéairement suivant leur position </a:t>
            </a:r>
            <a:r>
              <a:rPr lang="fr-FR" sz="1800" b="0" i="1" kern="0" dirty="0">
                <a:ea typeface="ＭＳ Ｐゴシック"/>
              </a:rPr>
              <a:t>y</a:t>
            </a:r>
            <a:r>
              <a:rPr lang="fr-FR" sz="1800" b="0" kern="0" dirty="0">
                <a:ea typeface="ＭＳ Ｐゴシック"/>
              </a:rPr>
              <a:t> à la fin de l’application du gradient </a:t>
            </a:r>
            <a:r>
              <a:rPr lang="fr-FR" sz="1800" b="0" i="1" kern="0" dirty="0">
                <a:ea typeface="ＭＳ Ｐゴシック"/>
              </a:rPr>
              <a:t>Gy</a:t>
            </a:r>
            <a:r>
              <a:rPr lang="fr-FR" sz="1800" b="0" kern="0" dirty="0">
                <a:ea typeface="ＭＳ Ｐゴシック"/>
              </a:rPr>
              <a:t>, appelé </a:t>
            </a:r>
            <a:r>
              <a:rPr lang="fr-FR" sz="1800" b="0" i="1" kern="0" dirty="0">
                <a:ea typeface="ＭＳ Ｐゴシック"/>
              </a:rPr>
              <a:t>gradient de phase</a:t>
            </a:r>
            <a:r>
              <a:rPr lang="fr-FR" sz="1800" b="0" kern="0" dirty="0">
                <a:ea typeface="ＭＳ Ｐゴシック"/>
              </a:rPr>
              <a:t>. 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 </a:t>
            </a:r>
            <a:r>
              <a:rPr lang="fr-FR" sz="1800" kern="0" dirty="0">
                <a:ea typeface="ＭＳ Ｐゴシック"/>
                <a:sym typeface="Wingdings" panose="05000000000000000000" pitchFamily="2" charset="2"/>
              </a:rPr>
              <a:t>codage de phase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883193-11E0-47D4-8F7F-58DDEAB80A7E}"/>
              </a:ext>
            </a:extLst>
          </p:cNvPr>
          <p:cNvSpPr/>
          <p:nvPr/>
        </p:nvSpPr>
        <p:spPr>
          <a:xfrm>
            <a:off x="2206157" y="2569644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kern="0" dirty="0">
                <a:ea typeface="ＭＳ Ｐゴシック"/>
              </a:rPr>
              <a:t>A t=</a:t>
            </a:r>
            <a:r>
              <a:rPr lang="el-GR" kern="0" dirty="0">
                <a:ea typeface="ＭＳ Ｐゴシック"/>
              </a:rPr>
              <a:t>τ</a:t>
            </a:r>
            <a:r>
              <a:rPr lang="fr-FR" kern="0" dirty="0">
                <a:ea typeface="ＭＳ Ｐゴシック"/>
              </a:rPr>
              <a:t> :</a:t>
            </a:r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39B6E9B-D3EF-45F2-9239-49DD52053FFC}"/>
              </a:ext>
            </a:extLst>
          </p:cNvPr>
          <p:cNvGrpSpPr/>
          <p:nvPr/>
        </p:nvGrpSpPr>
        <p:grpSpPr>
          <a:xfrm rot="7316050">
            <a:off x="4961732" y="2461916"/>
            <a:ext cx="690456" cy="707921"/>
            <a:chOff x="1079982" y="4672476"/>
            <a:chExt cx="690456" cy="7079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A295A58-9499-4283-9EAC-475193A86750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772E6401-3EBE-4281-A508-3FEEF098CF8C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519D064-0731-4357-B85F-47FB1D144B35}"/>
              </a:ext>
            </a:extLst>
          </p:cNvPr>
          <p:cNvGrpSpPr/>
          <p:nvPr/>
        </p:nvGrpSpPr>
        <p:grpSpPr>
          <a:xfrm rot="5400000">
            <a:off x="4986555" y="2865529"/>
            <a:ext cx="690456" cy="707921"/>
            <a:chOff x="1079982" y="4672476"/>
            <a:chExt cx="690456" cy="70792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7854F58-D16A-4379-822D-BF4D8F102AB5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D42D585A-56EC-49E0-A8BA-063B6E6B4A93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092B596E-6666-450A-896B-B11772B28A25}"/>
              </a:ext>
            </a:extLst>
          </p:cNvPr>
          <p:cNvGrpSpPr/>
          <p:nvPr/>
        </p:nvGrpSpPr>
        <p:grpSpPr>
          <a:xfrm>
            <a:off x="5068358" y="3901443"/>
            <a:ext cx="690456" cy="707921"/>
            <a:chOff x="1079982" y="4672476"/>
            <a:chExt cx="690456" cy="70792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57DFEE-F3A1-45EC-AAB1-81C9D33994CE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74D057B9-B372-4EE3-A374-3D88AEA3BCF5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001F303-6A18-4F9C-944D-2BFC19ED91D0}"/>
              </a:ext>
            </a:extLst>
          </p:cNvPr>
          <p:cNvGrpSpPr/>
          <p:nvPr/>
        </p:nvGrpSpPr>
        <p:grpSpPr>
          <a:xfrm rot="4130317">
            <a:off x="5006777" y="3210150"/>
            <a:ext cx="690456" cy="707921"/>
            <a:chOff x="1079982" y="4672476"/>
            <a:chExt cx="690456" cy="70792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F1F961-937B-456C-B4BA-9F10A1BCEEBD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B17543E0-39F7-43FC-A3CD-6C275D4A3255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6C81D63-84DE-4BD9-B03D-8AE3B8F14774}"/>
              </a:ext>
            </a:extLst>
          </p:cNvPr>
          <p:cNvGrpSpPr/>
          <p:nvPr/>
        </p:nvGrpSpPr>
        <p:grpSpPr>
          <a:xfrm rot="2721733">
            <a:off x="5081857" y="3548871"/>
            <a:ext cx="666416" cy="707921"/>
            <a:chOff x="1079982" y="4672476"/>
            <a:chExt cx="690456" cy="70792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92C1162-7F49-4DCC-AB30-25CD77693BBC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8" name="Connecteur droit avec flèche 27">
              <a:extLst>
                <a:ext uri="{FF2B5EF4-FFF2-40B4-BE49-F238E27FC236}">
                  <a16:creationId xmlns:a16="http://schemas.microsoft.com/office/drawing/2014/main" id="{50B1C8C6-FC29-47B6-8BFB-4ACA2404EEC4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CCADC1D-E8E9-4ED6-9B0F-B85E1D7B72CF}"/>
              </a:ext>
            </a:extLst>
          </p:cNvPr>
          <p:cNvCxnSpPr/>
          <p:nvPr/>
        </p:nvCxnSpPr>
        <p:spPr>
          <a:xfrm>
            <a:off x="3461144" y="4276165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2A4133A3-BF9E-49E4-A5BF-0FF97B393A6D}"/>
              </a:ext>
            </a:extLst>
          </p:cNvPr>
          <p:cNvCxnSpPr/>
          <p:nvPr/>
        </p:nvCxnSpPr>
        <p:spPr>
          <a:xfrm>
            <a:off x="3461144" y="3951951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166C845-6B63-468E-BF59-D199E7DD6CD0}"/>
              </a:ext>
            </a:extLst>
          </p:cNvPr>
          <p:cNvCxnSpPr/>
          <p:nvPr/>
        </p:nvCxnSpPr>
        <p:spPr>
          <a:xfrm>
            <a:off x="3461144" y="3657274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D3AA11A-C6B1-4007-B69C-3F9444936A4A}"/>
              </a:ext>
            </a:extLst>
          </p:cNvPr>
          <p:cNvCxnSpPr/>
          <p:nvPr/>
        </p:nvCxnSpPr>
        <p:spPr>
          <a:xfrm>
            <a:off x="3443539" y="3374657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7F3145A-8EC2-44C1-8A5E-C202A72278A1}"/>
              </a:ext>
            </a:extLst>
          </p:cNvPr>
          <p:cNvCxnSpPr/>
          <p:nvPr/>
        </p:nvCxnSpPr>
        <p:spPr>
          <a:xfrm>
            <a:off x="3461144" y="3065455"/>
            <a:ext cx="3638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69322B6-B62F-4B58-B921-8C7E713F0877}"/>
              </a:ext>
            </a:extLst>
          </p:cNvPr>
          <p:cNvGrpSpPr/>
          <p:nvPr/>
        </p:nvGrpSpPr>
        <p:grpSpPr>
          <a:xfrm rot="18783122">
            <a:off x="5050562" y="4146005"/>
            <a:ext cx="690456" cy="707921"/>
            <a:chOff x="1079982" y="4672476"/>
            <a:chExt cx="690456" cy="7079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B178055-94A5-4F19-81A0-085520CF241B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D8EBE787-91FF-4F0F-A4BF-88CE8FF0FD24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1440E12-74E4-4FDF-ACEE-DA0249DCCF7C}"/>
                  </a:ext>
                </a:extLst>
              </p:cNvPr>
              <p:cNvSpPr txBox="1"/>
              <p:nvPr/>
            </p:nvSpPr>
            <p:spPr>
              <a:xfrm>
                <a:off x="7025657" y="2675106"/>
                <a:ext cx="526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1440E12-74E4-4FDF-ACEE-DA0249DCC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657" y="2675106"/>
                <a:ext cx="52604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66499D3-C80E-4557-ABB1-6E43CEAB183D}"/>
                  </a:ext>
                </a:extLst>
              </p:cNvPr>
              <p:cNvSpPr txBox="1"/>
              <p:nvPr/>
            </p:nvSpPr>
            <p:spPr>
              <a:xfrm>
                <a:off x="7025656" y="3071672"/>
                <a:ext cx="526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66499D3-C80E-4557-ABB1-6E43CEAB1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656" y="3071672"/>
                <a:ext cx="52604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36A240E-A72D-40CA-A01A-82192D5EF851}"/>
                  </a:ext>
                </a:extLst>
              </p:cNvPr>
              <p:cNvSpPr txBox="1"/>
              <p:nvPr/>
            </p:nvSpPr>
            <p:spPr>
              <a:xfrm>
                <a:off x="7047804" y="3365399"/>
                <a:ext cx="526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36A240E-A72D-40CA-A01A-82192D5EF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804" y="3365399"/>
                <a:ext cx="52604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EEBC9B37-BD68-4337-B3BC-64DBB3D84F81}"/>
                  </a:ext>
                </a:extLst>
              </p:cNvPr>
              <p:cNvSpPr txBox="1"/>
              <p:nvPr/>
            </p:nvSpPr>
            <p:spPr>
              <a:xfrm>
                <a:off x="7053126" y="3657342"/>
                <a:ext cx="526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EEBC9B37-BD68-4337-B3BC-64DBB3D84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126" y="3657342"/>
                <a:ext cx="52604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A5CBCFAD-59DB-4A2A-9B1E-32679E89DDE7}"/>
                  </a:ext>
                </a:extLst>
              </p:cNvPr>
              <p:cNvSpPr txBox="1"/>
              <p:nvPr/>
            </p:nvSpPr>
            <p:spPr>
              <a:xfrm>
                <a:off x="7047804" y="3967496"/>
                <a:ext cx="526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A5CBCFAD-59DB-4A2A-9B1E-32679E89D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804" y="3967496"/>
                <a:ext cx="52604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1FFE8A63-9068-4146-85DF-948F396425CC}"/>
                  </a:ext>
                </a:extLst>
              </p:cNvPr>
              <p:cNvSpPr txBox="1"/>
              <p:nvPr/>
            </p:nvSpPr>
            <p:spPr>
              <a:xfrm>
                <a:off x="7085540" y="4270455"/>
                <a:ext cx="5207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1FFE8A63-9068-4146-85DF-948F39642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5540" y="4270455"/>
                <a:ext cx="52071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00552829-BD12-475E-8265-E383A06FF733}"/>
              </a:ext>
            </a:extLst>
          </p:cNvPr>
          <p:cNvCxnSpPr>
            <a:cxnSpLocks/>
          </p:cNvCxnSpPr>
          <p:nvPr/>
        </p:nvCxnSpPr>
        <p:spPr>
          <a:xfrm flipH="1">
            <a:off x="1836326" y="2535775"/>
            <a:ext cx="24907" cy="222958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1CA3A4A-2323-4E60-AE9C-22D9B2CDB9D8}"/>
                  </a:ext>
                </a:extLst>
              </p:cNvPr>
              <p:cNvSpPr/>
              <p:nvPr/>
            </p:nvSpPr>
            <p:spPr>
              <a:xfrm>
                <a:off x="1881690" y="4472628"/>
                <a:ext cx="4870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1CA3A4A-2323-4E60-AE9C-22D9B2CDB9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690" y="4472628"/>
                <a:ext cx="48705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16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Codage de phase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7" name="Espace réservé du contenu 2">
            <a:extLst>
              <a:ext uri="{FF2B5EF4-FFF2-40B4-BE49-F238E27FC236}">
                <a16:creationId xmlns:a16="http://schemas.microsoft.com/office/drawing/2014/main" id="{68787126-3046-4309-94A8-B848C8C6B57A}"/>
              </a:ext>
            </a:extLst>
          </p:cNvPr>
          <p:cNvSpPr txBox="1">
            <a:spLocks/>
          </p:cNvSpPr>
          <p:nvPr/>
        </p:nvSpPr>
        <p:spPr>
          <a:xfrm>
            <a:off x="229043" y="5220107"/>
            <a:ext cx="9447914" cy="109474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Les spins vont avoir une </a:t>
            </a:r>
            <a:r>
              <a:rPr lang="fr-FR" sz="1800" kern="0" dirty="0">
                <a:ea typeface="ＭＳ Ｐゴシック"/>
              </a:rPr>
              <a:t>phase</a:t>
            </a:r>
            <a:r>
              <a:rPr lang="fr-FR" sz="1800" b="0" kern="0" dirty="0">
                <a:ea typeface="ＭＳ Ｐゴシック"/>
              </a:rPr>
              <a:t> qui va varier linéairement suivant leur position </a:t>
            </a:r>
            <a:r>
              <a:rPr lang="fr-FR" sz="1800" b="0" i="1" kern="0" dirty="0">
                <a:ea typeface="ＭＳ Ｐゴシック"/>
              </a:rPr>
              <a:t>y</a:t>
            </a:r>
            <a:r>
              <a:rPr lang="fr-FR" sz="1800" b="0" kern="0" dirty="0">
                <a:ea typeface="ＭＳ Ｐゴシック"/>
              </a:rPr>
              <a:t> 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 </a:t>
            </a:r>
            <a:r>
              <a:rPr lang="fr-FR" sz="1800" b="0" kern="0" dirty="0">
                <a:ea typeface="ＭＳ Ｐゴシック"/>
              </a:rPr>
              <a:t>à la fin de l’application du gradient </a:t>
            </a:r>
            <a:r>
              <a:rPr lang="fr-FR" sz="1800" b="0" i="1" kern="0" dirty="0">
                <a:ea typeface="ＭＳ Ｐゴシック"/>
              </a:rPr>
              <a:t>Gy (en </a:t>
            </a:r>
            <a:r>
              <a:rPr lang="fr-FR" sz="1800" b="0" kern="0" dirty="0">
                <a:solidFill>
                  <a:srgbClr val="FF0000"/>
                </a:solidFill>
                <a:ea typeface="ＭＳ Ｐゴシック"/>
              </a:rPr>
              <a:t>2</a:t>
            </a:r>
            <a:r>
              <a:rPr lang="fr-FR" sz="1800" b="0" i="1" kern="0" dirty="0">
                <a:ea typeface="ＭＳ Ｐゴシック"/>
              </a:rPr>
              <a:t> sur le schéma ci-dessus), </a:t>
            </a:r>
            <a:r>
              <a:rPr lang="fr-FR" sz="1800" b="0" kern="0" dirty="0">
                <a:ea typeface="ＭＳ Ｐゴシック"/>
              </a:rPr>
              <a:t>un déphasage entre les spins persiste, dépendant dans la position </a:t>
            </a:r>
            <a:r>
              <a:rPr lang="fr-FR" sz="1800" b="0" i="1" kern="0" dirty="0">
                <a:ea typeface="ＭＳ Ｐゴシック"/>
              </a:rPr>
              <a:t>y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Ce gradient est appelé </a:t>
            </a:r>
            <a:r>
              <a:rPr lang="fr-FR" sz="1800" b="0" i="1" kern="0" dirty="0">
                <a:ea typeface="ＭＳ Ｐゴシック"/>
              </a:rPr>
              <a:t>gradient de phase</a:t>
            </a:r>
            <a:r>
              <a:rPr lang="fr-FR" sz="1800" b="0" kern="0" dirty="0">
                <a:ea typeface="ＭＳ Ｐゴシック"/>
              </a:rPr>
              <a:t>. 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 </a:t>
            </a:r>
            <a:r>
              <a:rPr lang="fr-FR" sz="1800" kern="0" dirty="0">
                <a:ea typeface="ＭＳ Ｐゴシック"/>
                <a:sym typeface="Wingdings" panose="05000000000000000000" pitchFamily="2" charset="2"/>
              </a:rPr>
              <a:t>codage de phase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727D2F-9113-458C-A22F-1F75261E9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983" y="1112993"/>
            <a:ext cx="4229467" cy="3932261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60C8EFB-759F-45DD-A51C-C6869CEC0A0C}"/>
              </a:ext>
            </a:extLst>
          </p:cNvPr>
          <p:cNvSpPr/>
          <p:nvPr/>
        </p:nvSpPr>
        <p:spPr>
          <a:xfrm>
            <a:off x="2079422" y="2863161"/>
            <a:ext cx="2398544" cy="7760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72D4AD5-D4C1-4CF6-B58C-D6DC73754DA2}"/>
              </a:ext>
            </a:extLst>
          </p:cNvPr>
          <p:cNvCxnSpPr>
            <a:cxnSpLocks/>
          </p:cNvCxnSpPr>
          <p:nvPr/>
        </p:nvCxnSpPr>
        <p:spPr>
          <a:xfrm>
            <a:off x="4025153" y="1112993"/>
            <a:ext cx="0" cy="35076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782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Codage de fréquence (lecture)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7" name="Espace réservé du contenu 2">
            <a:extLst>
              <a:ext uri="{FF2B5EF4-FFF2-40B4-BE49-F238E27FC236}">
                <a16:creationId xmlns:a16="http://schemas.microsoft.com/office/drawing/2014/main" id="{68787126-3046-4309-94A8-B848C8C6B57A}"/>
              </a:ext>
            </a:extLst>
          </p:cNvPr>
          <p:cNvSpPr txBox="1">
            <a:spLocks/>
          </p:cNvSpPr>
          <p:nvPr/>
        </p:nvSpPr>
        <p:spPr>
          <a:xfrm>
            <a:off x="229043" y="1249471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Après (1) l’impulsion RF + gradient de sélection de coupe et (2) gradient de phase, un dernier </a:t>
            </a:r>
            <a:r>
              <a:rPr lang="fr-FR" sz="1800" kern="0" dirty="0">
                <a:ea typeface="ＭＳ Ｐゴシック"/>
              </a:rPr>
              <a:t>gradient</a:t>
            </a:r>
            <a:r>
              <a:rPr lang="fr-FR" sz="1800" b="0" kern="0" dirty="0">
                <a:ea typeface="ＭＳ Ｐゴシック"/>
              </a:rPr>
              <a:t> va être appliqué, </a:t>
            </a:r>
            <a:r>
              <a:rPr lang="fr-FR" sz="1800" kern="0" dirty="0">
                <a:ea typeface="ＭＳ Ｐゴシック"/>
              </a:rPr>
              <a:t>pendant la lecture du signal</a:t>
            </a:r>
            <a:r>
              <a:rPr lang="fr-FR" sz="1800" b="0" kern="0" dirty="0">
                <a:ea typeface="ＭＳ Ｐゴシック"/>
              </a:rPr>
              <a:t>.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17" name="Text Box 324">
            <a:extLst>
              <a:ext uri="{FF2B5EF4-FFF2-40B4-BE49-F238E27FC236}">
                <a16:creationId xmlns:a16="http://schemas.microsoft.com/office/drawing/2014/main" id="{07BC2DE4-2242-4062-ACAB-FF2738905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415" y="4468056"/>
            <a:ext cx="372341" cy="24622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600" b="1" dirty="0"/>
              <a:t>x</a:t>
            </a:r>
          </a:p>
        </p:txBody>
      </p:sp>
      <p:sp>
        <p:nvSpPr>
          <p:cNvPr id="18" name="Line 327">
            <a:extLst>
              <a:ext uri="{FF2B5EF4-FFF2-40B4-BE49-F238E27FC236}">
                <a16:creationId xmlns:a16="http://schemas.microsoft.com/office/drawing/2014/main" id="{A832B9B7-2749-402C-A351-770DACC332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74790" y="2287780"/>
            <a:ext cx="0" cy="21802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Line 328">
            <a:extLst>
              <a:ext uri="{FF2B5EF4-FFF2-40B4-BE49-F238E27FC236}">
                <a16:creationId xmlns:a16="http://schemas.microsoft.com/office/drawing/2014/main" id="{99089B23-8832-4A77-A442-D559B0531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4790" y="4468056"/>
            <a:ext cx="390784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de-DE">
              <a:solidFill>
                <a:prstClr val="white"/>
              </a:solidFill>
            </a:endParaRPr>
          </a:p>
        </p:txBody>
      </p:sp>
      <p:sp>
        <p:nvSpPr>
          <p:cNvPr id="20" name="Text Box 330">
            <a:extLst>
              <a:ext uri="{FF2B5EF4-FFF2-40B4-BE49-F238E27FC236}">
                <a16:creationId xmlns:a16="http://schemas.microsoft.com/office/drawing/2014/main" id="{19E670B7-52AE-4757-A4D5-4DF5A7D3E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805" y="2056164"/>
            <a:ext cx="263985" cy="24622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600" b="1" dirty="0"/>
              <a:t>y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AF7AAC9-0F8F-4742-92C5-96D4046A6E10}"/>
              </a:ext>
            </a:extLst>
          </p:cNvPr>
          <p:cNvCxnSpPr>
            <a:cxnSpLocks/>
          </p:cNvCxnSpPr>
          <p:nvPr/>
        </p:nvCxnSpPr>
        <p:spPr>
          <a:xfrm flipH="1">
            <a:off x="3757903" y="4692371"/>
            <a:ext cx="3341615" cy="9328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664CEFC-9949-4413-B651-7600BE3FC56F}"/>
                  </a:ext>
                </a:extLst>
              </p:cNvPr>
              <p:cNvSpPr txBox="1"/>
              <p:nvPr/>
            </p:nvSpPr>
            <p:spPr>
              <a:xfrm>
                <a:off x="4184766" y="4854314"/>
                <a:ext cx="1225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664CEFC-9949-4413-B651-7600BE3FC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766" y="4854314"/>
                <a:ext cx="122552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CA47472-A969-4789-AB5B-183C905F1470}"/>
                  </a:ext>
                </a:extLst>
              </p:cNvPr>
              <p:cNvSpPr/>
              <p:nvPr/>
            </p:nvSpPr>
            <p:spPr>
              <a:xfrm>
                <a:off x="709828" y="4692371"/>
                <a:ext cx="2701060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𝑓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𝐿</m:t>
                          </m:r>
                        </m:sub>
                      </m:sSub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(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𝑥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)=</m:t>
                      </m:r>
                      <m:f>
                        <m:f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fPr>
                        <m:num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𝛾</m:t>
                          </m:r>
                        </m:num>
                        <m:den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2</m:t>
                          </m:r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𝜋</m:t>
                          </m:r>
                        </m:den>
                      </m:f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.(</m:t>
                      </m:r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𝐵</m:t>
                          </m:r>
                        </m:e>
                        <m:sub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0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+</m:t>
                      </m:r>
                      <m:sSub>
                        <m:sSubPr>
                          <m:ctrlP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 panose="02040503050406030204" pitchFamily="18" charset="0"/>
                              <a:ea typeface="ＭＳ Ｐゴシック"/>
                            </a:rPr>
                            <m:t>𝐺</m:t>
                          </m:r>
                        </m:e>
                        <m:sub>
                          <m:r>
                            <a:rPr lang="fr-FR" b="0" i="1" kern="0" smtClean="0">
                              <a:latin typeface="Cambria Math" panose="02040503050406030204" pitchFamily="18" charset="0"/>
                              <a:ea typeface="ＭＳ Ｐゴシック"/>
                            </a:rPr>
                            <m:t>𝑥</m:t>
                          </m:r>
                        </m:sub>
                      </m:sSub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.</m:t>
                      </m:r>
                      <m:r>
                        <a:rPr lang="fr-FR" b="0" i="1" kern="0" smtClean="0">
                          <a:latin typeface="Cambria Math" panose="02040503050406030204" pitchFamily="18" charset="0"/>
                          <a:ea typeface="ＭＳ Ｐゴシック"/>
                        </a:rPr>
                        <m:t>𝑥</m:t>
                      </m:r>
                      <m:r>
                        <a:rPr lang="fr-FR" i="1" kern="0">
                          <a:latin typeface="Cambria Math" panose="02040503050406030204" pitchFamily="18" charset="0"/>
                          <a:ea typeface="ＭＳ Ｐゴシック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CA47472-A969-4789-AB5B-183C905F14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28" y="4692371"/>
                <a:ext cx="2701060" cy="5666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83F22C6A-CB48-4881-8F64-6A3159239CB5}"/>
              </a:ext>
            </a:extLst>
          </p:cNvPr>
          <p:cNvSpPr/>
          <p:nvPr/>
        </p:nvSpPr>
        <p:spPr>
          <a:xfrm>
            <a:off x="3431823" y="3031495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1</a:t>
            </a:r>
            <a:r>
              <a:rPr lang="fr-FR" sz="1400" dirty="0"/>
              <a:t>)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B5B2341-B84D-4333-A73F-471A97D7C948}"/>
              </a:ext>
            </a:extLst>
          </p:cNvPr>
          <p:cNvCxnSpPr/>
          <p:nvPr/>
        </p:nvCxnSpPr>
        <p:spPr>
          <a:xfrm>
            <a:off x="3896613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E7D841BD-4C07-4D9B-9F1C-564E548E6AF1}"/>
              </a:ext>
            </a:extLst>
          </p:cNvPr>
          <p:cNvCxnSpPr/>
          <p:nvPr/>
        </p:nvCxnSpPr>
        <p:spPr>
          <a:xfrm>
            <a:off x="4300025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81DB7EB-D7E3-4C56-91CB-64E07BFD0B4D}"/>
              </a:ext>
            </a:extLst>
          </p:cNvPr>
          <p:cNvCxnSpPr/>
          <p:nvPr/>
        </p:nvCxnSpPr>
        <p:spPr>
          <a:xfrm>
            <a:off x="4693618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728581DB-6880-480C-8298-66454D7712BA}"/>
              </a:ext>
            </a:extLst>
          </p:cNvPr>
          <p:cNvCxnSpPr/>
          <p:nvPr/>
        </p:nvCxnSpPr>
        <p:spPr>
          <a:xfrm>
            <a:off x="5097030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F41C6A47-0C70-4DEA-9097-431A29629D71}"/>
              </a:ext>
            </a:extLst>
          </p:cNvPr>
          <p:cNvCxnSpPr/>
          <p:nvPr/>
        </p:nvCxnSpPr>
        <p:spPr>
          <a:xfrm>
            <a:off x="5537155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9940A426-8064-4167-A4E2-2551D150FAD0}"/>
              </a:ext>
            </a:extLst>
          </p:cNvPr>
          <p:cNvCxnSpPr/>
          <p:nvPr/>
        </p:nvCxnSpPr>
        <p:spPr>
          <a:xfrm>
            <a:off x="5940567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C52532E1-3B56-43BA-8A3E-5CB356613F1A}"/>
              </a:ext>
            </a:extLst>
          </p:cNvPr>
          <p:cNvCxnSpPr/>
          <p:nvPr/>
        </p:nvCxnSpPr>
        <p:spPr>
          <a:xfrm>
            <a:off x="6387971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B0E2DF49-411F-4FD1-9B8F-5FA2FBEEDFE4}"/>
              </a:ext>
            </a:extLst>
          </p:cNvPr>
          <p:cNvCxnSpPr/>
          <p:nvPr/>
        </p:nvCxnSpPr>
        <p:spPr>
          <a:xfrm>
            <a:off x="6791383" y="2302385"/>
            <a:ext cx="0" cy="2165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80FABB25-1068-49CD-A3AC-3DCE2B7BE4CA}"/>
              </a:ext>
            </a:extLst>
          </p:cNvPr>
          <p:cNvSpPr/>
          <p:nvPr/>
        </p:nvSpPr>
        <p:spPr>
          <a:xfrm>
            <a:off x="3844578" y="3025110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2</a:t>
            </a:r>
            <a:r>
              <a:rPr lang="fr-FR" sz="1400" dirty="0"/>
              <a:t>)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05042E5-0165-44E4-BFEA-FFBC13FE3CD2}"/>
              </a:ext>
            </a:extLst>
          </p:cNvPr>
          <p:cNvSpPr/>
          <p:nvPr/>
        </p:nvSpPr>
        <p:spPr>
          <a:xfrm>
            <a:off x="4226403" y="3016492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3</a:t>
            </a:r>
            <a:r>
              <a:rPr lang="fr-FR" sz="1400" dirty="0"/>
              <a:t>)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C661F7E-DAED-4AE5-8225-C2AB9C9DBEAC}"/>
              </a:ext>
            </a:extLst>
          </p:cNvPr>
          <p:cNvSpPr/>
          <p:nvPr/>
        </p:nvSpPr>
        <p:spPr>
          <a:xfrm>
            <a:off x="4619749" y="3005039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4</a:t>
            </a:r>
            <a:r>
              <a:rPr lang="fr-FR" sz="1400" dirty="0"/>
              <a:t>)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C18E6EB-470E-4FF7-8F8D-D851BF9E7E61}"/>
              </a:ext>
            </a:extLst>
          </p:cNvPr>
          <p:cNvSpPr/>
          <p:nvPr/>
        </p:nvSpPr>
        <p:spPr>
          <a:xfrm>
            <a:off x="5054506" y="3022546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5</a:t>
            </a:r>
            <a:r>
              <a:rPr lang="fr-FR" sz="1400" dirty="0"/>
              <a:t>)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21BB3E6-D510-45C2-8096-FF48B21068FD}"/>
              </a:ext>
            </a:extLst>
          </p:cNvPr>
          <p:cNvSpPr/>
          <p:nvPr/>
        </p:nvSpPr>
        <p:spPr>
          <a:xfrm>
            <a:off x="5474750" y="3037988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6</a:t>
            </a:r>
            <a:r>
              <a:rPr lang="fr-FR" sz="1400" dirty="0"/>
              <a:t>)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425A6EC-A930-4F1D-847D-9FAD5864B37A}"/>
              </a:ext>
            </a:extLst>
          </p:cNvPr>
          <p:cNvSpPr/>
          <p:nvPr/>
        </p:nvSpPr>
        <p:spPr>
          <a:xfrm>
            <a:off x="5913811" y="3023587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7</a:t>
            </a:r>
            <a:r>
              <a:rPr lang="fr-FR" sz="1400" dirty="0"/>
              <a:t>)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B0F436A-B212-4AF6-B3F1-432A4193B53A}"/>
              </a:ext>
            </a:extLst>
          </p:cNvPr>
          <p:cNvSpPr/>
          <p:nvPr/>
        </p:nvSpPr>
        <p:spPr>
          <a:xfrm>
            <a:off x="6316076" y="3025110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/>
              <a:t>f</a:t>
            </a:r>
            <a:r>
              <a:rPr lang="fr-FR" sz="1400" baseline="-25000" dirty="0" err="1"/>
              <a:t>L</a:t>
            </a:r>
            <a:r>
              <a:rPr lang="fr-FR" sz="1400" dirty="0"/>
              <a:t>(x</a:t>
            </a:r>
            <a:r>
              <a:rPr lang="fr-FR" sz="1400" baseline="-25000" dirty="0"/>
              <a:t>8</a:t>
            </a:r>
            <a:r>
              <a:rPr lang="fr-FR" sz="1400" dirty="0"/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A8E60D3-394A-43A1-B6EF-4EC58585EC79}"/>
              </a:ext>
            </a:extLst>
          </p:cNvPr>
          <p:cNvCxnSpPr/>
          <p:nvPr/>
        </p:nvCxnSpPr>
        <p:spPr>
          <a:xfrm flipV="1">
            <a:off x="3844578" y="5625225"/>
            <a:ext cx="0" cy="270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0ACA30DA-3072-46F4-9A29-45526CF4A755}"/>
              </a:ext>
            </a:extLst>
          </p:cNvPr>
          <p:cNvCxnSpPr>
            <a:cxnSpLocks/>
          </p:cNvCxnSpPr>
          <p:nvPr/>
        </p:nvCxnSpPr>
        <p:spPr>
          <a:xfrm flipV="1">
            <a:off x="4133165" y="5541757"/>
            <a:ext cx="0" cy="354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6A2E56B0-43D0-40E8-9C23-C6D87088A6FA}"/>
              </a:ext>
            </a:extLst>
          </p:cNvPr>
          <p:cNvCxnSpPr>
            <a:cxnSpLocks/>
          </p:cNvCxnSpPr>
          <p:nvPr/>
        </p:nvCxnSpPr>
        <p:spPr>
          <a:xfrm flipV="1">
            <a:off x="4435128" y="5472231"/>
            <a:ext cx="0" cy="405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B5B611B7-5DF4-4918-A7D2-FCABF0D9A34E}"/>
              </a:ext>
            </a:extLst>
          </p:cNvPr>
          <p:cNvCxnSpPr>
            <a:cxnSpLocks/>
          </p:cNvCxnSpPr>
          <p:nvPr/>
        </p:nvCxnSpPr>
        <p:spPr>
          <a:xfrm flipV="1">
            <a:off x="4746562" y="5369361"/>
            <a:ext cx="0" cy="508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CB6DFA8C-55D0-4EB0-AE1A-A9EEBD8D7E3F}"/>
              </a:ext>
            </a:extLst>
          </p:cNvPr>
          <p:cNvCxnSpPr>
            <a:cxnSpLocks/>
          </p:cNvCxnSpPr>
          <p:nvPr/>
        </p:nvCxnSpPr>
        <p:spPr>
          <a:xfrm flipV="1">
            <a:off x="5070590" y="5277521"/>
            <a:ext cx="0" cy="618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25A01A3D-A9F0-49A6-933C-F3DD02123295}"/>
              </a:ext>
            </a:extLst>
          </p:cNvPr>
          <p:cNvCxnSpPr>
            <a:cxnSpLocks/>
          </p:cNvCxnSpPr>
          <p:nvPr/>
        </p:nvCxnSpPr>
        <p:spPr>
          <a:xfrm flipV="1">
            <a:off x="5403630" y="5190291"/>
            <a:ext cx="0" cy="687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3A7D7555-8605-4898-9509-B6A4FCC2E7FE}"/>
              </a:ext>
            </a:extLst>
          </p:cNvPr>
          <p:cNvCxnSpPr>
            <a:cxnSpLocks/>
          </p:cNvCxnSpPr>
          <p:nvPr/>
        </p:nvCxnSpPr>
        <p:spPr>
          <a:xfrm flipV="1">
            <a:off x="5739418" y="5115617"/>
            <a:ext cx="0" cy="757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FC9665FE-021E-4418-B327-96969A0D49D3}"/>
              </a:ext>
            </a:extLst>
          </p:cNvPr>
          <p:cNvCxnSpPr>
            <a:cxnSpLocks/>
          </p:cNvCxnSpPr>
          <p:nvPr/>
        </p:nvCxnSpPr>
        <p:spPr>
          <a:xfrm flipV="1">
            <a:off x="6074698" y="5007411"/>
            <a:ext cx="0" cy="845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59A23106-91E1-48A9-8A5E-4CC7D06C7979}"/>
              </a:ext>
            </a:extLst>
          </p:cNvPr>
          <p:cNvCxnSpPr>
            <a:cxnSpLocks/>
          </p:cNvCxnSpPr>
          <p:nvPr/>
        </p:nvCxnSpPr>
        <p:spPr>
          <a:xfrm flipV="1">
            <a:off x="6403823" y="4921051"/>
            <a:ext cx="0" cy="932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F4889710-A052-461C-93E0-1B83BC86E61F}"/>
              </a:ext>
            </a:extLst>
          </p:cNvPr>
          <p:cNvCxnSpPr>
            <a:cxnSpLocks/>
          </p:cNvCxnSpPr>
          <p:nvPr/>
        </p:nvCxnSpPr>
        <p:spPr>
          <a:xfrm flipV="1">
            <a:off x="6750338" y="4814371"/>
            <a:ext cx="0" cy="1038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D7BAE63E-254F-4F6A-9A6C-620DBFDA4C6D}"/>
              </a:ext>
            </a:extLst>
          </p:cNvPr>
          <p:cNvGrpSpPr/>
          <p:nvPr/>
        </p:nvGrpSpPr>
        <p:grpSpPr>
          <a:xfrm>
            <a:off x="3351849" y="3719739"/>
            <a:ext cx="690456" cy="707921"/>
            <a:chOff x="1079982" y="4672476"/>
            <a:chExt cx="690456" cy="707921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255A375-E4CE-43E4-9180-D251663099FE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0" name="Connecteur droit avec flèche 69">
              <a:extLst>
                <a:ext uri="{FF2B5EF4-FFF2-40B4-BE49-F238E27FC236}">
                  <a16:creationId xmlns:a16="http://schemas.microsoft.com/office/drawing/2014/main" id="{EE08B87D-D195-4ACB-B63A-79F03B2B2394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DA85B567-4BF4-4D07-A60D-EA03706517A1}"/>
              </a:ext>
            </a:extLst>
          </p:cNvPr>
          <p:cNvGrpSpPr/>
          <p:nvPr/>
        </p:nvGrpSpPr>
        <p:grpSpPr>
          <a:xfrm>
            <a:off x="3757903" y="3728572"/>
            <a:ext cx="690456" cy="707921"/>
            <a:chOff x="1079982" y="4672476"/>
            <a:chExt cx="690456" cy="707921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F683517-7463-401B-8CD9-5115197BB66C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3" name="Connecteur droit avec flèche 72">
              <a:extLst>
                <a:ext uri="{FF2B5EF4-FFF2-40B4-BE49-F238E27FC236}">
                  <a16:creationId xmlns:a16="http://schemas.microsoft.com/office/drawing/2014/main" id="{F0125C72-923C-4E16-9191-9F4B7AD1D04D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EEF30043-60D6-42DD-BE3D-0D43F62BE86C}"/>
              </a:ext>
            </a:extLst>
          </p:cNvPr>
          <p:cNvGrpSpPr/>
          <p:nvPr/>
        </p:nvGrpSpPr>
        <p:grpSpPr>
          <a:xfrm>
            <a:off x="4143405" y="3738992"/>
            <a:ext cx="690456" cy="707921"/>
            <a:chOff x="1079982" y="4672476"/>
            <a:chExt cx="690456" cy="70792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F0F1CE7-433F-470E-A244-A700F2CB0663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6" name="Connecteur droit avec flèche 75">
              <a:extLst>
                <a:ext uri="{FF2B5EF4-FFF2-40B4-BE49-F238E27FC236}">
                  <a16:creationId xmlns:a16="http://schemas.microsoft.com/office/drawing/2014/main" id="{D90687C0-3A04-439B-B515-E158BC2A50CE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70D9202C-1810-4001-9E8A-D1A6242A5626}"/>
              </a:ext>
            </a:extLst>
          </p:cNvPr>
          <p:cNvGrpSpPr/>
          <p:nvPr/>
        </p:nvGrpSpPr>
        <p:grpSpPr>
          <a:xfrm>
            <a:off x="4528906" y="3728572"/>
            <a:ext cx="690456" cy="707921"/>
            <a:chOff x="1079982" y="4672476"/>
            <a:chExt cx="690456" cy="70792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8211828-2CAF-4EBB-A64E-18EF4AFD6194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9" name="Connecteur droit avec flèche 78">
              <a:extLst>
                <a:ext uri="{FF2B5EF4-FFF2-40B4-BE49-F238E27FC236}">
                  <a16:creationId xmlns:a16="http://schemas.microsoft.com/office/drawing/2014/main" id="{B06891C9-DF6D-4766-B05A-53AE7C079542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F49B516F-DE54-47FB-9020-6CBDB1CCC1C5}"/>
              </a:ext>
            </a:extLst>
          </p:cNvPr>
          <p:cNvGrpSpPr/>
          <p:nvPr/>
        </p:nvGrpSpPr>
        <p:grpSpPr>
          <a:xfrm>
            <a:off x="5786710" y="3737282"/>
            <a:ext cx="690456" cy="707921"/>
            <a:chOff x="1079982" y="4672476"/>
            <a:chExt cx="690456" cy="70792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9B852FA5-A6D7-4AB2-9E7A-3D158713829E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2" name="Connecteur droit avec flèche 81">
              <a:extLst>
                <a:ext uri="{FF2B5EF4-FFF2-40B4-BE49-F238E27FC236}">
                  <a16:creationId xmlns:a16="http://schemas.microsoft.com/office/drawing/2014/main" id="{E6177776-5D64-46A1-876E-6B09DDF74EFC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2236D0D2-D9C3-4955-878B-CF7599A05394}"/>
              </a:ext>
            </a:extLst>
          </p:cNvPr>
          <p:cNvGrpSpPr/>
          <p:nvPr/>
        </p:nvGrpSpPr>
        <p:grpSpPr>
          <a:xfrm>
            <a:off x="4985430" y="3738992"/>
            <a:ext cx="690456" cy="707921"/>
            <a:chOff x="1079982" y="4672476"/>
            <a:chExt cx="690456" cy="707921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DFA1F4C-2153-41ED-9CEE-8C6CCA9C2890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5" name="Connecteur droit avec flèche 84">
              <a:extLst>
                <a:ext uri="{FF2B5EF4-FFF2-40B4-BE49-F238E27FC236}">
                  <a16:creationId xmlns:a16="http://schemas.microsoft.com/office/drawing/2014/main" id="{A4AB77AF-D847-4EF5-A55D-1FF4271B1A1E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73910352-2A10-40EA-9752-70DBE1C0A5AE}"/>
              </a:ext>
            </a:extLst>
          </p:cNvPr>
          <p:cNvGrpSpPr/>
          <p:nvPr/>
        </p:nvGrpSpPr>
        <p:grpSpPr>
          <a:xfrm>
            <a:off x="5420057" y="3728572"/>
            <a:ext cx="690456" cy="707921"/>
            <a:chOff x="1079982" y="4672476"/>
            <a:chExt cx="690456" cy="707921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9ABD98C-51E0-4E70-B53F-F7ADE8C8AA2C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8" name="Connecteur droit avec flèche 87">
              <a:extLst>
                <a:ext uri="{FF2B5EF4-FFF2-40B4-BE49-F238E27FC236}">
                  <a16:creationId xmlns:a16="http://schemas.microsoft.com/office/drawing/2014/main" id="{E5226FD2-47E6-4D16-AB8D-9685749959F1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F9D18CE2-C859-4AAB-A4C8-EDC14F7919E3}"/>
              </a:ext>
            </a:extLst>
          </p:cNvPr>
          <p:cNvGrpSpPr/>
          <p:nvPr/>
        </p:nvGrpSpPr>
        <p:grpSpPr>
          <a:xfrm>
            <a:off x="6239511" y="3744830"/>
            <a:ext cx="690456" cy="707921"/>
            <a:chOff x="1079982" y="4672476"/>
            <a:chExt cx="690456" cy="707921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DADAB50-42BF-4480-8E1B-6CE0E7570D22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1" name="Connecteur droit avec flèche 90">
              <a:extLst>
                <a:ext uri="{FF2B5EF4-FFF2-40B4-BE49-F238E27FC236}">
                  <a16:creationId xmlns:a16="http://schemas.microsoft.com/office/drawing/2014/main" id="{C49D3D88-F120-412C-8584-2331D3A27354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0E9AA9D-4420-463C-8C83-FAD4BA9FD696}"/>
              </a:ext>
            </a:extLst>
          </p:cNvPr>
          <p:cNvSpPr/>
          <p:nvPr/>
        </p:nvSpPr>
        <p:spPr>
          <a:xfrm>
            <a:off x="224481" y="6300122"/>
            <a:ext cx="4489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hlinkClick r:id="rId4"/>
              </a:rPr>
              <a:t>Codage spatial du signal : Codage par la fréquence | </a:t>
            </a:r>
            <a:r>
              <a:rPr lang="fr-FR" sz="1200" dirty="0" err="1">
                <a:hlinkClick r:id="rId4"/>
              </a:rPr>
              <a:t>e-MRI</a:t>
            </a:r>
            <a:r>
              <a:rPr lang="fr-FR" sz="1200" dirty="0">
                <a:hlinkClick r:id="rId4"/>
              </a:rPr>
              <a:t> (imaios.com)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24349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44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42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4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38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36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34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3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3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Codage de fréquence (lecture)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7" name="Espace réservé du contenu 2">
            <a:extLst>
              <a:ext uri="{FF2B5EF4-FFF2-40B4-BE49-F238E27FC236}">
                <a16:creationId xmlns:a16="http://schemas.microsoft.com/office/drawing/2014/main" id="{68787126-3046-4309-94A8-B848C8C6B57A}"/>
              </a:ext>
            </a:extLst>
          </p:cNvPr>
          <p:cNvSpPr txBox="1">
            <a:spLocks/>
          </p:cNvSpPr>
          <p:nvPr/>
        </p:nvSpPr>
        <p:spPr>
          <a:xfrm>
            <a:off x="229043" y="1347354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Ainsi, </a:t>
            </a:r>
            <a:r>
              <a:rPr lang="fr-FR" sz="1800" kern="0" dirty="0">
                <a:ea typeface="ＭＳ Ｐゴシック"/>
              </a:rPr>
              <a:t>pendant la lecture du signal </a:t>
            </a:r>
            <a:r>
              <a:rPr lang="fr-FR" sz="1800" b="0" kern="0" dirty="0">
                <a:ea typeface="ＭＳ Ｐゴシック"/>
              </a:rPr>
              <a:t>par l’antenne RF, les spins vont précesser à des fréquences différentes selon leur position x. 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 codage de fréquence (aussi appelé codage en lecture)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Le gradient appliqué à cette étape est ainsi appelé </a:t>
            </a:r>
            <a:r>
              <a:rPr lang="fr-FR" sz="1800" kern="0" dirty="0">
                <a:ea typeface="ＭＳ Ｐゴシック"/>
                <a:sym typeface="Wingdings" panose="05000000000000000000" pitchFamily="2" charset="2"/>
              </a:rPr>
              <a:t>gradient de lecture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.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1ADBA0C2-1D3B-4AAA-86FE-FF169F28C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833" y="2415316"/>
            <a:ext cx="4229467" cy="3932261"/>
          </a:xfrm>
          <a:prstGeom prst="rect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279E91DD-DEE4-4DD4-ADF5-B414092ECC66}"/>
              </a:ext>
            </a:extLst>
          </p:cNvPr>
          <p:cNvSpPr/>
          <p:nvPr/>
        </p:nvSpPr>
        <p:spPr>
          <a:xfrm>
            <a:off x="4387174" y="4656101"/>
            <a:ext cx="1177047" cy="18100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963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Temps d’écho et temps de répétition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D607442B-244E-4217-96A4-9D41702F1F80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104414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Architecture des séquences IRM </a:t>
            </a:r>
            <a:r>
              <a:rPr lang="fr-FR" sz="1800" b="0" kern="0" dirty="0">
                <a:ea typeface="ＭＳ Ｐゴシック"/>
              </a:rPr>
              <a:t>: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Des briques indispensables (impulsions RF, gradient de coupe/lecture/phase …) 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Des « options » (synchronisation, préparation de l’aimantation transverse pour inversion récupération…)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03C2C7C-7EE4-4648-8F64-32907E296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22" y="3180442"/>
            <a:ext cx="3534522" cy="3286150"/>
          </a:xfrm>
          <a:prstGeom prst="rect">
            <a:avLst/>
          </a:prstGeom>
        </p:spPr>
      </p:pic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89BFEC38-CCDA-4CA7-94EB-FBE9DE1BED0C}"/>
              </a:ext>
            </a:extLst>
          </p:cNvPr>
          <p:cNvSpPr txBox="1">
            <a:spLocks/>
          </p:cNvSpPr>
          <p:nvPr/>
        </p:nvSpPr>
        <p:spPr>
          <a:xfrm>
            <a:off x="155449" y="2132108"/>
            <a:ext cx="9400927" cy="90758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Deux paramètres principaux permettent en première approche de caractériser une séquence IRM :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Le </a:t>
            </a:r>
            <a:r>
              <a:rPr lang="fr-FR" sz="1800" b="1" kern="0" dirty="0">
                <a:ea typeface="ＭＳ Ｐゴシック"/>
              </a:rPr>
              <a:t>temps de répétition </a:t>
            </a:r>
            <a:r>
              <a:rPr lang="fr-FR" sz="1800" kern="0" dirty="0">
                <a:ea typeface="ＭＳ Ｐゴシック"/>
              </a:rPr>
              <a:t>(TR) = temps entre 2 impulsions radiofréquences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 </a:t>
            </a:r>
            <a:r>
              <a:rPr lang="fr-FR" sz="1800" b="1" kern="0" dirty="0">
                <a:ea typeface="ＭＳ Ｐゴシック"/>
              </a:rPr>
              <a:t>temps d’écho </a:t>
            </a:r>
            <a:r>
              <a:rPr lang="fr-FR" sz="1800" b="0" kern="0" dirty="0">
                <a:ea typeface="ＭＳ Ｐゴシック"/>
              </a:rPr>
              <a:t>(TE) = temps entre l’impulsion RF et le maximum du signal (=écho)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C75C996-BCDA-437C-A3E2-F1D3292D6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811" y="3199816"/>
            <a:ext cx="3534522" cy="330916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CBE3F9AE-3361-40E0-B0D9-1194A683B031}"/>
              </a:ext>
            </a:extLst>
          </p:cNvPr>
          <p:cNvSpPr txBox="1"/>
          <p:nvPr/>
        </p:nvSpPr>
        <p:spPr>
          <a:xfrm>
            <a:off x="2122933" y="3054340"/>
            <a:ext cx="176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gradient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9340E67-EC5B-4602-9D07-E732CEE9FB19}"/>
              </a:ext>
            </a:extLst>
          </p:cNvPr>
          <p:cNvSpPr txBox="1"/>
          <p:nvPr/>
        </p:nvSpPr>
        <p:spPr>
          <a:xfrm>
            <a:off x="6418526" y="3062767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</p:spTree>
    <p:extLst>
      <p:ext uri="{BB962C8B-B14F-4D97-AF65-F5344CB8AC3E}">
        <p14:creationId xmlns:p14="http://schemas.microsoft.com/office/powerpoint/2010/main" val="192419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Temps d’écho et temps de répétition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D0B91A6-6B79-4082-8D8E-6DD7ABEB6920}"/>
              </a:ext>
            </a:extLst>
          </p:cNvPr>
          <p:cNvSpPr txBox="1"/>
          <p:nvPr/>
        </p:nvSpPr>
        <p:spPr>
          <a:xfrm>
            <a:off x="211135" y="1292993"/>
            <a:ext cx="6141925" cy="124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b="1" dirty="0"/>
              <a:t>Paramètres d’acquisition </a:t>
            </a:r>
            <a:r>
              <a:rPr lang="fr-FR" dirty="0"/>
              <a:t>(TE, TR et </a:t>
            </a:r>
            <a:r>
              <a:rPr lang="el-GR" dirty="0"/>
              <a:t>α</a:t>
            </a:r>
            <a:r>
              <a:rPr lang="fr-FR" dirty="0"/>
              <a:t>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defRPr/>
            </a:pPr>
            <a:endParaRPr lang="fr-FR" dirty="0"/>
          </a:p>
          <a:p>
            <a:pPr marL="800100" lvl="1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600" dirty="0"/>
              <a:t>Exemple de la séquence écho gradient</a:t>
            </a:r>
          </a:p>
          <a:p>
            <a:pPr algn="just"/>
            <a:endParaRPr lang="fr-FR" sz="16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660C00A-EF52-4890-9727-E479BB412639}"/>
              </a:ext>
            </a:extLst>
          </p:cNvPr>
          <p:cNvSpPr txBox="1"/>
          <p:nvPr/>
        </p:nvSpPr>
        <p:spPr>
          <a:xfrm>
            <a:off x="1192028" y="4605263"/>
            <a:ext cx="3451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Chronogramme de la séquence (sans la représentation des gradients)</a:t>
            </a:r>
          </a:p>
        </p:txBody>
      </p:sp>
      <p:sp>
        <p:nvSpPr>
          <p:cNvPr id="24" name="Espace réservé du contenu 1">
            <a:extLst>
              <a:ext uri="{FF2B5EF4-FFF2-40B4-BE49-F238E27FC236}">
                <a16:creationId xmlns:a16="http://schemas.microsoft.com/office/drawing/2014/main" id="{8022B196-E5E8-4C8B-82E7-6A53A0F435AC}"/>
              </a:ext>
            </a:extLst>
          </p:cNvPr>
          <p:cNvSpPr txBox="1">
            <a:spLocks/>
          </p:cNvSpPr>
          <p:nvPr/>
        </p:nvSpPr>
        <p:spPr>
          <a:xfrm>
            <a:off x="5262562" y="2558865"/>
            <a:ext cx="4643438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1" indent="-457200" fontAlgn="auto">
              <a:lnSpc>
                <a:spcPct val="100000"/>
              </a:lnSpc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  <a:defRPr/>
            </a:pPr>
            <a:r>
              <a:rPr lang="fr-FR" sz="1700" b="1" dirty="0">
                <a:solidFill>
                  <a:srgbClr val="7030A0"/>
                </a:solidFill>
              </a:rPr>
              <a:t>TE = temps d’écho </a:t>
            </a: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fr-FR" sz="1700" dirty="0">
                <a:solidFill>
                  <a:srgbClr val="7030A0"/>
                </a:solidFill>
              </a:rPr>
              <a:t>T</a:t>
            </a:r>
            <a:r>
              <a:rPr kumimoji="0" lang="fr-FR" sz="170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emps</a:t>
            </a:r>
            <a:r>
              <a:rPr kumimoji="0" lang="fr-FR" sz="170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entre l’excitation RF et l’acquisition</a:t>
            </a:r>
          </a:p>
          <a:p>
            <a:pPr marL="457200" lvl="1" indent="-457200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  <a:tabLst/>
            </a:pPr>
            <a:r>
              <a:rPr lang="fr-FR" sz="1700" b="1" dirty="0">
                <a:solidFill>
                  <a:schemeClr val="accent3">
                    <a:lumMod val="75000"/>
                  </a:schemeClr>
                </a:solidFill>
              </a:rPr>
              <a:t>TR = temps de répétition</a:t>
            </a: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fr-FR" sz="1700" dirty="0">
                <a:solidFill>
                  <a:schemeClr val="accent3">
                    <a:lumMod val="75000"/>
                  </a:schemeClr>
                </a:solidFill>
              </a:rPr>
              <a:t>T</a:t>
            </a:r>
            <a:r>
              <a:rPr kumimoji="0" lang="fr-FR" sz="170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emps</a:t>
            </a:r>
            <a:r>
              <a:rPr kumimoji="0" lang="fr-FR" sz="17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entre 2 excitations RF</a:t>
            </a:r>
          </a:p>
          <a:p>
            <a:pPr marL="457200" lvl="1" indent="-457200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</a:pPr>
            <a:r>
              <a:rPr lang="fr-FR" sz="1700" b="1" dirty="0"/>
              <a:t>α = angle de bascule</a:t>
            </a:r>
          </a:p>
          <a:p>
            <a:pPr marL="372629" indent="-372629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</a:pPr>
            <a:r>
              <a:rPr lang="fr-FR" sz="1700" dirty="0"/>
              <a:t>Défini par l’onde RF</a:t>
            </a: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91D4F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1B1B2B0-A147-467C-880A-9A7BDE984B5B}"/>
              </a:ext>
            </a:extLst>
          </p:cNvPr>
          <p:cNvGrpSpPr/>
          <p:nvPr/>
        </p:nvGrpSpPr>
        <p:grpSpPr>
          <a:xfrm>
            <a:off x="892922" y="2652938"/>
            <a:ext cx="3534522" cy="1716710"/>
            <a:chOff x="892922" y="2652938"/>
            <a:chExt cx="3534522" cy="1716710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B7FA842F-A686-4362-AC12-6ACD64A9A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69973"/>
            <a:stretch/>
          </p:blipFill>
          <p:spPr>
            <a:xfrm>
              <a:off x="892922" y="2652938"/>
              <a:ext cx="3534522" cy="986733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BA178090-A172-4A1E-A598-B549056E0F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7723"/>
            <a:stretch/>
          </p:blipFill>
          <p:spPr>
            <a:xfrm>
              <a:off x="892922" y="3637591"/>
              <a:ext cx="3534522" cy="732057"/>
            </a:xfrm>
            <a:prstGeom prst="rect">
              <a:avLst/>
            </a:prstGeom>
          </p:spPr>
        </p:pic>
      </p:grpSp>
      <p:sp>
        <p:nvSpPr>
          <p:cNvPr id="28" name="Cœur 27">
            <a:extLst>
              <a:ext uri="{FF2B5EF4-FFF2-40B4-BE49-F238E27FC236}">
                <a16:creationId xmlns:a16="http://schemas.microsoft.com/office/drawing/2014/main" id="{82ACA597-BA65-4EAF-B095-27DE3BD409CA}"/>
              </a:ext>
            </a:extLst>
          </p:cNvPr>
          <p:cNvSpPr/>
          <p:nvPr/>
        </p:nvSpPr>
        <p:spPr>
          <a:xfrm>
            <a:off x="5047337" y="2067376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895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3D9A67-73A8-460E-B092-B8FEAC4FA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38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F8FB8-9DFB-49AB-8267-9E322D24E70D}"/>
              </a:ext>
            </a:extLst>
          </p:cNvPr>
          <p:cNvSpPr txBox="1"/>
          <p:nvPr/>
        </p:nvSpPr>
        <p:spPr>
          <a:xfrm>
            <a:off x="447675" y="1200150"/>
            <a:ext cx="8963025" cy="463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69ACE-ED31-4B5B-81F0-8FC836E9FBF4}"/>
              </a:ext>
            </a:extLst>
          </p:cNvPr>
          <p:cNvSpPr txBox="1"/>
          <p:nvPr/>
        </p:nvSpPr>
        <p:spPr>
          <a:xfrm>
            <a:off x="437322" y="1351508"/>
            <a:ext cx="93307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physiques de la résonance magnétique nucléaire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des tissus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Résonance et excitation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Relaxation</a:t>
            </a: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la RMN à l’IRM : principe d’acquisition d’une image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Gradients de champs magnétiques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 de coupe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Codage de phase et fréquence</a:t>
            </a:r>
          </a:p>
          <a:p>
            <a:pPr marL="971550" lvl="1" indent="-514350">
              <a:buAutoNum type="alphaL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558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9">
            <a:extLst>
              <a:ext uri="{FF2B5EF4-FFF2-40B4-BE49-F238E27FC236}">
                <a16:creationId xmlns:a16="http://schemas.microsoft.com/office/drawing/2014/main" id="{A77D7CED-32E7-4C74-A413-24E5EABA5426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959" y="307570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12B8A47-CCE0-4434-8AAB-FCC491D24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83E698-2437-44AA-818F-11BC1E91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105C826-A574-43E5-8EA8-AE185D3E922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Et concrètement ….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7" name="Espace réservé du contenu 2">
            <a:extLst>
              <a:ext uri="{FF2B5EF4-FFF2-40B4-BE49-F238E27FC236}">
                <a16:creationId xmlns:a16="http://schemas.microsoft.com/office/drawing/2014/main" id="{68787126-3046-4309-94A8-B848C8C6B57A}"/>
              </a:ext>
            </a:extLst>
          </p:cNvPr>
          <p:cNvSpPr txBox="1">
            <a:spLocks/>
          </p:cNvSpPr>
          <p:nvPr/>
        </p:nvSpPr>
        <p:spPr>
          <a:xfrm>
            <a:off x="229043" y="1347354"/>
            <a:ext cx="9447914" cy="109474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Concrètement, l’espace 2D que l’on acquiert lors d’une acquisition IRM est appelé </a:t>
            </a:r>
            <a:r>
              <a:rPr lang="fr-FR" sz="1800" kern="0" dirty="0">
                <a:ea typeface="ＭＳ Ｐゴシック"/>
              </a:rPr>
              <a:t>l’</a:t>
            </a:r>
            <a:r>
              <a:rPr lang="fr-FR" sz="1800" i="1" kern="0" dirty="0">
                <a:ea typeface="ＭＳ Ｐゴシック"/>
              </a:rPr>
              <a:t>espace k </a:t>
            </a:r>
            <a:r>
              <a:rPr lang="fr-FR" sz="1800" kern="0" dirty="0">
                <a:ea typeface="ＭＳ Ｐゴシック"/>
              </a:rPr>
              <a:t>(ou espace de Fourier)</a:t>
            </a:r>
            <a:r>
              <a:rPr lang="fr-FR" sz="1800" b="0" kern="0" dirty="0">
                <a:ea typeface="ＭＳ Ｐゴシック"/>
              </a:rPr>
              <a:t>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L’IRM consiste à acquérir un espace fréquentiel (</a:t>
            </a:r>
            <a:r>
              <a:rPr lang="fr-FR" sz="1800" b="0" i="1" kern="0" dirty="0">
                <a:ea typeface="ＭＳ Ｐゴシック"/>
              </a:rPr>
              <a:t>espace k</a:t>
            </a:r>
            <a:r>
              <a:rPr lang="fr-FR" sz="1800" b="0" kern="0" dirty="0">
                <a:ea typeface="ＭＳ Ｐゴシック"/>
              </a:rPr>
              <a:t>) ligne par ligne, puis à calculer l’image grâce à une </a:t>
            </a:r>
            <a:r>
              <a:rPr lang="fr-FR" sz="1800" kern="0" dirty="0">
                <a:ea typeface="ＭＳ Ｐゴシック"/>
              </a:rPr>
              <a:t>transformée de Fourier inverse 2D</a:t>
            </a:r>
            <a:r>
              <a:rPr lang="fr-FR" sz="1800" b="0" kern="0" dirty="0">
                <a:ea typeface="ＭＳ Ｐゴシック"/>
              </a:rPr>
              <a:t>.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8" name="Line 25">
            <a:extLst>
              <a:ext uri="{FF2B5EF4-FFF2-40B4-BE49-F238E27FC236}">
                <a16:creationId xmlns:a16="http://schemas.microsoft.com/office/drawing/2014/main" id="{1219C9DB-9B32-42C6-9356-8554383554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5930" y="307616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6">
            <a:extLst>
              <a:ext uri="{FF2B5EF4-FFF2-40B4-BE49-F238E27FC236}">
                <a16:creationId xmlns:a16="http://schemas.microsoft.com/office/drawing/2014/main" id="{1C4A5ADE-AD73-4F9F-9537-FB53B5BFC2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2630" y="550027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1E484B2F-CB2C-4E1C-A62B-251EDD7500C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75772" y="388575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9E482407-97DA-4F83-8366-8A21E5E18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526" y="546018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2" name="Text Box 36">
            <a:extLst>
              <a:ext uri="{FF2B5EF4-FFF2-40B4-BE49-F238E27FC236}">
                <a16:creationId xmlns:a16="http://schemas.microsoft.com/office/drawing/2014/main" id="{F895BF4E-B17A-43CD-8766-DEEE83BA7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209" y="249407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sp>
        <p:nvSpPr>
          <p:cNvPr id="13" name="Text Box 37">
            <a:extLst>
              <a:ext uri="{FF2B5EF4-FFF2-40B4-BE49-F238E27FC236}">
                <a16:creationId xmlns:a16="http://schemas.microsoft.com/office/drawing/2014/main" id="{FE96DE43-B3CB-447A-A606-3731B1544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4137" y="2559842"/>
            <a:ext cx="16605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dirty="0">
                <a:latin typeface="Calibri" pitchFamily="34" charset="0"/>
              </a:rPr>
              <a:t>Espace Image 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B8EA410-19CA-4654-98FE-71A549779287}"/>
              </a:ext>
            </a:extLst>
          </p:cNvPr>
          <p:cNvGrpSpPr/>
          <p:nvPr/>
        </p:nvGrpSpPr>
        <p:grpSpPr>
          <a:xfrm>
            <a:off x="994911" y="3091963"/>
            <a:ext cx="2291978" cy="2232248"/>
            <a:chOff x="3419381" y="3284984"/>
            <a:chExt cx="2449254" cy="2232248"/>
          </a:xfrm>
        </p:grpSpPr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98AC01A6-3E4E-4AC6-9390-1675D27DE7A8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4DDBEE3C-A3F2-4C50-A7C6-9087D3DC184C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BD287183-7A84-401D-964B-EF5F375C65E3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E03CBF1C-06A8-40E7-ABA0-C05EFAA94879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3DEE30CC-37ED-4043-87BF-D5ECEFED27E9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DE231DC9-CFF3-4B1C-86B4-DCC15F002E9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805DC8B8-0000-4708-BAA2-1CB5B6E230F1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3A6922BC-A1A4-469A-BD8C-C6F32D22814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7F1A6FCE-6D54-4D0B-80BF-9E070E9A29B4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171B7BA3-DD06-49F3-A80B-3A49B04BD722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D2F0D6A2-94DC-454F-B9FC-DED885CE7312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2F37B0D5-D52E-4E8D-9BCA-CFF25DEED503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C46479CB-71E1-482E-A960-BC2ECB765F5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CD696285-4110-4E54-A733-5C39D25CB064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1873B03C-319F-4E7F-9E30-0959A9BF5E58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701C5432-10DE-4458-A3CF-1095C20B2289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D7C8B0E1-706F-4EA8-8A6E-C2CE67B52341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51D9F299-2443-4250-B508-E493C99669A1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C2A206D7-4E8D-41CC-A455-7E8D4974814E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5FF07F83-8DDA-4ABF-86A2-8A85B541BCC4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23ED8E92-16E6-4CF9-B567-54936605117E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EA1E6146-0DC6-4D66-85C2-FFEC34C7EF67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BA945F08-D60D-4D8C-B399-82D5E8D16D1F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09DB13B4-1E70-438F-8FA2-A894437091D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729552EF-92DA-461B-8272-61687B0481BD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9F14DA51-EEC8-4C86-A53A-E10321BCEB8E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921E4572-72F4-49F7-8D6F-57ADC64100F2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D1C1D829-ECCF-4735-8CC6-F6E04B370B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85FBE557-AC0B-480B-96D0-E30A350EACD1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E1C05938-1E66-4C71-BBF9-D74BD1BD8FF4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CFF10CAC-2DF6-47FF-8C76-6A43416EDE87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B5690459-0FB9-45B6-8935-C83C6BE07EF8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 Box 33">
            <a:extLst>
              <a:ext uri="{FF2B5EF4-FFF2-40B4-BE49-F238E27FC236}">
                <a16:creationId xmlns:a16="http://schemas.microsoft.com/office/drawing/2014/main" id="{D2DFB80F-F41D-4F8B-BCF8-D065049F8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8954" y="3191442"/>
            <a:ext cx="32053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Transformée de Fourier inverse 2D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B87ACBF1-7CC3-44B3-994F-26910E18FBDD}"/>
              </a:ext>
            </a:extLst>
          </p:cNvPr>
          <p:cNvGrpSpPr/>
          <p:nvPr/>
        </p:nvGrpSpPr>
        <p:grpSpPr>
          <a:xfrm rot="16200000">
            <a:off x="1002605" y="3100049"/>
            <a:ext cx="2291978" cy="2232248"/>
            <a:chOff x="3419381" y="3284984"/>
            <a:chExt cx="2449254" cy="2232248"/>
          </a:xfrm>
        </p:grpSpPr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4E648FA0-3A0F-43DA-A240-DC07E768CAFD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108301D3-9B48-4849-B7DC-19CA38A0B50F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C9ED71E1-AED2-4615-A25A-5322385A8CC9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4DC67F97-25A5-4C5A-AE44-E5C101DB495C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151537CB-767A-4237-81A0-30E5E1A55B38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107C7243-97F5-4F13-9F77-B8DF68C77899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45FAA4A-4D94-43AE-B867-ABEC5A05B73E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3F9E064-40E4-4FD7-9B06-06FF25612D4E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D231DB1B-C944-40DD-8716-29273C7DAA72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C148D432-1F77-4CE9-8DEB-73F0BB491225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314480DE-B39E-4165-A4DA-F4C22FA94DEE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4F10761B-297A-4A42-A746-37A63C5CCAF4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16B00E02-415D-4860-B05B-2C8CB6180F8F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5754247A-C9D6-4353-8D59-405184465746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2E5100C-7C29-4EC5-B2C8-CA1E84F4BA9D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C55FFB5B-97AC-42F1-BD22-FF18B792B287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E3ACFB09-43C8-4B8D-8688-ED4A37D8C2B4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C9B20429-5528-48CF-B416-F4F8E8621724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9A488381-24B3-4475-93BE-8C47C576B68A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B0AEDE43-2B8F-4077-B96C-2310664BDF59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51B7B65D-1054-430A-9732-EDD5943EAE58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31B6B74A-B124-44CB-8B19-3E732ADA559C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E00BC0EA-B84B-4312-B232-323FC2579A02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9447D8FF-F53B-4E07-834B-85349FF68AEE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E0D26237-8B58-4CA8-95C1-3DBCBC43FD90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83D73B6E-94B9-4D30-80C7-DE2ABFD7F607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70FE64C3-A94A-4205-A463-738D3B54C15A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99B4E499-CEAB-410A-A3A9-CA01E572D382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6157B05B-59D4-4C35-A10D-66F7F7899594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33C7AF27-C20A-4F3E-BAA5-7F8C785B84F4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7C5CF7BD-C178-46B6-9E88-CE11DB378BA4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43DD57F0-190E-4C4A-82F8-75FDB3A96B85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Flèche droite 86">
            <a:extLst>
              <a:ext uri="{FF2B5EF4-FFF2-40B4-BE49-F238E27FC236}">
                <a16:creationId xmlns:a16="http://schemas.microsoft.com/office/drawing/2014/main" id="{CCA5F681-1451-4CA5-AF79-8E68C8AC0E85}"/>
              </a:ext>
            </a:extLst>
          </p:cNvPr>
          <p:cNvSpPr/>
          <p:nvPr/>
        </p:nvSpPr>
        <p:spPr>
          <a:xfrm>
            <a:off x="3770426" y="3962193"/>
            <a:ext cx="2842391" cy="587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49CCA9-0D6D-4271-80E7-93C2BFCE0671}"/>
              </a:ext>
            </a:extLst>
          </p:cNvPr>
          <p:cNvSpPr txBox="1"/>
          <p:nvPr/>
        </p:nvSpPr>
        <p:spPr>
          <a:xfrm>
            <a:off x="1153200" y="572295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EC2824D1-4AC1-424D-9294-55A4CC60EF43}"/>
              </a:ext>
            </a:extLst>
          </p:cNvPr>
          <p:cNvSpPr txBox="1"/>
          <p:nvPr/>
        </p:nvSpPr>
        <p:spPr>
          <a:xfrm rot="16200000">
            <a:off x="-656994" y="392822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93" name="Picture 32">
            <a:extLst>
              <a:ext uri="{FF2B5EF4-FFF2-40B4-BE49-F238E27FC236}">
                <a16:creationId xmlns:a16="http://schemas.microsoft.com/office/drawing/2014/main" id="{114A0E78-BCB3-49BE-8331-4A37D06F1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9462" y="3141308"/>
            <a:ext cx="228123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778611-9845-499D-B2BC-5A5A81016C4A}"/>
              </a:ext>
            </a:extLst>
          </p:cNvPr>
          <p:cNvSpPr txBox="1"/>
          <p:nvPr/>
        </p:nvSpPr>
        <p:spPr>
          <a:xfrm>
            <a:off x="1051068" y="603414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Espace acquis à l’IRM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A11DBB87-2A4C-4D6A-A7AE-39B88594F79D}"/>
              </a:ext>
            </a:extLst>
          </p:cNvPr>
          <p:cNvSpPr txBox="1"/>
          <p:nvPr/>
        </p:nvSpPr>
        <p:spPr>
          <a:xfrm>
            <a:off x="6699907" y="5860292"/>
            <a:ext cx="3140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Image anatomique reconstruite</a:t>
            </a:r>
          </a:p>
        </p:txBody>
      </p:sp>
    </p:spTree>
    <p:extLst>
      <p:ext uri="{BB962C8B-B14F-4D97-AF65-F5344CB8AC3E}">
        <p14:creationId xmlns:p14="http://schemas.microsoft.com/office/powerpoint/2010/main" val="365328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564B756-DFDE-4A65-A02A-3795A3D96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3510F68-B747-46E4-AB13-8A7377643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2">
                <a:extLst>
                  <a:ext uri="{FF2B5EF4-FFF2-40B4-BE49-F238E27FC236}">
                    <a16:creationId xmlns:a16="http://schemas.microsoft.com/office/drawing/2014/main" id="{78E820A9-D48B-4E31-94C4-EF95D76B4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67887" y="2385290"/>
                <a:ext cx="3593630" cy="169995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" charset="0"/>
                  <a:buChar char="Ä"/>
                  <a:defRPr kumimoji="1" sz="2800" b="1" i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4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800" b="0">
                    <a:solidFill>
                      <a:schemeClr val="tx1"/>
                    </a:solidFill>
                    <a:latin typeface="Calibri"/>
                    <a:ea typeface="+mn-ea"/>
                    <a:cs typeface="Calibri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1600" b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SzTx/>
                  <a:buNone/>
                  <a:tabLst/>
                  <a:defRPr/>
                </a:pPr>
                <a:r>
                  <a:rPr lang="fr-FR" sz="2000" b="0" kern="0" dirty="0">
                    <a:solidFill>
                      <a:srgbClr val="00B050"/>
                    </a:solidFill>
                    <a:ea typeface="ＭＳ Ｐゴシック"/>
                  </a:rPr>
                  <a:t>Impulsion </a:t>
                </a:r>
                <a:r>
                  <a:rPr lang="fr-FR" sz="2000" b="0" kern="0" dirty="0" err="1">
                    <a:solidFill>
                      <a:srgbClr val="00B050"/>
                    </a:solidFill>
                    <a:ea typeface="ＭＳ Ｐゴシック"/>
                  </a:rPr>
                  <a:t>radio-fréquence</a:t>
                </a:r>
                <a:r>
                  <a:rPr lang="fr-FR" sz="2000" b="0" kern="0" dirty="0">
                    <a:solidFill>
                      <a:srgbClr val="00B050"/>
                    </a:solidFill>
                    <a:ea typeface="ＭＳ Ｐゴシック"/>
                  </a:rPr>
                  <a:t> (RF</a:t>
                </a:r>
                <a:r>
                  <a:rPr lang="fr-FR" sz="1800" b="0" kern="0" dirty="0">
                    <a:solidFill>
                      <a:srgbClr val="00B050"/>
                    </a:solidFill>
                    <a:ea typeface="ＭＳ Ｐゴシック"/>
                  </a:rPr>
                  <a:t>)</a:t>
                </a: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r>
                  <a:rPr lang="fr-FR" sz="1800" b="0" kern="0" dirty="0">
                    <a:ea typeface="ＭＳ Ｐゴシック"/>
                  </a:rPr>
                  <a:t>- De fréquence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𝑓</m:t>
                        </m:r>
                      </m:e>
                      <m:sub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𝐿</m:t>
                        </m:r>
                      </m:sub>
                    </m:sSub>
                    <m:r>
                      <a:rPr lang="fr-FR" sz="1800" b="0" i="1" kern="0"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</m:ctrlPr>
                          </m:sSubPr>
                          <m:e>
                            <m: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𝜔</m:t>
                            </m:r>
                          </m:e>
                          <m:sub>
                            <m:r>
                              <a:rPr lang="fr-FR" sz="1800" i="1" kern="0">
                                <a:latin typeface="Cambria Math" panose="02040503050406030204" pitchFamily="18" charset="0"/>
                                <a:ea typeface="ＭＳ Ｐゴシック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2</m:t>
                        </m:r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800" i="1" kern="0">
                        <a:latin typeface="Cambria Math" panose="02040503050406030204" pitchFamily="18" charset="0"/>
                        <a:ea typeface="ＭＳ Ｐゴシック"/>
                      </a:rPr>
                      <m:t>=</m:t>
                    </m:r>
                    <m:f>
                      <m:f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fPr>
                      <m:num>
                        <m:r>
                          <a:rPr lang="fr-FR" sz="1800" i="1" kern="0">
                            <a:latin typeface="Cambria Math" panose="02040503050406030204" pitchFamily="18" charset="0"/>
                            <a:ea typeface="ＭＳ Ｐゴシック"/>
                          </a:rPr>
                          <m:t>𝛾</m:t>
                        </m:r>
                      </m:num>
                      <m:den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2 </m:t>
                        </m:r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𝜋</m:t>
                        </m:r>
                      </m:den>
                    </m:f>
                    <m:r>
                      <a:rPr lang="fr-FR" sz="1800" b="0" i="1" kern="0">
                        <a:latin typeface="Cambria Math" panose="02040503050406030204" pitchFamily="18" charset="0"/>
                        <a:ea typeface="ＭＳ Ｐゴシック"/>
                      </a:rPr>
                      <m:t>∗</m:t>
                    </m:r>
                    <m:sSub>
                      <m:sSubPr>
                        <m:ctrlP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</m:ctrlPr>
                      </m:sSubPr>
                      <m:e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𝐵</m:t>
                        </m:r>
                      </m:e>
                      <m:sub>
                        <m:r>
                          <a:rPr lang="fr-FR" sz="1800" b="0" i="1" kern="0">
                            <a:latin typeface="Cambria Math" panose="02040503050406030204" pitchFamily="18" charset="0"/>
                            <a:ea typeface="ＭＳ Ｐゴシック"/>
                          </a:rPr>
                          <m:t>0</m:t>
                        </m:r>
                      </m:sub>
                    </m:sSub>
                  </m:oMath>
                </a14:m>
                <a:endParaRPr lang="fr-FR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Clr>
                    <a:srgbClr val="00A7F2"/>
                  </a:buClr>
                  <a:buNone/>
                  <a:defRPr/>
                </a:pPr>
                <a:r>
                  <a:rPr lang="fr-FR" sz="1800" b="0" dirty="0"/>
                  <a:t>- Bascule l’aimantation d’un angle : </a:t>
                </a:r>
                <a14:m>
                  <m:oMath xmlns:m="http://schemas.openxmlformats.org/officeDocument/2006/math">
                    <m:r>
                      <a:rPr lang="fr-FR" sz="1800" b="0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fr-FR" sz="1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𝑟𝑎𝑑</m:t>
                        </m:r>
                      </m:e>
                    </m:d>
                    <m:r>
                      <a:rPr lang="fr-FR" sz="18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b="0" i="1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fr-FR" sz="18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fr-FR" sz="18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fr-FR" sz="1800" b="0" i="1">
                            <a:latin typeface="Cambria Math" panose="02040503050406030204" pitchFamily="18" charset="0"/>
                          </a:rPr>
                          <m:t>𝑅𝐹</m:t>
                        </m:r>
                      </m:sub>
                    </m:sSub>
                  </m:oMath>
                </a14:m>
                <a:endParaRPr kumimoji="1" lang="fr-FR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</a:endParaRPr>
              </a:p>
            </p:txBody>
          </p:sp>
        </mc:Choice>
        <mc:Fallback xmlns="">
          <p:sp>
            <p:nvSpPr>
              <p:cNvPr id="4" name="Espace réservé du contenu 2">
                <a:extLst>
                  <a:ext uri="{FF2B5EF4-FFF2-40B4-BE49-F238E27FC236}">
                    <a16:creationId xmlns:a16="http://schemas.microsoft.com/office/drawing/2014/main" id="{78E820A9-D48B-4E31-94C4-EF95D76B4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887" y="2385290"/>
                <a:ext cx="3593630" cy="1699953"/>
              </a:xfrm>
              <a:prstGeom prst="rect">
                <a:avLst/>
              </a:prstGeom>
              <a:blipFill>
                <a:blip r:embed="rId2"/>
                <a:stretch>
                  <a:fillRect l="-1868" t="-17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>
            <a:extLst>
              <a:ext uri="{FF2B5EF4-FFF2-40B4-BE49-F238E27FC236}">
                <a16:creationId xmlns:a16="http://schemas.microsoft.com/office/drawing/2014/main" id="{99B17EA9-F67F-4887-9048-FDBA69B1E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1" y="4281028"/>
            <a:ext cx="2981314" cy="220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69710C0-2090-4B07-9F99-AB68E87C0928}"/>
              </a:ext>
            </a:extLst>
          </p:cNvPr>
          <p:cNvGraphicFramePr/>
          <p:nvPr/>
        </p:nvGraphicFramePr>
        <p:xfrm>
          <a:off x="848871" y="1092528"/>
          <a:ext cx="8561829" cy="60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3E0A8BD3-14D4-47D7-952D-1AA6B35995C3}"/>
              </a:ext>
            </a:extLst>
          </p:cNvPr>
          <p:cNvGrpSpPr/>
          <p:nvPr/>
        </p:nvGrpSpPr>
        <p:grpSpPr>
          <a:xfrm>
            <a:off x="1086545" y="1917917"/>
            <a:ext cx="3208827" cy="1875559"/>
            <a:chOff x="516167" y="2206466"/>
            <a:chExt cx="3796841" cy="187555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E90AA2A3-B41C-4268-925E-D8D07D6B31AF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9AFB947E-3B2D-4FA3-BF1C-C5FE12021BA9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7121EA30-289E-4301-947A-3DBBCFB3FB9E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3" name="Connecteur droit 12">
                  <a:extLst>
                    <a:ext uri="{FF2B5EF4-FFF2-40B4-BE49-F238E27FC236}">
                      <a16:creationId xmlns:a16="http://schemas.microsoft.com/office/drawing/2014/main" id="{CB91E189-8BDC-4FE3-BDF7-6215668DE4D1}"/>
                    </a:ext>
                  </a:extLst>
                </p:cNvPr>
                <p:cNvCxnSpPr>
                  <a:endCxn id="12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753CB9DE-E2B1-44F3-99C2-9ED87F2AF9D4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A7CAA08E-0B13-4790-AF28-7CF9AC1DB2C0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83E9B312-324E-46D6-BE24-6192D5F57A7C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01C9B92-9AEF-4CAD-8DEA-0FC1367F09FE}"/>
              </a:ext>
            </a:extLst>
          </p:cNvPr>
          <p:cNvGrpSpPr/>
          <p:nvPr/>
        </p:nvGrpSpPr>
        <p:grpSpPr>
          <a:xfrm>
            <a:off x="2106470" y="2437097"/>
            <a:ext cx="3776354" cy="1364585"/>
            <a:chOff x="5634347" y="3011679"/>
            <a:chExt cx="3776354" cy="136458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F791E3-F550-40B1-B852-159FFEB795CF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Organigramme : Données 16">
              <a:extLst>
                <a:ext uri="{FF2B5EF4-FFF2-40B4-BE49-F238E27FC236}">
                  <a16:creationId xmlns:a16="http://schemas.microsoft.com/office/drawing/2014/main" id="{7AD82B92-C6DB-471B-ADC7-F7001AEB9CD2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Données 17">
              <a:extLst>
                <a:ext uri="{FF2B5EF4-FFF2-40B4-BE49-F238E27FC236}">
                  <a16:creationId xmlns:a16="http://schemas.microsoft.com/office/drawing/2014/main" id="{6BC5DEC0-1BDC-43F3-A9BA-949A27B681E8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B72107D3-B14B-4F8E-B4BD-79EEAFF38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A672FFC-227B-43A3-9470-66765E70DAF8}"/>
                  </a:ext>
                </a:extLst>
              </p:cNvPr>
              <p:cNvSpPr txBox="1"/>
              <p:nvPr/>
            </p:nvSpPr>
            <p:spPr>
              <a:xfrm>
                <a:off x="4375208" y="4845275"/>
                <a:ext cx="3015231" cy="708207"/>
              </a:xfrm>
              <a:prstGeom prst="rect">
                <a:avLst/>
              </a:prstGeom>
              <a:ln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Apparition d’une aimantation transversale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𝑥𝑦</m:t>
                            </m:r>
                          </m:sub>
                        </m:sSub>
                      </m:e>
                    </m:acc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A672FFC-227B-43A3-9470-66765E70D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208" y="4845275"/>
                <a:ext cx="3015231" cy="708207"/>
              </a:xfrm>
              <a:prstGeom prst="rect">
                <a:avLst/>
              </a:prstGeom>
              <a:blipFill>
                <a:blip r:embed="rId10"/>
                <a:stretch>
                  <a:fillRect l="-201" t="-3333" r="-1205" b="-8333"/>
                </a:stretch>
              </a:blipFill>
              <a:ln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17DF219-D31C-4AE7-9CBA-9EAAD14D9EA2}"/>
              </a:ext>
            </a:extLst>
          </p:cNvPr>
          <p:cNvCxnSpPr/>
          <p:nvPr/>
        </p:nvCxnSpPr>
        <p:spPr>
          <a:xfrm flipH="1">
            <a:off x="1714741" y="2556980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53B02DA-F491-4492-89E4-E51D81ACFE11}"/>
                  </a:ext>
                </a:extLst>
              </p:cNvPr>
              <p:cNvSpPr txBox="1"/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53B02DA-F491-4492-89E4-E51D81ACF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B25F04D3-CFED-455E-B9D1-35D4E5FD3B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1" r="-2"/>
          <a:stretch/>
        </p:blipFill>
        <p:spPr bwMode="auto">
          <a:xfrm flipH="1">
            <a:off x="2651193" y="2437097"/>
            <a:ext cx="978285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00319F2-B5BB-4321-B83D-E21BC84C9A93}"/>
              </a:ext>
            </a:extLst>
          </p:cNvPr>
          <p:cNvSpPr/>
          <p:nvPr/>
        </p:nvSpPr>
        <p:spPr>
          <a:xfrm>
            <a:off x="2669922" y="2726960"/>
            <a:ext cx="207034" cy="3035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20B13CB4-288E-49AE-B95E-07A4EAF31840}"/>
              </a:ext>
            </a:extLst>
          </p:cNvPr>
          <p:cNvSpPr/>
          <p:nvPr/>
        </p:nvSpPr>
        <p:spPr>
          <a:xfrm flipH="1">
            <a:off x="3433526" y="1905778"/>
            <a:ext cx="861845" cy="1895903"/>
          </a:xfrm>
          <a:prstGeom prst="arc">
            <a:avLst>
              <a:gd name="adj1" fmla="val 16462681"/>
              <a:gd name="adj2" fmla="val 5226274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6A81F3E-D98A-4D1E-8379-3F6D3FC00541}"/>
              </a:ext>
            </a:extLst>
          </p:cNvPr>
          <p:cNvSpPr/>
          <p:nvPr/>
        </p:nvSpPr>
        <p:spPr>
          <a:xfrm flipH="1">
            <a:off x="3622758" y="2366975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6D569C5E-A55D-4311-8AF1-003EAA1A7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23" y="1963439"/>
            <a:ext cx="956155" cy="6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A47BF1CB-C22C-4155-BA09-640E26E86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37" y="4336688"/>
            <a:ext cx="901244" cy="65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itre 1">
            <a:extLst>
              <a:ext uri="{FF2B5EF4-FFF2-40B4-BE49-F238E27FC236}">
                <a16:creationId xmlns:a16="http://schemas.microsoft.com/office/drawing/2014/main" id="{F76B0ACC-C932-4DF8-AD47-FF291D62FBE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Bilan de </a:t>
            </a: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la</a:t>
            </a: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 première partie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30" name="Picture 3">
            <a:extLst>
              <a:ext uri="{FF2B5EF4-FFF2-40B4-BE49-F238E27FC236}">
                <a16:creationId xmlns:a16="http://schemas.microsoft.com/office/drawing/2014/main" id="{6A27D601-D1AB-4825-A870-4BEE6A424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585" y="2677744"/>
            <a:ext cx="906034" cy="509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187FF724-8900-4F36-84D5-9A7A8DCE2244}"/>
              </a:ext>
            </a:extLst>
          </p:cNvPr>
          <p:cNvCxnSpPr>
            <a:cxnSpLocks/>
          </p:cNvCxnSpPr>
          <p:nvPr/>
        </p:nvCxnSpPr>
        <p:spPr>
          <a:xfrm flipH="1">
            <a:off x="2222110" y="2913706"/>
            <a:ext cx="548559" cy="0"/>
          </a:xfrm>
          <a:prstGeom prst="straightConnector1">
            <a:avLst/>
          </a:prstGeom>
          <a:ln w="3810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82280F3-C806-4CF6-8531-D753D32C1334}"/>
                  </a:ext>
                </a:extLst>
              </p:cNvPr>
              <p:cNvSpPr/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82280F3-C806-4CF6-8531-D753D32C13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F7A086FE-3DFC-4DA4-B790-774AB18429A9}"/>
              </a:ext>
            </a:extLst>
          </p:cNvPr>
          <p:cNvCxnSpPr>
            <a:cxnSpLocks/>
          </p:cNvCxnSpPr>
          <p:nvPr/>
        </p:nvCxnSpPr>
        <p:spPr>
          <a:xfrm flipH="1">
            <a:off x="2570215" y="2930592"/>
            <a:ext cx="208714" cy="2575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88A1362-8A1C-470F-B512-C60B2BB81AC7}"/>
                  </a:ext>
                </a:extLst>
              </p:cNvPr>
              <p:cNvSpPr/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88A1362-8A1C-470F-B512-C60B2BB81A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157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32" grpId="0"/>
      <p:bldP spid="3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DE9B8-2A9A-4B4C-A7AF-D83905866912}"/>
              </a:ext>
            </a:extLst>
          </p:cNvPr>
          <p:cNvSpPr/>
          <p:nvPr/>
        </p:nvSpPr>
        <p:spPr>
          <a:xfrm>
            <a:off x="5352963" y="5939116"/>
            <a:ext cx="4381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Trajectoire d'acquisition de l'espace K en IRM (imaios.com)</a:t>
            </a:r>
            <a:endParaRPr lang="fr-FR" dirty="0"/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292" y="271936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6263" y="2719819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963" y="5143932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056105" y="3529414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859" y="5103839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0542" y="2137731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3875244" y="2735620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3882938" y="2743706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4033533" y="5366610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2223339" y="3571886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347354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 gradient de phase va permettre de se positionner sur </a:t>
            </a:r>
            <a:r>
              <a:rPr lang="fr-FR" sz="1800" kern="0" dirty="0">
                <a:ea typeface="ＭＳ Ｐゴシック"/>
              </a:rPr>
              <a:t>une ligne </a:t>
            </a:r>
            <a:r>
              <a:rPr lang="fr-FR" sz="1800" b="0" kern="0" dirty="0">
                <a:ea typeface="ＭＳ Ｐゴシック"/>
              </a:rPr>
              <a:t>de </a:t>
            </a:r>
            <a:r>
              <a:rPr lang="fr-FR" sz="1800" b="0" i="1" kern="0" dirty="0">
                <a:ea typeface="ＭＳ Ｐゴシック"/>
              </a:rPr>
              <a:t>l’espace k</a:t>
            </a:r>
            <a:r>
              <a:rPr lang="fr-FR" sz="1800" b="0" kern="0" dirty="0">
                <a:ea typeface="ＭＳ Ｐゴシック"/>
              </a:rPr>
              <a:t>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 gradient de lecture va permettre de parcourir cette ligne sélectionnée par le gradient de phase. 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706303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41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DE9B8-2A9A-4B4C-A7AF-D83905866912}"/>
              </a:ext>
            </a:extLst>
          </p:cNvPr>
          <p:cNvSpPr/>
          <p:nvPr/>
        </p:nvSpPr>
        <p:spPr>
          <a:xfrm>
            <a:off x="5352963" y="5939116"/>
            <a:ext cx="4381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Trajectoire d'acquisition de l'espace K en IRM (imaios.com)</a:t>
            </a:r>
            <a:endParaRPr lang="fr-FR" dirty="0"/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292" y="271936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6263" y="2719819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963" y="5143932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056105" y="3529414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859" y="5103839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0542" y="2137731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3875244" y="2735620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3882938" y="2743706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4033533" y="5366610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2223339" y="3571886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347354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 gradient de phase </a:t>
            </a:r>
            <a:r>
              <a:rPr lang="fr-FR" sz="1800" kern="0" dirty="0">
                <a:ea typeface="ＭＳ Ｐゴシック"/>
              </a:rPr>
              <a:t>négatif</a:t>
            </a:r>
            <a:r>
              <a:rPr lang="fr-FR" sz="1800" b="0" kern="0" dirty="0">
                <a:ea typeface="ＭＳ Ｐゴシック"/>
              </a:rPr>
              <a:t> permet de se déplacer vers le bas de l’espace k.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 gradient de phase </a:t>
            </a:r>
            <a:r>
              <a:rPr lang="fr-FR" sz="1800" kern="0" dirty="0">
                <a:ea typeface="ＭＳ Ｐゴシック"/>
              </a:rPr>
              <a:t>positif</a:t>
            </a:r>
            <a:r>
              <a:rPr lang="fr-FR" sz="1800" b="0" kern="0" dirty="0">
                <a:ea typeface="ＭＳ Ｐゴシック"/>
              </a:rPr>
              <a:t> permet de se déplacer vers le haut.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cxnSp>
        <p:nvCxnSpPr>
          <p:cNvPr id="84" name="Connecteur droit avec flèche 83">
            <a:extLst>
              <a:ext uri="{FF2B5EF4-FFF2-40B4-BE49-F238E27FC236}">
                <a16:creationId xmlns:a16="http://schemas.microsoft.com/office/drawing/2014/main" id="{1C3A97DA-983A-43ED-B3AE-7364873EC937}"/>
              </a:ext>
            </a:extLst>
          </p:cNvPr>
          <p:cNvCxnSpPr/>
          <p:nvPr/>
        </p:nvCxnSpPr>
        <p:spPr>
          <a:xfrm flipV="1">
            <a:off x="6916366" y="2735620"/>
            <a:ext cx="0" cy="1584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ZoneTexte 84">
            <a:extLst>
              <a:ext uri="{FF2B5EF4-FFF2-40B4-BE49-F238E27FC236}">
                <a16:creationId xmlns:a16="http://schemas.microsoft.com/office/drawing/2014/main" id="{DA19E9F0-3102-47F6-9F4A-4647F6494913}"/>
              </a:ext>
            </a:extLst>
          </p:cNvPr>
          <p:cNvSpPr txBox="1"/>
          <p:nvPr/>
        </p:nvSpPr>
        <p:spPr>
          <a:xfrm rot="16200000">
            <a:off x="5933512" y="3366466"/>
            <a:ext cx="2545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Gradient de phase positif</a:t>
            </a:r>
          </a:p>
        </p:txBody>
      </p: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2C895B4D-8F9C-4EF9-A0B0-C1B672407D96}"/>
              </a:ext>
            </a:extLst>
          </p:cNvPr>
          <p:cNvCxnSpPr>
            <a:cxnSpLocks/>
          </p:cNvCxnSpPr>
          <p:nvPr/>
        </p:nvCxnSpPr>
        <p:spPr>
          <a:xfrm>
            <a:off x="8012349" y="2655001"/>
            <a:ext cx="0" cy="1601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ZoneTexte 87">
            <a:extLst>
              <a:ext uri="{FF2B5EF4-FFF2-40B4-BE49-F238E27FC236}">
                <a16:creationId xmlns:a16="http://schemas.microsoft.com/office/drawing/2014/main" id="{2B724238-0103-4CB8-8265-2D5EE439BF70}"/>
              </a:ext>
            </a:extLst>
          </p:cNvPr>
          <p:cNvSpPr txBox="1"/>
          <p:nvPr/>
        </p:nvSpPr>
        <p:spPr>
          <a:xfrm rot="16200000">
            <a:off x="7006984" y="3343042"/>
            <a:ext cx="260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Gradient de phase négatif</a:t>
            </a:r>
          </a:p>
        </p:txBody>
      </p:sp>
    </p:spTree>
    <p:extLst>
      <p:ext uri="{BB962C8B-B14F-4D97-AF65-F5344CB8AC3E}">
        <p14:creationId xmlns:p14="http://schemas.microsoft.com/office/powerpoint/2010/main" val="40315802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DE9B8-2A9A-4B4C-A7AF-D83905866912}"/>
              </a:ext>
            </a:extLst>
          </p:cNvPr>
          <p:cNvSpPr/>
          <p:nvPr/>
        </p:nvSpPr>
        <p:spPr>
          <a:xfrm>
            <a:off x="5352963" y="5939116"/>
            <a:ext cx="4381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Trajectoire d'acquisition de l'espace K en IRM (imaios.com)</a:t>
            </a:r>
            <a:endParaRPr lang="fr-FR" dirty="0"/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292" y="271936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6263" y="2719819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963" y="5143932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056105" y="3529414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859" y="5103839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0542" y="2137731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3875244" y="2735620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3882938" y="2743706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4033533" y="5366610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2223339" y="3571886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347354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 gradient de lecture </a:t>
            </a:r>
            <a:r>
              <a:rPr lang="fr-FR" sz="1800" kern="0" dirty="0">
                <a:ea typeface="ＭＳ Ｐゴシック"/>
              </a:rPr>
              <a:t>négatif</a:t>
            </a:r>
            <a:r>
              <a:rPr lang="fr-FR" sz="1800" b="0" kern="0" dirty="0">
                <a:ea typeface="ＭＳ Ｐゴシック"/>
              </a:rPr>
              <a:t> permet de se déplacer vers la gauche de l’espace k.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 gradient de lecture </a:t>
            </a:r>
            <a:r>
              <a:rPr lang="fr-FR" sz="1800" kern="0" dirty="0">
                <a:ea typeface="ＭＳ Ｐゴシック"/>
              </a:rPr>
              <a:t>positif</a:t>
            </a:r>
            <a:r>
              <a:rPr lang="fr-FR" sz="1800" b="0" kern="0" dirty="0">
                <a:ea typeface="ＭＳ Ｐゴシック"/>
              </a:rPr>
              <a:t> permet de se déplacer vers la droite.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2F82A52B-9649-4680-8EC4-5E55449861D5}"/>
              </a:ext>
            </a:extLst>
          </p:cNvPr>
          <p:cNvSpPr txBox="1"/>
          <p:nvPr/>
        </p:nvSpPr>
        <p:spPr>
          <a:xfrm>
            <a:off x="6780834" y="4785023"/>
            <a:ext cx="2643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Gradient de lecture positif</a:t>
            </a:r>
          </a:p>
        </p:txBody>
      </p: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A8FAA86B-3161-4633-8EB8-11D71C26D0F8}"/>
              </a:ext>
            </a:extLst>
          </p:cNvPr>
          <p:cNvCxnSpPr>
            <a:cxnSpLocks/>
          </p:cNvCxnSpPr>
          <p:nvPr/>
        </p:nvCxnSpPr>
        <p:spPr>
          <a:xfrm>
            <a:off x="7099300" y="4729189"/>
            <a:ext cx="19649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ZoneTexte 83">
            <a:extLst>
              <a:ext uri="{FF2B5EF4-FFF2-40B4-BE49-F238E27FC236}">
                <a16:creationId xmlns:a16="http://schemas.microsoft.com/office/drawing/2014/main" id="{E4AD7EDF-73B2-4989-98D2-ED92CC90B165}"/>
              </a:ext>
            </a:extLst>
          </p:cNvPr>
          <p:cNvSpPr txBox="1"/>
          <p:nvPr/>
        </p:nvSpPr>
        <p:spPr>
          <a:xfrm>
            <a:off x="6855412" y="5325980"/>
            <a:ext cx="2707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Gradient de lecture négatif</a:t>
            </a:r>
          </a:p>
        </p:txBody>
      </p: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C79132FD-5314-4075-BB83-9EEC1661EAFD}"/>
              </a:ext>
            </a:extLst>
          </p:cNvPr>
          <p:cNvCxnSpPr>
            <a:cxnSpLocks/>
          </p:cNvCxnSpPr>
          <p:nvPr/>
        </p:nvCxnSpPr>
        <p:spPr>
          <a:xfrm flipH="1">
            <a:off x="7173879" y="5270146"/>
            <a:ext cx="20673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8599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545" y="2600732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1516" y="2601191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216" y="502530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91358" y="3410786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112" y="4985211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795" y="2019103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1510497" y="2616992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1518191" y="2625078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1668786" y="5247982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-141408" y="3453258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347354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Après l’impulsion RF, on se situe </a:t>
            </a:r>
            <a:r>
              <a:rPr lang="fr-FR" sz="1800" kern="0" dirty="0">
                <a:ea typeface="ＭＳ Ｐゴシック"/>
              </a:rPr>
              <a:t>au centre </a:t>
            </a:r>
            <a:r>
              <a:rPr lang="fr-FR" sz="1800" b="0" kern="0" dirty="0">
                <a:ea typeface="ＭＳ Ｐゴシック"/>
              </a:rPr>
              <a:t>de l’espace k.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BB669FB9-63B0-4643-ACEB-DDBFCAB77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56" y="2137082"/>
            <a:ext cx="3534522" cy="3286150"/>
          </a:xfrm>
          <a:prstGeom prst="rect">
            <a:avLst/>
          </a:prstGeom>
        </p:spPr>
      </p:pic>
      <p:sp>
        <p:nvSpPr>
          <p:cNvPr id="82" name="Ellipse 81">
            <a:extLst>
              <a:ext uri="{FF2B5EF4-FFF2-40B4-BE49-F238E27FC236}">
                <a16:creationId xmlns:a16="http://schemas.microsoft.com/office/drawing/2014/main" id="{9A553994-5730-4AB2-BDBF-42787686D979}"/>
              </a:ext>
            </a:extLst>
          </p:cNvPr>
          <p:cNvSpPr/>
          <p:nvPr/>
        </p:nvSpPr>
        <p:spPr>
          <a:xfrm>
            <a:off x="2610247" y="3679182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4" name="Connecteur droit avec flèche 83">
            <a:extLst>
              <a:ext uri="{FF2B5EF4-FFF2-40B4-BE49-F238E27FC236}">
                <a16:creationId xmlns:a16="http://schemas.microsoft.com/office/drawing/2014/main" id="{8C2B8B7D-17D0-4424-B7B0-5DDAB1FA52CF}"/>
              </a:ext>
            </a:extLst>
          </p:cNvPr>
          <p:cNvCxnSpPr>
            <a:cxnSpLocks/>
          </p:cNvCxnSpPr>
          <p:nvPr/>
        </p:nvCxnSpPr>
        <p:spPr>
          <a:xfrm flipH="1" flipV="1">
            <a:off x="2825854" y="3733224"/>
            <a:ext cx="3476798" cy="15946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3467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545" y="2600732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1516" y="2601191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216" y="502530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91358" y="3410786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112" y="4985211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795" y="2019103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1510497" y="2616992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1518191" y="2625078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1668786" y="5247982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-141408" y="3453258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114139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applique en même temps un gradient de phase (on choisit la ligne rouge dans un premier temps – valeur max) + un gradient de lecture négatif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1/ Effet du gradient de phase = on va sur la ligne du haut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BB669FB9-63B0-4643-ACEB-DDBFCAB77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56" y="2137082"/>
            <a:ext cx="3534522" cy="3286150"/>
          </a:xfrm>
          <a:prstGeom prst="rect">
            <a:avLst/>
          </a:prstGeom>
        </p:spPr>
      </p:pic>
      <p:sp>
        <p:nvSpPr>
          <p:cNvPr id="82" name="Ellipse 81">
            <a:extLst>
              <a:ext uri="{FF2B5EF4-FFF2-40B4-BE49-F238E27FC236}">
                <a16:creationId xmlns:a16="http://schemas.microsoft.com/office/drawing/2014/main" id="{9A553994-5730-4AB2-BDBF-42787686D979}"/>
              </a:ext>
            </a:extLst>
          </p:cNvPr>
          <p:cNvSpPr/>
          <p:nvPr/>
        </p:nvSpPr>
        <p:spPr>
          <a:xfrm>
            <a:off x="2610247" y="3679182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F259A591-D014-4D19-B3AE-7714B22B37BB}"/>
              </a:ext>
            </a:extLst>
          </p:cNvPr>
          <p:cNvCxnSpPr/>
          <p:nvPr/>
        </p:nvCxnSpPr>
        <p:spPr>
          <a:xfrm>
            <a:off x="6642847" y="3697112"/>
            <a:ext cx="2061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61E37508-FE2E-471E-8EA2-927BF0686BC3}"/>
              </a:ext>
            </a:extLst>
          </p:cNvPr>
          <p:cNvCxnSpPr>
            <a:cxnSpLocks/>
          </p:cNvCxnSpPr>
          <p:nvPr/>
        </p:nvCxnSpPr>
        <p:spPr>
          <a:xfrm flipV="1">
            <a:off x="2556169" y="2689000"/>
            <a:ext cx="0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Ellipse 90">
            <a:extLst>
              <a:ext uri="{FF2B5EF4-FFF2-40B4-BE49-F238E27FC236}">
                <a16:creationId xmlns:a16="http://schemas.microsoft.com/office/drawing/2014/main" id="{1AD65F60-1170-4C27-9DD7-FFC8F13592BA}"/>
              </a:ext>
            </a:extLst>
          </p:cNvPr>
          <p:cNvSpPr/>
          <p:nvPr/>
        </p:nvSpPr>
        <p:spPr>
          <a:xfrm>
            <a:off x="2618945" y="2621215"/>
            <a:ext cx="103499" cy="1056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392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545" y="2600732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1516" y="2601191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216" y="502530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91358" y="3410786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112" y="4985211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795" y="2019103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1510497" y="2616992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1518191" y="2625078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1668786" y="5247982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-141408" y="3453258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114139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applique en même temps un gradient de phase (on choisit la ligne rouge dans un premier temps) + un gradient de lecture négatif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2/ Effet du gradient de lecture négatif : on se retrouve en extrémité gauche de la ligne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BB669FB9-63B0-4643-ACEB-DDBFCAB77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56" y="2137082"/>
            <a:ext cx="3534522" cy="3286150"/>
          </a:xfrm>
          <a:prstGeom prst="rect">
            <a:avLst/>
          </a:prstGeom>
        </p:spPr>
      </p:pic>
      <p:sp>
        <p:nvSpPr>
          <p:cNvPr id="86" name="Ellipse 85">
            <a:extLst>
              <a:ext uri="{FF2B5EF4-FFF2-40B4-BE49-F238E27FC236}">
                <a16:creationId xmlns:a16="http://schemas.microsoft.com/office/drawing/2014/main" id="{C39786FB-2168-4271-B175-ECBC5D7D0F52}"/>
              </a:ext>
            </a:extLst>
          </p:cNvPr>
          <p:cNvSpPr/>
          <p:nvPr/>
        </p:nvSpPr>
        <p:spPr>
          <a:xfrm>
            <a:off x="2618945" y="2621215"/>
            <a:ext cx="103499" cy="1056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5D360A75-CF29-45FA-9F02-F2CFCBF1FFFA}"/>
              </a:ext>
            </a:extLst>
          </p:cNvPr>
          <p:cNvCxnSpPr>
            <a:cxnSpLocks/>
          </p:cNvCxnSpPr>
          <p:nvPr/>
        </p:nvCxnSpPr>
        <p:spPr>
          <a:xfrm flipH="1">
            <a:off x="1558217" y="2726908"/>
            <a:ext cx="99795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D74C7BC2-AADB-4645-B1A4-3B0B59366847}"/>
              </a:ext>
            </a:extLst>
          </p:cNvPr>
          <p:cNvCxnSpPr>
            <a:cxnSpLocks/>
          </p:cNvCxnSpPr>
          <p:nvPr/>
        </p:nvCxnSpPr>
        <p:spPr>
          <a:xfrm>
            <a:off x="6589059" y="4645834"/>
            <a:ext cx="3227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Ellipse 90">
            <a:extLst>
              <a:ext uri="{FF2B5EF4-FFF2-40B4-BE49-F238E27FC236}">
                <a16:creationId xmlns:a16="http://schemas.microsoft.com/office/drawing/2014/main" id="{960FD813-C435-4AE9-AC05-ACCD7E9758AC}"/>
              </a:ext>
            </a:extLst>
          </p:cNvPr>
          <p:cNvSpPr/>
          <p:nvPr/>
        </p:nvSpPr>
        <p:spPr>
          <a:xfrm>
            <a:off x="1506467" y="2630349"/>
            <a:ext cx="103499" cy="1056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space réservé du contenu 2">
            <a:extLst>
              <a:ext uri="{FF2B5EF4-FFF2-40B4-BE49-F238E27FC236}">
                <a16:creationId xmlns:a16="http://schemas.microsoft.com/office/drawing/2014/main" id="{8667BD79-5468-4053-950E-4F51E913ABB3}"/>
              </a:ext>
            </a:extLst>
          </p:cNvPr>
          <p:cNvSpPr txBox="1">
            <a:spLocks/>
          </p:cNvSpPr>
          <p:nvPr/>
        </p:nvSpPr>
        <p:spPr>
          <a:xfrm>
            <a:off x="229043" y="5880879"/>
            <a:ext cx="9447914" cy="40998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 la fin de l’étape 2 = on se retrouve en extrémité gauche d’une ligne</a:t>
            </a: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639085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545" y="2600732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1516" y="2601191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216" y="502530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91358" y="3410786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112" y="4985211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795" y="2019103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1510497" y="2616992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1518191" y="2625078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1668786" y="5247982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-141408" y="3453258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114139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applique maintenant un gradient de lecture, pendant la lecture du signal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acquiert le signal (un point acquis = un pixel) en parcourant la ligne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BB669FB9-63B0-4643-ACEB-DDBFCAB77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56" y="2137082"/>
            <a:ext cx="3534522" cy="3286150"/>
          </a:xfrm>
          <a:prstGeom prst="rect">
            <a:avLst/>
          </a:prstGeom>
        </p:spPr>
      </p:pic>
      <p:sp>
        <p:nvSpPr>
          <p:cNvPr id="86" name="Ellipse 85">
            <a:extLst>
              <a:ext uri="{FF2B5EF4-FFF2-40B4-BE49-F238E27FC236}">
                <a16:creationId xmlns:a16="http://schemas.microsoft.com/office/drawing/2014/main" id="{C39786FB-2168-4271-B175-ECBC5D7D0F52}"/>
              </a:ext>
            </a:extLst>
          </p:cNvPr>
          <p:cNvSpPr/>
          <p:nvPr/>
        </p:nvSpPr>
        <p:spPr>
          <a:xfrm>
            <a:off x="1636772" y="263135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D74C7BC2-AADB-4645-B1A4-3B0B59366847}"/>
              </a:ext>
            </a:extLst>
          </p:cNvPr>
          <p:cNvCxnSpPr>
            <a:cxnSpLocks/>
          </p:cNvCxnSpPr>
          <p:nvPr/>
        </p:nvCxnSpPr>
        <p:spPr>
          <a:xfrm flipV="1">
            <a:off x="6883088" y="4273176"/>
            <a:ext cx="602441" cy="110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Ellipse 90">
            <a:extLst>
              <a:ext uri="{FF2B5EF4-FFF2-40B4-BE49-F238E27FC236}">
                <a16:creationId xmlns:a16="http://schemas.microsoft.com/office/drawing/2014/main" id="{960FD813-C435-4AE9-AC05-ACCD7E9758AC}"/>
              </a:ext>
            </a:extLst>
          </p:cNvPr>
          <p:cNvSpPr/>
          <p:nvPr/>
        </p:nvSpPr>
        <p:spPr>
          <a:xfrm>
            <a:off x="1557153" y="2632393"/>
            <a:ext cx="5174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space réservé du contenu 2">
            <a:extLst>
              <a:ext uri="{FF2B5EF4-FFF2-40B4-BE49-F238E27FC236}">
                <a16:creationId xmlns:a16="http://schemas.microsoft.com/office/drawing/2014/main" id="{8667BD79-5468-4053-950E-4F51E913ABB3}"/>
              </a:ext>
            </a:extLst>
          </p:cNvPr>
          <p:cNvSpPr txBox="1">
            <a:spLocks/>
          </p:cNvSpPr>
          <p:nvPr/>
        </p:nvSpPr>
        <p:spPr>
          <a:xfrm>
            <a:off x="229043" y="5880879"/>
            <a:ext cx="9447914" cy="40998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 la fin de l’étape 3 = on a acquis une ligne de </a:t>
            </a:r>
            <a:r>
              <a:rPr lang="fr-FR" sz="1800" b="0" i="1" kern="0" dirty="0">
                <a:ea typeface="ＭＳ Ｐゴシック"/>
              </a:rPr>
              <a:t>l’espace k</a:t>
            </a:r>
            <a:r>
              <a:rPr lang="fr-FR" sz="1800" b="0" kern="0" dirty="0">
                <a:ea typeface="ＭＳ Ｐゴシック"/>
              </a:rPr>
              <a:t>.</a:t>
            </a: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6A9120D4-BCFA-4B58-9DA9-74D19813D66A}"/>
              </a:ext>
            </a:extLst>
          </p:cNvPr>
          <p:cNvSpPr/>
          <p:nvPr/>
        </p:nvSpPr>
        <p:spPr>
          <a:xfrm>
            <a:off x="1707198" y="263135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66C93617-9389-43DB-9DC5-0C033B29AD81}"/>
              </a:ext>
            </a:extLst>
          </p:cNvPr>
          <p:cNvSpPr/>
          <p:nvPr/>
        </p:nvSpPr>
        <p:spPr>
          <a:xfrm>
            <a:off x="1779996" y="263239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FFC8EBB5-656C-4051-BA31-49CD1C0C9730}"/>
              </a:ext>
            </a:extLst>
          </p:cNvPr>
          <p:cNvSpPr/>
          <p:nvPr/>
        </p:nvSpPr>
        <p:spPr>
          <a:xfrm>
            <a:off x="1850422" y="263239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F12690FC-2664-4DB9-BE65-1BFCDC824021}"/>
              </a:ext>
            </a:extLst>
          </p:cNvPr>
          <p:cNvSpPr/>
          <p:nvPr/>
        </p:nvSpPr>
        <p:spPr>
          <a:xfrm>
            <a:off x="1923220" y="263135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0B38BE8E-E827-494C-B7D7-812649BE2CD6}"/>
              </a:ext>
            </a:extLst>
          </p:cNvPr>
          <p:cNvSpPr/>
          <p:nvPr/>
        </p:nvSpPr>
        <p:spPr>
          <a:xfrm>
            <a:off x="1993646" y="263135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èche : courbe vers le haut 81">
            <a:extLst>
              <a:ext uri="{FF2B5EF4-FFF2-40B4-BE49-F238E27FC236}">
                <a16:creationId xmlns:a16="http://schemas.microsoft.com/office/drawing/2014/main" id="{77145D8F-48A6-4206-A1CB-6AC1DE5D135B}"/>
              </a:ext>
            </a:extLst>
          </p:cNvPr>
          <p:cNvSpPr/>
          <p:nvPr/>
        </p:nvSpPr>
        <p:spPr>
          <a:xfrm>
            <a:off x="1558217" y="2705100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2" name="Flèche : courbe vers le haut 111">
            <a:extLst>
              <a:ext uri="{FF2B5EF4-FFF2-40B4-BE49-F238E27FC236}">
                <a16:creationId xmlns:a16="http://schemas.microsoft.com/office/drawing/2014/main" id="{2E9EB915-2E6B-43C4-A826-68C20DC7AE55}"/>
              </a:ext>
            </a:extLst>
          </p:cNvPr>
          <p:cNvSpPr/>
          <p:nvPr/>
        </p:nvSpPr>
        <p:spPr>
          <a:xfrm>
            <a:off x="1671090" y="2714491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3" name="Flèche : courbe vers le haut 112">
            <a:extLst>
              <a:ext uri="{FF2B5EF4-FFF2-40B4-BE49-F238E27FC236}">
                <a16:creationId xmlns:a16="http://schemas.microsoft.com/office/drawing/2014/main" id="{98492F48-4B5E-46B2-9E13-3AA2660AEDC0}"/>
              </a:ext>
            </a:extLst>
          </p:cNvPr>
          <p:cNvSpPr/>
          <p:nvPr/>
        </p:nvSpPr>
        <p:spPr>
          <a:xfrm>
            <a:off x="1784657" y="2714651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4" name="Flèche : courbe vers le haut 113">
            <a:extLst>
              <a:ext uri="{FF2B5EF4-FFF2-40B4-BE49-F238E27FC236}">
                <a16:creationId xmlns:a16="http://schemas.microsoft.com/office/drawing/2014/main" id="{E0DDE1C9-D3CF-4BD8-9358-254E9CFBB2C1}"/>
              </a:ext>
            </a:extLst>
          </p:cNvPr>
          <p:cNvSpPr/>
          <p:nvPr/>
        </p:nvSpPr>
        <p:spPr>
          <a:xfrm>
            <a:off x="1882758" y="2714650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69332134-88D0-4480-BE86-E1D6041BA79E}"/>
              </a:ext>
            </a:extLst>
          </p:cNvPr>
          <p:cNvSpPr/>
          <p:nvPr/>
        </p:nvSpPr>
        <p:spPr>
          <a:xfrm>
            <a:off x="2268137" y="2600732"/>
            <a:ext cx="993870" cy="1054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…</a:t>
            </a:r>
            <a:endParaRPr lang="fr-FR" dirty="0"/>
          </a:p>
        </p:txBody>
      </p:sp>
      <p:sp>
        <p:nvSpPr>
          <p:cNvPr id="117" name="Ellipse 116">
            <a:extLst>
              <a:ext uri="{FF2B5EF4-FFF2-40B4-BE49-F238E27FC236}">
                <a16:creationId xmlns:a16="http://schemas.microsoft.com/office/drawing/2014/main" id="{30484128-C485-4CB2-BDB3-7C8BDF7E4DCD}"/>
              </a:ext>
            </a:extLst>
          </p:cNvPr>
          <p:cNvSpPr/>
          <p:nvPr/>
        </p:nvSpPr>
        <p:spPr>
          <a:xfrm>
            <a:off x="3720343" y="263135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9" name="Connecteur droit avec flèche 118">
            <a:extLst>
              <a:ext uri="{FF2B5EF4-FFF2-40B4-BE49-F238E27FC236}">
                <a16:creationId xmlns:a16="http://schemas.microsoft.com/office/drawing/2014/main" id="{F190A0F8-0995-4BB6-82A3-D480708B69F8}"/>
              </a:ext>
            </a:extLst>
          </p:cNvPr>
          <p:cNvCxnSpPr/>
          <p:nvPr/>
        </p:nvCxnSpPr>
        <p:spPr>
          <a:xfrm>
            <a:off x="1692073" y="2833016"/>
            <a:ext cx="194421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4762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545" y="2600732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1516" y="2601191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216" y="502530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91358" y="3410786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112" y="4985211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795" y="2019103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1510497" y="2616992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1518191" y="2625078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1668786" y="5247982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-141408" y="3453258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229043" y="1114139"/>
            <a:ext cx="9447914" cy="1094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Ensuite, on refait une sélection de coupe (impulsion RF + gradient de sélection de coupe)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choisit une nouvelle ligne de l’espace k en fixant un gradient de phase différent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BB669FB9-63B0-4643-ACEB-DDBFCAB77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56" y="2137082"/>
            <a:ext cx="3534522" cy="3286150"/>
          </a:xfrm>
          <a:prstGeom prst="rect">
            <a:avLst/>
          </a:prstGeom>
        </p:spPr>
      </p:pic>
      <p:sp>
        <p:nvSpPr>
          <p:cNvPr id="82" name="Ellipse 81">
            <a:extLst>
              <a:ext uri="{FF2B5EF4-FFF2-40B4-BE49-F238E27FC236}">
                <a16:creationId xmlns:a16="http://schemas.microsoft.com/office/drawing/2014/main" id="{9A553994-5730-4AB2-BDBF-42787686D979}"/>
              </a:ext>
            </a:extLst>
          </p:cNvPr>
          <p:cNvSpPr/>
          <p:nvPr/>
        </p:nvSpPr>
        <p:spPr>
          <a:xfrm>
            <a:off x="2610247" y="3679182"/>
            <a:ext cx="103499" cy="1056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F259A591-D014-4D19-B3AE-7714B22B37BB}"/>
              </a:ext>
            </a:extLst>
          </p:cNvPr>
          <p:cNvCxnSpPr/>
          <p:nvPr/>
        </p:nvCxnSpPr>
        <p:spPr>
          <a:xfrm>
            <a:off x="6642847" y="3870848"/>
            <a:ext cx="2061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FEBA7DA1-ADB9-42DE-AF69-327B66ABC08F}"/>
              </a:ext>
            </a:extLst>
          </p:cNvPr>
          <p:cNvCxnSpPr>
            <a:cxnSpLocks/>
          </p:cNvCxnSpPr>
          <p:nvPr/>
        </p:nvCxnSpPr>
        <p:spPr>
          <a:xfrm>
            <a:off x="6589059" y="4645834"/>
            <a:ext cx="3227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61E37508-FE2E-471E-8EA2-927BF0686BC3}"/>
              </a:ext>
            </a:extLst>
          </p:cNvPr>
          <p:cNvCxnSpPr>
            <a:cxnSpLocks/>
          </p:cNvCxnSpPr>
          <p:nvPr/>
        </p:nvCxnSpPr>
        <p:spPr>
          <a:xfrm flipV="1">
            <a:off x="2556169" y="3121048"/>
            <a:ext cx="0" cy="5760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Ellipse 90">
            <a:extLst>
              <a:ext uri="{FF2B5EF4-FFF2-40B4-BE49-F238E27FC236}">
                <a16:creationId xmlns:a16="http://schemas.microsoft.com/office/drawing/2014/main" id="{1AD65F60-1170-4C27-9DD7-FFC8F13592BA}"/>
              </a:ext>
            </a:extLst>
          </p:cNvPr>
          <p:cNvSpPr/>
          <p:nvPr/>
        </p:nvSpPr>
        <p:spPr>
          <a:xfrm>
            <a:off x="2610247" y="3087363"/>
            <a:ext cx="103499" cy="1056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space réservé du contenu 2">
            <a:extLst>
              <a:ext uri="{FF2B5EF4-FFF2-40B4-BE49-F238E27FC236}">
                <a16:creationId xmlns:a16="http://schemas.microsoft.com/office/drawing/2014/main" id="{AD946B5B-8468-4388-885B-39663F5E5F07}"/>
              </a:ext>
            </a:extLst>
          </p:cNvPr>
          <p:cNvSpPr txBox="1">
            <a:spLocks/>
          </p:cNvSpPr>
          <p:nvPr/>
        </p:nvSpPr>
        <p:spPr>
          <a:xfrm>
            <a:off x="229043" y="5755320"/>
            <a:ext cx="9447914" cy="55390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Et on </a:t>
            </a:r>
            <a:r>
              <a:rPr lang="fr-FR" sz="1800" b="0" kern="0" dirty="0" err="1">
                <a:ea typeface="ＭＳ Ｐゴシック"/>
              </a:rPr>
              <a:t>re-parcourt</a:t>
            </a:r>
            <a:r>
              <a:rPr lang="fr-FR" sz="1800" b="0" kern="0" dirty="0">
                <a:ea typeface="ＭＳ Ｐゴシック"/>
              </a:rPr>
              <a:t> la ligne de la même manière que précédemment.</a:t>
            </a: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C46BBD97-ADC2-4655-B8E5-1B4DED671E95}"/>
              </a:ext>
            </a:extLst>
          </p:cNvPr>
          <p:cNvCxnSpPr>
            <a:cxnSpLocks/>
          </p:cNvCxnSpPr>
          <p:nvPr/>
        </p:nvCxnSpPr>
        <p:spPr>
          <a:xfrm flipH="1">
            <a:off x="1558217" y="3138441"/>
            <a:ext cx="99795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lipse 89">
            <a:extLst>
              <a:ext uri="{FF2B5EF4-FFF2-40B4-BE49-F238E27FC236}">
                <a16:creationId xmlns:a16="http://schemas.microsoft.com/office/drawing/2014/main" id="{8CA8E1BF-9A75-4F75-8239-CA9FC6CDC55C}"/>
              </a:ext>
            </a:extLst>
          </p:cNvPr>
          <p:cNvSpPr/>
          <p:nvPr/>
        </p:nvSpPr>
        <p:spPr>
          <a:xfrm>
            <a:off x="1506467" y="3041882"/>
            <a:ext cx="103499" cy="1056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1632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545" y="2600732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1516" y="2601191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216" y="502530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91358" y="3410786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112" y="4985211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795" y="2019103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1510497" y="2616992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1518191" y="2625078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1668786" y="5247982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-141408" y="3453258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155449" y="1114139"/>
            <a:ext cx="9750551" cy="12583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 la fin, après avoir parcouru toutes les valeurs du gradient de phase, on a acquis tout notre espace k.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Il suffit de faire la transformée de Fourier inverse 2D pour retrouver notre image IRM anatomique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BB669FB9-63B0-4643-ACEB-DDBFCAB77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556" y="2137082"/>
            <a:ext cx="3534522" cy="3286150"/>
          </a:xfrm>
          <a:prstGeom prst="rect">
            <a:avLst/>
          </a:prstGeom>
        </p:spPr>
      </p:pic>
      <p:sp>
        <p:nvSpPr>
          <p:cNvPr id="82" name="Ellipse 81">
            <a:extLst>
              <a:ext uri="{FF2B5EF4-FFF2-40B4-BE49-F238E27FC236}">
                <a16:creationId xmlns:a16="http://schemas.microsoft.com/office/drawing/2014/main" id="{6089B50C-115B-417A-A0DD-2417CE2A3AF6}"/>
              </a:ext>
            </a:extLst>
          </p:cNvPr>
          <p:cNvSpPr/>
          <p:nvPr/>
        </p:nvSpPr>
        <p:spPr>
          <a:xfrm>
            <a:off x="1620592" y="314583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9C831597-2CC0-41A1-86BB-80FA5C2849DA}"/>
              </a:ext>
            </a:extLst>
          </p:cNvPr>
          <p:cNvSpPr/>
          <p:nvPr/>
        </p:nvSpPr>
        <p:spPr>
          <a:xfrm>
            <a:off x="1540973" y="3146873"/>
            <a:ext cx="5174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5DAA05DD-3640-4E13-836C-7B2FF0627504}"/>
              </a:ext>
            </a:extLst>
          </p:cNvPr>
          <p:cNvSpPr/>
          <p:nvPr/>
        </p:nvSpPr>
        <p:spPr>
          <a:xfrm>
            <a:off x="1691018" y="314583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01C6366C-74B6-45AA-AB0D-86C381E71AEC}"/>
              </a:ext>
            </a:extLst>
          </p:cNvPr>
          <p:cNvSpPr/>
          <p:nvPr/>
        </p:nvSpPr>
        <p:spPr>
          <a:xfrm>
            <a:off x="1763816" y="314687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7C730C9C-A2AD-4EF1-9910-D7D7E51AC3A3}"/>
              </a:ext>
            </a:extLst>
          </p:cNvPr>
          <p:cNvSpPr/>
          <p:nvPr/>
        </p:nvSpPr>
        <p:spPr>
          <a:xfrm>
            <a:off x="1834242" y="314687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8AC0CFEE-248E-4630-8647-1ECFD12F6DFE}"/>
              </a:ext>
            </a:extLst>
          </p:cNvPr>
          <p:cNvSpPr/>
          <p:nvPr/>
        </p:nvSpPr>
        <p:spPr>
          <a:xfrm>
            <a:off x="1907040" y="314583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DE0EA4E8-1D80-4E15-BEBD-35DAB2E0A3B3}"/>
              </a:ext>
            </a:extLst>
          </p:cNvPr>
          <p:cNvSpPr/>
          <p:nvPr/>
        </p:nvSpPr>
        <p:spPr>
          <a:xfrm>
            <a:off x="1977466" y="314583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Flèche : courbe vers le haut 88">
            <a:extLst>
              <a:ext uri="{FF2B5EF4-FFF2-40B4-BE49-F238E27FC236}">
                <a16:creationId xmlns:a16="http://schemas.microsoft.com/office/drawing/2014/main" id="{2C1B4169-CF1E-43EC-BC7A-0F8E107F03C0}"/>
              </a:ext>
            </a:extLst>
          </p:cNvPr>
          <p:cNvSpPr/>
          <p:nvPr/>
        </p:nvSpPr>
        <p:spPr>
          <a:xfrm>
            <a:off x="1542037" y="3219580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0" name="Flèche : courbe vers le haut 89">
            <a:extLst>
              <a:ext uri="{FF2B5EF4-FFF2-40B4-BE49-F238E27FC236}">
                <a16:creationId xmlns:a16="http://schemas.microsoft.com/office/drawing/2014/main" id="{E032EE6B-E57C-44E8-A99A-E363A0EC0193}"/>
              </a:ext>
            </a:extLst>
          </p:cNvPr>
          <p:cNvSpPr/>
          <p:nvPr/>
        </p:nvSpPr>
        <p:spPr>
          <a:xfrm>
            <a:off x="1654910" y="3228971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1" name="Flèche : courbe vers le haut 90">
            <a:extLst>
              <a:ext uri="{FF2B5EF4-FFF2-40B4-BE49-F238E27FC236}">
                <a16:creationId xmlns:a16="http://schemas.microsoft.com/office/drawing/2014/main" id="{C9A1796E-2618-46A5-A27F-C3FFFA1FBB00}"/>
              </a:ext>
            </a:extLst>
          </p:cNvPr>
          <p:cNvSpPr/>
          <p:nvPr/>
        </p:nvSpPr>
        <p:spPr>
          <a:xfrm>
            <a:off x="1768477" y="3229131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2" name="Flèche : courbe vers le haut 91">
            <a:extLst>
              <a:ext uri="{FF2B5EF4-FFF2-40B4-BE49-F238E27FC236}">
                <a16:creationId xmlns:a16="http://schemas.microsoft.com/office/drawing/2014/main" id="{F14EABDB-BD2E-4506-B006-530E6F0E394E}"/>
              </a:ext>
            </a:extLst>
          </p:cNvPr>
          <p:cNvSpPr/>
          <p:nvPr/>
        </p:nvSpPr>
        <p:spPr>
          <a:xfrm>
            <a:off x="1866578" y="3229130"/>
            <a:ext cx="93340" cy="74367"/>
          </a:xfrm>
          <a:prstGeom prst="curved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30AA6CB7-CF80-4100-B3BE-14D2D43FCF82}"/>
              </a:ext>
            </a:extLst>
          </p:cNvPr>
          <p:cNvSpPr/>
          <p:nvPr/>
        </p:nvSpPr>
        <p:spPr>
          <a:xfrm>
            <a:off x="2251957" y="3115212"/>
            <a:ext cx="993870" cy="1054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…</a:t>
            </a:r>
            <a:endParaRPr lang="fr-FR" dirty="0"/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15793B02-5922-4B1F-98DD-044EB8E6E528}"/>
              </a:ext>
            </a:extLst>
          </p:cNvPr>
          <p:cNvSpPr/>
          <p:nvPr/>
        </p:nvSpPr>
        <p:spPr>
          <a:xfrm>
            <a:off x="3704163" y="314583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5" name="Connecteur droit avec flèche 94">
            <a:extLst>
              <a:ext uri="{FF2B5EF4-FFF2-40B4-BE49-F238E27FC236}">
                <a16:creationId xmlns:a16="http://schemas.microsoft.com/office/drawing/2014/main" id="{67C4DA80-F627-467F-B77E-251FC6BAFCE1}"/>
              </a:ext>
            </a:extLst>
          </p:cNvPr>
          <p:cNvCxnSpPr/>
          <p:nvPr/>
        </p:nvCxnSpPr>
        <p:spPr>
          <a:xfrm>
            <a:off x="1675893" y="3347496"/>
            <a:ext cx="194421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F9EC3B4C-27BA-43BE-BC81-6F36784E8855}"/>
              </a:ext>
            </a:extLst>
          </p:cNvPr>
          <p:cNvCxnSpPr>
            <a:cxnSpLocks/>
          </p:cNvCxnSpPr>
          <p:nvPr/>
        </p:nvCxnSpPr>
        <p:spPr>
          <a:xfrm flipV="1">
            <a:off x="6883088" y="4273176"/>
            <a:ext cx="602441" cy="110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332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14A4F656-6096-4699-B254-45660F6F5D8D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016" y="3163847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25">
            <a:extLst>
              <a:ext uri="{FF2B5EF4-FFF2-40B4-BE49-F238E27FC236}">
                <a16:creationId xmlns:a16="http://schemas.microsoft.com/office/drawing/2014/main" id="{8BDCDAE2-799C-413C-8BD1-BDF0547B4B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64987" y="3164306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6">
            <a:extLst>
              <a:ext uri="{FF2B5EF4-FFF2-40B4-BE49-F238E27FC236}">
                <a16:creationId xmlns:a16="http://schemas.microsoft.com/office/drawing/2014/main" id="{3B4FCCA2-34D7-4714-BB08-76BA93B60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1687" y="5588419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0">
            <a:extLst>
              <a:ext uri="{FF2B5EF4-FFF2-40B4-BE49-F238E27FC236}">
                <a16:creationId xmlns:a16="http://schemas.microsoft.com/office/drawing/2014/main" id="{BF3D5DA2-6377-4C61-9D82-FDA25ACC7E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64829" y="3973901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6ED8C010-9C91-4579-B616-54B48A3B8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583" y="5548326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B380CAE7-2742-4C0A-AA90-BCA70524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266" y="2582218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519B145-E4B0-4A6E-9D04-2BE268B7EA14}"/>
              </a:ext>
            </a:extLst>
          </p:cNvPr>
          <p:cNvGrpSpPr/>
          <p:nvPr/>
        </p:nvGrpSpPr>
        <p:grpSpPr>
          <a:xfrm>
            <a:off x="1483968" y="3180107"/>
            <a:ext cx="2291978" cy="2232248"/>
            <a:chOff x="3419381" y="3284984"/>
            <a:chExt cx="2449254" cy="2232248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28825C9F-6894-4655-9B5A-8C9A4CD1E736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65EF3DA9-BF88-466F-B801-8D5E2C95C9F5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F23B346-9F77-4DFA-8E53-A25E2FD7403B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08338E-1980-4E7A-9ECB-FAED003915F6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BED21AC-F2E8-4A0D-92E9-09A391DC62C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0753D3FA-8248-45E3-81FE-EB4E353CD5A2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D2A2D31-498A-4166-856F-445C6E3E948A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2F3BC3C-1FE0-4E2C-8919-D7B380CE42BA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D3DF731-73D6-4E5C-B09A-68A59239F3D6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816E4A5-38EC-447C-8DB1-CFF3781D01A8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D59732C1-3895-45E5-969E-1711550BBBAF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83713AD-992B-434D-B238-1D16C0B932EE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D66945E-D657-4CD3-883D-DA9DB3BB57C1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7E3F429-2ACE-471B-A394-0D028527D422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B72160B6-728A-4985-A1E8-BC174FCC6C59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F70597AD-9899-42FA-BCA1-BE414A2D600C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B73E433D-384E-4C05-807B-9DFAD96FB0E8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FA08D9C-6E45-4A3B-9A31-BF28EBF1868D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407ED089-490D-443D-963B-266E9E54FE31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5A2E132-A52B-4E71-B22A-2BAE25D8EFA8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84F2C63-76D0-4789-9283-A40159A5DD65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3D84ACE-CE49-4980-9315-36AE469EF02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44A5D7-0870-46E2-89C4-73FD3E75DAB4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50DE8BE-58E6-4E2F-9FE6-09615E0F8FBF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094E3B3-5F97-459E-BC0C-1B96A0B92487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3C9804D-6828-4539-B874-38F50F55D71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579FA06-E28C-43E7-BE19-0A5FD35A714F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D13C72A-C7A5-49A1-BB5F-3EC8F5319F10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C5F99DE-6FA4-4965-8CC7-80E6851027CC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DD991AD5-D0E8-45B4-8181-948DB1BDCEDA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FEC9F44-1B74-4B11-A8B5-EDAF93187CE9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DB1457A0-FEED-44A7-833F-D19186834A97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6B95B60-CBD1-452D-A777-003FDCC86342}"/>
              </a:ext>
            </a:extLst>
          </p:cNvPr>
          <p:cNvGrpSpPr/>
          <p:nvPr/>
        </p:nvGrpSpPr>
        <p:grpSpPr>
          <a:xfrm rot="16200000">
            <a:off x="1491662" y="3188193"/>
            <a:ext cx="2291978" cy="2232248"/>
            <a:chOff x="3419381" y="3284984"/>
            <a:chExt cx="2449254" cy="2232248"/>
          </a:xfrm>
        </p:grpSpPr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8A6E58C-E134-4164-ADB9-174C064D8627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8BF9233-C0BC-4A1E-815D-6A0BD4C93751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162108D-6439-453A-B067-578C18D8DE31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4E7C5D54-6414-44C7-81DA-74EC4EBA0088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EB0445C2-6C87-4FCF-BD82-AD2BCD61847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8C406402-5525-4D29-872D-E443641EE051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9E04DF0F-C1E0-43DA-95A6-0294C2EBFC55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7D131628-2702-411D-AFE8-5557B3354558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2795B95-12CD-4190-A155-F94587D1B043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6D888644-70D3-44EE-9ED7-A27FEFB37200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7C58A3C2-3463-46B0-8543-05C2DA5AAD8D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65F9C4-E014-4D41-85A1-737B0DC18D65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1CA8BB2-B74B-480B-BB40-F1AD6AB9C5BE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E0C0A7C5-1B65-46B9-ADC8-22A1747BBCE3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1BC84782-847A-4B31-9ABD-C8A9B848F10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96FB22C-E1E9-4800-877E-17C231C8ECCF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258AFCD9-C91F-4306-AA2F-224354305537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47E1D805-7A43-4795-BDC7-D6187E68A730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6D78936E-F34B-4A40-B2D6-1B7EFB52447C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F17E8F9-0FAE-4296-87D6-DAC50313B9C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06E48E1-2D91-4DE2-94A4-5158D90F2726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822BB0D-ED74-4EA5-98AB-57FE3305C05F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2C3A0D43-F160-4CA4-B7AE-DE5905494A18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A3398CA5-1B17-47DB-BB8D-15335A632340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18AA2836-02DD-4EE0-AD52-ABB8F2BCEBD3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BCF4ADC6-5C1A-4A66-88B7-A089F8EB663F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3D55D324-7B7C-416F-92BC-E7F6A35622D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42000BFA-6FC2-4C99-843F-62F6D658CEEA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A99D960-5D1F-49A8-928C-303754035803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F444D2D-2848-4A6F-BC5F-2F8F11FC73EE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09CE575-12CC-470A-965E-50CB9E109D0B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8C326623-4771-4E04-9043-D35888212CE1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39E40D3-077B-434A-8FF4-20547EC02B4F}"/>
              </a:ext>
            </a:extLst>
          </p:cNvPr>
          <p:cNvSpPr txBox="1"/>
          <p:nvPr/>
        </p:nvSpPr>
        <p:spPr>
          <a:xfrm>
            <a:off x="1642257" y="5811097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F55DAB74-35EF-4C01-96FC-821F7A6CA839}"/>
              </a:ext>
            </a:extLst>
          </p:cNvPr>
          <p:cNvSpPr txBox="1"/>
          <p:nvPr/>
        </p:nvSpPr>
        <p:spPr>
          <a:xfrm rot="16200000">
            <a:off x="-167937" y="4016373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155449" y="1114139"/>
            <a:ext cx="9750551" cy="12583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 la fin, après avoir parcouru toutes les valeurs du gradient de phase, on a acquis tout notre espace k.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Il suffit finalement de faire la transformée de Fourier inverse 2D pour retrouver notre image IRM anatomique</a:t>
            </a: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sp>
        <p:nvSpPr>
          <p:cNvPr id="82" name="Text Box 37">
            <a:extLst>
              <a:ext uri="{FF2B5EF4-FFF2-40B4-BE49-F238E27FC236}">
                <a16:creationId xmlns:a16="http://schemas.microsoft.com/office/drawing/2014/main" id="{BD2DEC68-F117-48A4-991F-20A1F70B1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2926" y="2559842"/>
            <a:ext cx="1431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dirty="0">
                <a:latin typeface="Calibri" pitchFamily="34" charset="0"/>
              </a:rPr>
              <a:t>Espace Image </a:t>
            </a:r>
          </a:p>
        </p:txBody>
      </p:sp>
      <p:sp>
        <p:nvSpPr>
          <p:cNvPr id="83" name="Text Box 33">
            <a:extLst>
              <a:ext uri="{FF2B5EF4-FFF2-40B4-BE49-F238E27FC236}">
                <a16:creationId xmlns:a16="http://schemas.microsoft.com/office/drawing/2014/main" id="{8ED679F3-10D6-40F3-A001-075209723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0590" y="3191442"/>
            <a:ext cx="2763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Transformée de Fourier inverse 2D</a:t>
            </a:r>
          </a:p>
        </p:txBody>
      </p:sp>
      <p:sp>
        <p:nvSpPr>
          <p:cNvPr id="84" name="Flèche droite 86">
            <a:extLst>
              <a:ext uri="{FF2B5EF4-FFF2-40B4-BE49-F238E27FC236}">
                <a16:creationId xmlns:a16="http://schemas.microsoft.com/office/drawing/2014/main" id="{28700E9A-0E79-421B-A4A9-F52070FA080F}"/>
              </a:ext>
            </a:extLst>
          </p:cNvPr>
          <p:cNvSpPr/>
          <p:nvPr/>
        </p:nvSpPr>
        <p:spPr>
          <a:xfrm>
            <a:off x="4162055" y="3962193"/>
            <a:ext cx="2450762" cy="587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5" name="Picture 32">
            <a:extLst>
              <a:ext uri="{FF2B5EF4-FFF2-40B4-BE49-F238E27FC236}">
                <a16:creationId xmlns:a16="http://schemas.microsoft.com/office/drawing/2014/main" id="{3DD7905D-6B96-4AC1-A756-5EE69BCE6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7825" y="3186102"/>
            <a:ext cx="1966926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080A0F-907C-4FF1-A0D2-B78E1E06CE9E}"/>
              </a:ext>
            </a:extLst>
          </p:cNvPr>
          <p:cNvSpPr/>
          <p:nvPr/>
        </p:nvSpPr>
        <p:spPr>
          <a:xfrm>
            <a:off x="5412440" y="5933722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hlinkClick r:id="rId4"/>
              </a:rPr>
              <a:t>Remplissage linéaire de l'espace K en IRM (imaios.com)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514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ACBACBC-1083-42E8-900C-4D1FBFB42B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1FCE634-C8F1-4146-98D0-603A33B10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</a:t>
            </a:fld>
            <a:endParaRPr lang="fr-FR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F223E4E-3AB1-4CA4-80D3-E207D280C1D1}"/>
              </a:ext>
            </a:extLst>
          </p:cNvPr>
          <p:cNvSpPr txBox="1">
            <a:spLocks/>
          </p:cNvSpPr>
          <p:nvPr/>
        </p:nvSpPr>
        <p:spPr>
          <a:xfrm>
            <a:off x="6249412" y="2344874"/>
            <a:ext cx="3366056" cy="78811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r>
              <a:rPr lang="fr-FR" sz="2000" b="0" kern="0" dirty="0">
                <a:ea typeface="ＭＳ Ｐゴシック"/>
              </a:rPr>
              <a:t>Signal de précession libre</a:t>
            </a:r>
          </a:p>
          <a:p>
            <a:pPr marL="0" lvl="0" indent="0">
              <a:buClr>
                <a:srgbClr val="00A7F2"/>
              </a:buClr>
              <a:buNone/>
              <a:defRPr/>
            </a:pPr>
            <a:r>
              <a:rPr lang="fr-FR" sz="2000" b="0" kern="0" dirty="0">
                <a:ea typeface="ＭＳ Ｐゴシック"/>
              </a:rPr>
              <a:t>recueilli par une antenne</a:t>
            </a:r>
            <a:endParaRPr kumimoji="1" lang="fr-FR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ED98659-724F-481F-9116-748E79863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1" y="4007022"/>
            <a:ext cx="2312927" cy="2273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9960E8D7-65D9-40F3-8505-2A6A70EC876A}"/>
              </a:ext>
            </a:extLst>
          </p:cNvPr>
          <p:cNvGraphicFramePr/>
          <p:nvPr/>
        </p:nvGraphicFramePr>
        <p:xfrm>
          <a:off x="848871" y="1092528"/>
          <a:ext cx="8561829" cy="60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5A42945E-8490-4CD7-8D19-B5135596DBD1}"/>
              </a:ext>
            </a:extLst>
          </p:cNvPr>
          <p:cNvGrpSpPr/>
          <p:nvPr/>
        </p:nvGrpSpPr>
        <p:grpSpPr>
          <a:xfrm>
            <a:off x="1086545" y="1917917"/>
            <a:ext cx="3208827" cy="1875559"/>
            <a:chOff x="516167" y="2206466"/>
            <a:chExt cx="3796841" cy="187555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DBAD5E70-E32D-4B19-8957-953C335C0439}"/>
                </a:ext>
              </a:extLst>
            </p:cNvPr>
            <p:cNvGrpSpPr/>
            <p:nvPr/>
          </p:nvGrpSpPr>
          <p:grpSpPr>
            <a:xfrm>
              <a:off x="974796" y="2206466"/>
              <a:ext cx="3338212" cy="1875559"/>
              <a:chOff x="995663" y="2410691"/>
              <a:chExt cx="3338212" cy="1875559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88EC1B81-B369-47EE-8406-B2C959FC7578}"/>
                  </a:ext>
                </a:extLst>
              </p:cNvPr>
              <p:cNvGrpSpPr/>
              <p:nvPr/>
            </p:nvGrpSpPr>
            <p:grpSpPr>
              <a:xfrm>
                <a:off x="995663" y="2410691"/>
                <a:ext cx="3338212" cy="1875559"/>
                <a:chOff x="2294146" y="2695698"/>
                <a:chExt cx="3774145" cy="1769424"/>
              </a:xfrm>
            </p:grpSpPr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47C63A97-F97C-4D4D-9110-59259D51165F}"/>
                    </a:ext>
                  </a:extLst>
                </p:cNvPr>
                <p:cNvSpPr/>
                <p:nvPr/>
              </p:nvSpPr>
              <p:spPr>
                <a:xfrm>
                  <a:off x="4915343" y="2695699"/>
                  <a:ext cx="1152948" cy="1769423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3" name="Connecteur droit 12">
                  <a:extLst>
                    <a:ext uri="{FF2B5EF4-FFF2-40B4-BE49-F238E27FC236}">
                      <a16:creationId xmlns:a16="http://schemas.microsoft.com/office/drawing/2014/main" id="{23919CED-6CEF-474F-8893-8CCBE85E2BD8}"/>
                    </a:ext>
                  </a:extLst>
                </p:cNvPr>
                <p:cNvCxnSpPr>
                  <a:endCxn id="12" idx="0"/>
                </p:cNvCxnSpPr>
                <p:nvPr/>
              </p:nvCxnSpPr>
              <p:spPr>
                <a:xfrm>
                  <a:off x="2304916" y="2695698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04E2F43B-C007-4B78-9B19-1AA3390A03B5}"/>
                    </a:ext>
                  </a:extLst>
                </p:cNvPr>
                <p:cNvCxnSpPr/>
                <p:nvPr/>
              </p:nvCxnSpPr>
              <p:spPr>
                <a:xfrm>
                  <a:off x="2294146" y="4463141"/>
                  <a:ext cx="3186901" cy="1"/>
                </a:xfrm>
                <a:prstGeom prst="line">
                  <a:avLst/>
                </a:prstGeom>
                <a:ln w="28575">
                  <a:solidFill>
                    <a:srgbClr val="385D8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8E1DDD2F-AE2D-41BB-B510-A5717CE00FDD}"/>
                  </a:ext>
                </a:extLst>
              </p:cNvPr>
              <p:cNvSpPr/>
              <p:nvPr/>
            </p:nvSpPr>
            <p:spPr>
              <a:xfrm>
                <a:off x="3540829" y="2859749"/>
                <a:ext cx="632383" cy="99975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9F973C5A-2B0D-4BCA-A6BB-9E7BBDECF1F9}"/>
                </a:ext>
              </a:extLst>
            </p:cNvPr>
            <p:cNvSpPr/>
            <p:nvPr/>
          </p:nvSpPr>
          <p:spPr>
            <a:xfrm flipH="1">
              <a:off x="516167" y="2206466"/>
              <a:ext cx="974408" cy="1875559"/>
            </a:xfrm>
            <a:prstGeom prst="arc">
              <a:avLst>
                <a:gd name="adj1" fmla="val 16200000"/>
                <a:gd name="adj2" fmla="val 5341739"/>
              </a:avLst>
            </a:prstGeom>
            <a:solidFill>
              <a:schemeClr val="bg1"/>
            </a:solidFill>
            <a:ln w="28575"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E24C0F0-1EC6-4D53-8EC4-4E63768735E4}"/>
              </a:ext>
            </a:extLst>
          </p:cNvPr>
          <p:cNvGrpSpPr/>
          <p:nvPr/>
        </p:nvGrpSpPr>
        <p:grpSpPr>
          <a:xfrm>
            <a:off x="2106470" y="2437097"/>
            <a:ext cx="3776354" cy="1364585"/>
            <a:chOff x="5634347" y="3011679"/>
            <a:chExt cx="3776354" cy="136458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2F25BEB-F0AA-40C2-844A-E274785927C0}"/>
                </a:ext>
              </a:extLst>
            </p:cNvPr>
            <p:cNvSpPr/>
            <p:nvPr/>
          </p:nvSpPr>
          <p:spPr>
            <a:xfrm>
              <a:off x="7376114" y="3669476"/>
              <a:ext cx="1022705" cy="7067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Organigramme : Données 16">
              <a:extLst>
                <a:ext uri="{FF2B5EF4-FFF2-40B4-BE49-F238E27FC236}">
                  <a16:creationId xmlns:a16="http://schemas.microsoft.com/office/drawing/2014/main" id="{5C62B13F-73BE-4390-B307-845FB31EF559}"/>
                </a:ext>
              </a:extLst>
            </p:cNvPr>
            <p:cNvSpPr/>
            <p:nvPr/>
          </p:nvSpPr>
          <p:spPr>
            <a:xfrm rot="5400000">
              <a:off x="8213774" y="3854653"/>
              <a:ext cx="702419" cy="319434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1179 w 11179"/>
                <a:gd name="connsiteY0" fmla="*/ 10000 h 10000"/>
                <a:gd name="connsiteX1" fmla="*/ 0 w 11179"/>
                <a:gd name="connsiteY1" fmla="*/ 1078 h 10000"/>
                <a:gd name="connsiteX2" fmla="*/ 11179 w 11179"/>
                <a:gd name="connsiteY2" fmla="*/ 0 h 10000"/>
                <a:gd name="connsiteX3" fmla="*/ 9179 w 11179"/>
                <a:gd name="connsiteY3" fmla="*/ 10000 h 10000"/>
                <a:gd name="connsiteX4" fmla="*/ 1179 w 11179"/>
                <a:gd name="connsiteY4" fmla="*/ 10000 h 10000"/>
                <a:gd name="connsiteX0" fmla="*/ 1179 w 9179"/>
                <a:gd name="connsiteY0" fmla="*/ 8922 h 8922"/>
                <a:gd name="connsiteX1" fmla="*/ 0 w 9179"/>
                <a:gd name="connsiteY1" fmla="*/ 0 h 8922"/>
                <a:gd name="connsiteX2" fmla="*/ 8000 w 9179"/>
                <a:gd name="connsiteY2" fmla="*/ 1617 h 8922"/>
                <a:gd name="connsiteX3" fmla="*/ 9179 w 9179"/>
                <a:gd name="connsiteY3" fmla="*/ 8922 h 8922"/>
                <a:gd name="connsiteX4" fmla="*/ 1179 w 9179"/>
                <a:gd name="connsiteY4" fmla="*/ 8922 h 8922"/>
                <a:gd name="connsiteX0" fmla="*/ 90 w 8806"/>
                <a:gd name="connsiteY0" fmla="*/ 8188 h 8188"/>
                <a:gd name="connsiteX1" fmla="*/ 0 w 8806"/>
                <a:gd name="connsiteY1" fmla="*/ 756 h 8188"/>
                <a:gd name="connsiteX2" fmla="*/ 7522 w 8806"/>
                <a:gd name="connsiteY2" fmla="*/ 0 h 8188"/>
                <a:gd name="connsiteX3" fmla="*/ 8806 w 8806"/>
                <a:gd name="connsiteY3" fmla="*/ 8188 h 8188"/>
                <a:gd name="connsiteX4" fmla="*/ 90 w 8806"/>
                <a:gd name="connsiteY4" fmla="*/ 8188 h 8188"/>
                <a:gd name="connsiteX0" fmla="*/ 102 w 10000"/>
                <a:gd name="connsiteY0" fmla="*/ 10181 h 10181"/>
                <a:gd name="connsiteX1" fmla="*/ 0 w 10000"/>
                <a:gd name="connsiteY1" fmla="*/ 0 h 10181"/>
                <a:gd name="connsiteX2" fmla="*/ 8542 w 10000"/>
                <a:gd name="connsiteY2" fmla="*/ 181 h 10181"/>
                <a:gd name="connsiteX3" fmla="*/ 10000 w 10000"/>
                <a:gd name="connsiteY3" fmla="*/ 10181 h 10181"/>
                <a:gd name="connsiteX4" fmla="*/ 102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2" y="10181"/>
                  </a:moveTo>
                  <a:cubicBezTo>
                    <a:pt x="68" y="7156"/>
                    <a:pt x="34" y="3025"/>
                    <a:pt x="0" y="0"/>
                  </a:cubicBezTo>
                  <a:lnTo>
                    <a:pt x="8542" y="181"/>
                  </a:lnTo>
                  <a:lnTo>
                    <a:pt x="10000" y="10181"/>
                  </a:lnTo>
                  <a:lnTo>
                    <a:pt x="102" y="1018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Données 17">
              <a:extLst>
                <a:ext uri="{FF2B5EF4-FFF2-40B4-BE49-F238E27FC236}">
                  <a16:creationId xmlns:a16="http://schemas.microsoft.com/office/drawing/2014/main" id="{8303A46E-2791-40BE-B7A2-7B852AC80BEF}"/>
                </a:ext>
              </a:extLst>
            </p:cNvPr>
            <p:cNvSpPr/>
            <p:nvPr/>
          </p:nvSpPr>
          <p:spPr>
            <a:xfrm>
              <a:off x="5634347" y="3541816"/>
              <a:ext cx="3776354" cy="127660"/>
            </a:xfrm>
            <a:prstGeom prst="flowChartInputOutpu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Picture 3" descr="C:\Users\Soulet\Documents\8_Congres_Ecoles_Projets\SoutenanceThèse\PersonneAllongee.jpg">
              <a:extLst>
                <a:ext uri="{FF2B5EF4-FFF2-40B4-BE49-F238E27FC236}">
                  <a16:creationId xmlns:a16="http://schemas.microsoft.com/office/drawing/2014/main" id="{8AF4CB65-C28F-4A32-AC43-DDB74DD860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BFBFD"/>
                </a:clrFrom>
                <a:clrTo>
                  <a:srgbClr val="FBFB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84261" y="3011679"/>
              <a:ext cx="2676525" cy="69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0B6E074C-7D66-446D-9CD8-999282F56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41" y="4221004"/>
            <a:ext cx="2746385" cy="215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E343F500-FF4E-4C6B-B29C-8305FB7BE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26" y="4191688"/>
            <a:ext cx="2264641" cy="221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 descr="C:\Users\Soulet\Documents\8_Congres_Ecoles_Projets\SoutenanceThèse\PersonneAllongee.jpg">
            <a:extLst>
              <a:ext uri="{FF2B5EF4-FFF2-40B4-BE49-F238E27FC236}">
                <a16:creationId xmlns:a16="http://schemas.microsoft.com/office/drawing/2014/main" id="{8E3F0226-1180-4691-B12D-717A7841B2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3" r="-1"/>
          <a:stretch/>
        </p:blipFill>
        <p:spPr bwMode="auto">
          <a:xfrm flipH="1">
            <a:off x="2647539" y="2437096"/>
            <a:ext cx="981939" cy="69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lèche droite à entaille 49">
            <a:extLst>
              <a:ext uri="{FF2B5EF4-FFF2-40B4-BE49-F238E27FC236}">
                <a16:creationId xmlns:a16="http://schemas.microsoft.com/office/drawing/2014/main" id="{952B4752-C849-42B2-B903-AD71EE1F66AD}"/>
              </a:ext>
            </a:extLst>
          </p:cNvPr>
          <p:cNvSpPr/>
          <p:nvPr/>
        </p:nvSpPr>
        <p:spPr>
          <a:xfrm>
            <a:off x="3354749" y="4827217"/>
            <a:ext cx="1003300" cy="428625"/>
          </a:xfrm>
          <a:prstGeom prst="notchedRightArrow">
            <a:avLst/>
          </a:prstGeom>
          <a:solidFill>
            <a:srgbClr val="00A7F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F340DE2-6C77-4D75-9102-FF06B67B81C2}"/>
              </a:ext>
            </a:extLst>
          </p:cNvPr>
          <p:cNvSpPr txBox="1"/>
          <p:nvPr/>
        </p:nvSpPr>
        <p:spPr>
          <a:xfrm>
            <a:off x="5610631" y="3329333"/>
            <a:ext cx="3562597" cy="923330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Temps caractéristiques T</a:t>
            </a:r>
            <a:r>
              <a:rPr lang="fr-FR" baseline="-25000" dirty="0"/>
              <a:t>1</a:t>
            </a:r>
            <a:r>
              <a:rPr lang="fr-FR" dirty="0"/>
              <a:t> (aimantation longitudinale) et T</a:t>
            </a:r>
            <a:r>
              <a:rPr lang="fr-FR" baseline="-25000" dirty="0"/>
              <a:t>2</a:t>
            </a:r>
            <a:r>
              <a:rPr lang="fr-FR" dirty="0"/>
              <a:t> (aimantation transversale)</a:t>
            </a:r>
            <a:endParaRPr lang="fr-FR" sz="1600" baseline="-25000" dirty="0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3CAF35A2-6FA0-4CDF-B0A6-480A5410C056}"/>
              </a:ext>
            </a:extLst>
          </p:cNvPr>
          <p:cNvCxnSpPr/>
          <p:nvPr/>
        </p:nvCxnSpPr>
        <p:spPr>
          <a:xfrm flipH="1">
            <a:off x="1714741" y="2556980"/>
            <a:ext cx="82657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2F3AE0C-AB4A-4B44-B1CE-8BC59FF26F3E}"/>
                  </a:ext>
                </a:extLst>
              </p:cNvPr>
              <p:cNvSpPr txBox="1"/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2F3AE0C-AB4A-4B44-B1CE-8BC59FF26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49" y="2108672"/>
                <a:ext cx="487056" cy="402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Arc 26">
            <a:extLst>
              <a:ext uri="{FF2B5EF4-FFF2-40B4-BE49-F238E27FC236}">
                <a16:creationId xmlns:a16="http://schemas.microsoft.com/office/drawing/2014/main" id="{CEE0242C-42A4-4D0F-B077-7DB704652545}"/>
              </a:ext>
            </a:extLst>
          </p:cNvPr>
          <p:cNvSpPr/>
          <p:nvPr/>
        </p:nvSpPr>
        <p:spPr>
          <a:xfrm flipH="1">
            <a:off x="3622758" y="2366975"/>
            <a:ext cx="532497" cy="999755"/>
          </a:xfrm>
          <a:prstGeom prst="arc">
            <a:avLst>
              <a:gd name="adj1" fmla="val 16519871"/>
              <a:gd name="adj2" fmla="val 495792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2B87896-4640-4A52-8BCB-8EBFA0264BC7}"/>
              </a:ext>
            </a:extLst>
          </p:cNvPr>
          <p:cNvSpPr/>
          <p:nvPr/>
        </p:nvSpPr>
        <p:spPr>
          <a:xfrm>
            <a:off x="2669922" y="2726960"/>
            <a:ext cx="207034" cy="3035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CEF3213C-BA06-459C-A0E0-DA2B3A7D2FEF}"/>
              </a:ext>
            </a:extLst>
          </p:cNvPr>
          <p:cNvSpPr/>
          <p:nvPr/>
        </p:nvSpPr>
        <p:spPr>
          <a:xfrm flipH="1">
            <a:off x="3433526" y="1905778"/>
            <a:ext cx="861845" cy="1895903"/>
          </a:xfrm>
          <a:prstGeom prst="arc">
            <a:avLst>
              <a:gd name="adj1" fmla="val 16526605"/>
              <a:gd name="adj2" fmla="val 5089938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5F19F1D6-6281-4B1E-8996-1FA480B8545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Bilan de </a:t>
            </a: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la</a:t>
            </a: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 première partie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761258CC-BC07-4CE6-A2D7-37FD8FCF3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23" y="1963439"/>
            <a:ext cx="956155" cy="6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Signe de multiplication 35">
            <a:extLst>
              <a:ext uri="{FF2B5EF4-FFF2-40B4-BE49-F238E27FC236}">
                <a16:creationId xmlns:a16="http://schemas.microsoft.com/office/drawing/2014/main" id="{7EBA5859-3EF2-45B3-B8F1-8F66A30540BD}"/>
              </a:ext>
            </a:extLst>
          </p:cNvPr>
          <p:cNvSpPr/>
          <p:nvPr/>
        </p:nvSpPr>
        <p:spPr>
          <a:xfrm>
            <a:off x="2765607" y="1810598"/>
            <a:ext cx="745802" cy="849757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BC454960-E9F5-4B7A-8128-B7B769A26394}"/>
              </a:ext>
            </a:extLst>
          </p:cNvPr>
          <p:cNvCxnSpPr>
            <a:cxnSpLocks/>
          </p:cNvCxnSpPr>
          <p:nvPr/>
        </p:nvCxnSpPr>
        <p:spPr>
          <a:xfrm flipH="1">
            <a:off x="2222110" y="2913706"/>
            <a:ext cx="548559" cy="0"/>
          </a:xfrm>
          <a:prstGeom prst="straightConnector1">
            <a:avLst/>
          </a:prstGeom>
          <a:ln w="3810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9B352E4-DA42-41B6-BAA6-2451881A799D}"/>
                  </a:ext>
                </a:extLst>
              </p:cNvPr>
              <p:cNvSpPr/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3333FF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9B352E4-DA42-41B6-BAA6-2451881A79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226" y="2541630"/>
                <a:ext cx="528542" cy="4029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74DF0105-BEFD-4167-AA4E-5D43454DC614}"/>
              </a:ext>
            </a:extLst>
          </p:cNvPr>
          <p:cNvCxnSpPr>
            <a:cxnSpLocks/>
          </p:cNvCxnSpPr>
          <p:nvPr/>
        </p:nvCxnSpPr>
        <p:spPr>
          <a:xfrm flipH="1">
            <a:off x="2570215" y="2930592"/>
            <a:ext cx="208714" cy="2575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884C3E4-F465-4C86-BECE-8C8379EB79BD}"/>
                  </a:ext>
                </a:extLst>
              </p:cNvPr>
              <p:cNvSpPr/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884C3E4-F465-4C86-BECE-8C8379EB79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112" y="3212644"/>
                <a:ext cx="440377" cy="4029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3">
            <a:extLst>
              <a:ext uri="{FF2B5EF4-FFF2-40B4-BE49-F238E27FC236}">
                <a16:creationId xmlns:a16="http://schemas.microsoft.com/office/drawing/2014/main" id="{578D9AF2-FFF7-442C-98EE-B83ECE09A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585" y="2677744"/>
            <a:ext cx="906034" cy="509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88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36" grpId="0" animBg="1"/>
      <p:bldP spid="38" grpId="0"/>
      <p:bldP spid="4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65079-F307-4467-9D0F-03B3ABA55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6D0BE-224F-4DDA-999A-5A0A9385F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EB30A27-DAA0-4F7A-9E1D-78BE19047ED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Parcours de l’espace k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80" name="Espace réservé du contenu 2">
            <a:extLst>
              <a:ext uri="{FF2B5EF4-FFF2-40B4-BE49-F238E27FC236}">
                <a16:creationId xmlns:a16="http://schemas.microsoft.com/office/drawing/2014/main" id="{918317A5-4242-462A-9651-E7BF515894B0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075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Il existe une multitude de possibilités de parcourir l’espace k.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Cela fait toujours à l’heure actuelle l’objet de nombreux travaux de recherche.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2FE91-358F-4BD3-A883-5C32F18EE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347" y="2250326"/>
            <a:ext cx="5223305" cy="388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909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51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495737" y="6481199"/>
            <a:ext cx="3136900" cy="365125"/>
          </a:xfrm>
        </p:spPr>
        <p:txBody>
          <a:bodyPr/>
          <a:lstStyle/>
          <a:p>
            <a:r>
              <a:rPr lang="fr-FR" dirty="0"/>
              <a:t>UE 834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Bilan – à retenir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F0268E74-2144-42DB-B4B8-E2BEAE9AA22C}"/>
              </a:ext>
            </a:extLst>
          </p:cNvPr>
          <p:cNvSpPr txBox="1">
            <a:spLocks/>
          </p:cNvSpPr>
          <p:nvPr/>
        </p:nvSpPr>
        <p:spPr>
          <a:xfrm>
            <a:off x="155449" y="1199567"/>
            <a:ext cx="9750551" cy="15533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L’ajout d’un gradient dans une séquence IRM permet d’introduire une dépendance spatiale du champ magnétique, et donc de le faire varier localement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L’effet de ces gradients = faire tourner + ou – vite les spins, selon leurs positions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7A10554-8E94-4A6F-A665-37DAB117A15A}"/>
              </a:ext>
            </a:extLst>
          </p:cNvPr>
          <p:cNvGrpSpPr/>
          <p:nvPr/>
        </p:nvGrpSpPr>
        <p:grpSpPr>
          <a:xfrm>
            <a:off x="1039790" y="4490423"/>
            <a:ext cx="7195687" cy="461665"/>
            <a:chOff x="830121" y="5286399"/>
            <a:chExt cx="7195687" cy="461665"/>
          </a:xfrm>
        </p:grpSpPr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944BC5A2-BCA7-4358-85D6-F5DA1020F5BA}"/>
                </a:ext>
              </a:extLst>
            </p:cNvPr>
            <p:cNvCxnSpPr/>
            <p:nvPr/>
          </p:nvCxnSpPr>
          <p:spPr>
            <a:xfrm>
              <a:off x="5239214" y="5553824"/>
              <a:ext cx="278659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B3972101-8701-456E-9DC1-16CE787D49A1}"/>
                </a:ext>
              </a:extLst>
            </p:cNvPr>
            <p:cNvCxnSpPr/>
            <p:nvPr/>
          </p:nvCxnSpPr>
          <p:spPr>
            <a:xfrm flipH="1">
              <a:off x="830121" y="5517232"/>
              <a:ext cx="2545755" cy="3659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C4719B8-F4E4-4473-BA4F-49235199BD21}"/>
                </a:ext>
              </a:extLst>
            </p:cNvPr>
            <p:cNvSpPr txBox="1"/>
            <p:nvPr/>
          </p:nvSpPr>
          <p:spPr>
            <a:xfrm>
              <a:off x="3433591" y="5286399"/>
              <a:ext cx="17734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Position en x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2C7C36F-1DF1-407E-BAD8-A333EBDAD230}"/>
              </a:ext>
            </a:extLst>
          </p:cNvPr>
          <p:cNvGrpSpPr/>
          <p:nvPr/>
        </p:nvGrpSpPr>
        <p:grpSpPr>
          <a:xfrm>
            <a:off x="1039790" y="2618215"/>
            <a:ext cx="7938843" cy="1808822"/>
            <a:chOff x="830121" y="2517351"/>
            <a:chExt cx="7938843" cy="1808822"/>
          </a:xfrm>
        </p:grpSpPr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ABA61AB6-5164-4318-954B-0A47BA21F466}"/>
                </a:ext>
              </a:extLst>
            </p:cNvPr>
            <p:cNvCxnSpPr/>
            <p:nvPr/>
          </p:nvCxnSpPr>
          <p:spPr>
            <a:xfrm flipV="1">
              <a:off x="4474721" y="3215640"/>
              <a:ext cx="13459" cy="963963"/>
            </a:xfrm>
            <a:prstGeom prst="straightConnector1">
              <a:avLst/>
            </a:prstGeom>
            <a:ln w="1016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72C1BC80-103C-4C43-A3B5-84C271CAE7AC}"/>
                </a:ext>
              </a:extLst>
            </p:cNvPr>
            <p:cNvSpPr txBox="1"/>
            <p:nvPr/>
          </p:nvSpPr>
          <p:spPr>
            <a:xfrm>
              <a:off x="4748853" y="3589036"/>
              <a:ext cx="490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B</a:t>
              </a:r>
              <a:r>
                <a:rPr lang="fr-FR" sz="2400" b="1" baseline="-25000" dirty="0"/>
                <a:t>0</a:t>
              </a:r>
              <a:endParaRPr lang="fr-FR" sz="2400" dirty="0"/>
            </a:p>
          </p:txBody>
        </p: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38553E89-B0EB-45A7-8E85-3FC6C87BDF3E}"/>
                </a:ext>
              </a:extLst>
            </p:cNvPr>
            <p:cNvCxnSpPr/>
            <p:nvPr/>
          </p:nvCxnSpPr>
          <p:spPr>
            <a:xfrm flipV="1">
              <a:off x="830121" y="2517351"/>
              <a:ext cx="7195687" cy="1402951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>
              <a:extLst>
                <a:ext uri="{FF2B5EF4-FFF2-40B4-BE49-F238E27FC236}">
                  <a16:creationId xmlns:a16="http://schemas.microsoft.com/office/drawing/2014/main" id="{B9DC3871-F611-46CC-93E1-1C484A70A7AA}"/>
                </a:ext>
              </a:extLst>
            </p:cNvPr>
            <p:cNvCxnSpPr/>
            <p:nvPr/>
          </p:nvCxnSpPr>
          <p:spPr>
            <a:xfrm flipV="1">
              <a:off x="5573566" y="2998470"/>
              <a:ext cx="19514" cy="1181133"/>
            </a:xfrm>
            <a:prstGeom prst="straightConnector1">
              <a:avLst/>
            </a:prstGeom>
            <a:ln w="1016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16D5A5AB-37CB-448C-A069-31B7138D1E04}"/>
                </a:ext>
              </a:extLst>
            </p:cNvPr>
            <p:cNvCxnSpPr/>
            <p:nvPr/>
          </p:nvCxnSpPr>
          <p:spPr>
            <a:xfrm flipV="1">
              <a:off x="6672411" y="2785110"/>
              <a:ext cx="10329" cy="1394493"/>
            </a:xfrm>
            <a:prstGeom prst="straightConnector1">
              <a:avLst/>
            </a:prstGeom>
            <a:ln w="1016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12E207BD-FECC-484A-9274-385CD1F2DEB3}"/>
                </a:ext>
              </a:extLst>
            </p:cNvPr>
            <p:cNvCxnSpPr/>
            <p:nvPr/>
          </p:nvCxnSpPr>
          <p:spPr>
            <a:xfrm flipH="1" flipV="1">
              <a:off x="7764780" y="2575560"/>
              <a:ext cx="6475" cy="1604043"/>
            </a:xfrm>
            <a:prstGeom prst="straightConnector1">
              <a:avLst/>
            </a:prstGeom>
            <a:ln w="1016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19B4DEF2-4037-4BF8-BB55-8CE881522F6F}"/>
                </a:ext>
              </a:extLst>
            </p:cNvPr>
            <p:cNvCxnSpPr/>
            <p:nvPr/>
          </p:nvCxnSpPr>
          <p:spPr>
            <a:xfrm flipV="1">
              <a:off x="3375876" y="3429000"/>
              <a:ext cx="15024" cy="750603"/>
            </a:xfrm>
            <a:prstGeom prst="straightConnector1">
              <a:avLst/>
            </a:prstGeom>
            <a:ln w="1016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9AD1015D-B59A-4F35-9EE1-F9672437799E}"/>
                </a:ext>
              </a:extLst>
            </p:cNvPr>
            <p:cNvCxnSpPr/>
            <p:nvPr/>
          </p:nvCxnSpPr>
          <p:spPr>
            <a:xfrm flipV="1">
              <a:off x="2277031" y="3638550"/>
              <a:ext cx="1349" cy="541053"/>
            </a:xfrm>
            <a:prstGeom prst="straightConnector1">
              <a:avLst/>
            </a:prstGeom>
            <a:ln w="1016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E8263A8D-7384-4D94-9012-C342EF2E9659}"/>
                </a:ext>
              </a:extLst>
            </p:cNvPr>
            <p:cNvCxnSpPr/>
            <p:nvPr/>
          </p:nvCxnSpPr>
          <p:spPr>
            <a:xfrm flipV="1">
              <a:off x="1178186" y="3855720"/>
              <a:ext cx="6724" cy="323884"/>
            </a:xfrm>
            <a:prstGeom prst="straightConnector1">
              <a:avLst/>
            </a:prstGeom>
            <a:ln w="1016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16792AA5-A806-47E9-8E99-A1D3A7052601}"/>
                </a:ext>
              </a:extLst>
            </p:cNvPr>
            <p:cNvSpPr txBox="1"/>
            <p:nvPr/>
          </p:nvSpPr>
          <p:spPr>
            <a:xfrm>
              <a:off x="1309798" y="3864508"/>
              <a:ext cx="729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B</a:t>
              </a:r>
              <a:r>
                <a:rPr lang="fr-FR" sz="2400" b="1" baseline="-25000" dirty="0"/>
                <a:t>0</a:t>
              </a:r>
              <a:r>
                <a:rPr lang="fr-FR" sz="2400" b="1" dirty="0"/>
                <a:t>-</a:t>
              </a:r>
              <a:r>
                <a:rPr lang="el-GR" sz="2400" b="1" dirty="0"/>
                <a:t>δ</a:t>
              </a:r>
              <a:endParaRPr lang="fr-FR" sz="2400" dirty="0"/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962634D7-82D8-49D6-8F94-22E65518B434}"/>
                </a:ext>
              </a:extLst>
            </p:cNvPr>
            <p:cNvSpPr txBox="1"/>
            <p:nvPr/>
          </p:nvSpPr>
          <p:spPr>
            <a:xfrm>
              <a:off x="7827813" y="3262207"/>
              <a:ext cx="941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B</a:t>
              </a:r>
              <a:r>
                <a:rPr lang="fr-FR" sz="2400" b="1" baseline="-25000" dirty="0"/>
                <a:t>0</a:t>
              </a:r>
              <a:r>
                <a:rPr lang="fr-FR" sz="2400" b="1" dirty="0"/>
                <a:t>+</a:t>
              </a:r>
              <a:r>
                <a:rPr lang="el-GR" sz="2400" b="1" dirty="0"/>
                <a:t>δ</a:t>
              </a:r>
              <a:endParaRPr lang="fr-FR" sz="2400" dirty="0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10411C3B-F2D1-4070-A788-D8839FE710BB}"/>
              </a:ext>
            </a:extLst>
          </p:cNvPr>
          <p:cNvGrpSpPr/>
          <p:nvPr/>
        </p:nvGrpSpPr>
        <p:grpSpPr>
          <a:xfrm flipH="1" flipV="1">
            <a:off x="9027503" y="2652242"/>
            <a:ext cx="89961" cy="2069013"/>
            <a:chOff x="7889090" y="2433310"/>
            <a:chExt cx="1073662" cy="815324"/>
          </a:xfrm>
        </p:grpSpPr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CC78C056-8939-4BA6-8B2A-118B24EF7885}"/>
                </a:ext>
              </a:extLst>
            </p:cNvPr>
            <p:cNvCxnSpPr/>
            <p:nvPr/>
          </p:nvCxnSpPr>
          <p:spPr>
            <a:xfrm>
              <a:off x="7889090" y="2433310"/>
              <a:ext cx="48" cy="7954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814A8B11-C1C3-470B-8987-7C966ABF4AA2}"/>
                </a:ext>
              </a:extLst>
            </p:cNvPr>
            <p:cNvSpPr txBox="1"/>
            <p:nvPr/>
          </p:nvSpPr>
          <p:spPr>
            <a:xfrm>
              <a:off x="8472391" y="2786969"/>
              <a:ext cx="490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z</a:t>
              </a:r>
              <a:endParaRPr lang="fr-FR" sz="2400" dirty="0"/>
            </a:p>
          </p:txBody>
        </p: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3A23AF27-EC9E-4F1D-AF2B-52E50C29C30D}"/>
              </a:ext>
            </a:extLst>
          </p:cNvPr>
          <p:cNvSpPr txBox="1"/>
          <p:nvPr/>
        </p:nvSpPr>
        <p:spPr>
          <a:xfrm rot="20885399">
            <a:off x="6207936" y="2364300"/>
            <a:ext cx="1587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G~10mT/m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9B656389-F99B-4785-BA9D-AB74943CD3F3}"/>
                  </a:ext>
                </a:extLst>
              </p:cNvPr>
              <p:cNvSpPr txBox="1"/>
              <p:nvPr/>
            </p:nvSpPr>
            <p:spPr>
              <a:xfrm>
                <a:off x="755797" y="2778501"/>
                <a:ext cx="125258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9B656389-F99B-4785-BA9D-AB74943CD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97" y="2778501"/>
                <a:ext cx="1252587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2768C6D-D639-41D0-9C83-9970A00085B0}"/>
                  </a:ext>
                </a:extLst>
              </p:cNvPr>
              <p:cNvSpPr txBox="1"/>
              <p:nvPr/>
            </p:nvSpPr>
            <p:spPr>
              <a:xfrm>
                <a:off x="755797" y="3147627"/>
                <a:ext cx="271330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2768C6D-D639-41D0-9C83-9970A0008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97" y="3147627"/>
                <a:ext cx="271330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e 41">
            <a:extLst>
              <a:ext uri="{FF2B5EF4-FFF2-40B4-BE49-F238E27FC236}">
                <a16:creationId xmlns:a16="http://schemas.microsoft.com/office/drawing/2014/main" id="{429D8DC9-01A6-4312-990E-79F9C26DBDDA}"/>
              </a:ext>
            </a:extLst>
          </p:cNvPr>
          <p:cNvGrpSpPr/>
          <p:nvPr/>
        </p:nvGrpSpPr>
        <p:grpSpPr>
          <a:xfrm>
            <a:off x="998654" y="6112092"/>
            <a:ext cx="7687101" cy="461665"/>
            <a:chOff x="227877" y="5767898"/>
            <a:chExt cx="7687101" cy="461665"/>
          </a:xfrm>
        </p:grpSpPr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EE7F6C8F-CA42-4A3E-A985-02D2008E5990}"/>
                </a:ext>
              </a:extLst>
            </p:cNvPr>
            <p:cNvSpPr txBox="1"/>
            <p:nvPr/>
          </p:nvSpPr>
          <p:spPr>
            <a:xfrm>
              <a:off x="227877" y="5767898"/>
              <a:ext cx="7300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Lent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5E8A627B-6F4A-49B2-AAAF-95965219CC4D}"/>
                </a:ext>
              </a:extLst>
            </p:cNvPr>
            <p:cNvSpPr txBox="1"/>
            <p:nvPr/>
          </p:nvSpPr>
          <p:spPr>
            <a:xfrm>
              <a:off x="6867896" y="5767898"/>
              <a:ext cx="10470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Rapide</a:t>
              </a:r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DEEE5DB8-B0FD-4156-8694-66EA0F8875F1}"/>
              </a:ext>
            </a:extLst>
          </p:cNvPr>
          <p:cNvGrpSpPr/>
          <p:nvPr/>
        </p:nvGrpSpPr>
        <p:grpSpPr>
          <a:xfrm>
            <a:off x="984996" y="5371252"/>
            <a:ext cx="690456" cy="707921"/>
            <a:chOff x="1079982" y="4672476"/>
            <a:chExt cx="690456" cy="70792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5E72219-D561-4186-AAA4-EF5A14579CF1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AD1FF4EF-4D4E-466F-8FF6-F18DD1147FC4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CEA77834-BD96-4B87-8DB4-713A3EDB07FB}"/>
              </a:ext>
            </a:extLst>
          </p:cNvPr>
          <p:cNvGrpSpPr/>
          <p:nvPr/>
        </p:nvGrpSpPr>
        <p:grpSpPr>
          <a:xfrm>
            <a:off x="1662743" y="5371252"/>
            <a:ext cx="690456" cy="707921"/>
            <a:chOff x="1079982" y="4672476"/>
            <a:chExt cx="690456" cy="70792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DDDAA02-2EB3-4893-80F5-0B425259508D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CE92CC1E-1411-4FF2-805C-2C7BDC36914E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EC9C4B9F-2E0C-47BE-AD63-5AA7D32BD20E}"/>
              </a:ext>
            </a:extLst>
          </p:cNvPr>
          <p:cNvGrpSpPr/>
          <p:nvPr/>
        </p:nvGrpSpPr>
        <p:grpSpPr>
          <a:xfrm>
            <a:off x="2340490" y="5371252"/>
            <a:ext cx="690456" cy="707921"/>
            <a:chOff x="1079982" y="4672476"/>
            <a:chExt cx="690456" cy="707921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3663C7E-9D6C-485C-ABE9-EE957F475571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3" name="Connecteur droit avec flèche 52">
              <a:extLst>
                <a:ext uri="{FF2B5EF4-FFF2-40B4-BE49-F238E27FC236}">
                  <a16:creationId xmlns:a16="http://schemas.microsoft.com/office/drawing/2014/main" id="{5DBE2B12-A6CC-43B2-BDC8-D40E2CD167CA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89F98A14-30FF-481C-906E-9DDA306DD4AC}"/>
              </a:ext>
            </a:extLst>
          </p:cNvPr>
          <p:cNvGrpSpPr/>
          <p:nvPr/>
        </p:nvGrpSpPr>
        <p:grpSpPr>
          <a:xfrm>
            <a:off x="3018237" y="5371252"/>
            <a:ext cx="690456" cy="707921"/>
            <a:chOff x="1079982" y="4672476"/>
            <a:chExt cx="690456" cy="707921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1144C6E-8A10-48BC-9E4E-D57F170CC03B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6" name="Connecteur droit avec flèche 55">
              <a:extLst>
                <a:ext uri="{FF2B5EF4-FFF2-40B4-BE49-F238E27FC236}">
                  <a16:creationId xmlns:a16="http://schemas.microsoft.com/office/drawing/2014/main" id="{E12FC122-651C-4C84-A7B2-1901E537D801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0CCA6FA5-203D-48CB-B723-35A68C794B71}"/>
              </a:ext>
            </a:extLst>
          </p:cNvPr>
          <p:cNvGrpSpPr/>
          <p:nvPr/>
        </p:nvGrpSpPr>
        <p:grpSpPr>
          <a:xfrm>
            <a:off x="3695984" y="5371252"/>
            <a:ext cx="690456" cy="707921"/>
            <a:chOff x="1079982" y="4672476"/>
            <a:chExt cx="690456" cy="707921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A6E4873-3776-4C0C-8B09-376D3DDFB391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9" name="Connecteur droit avec flèche 58">
              <a:extLst>
                <a:ext uri="{FF2B5EF4-FFF2-40B4-BE49-F238E27FC236}">
                  <a16:creationId xmlns:a16="http://schemas.microsoft.com/office/drawing/2014/main" id="{EC3C6C69-4A2C-4855-8325-2DDE019C29C2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7952EB5C-AE94-47F3-9369-89920764AA0B}"/>
              </a:ext>
            </a:extLst>
          </p:cNvPr>
          <p:cNvGrpSpPr/>
          <p:nvPr/>
        </p:nvGrpSpPr>
        <p:grpSpPr>
          <a:xfrm>
            <a:off x="4373731" y="5371252"/>
            <a:ext cx="690456" cy="707921"/>
            <a:chOff x="1079982" y="4672476"/>
            <a:chExt cx="690456" cy="707921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0BE1073-4F3E-401B-8111-E15400E312F3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2" name="Connecteur droit avec flèche 61">
              <a:extLst>
                <a:ext uri="{FF2B5EF4-FFF2-40B4-BE49-F238E27FC236}">
                  <a16:creationId xmlns:a16="http://schemas.microsoft.com/office/drawing/2014/main" id="{DA41BCC5-4616-44B1-92C2-1BE8314133F9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4B313B6B-69FB-4B97-BA06-F0B0314C9036}"/>
              </a:ext>
            </a:extLst>
          </p:cNvPr>
          <p:cNvGrpSpPr/>
          <p:nvPr/>
        </p:nvGrpSpPr>
        <p:grpSpPr>
          <a:xfrm>
            <a:off x="5051478" y="5371252"/>
            <a:ext cx="690456" cy="707921"/>
            <a:chOff x="1079982" y="4672476"/>
            <a:chExt cx="690456" cy="707921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19DDCC6-6036-463E-8AC1-C55A7E71A0BF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5" name="Connecteur droit avec flèche 64">
              <a:extLst>
                <a:ext uri="{FF2B5EF4-FFF2-40B4-BE49-F238E27FC236}">
                  <a16:creationId xmlns:a16="http://schemas.microsoft.com/office/drawing/2014/main" id="{5C6E7531-66B5-487C-BD68-F94164A717B6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DF03AC24-DFDB-4169-946F-6DBA19C0C6C2}"/>
              </a:ext>
            </a:extLst>
          </p:cNvPr>
          <p:cNvGrpSpPr/>
          <p:nvPr/>
        </p:nvGrpSpPr>
        <p:grpSpPr>
          <a:xfrm>
            <a:off x="7084719" y="5371252"/>
            <a:ext cx="690456" cy="707921"/>
            <a:chOff x="1079982" y="4672476"/>
            <a:chExt cx="690456" cy="70792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B9275BB-D0B8-4F06-BDD8-7C74A804C88E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8" name="Connecteur droit avec flèche 67">
              <a:extLst>
                <a:ext uri="{FF2B5EF4-FFF2-40B4-BE49-F238E27FC236}">
                  <a16:creationId xmlns:a16="http://schemas.microsoft.com/office/drawing/2014/main" id="{D45C4D88-3382-41A4-B4A9-298AEE7D0F23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1596B140-6E2A-4260-B58A-F3F368D348BA}"/>
              </a:ext>
            </a:extLst>
          </p:cNvPr>
          <p:cNvGrpSpPr/>
          <p:nvPr/>
        </p:nvGrpSpPr>
        <p:grpSpPr>
          <a:xfrm>
            <a:off x="5729225" y="5371252"/>
            <a:ext cx="690456" cy="707921"/>
            <a:chOff x="1079982" y="4672476"/>
            <a:chExt cx="690456" cy="70792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9CA0CBD-0208-4CC4-829B-3AC246060130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1" name="Connecteur droit avec flèche 70">
              <a:extLst>
                <a:ext uri="{FF2B5EF4-FFF2-40B4-BE49-F238E27FC236}">
                  <a16:creationId xmlns:a16="http://schemas.microsoft.com/office/drawing/2014/main" id="{03334ACF-6480-41B8-8DB0-FF2686C8C067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FFE93ED8-1AEE-49F6-8CCF-5342E1AA972B}"/>
              </a:ext>
            </a:extLst>
          </p:cNvPr>
          <p:cNvGrpSpPr/>
          <p:nvPr/>
        </p:nvGrpSpPr>
        <p:grpSpPr>
          <a:xfrm>
            <a:off x="6406972" y="5371252"/>
            <a:ext cx="690456" cy="707921"/>
            <a:chOff x="1079982" y="4672476"/>
            <a:chExt cx="690456" cy="707921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A078133-9B5E-48BA-9CE3-0FAA49DABBFD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4" name="Connecteur droit avec flèche 73">
              <a:extLst>
                <a:ext uri="{FF2B5EF4-FFF2-40B4-BE49-F238E27FC236}">
                  <a16:creationId xmlns:a16="http://schemas.microsoft.com/office/drawing/2014/main" id="{EC2CB099-2C20-4CA9-9D95-AB6B1AC7E3D6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D2A5346C-5006-4279-BEA7-ABEE614109DB}"/>
              </a:ext>
            </a:extLst>
          </p:cNvPr>
          <p:cNvGrpSpPr/>
          <p:nvPr/>
        </p:nvGrpSpPr>
        <p:grpSpPr>
          <a:xfrm>
            <a:off x="7762471" y="5371252"/>
            <a:ext cx="690456" cy="707921"/>
            <a:chOff x="1079982" y="4672476"/>
            <a:chExt cx="690456" cy="707921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71AD111-F360-40BE-B384-13AEA2EB35A5}"/>
                </a:ext>
              </a:extLst>
            </p:cNvPr>
            <p:cNvSpPr/>
            <p:nvPr/>
          </p:nvSpPr>
          <p:spPr>
            <a:xfrm>
              <a:off x="1079982" y="4676634"/>
              <a:ext cx="690456" cy="7037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7" name="Connecteur droit avec flèche 76">
              <a:extLst>
                <a:ext uri="{FF2B5EF4-FFF2-40B4-BE49-F238E27FC236}">
                  <a16:creationId xmlns:a16="http://schemas.microsoft.com/office/drawing/2014/main" id="{83B282E7-9F43-4AF5-BC20-D7CA8E014AD0}"/>
                </a:ext>
              </a:extLst>
            </p:cNvPr>
            <p:cNvCxnSpPr/>
            <p:nvPr/>
          </p:nvCxnSpPr>
          <p:spPr>
            <a:xfrm flipV="1">
              <a:off x="1425210" y="4672476"/>
              <a:ext cx="304" cy="406021"/>
            </a:xfrm>
            <a:prstGeom prst="straightConnector1">
              <a:avLst/>
            </a:prstGeom>
            <a:ln w="50800">
              <a:solidFill>
                <a:srgbClr val="003DB8"/>
              </a:solidFill>
              <a:headEnd type="none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906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48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46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4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4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4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38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36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3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32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52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462274" y="6472055"/>
            <a:ext cx="3136900" cy="365125"/>
          </a:xfrm>
        </p:spPr>
        <p:txBody>
          <a:bodyPr/>
          <a:lstStyle/>
          <a:p>
            <a:r>
              <a:rPr lang="fr-FR" dirty="0"/>
              <a:t>UE 834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Bilan – à retenir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F0268E74-2144-42DB-B4B8-E2BEAE9AA22C}"/>
              </a:ext>
            </a:extLst>
          </p:cNvPr>
          <p:cNvSpPr txBox="1">
            <a:spLocks/>
          </p:cNvSpPr>
          <p:nvPr/>
        </p:nvSpPr>
        <p:spPr>
          <a:xfrm>
            <a:off x="155449" y="1199567"/>
            <a:ext cx="9750551" cy="14796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3 gradients en IRM :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Gradient de sélection de coupe </a:t>
            </a:r>
            <a:r>
              <a:rPr lang="fr-FR" sz="1800" kern="0" dirty="0">
                <a:ea typeface="ＭＳ Ｐゴシック"/>
                <a:sym typeface="Wingdings" panose="05000000000000000000" pitchFamily="2" charset="2"/>
              </a:rPr>
              <a:t> Principe de la sélection de coupe à connaître</a:t>
            </a:r>
            <a:endParaRPr lang="fr-FR" sz="1800" kern="0" dirty="0">
              <a:ea typeface="ＭＳ Ｐゴシック"/>
            </a:endParaRP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Gradient de phase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Gradient de fréquence</a:t>
            </a:r>
          </a:p>
          <a:p>
            <a:pPr lvl="1"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sp>
        <p:nvSpPr>
          <p:cNvPr id="78" name="Espace réservé du contenu 2">
            <a:extLst>
              <a:ext uri="{FF2B5EF4-FFF2-40B4-BE49-F238E27FC236}">
                <a16:creationId xmlns:a16="http://schemas.microsoft.com/office/drawing/2014/main" id="{90EA1A47-5628-4DEB-A4F0-68C907BFDE50}"/>
              </a:ext>
            </a:extLst>
          </p:cNvPr>
          <p:cNvSpPr txBox="1">
            <a:spLocks/>
          </p:cNvSpPr>
          <p:nvPr/>
        </p:nvSpPr>
        <p:spPr>
          <a:xfrm>
            <a:off x="155449" y="3087172"/>
            <a:ext cx="9750551" cy="14796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Temps caractéristiques d’une séquence IRM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Temps d’écho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Temps de répétition</a:t>
            </a:r>
          </a:p>
          <a:p>
            <a:pPr lvl="1"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600846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53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32C2D15-81DC-4108-9E2D-56A3F802634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384550" y="6466125"/>
            <a:ext cx="3136900" cy="365125"/>
          </a:xfrm>
        </p:spPr>
        <p:txBody>
          <a:bodyPr/>
          <a:lstStyle/>
          <a:p>
            <a:r>
              <a:rPr lang="fr-FR" dirty="0"/>
              <a:t>UE 834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Bilan – à retenir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0" name="Picture 29">
            <a:extLst>
              <a:ext uri="{FF2B5EF4-FFF2-40B4-BE49-F238E27FC236}">
                <a16:creationId xmlns:a16="http://schemas.microsoft.com/office/drawing/2014/main" id="{E7E9DA62-B72E-4372-B707-103F0A64888B}"/>
              </a:ext>
            </a:extLst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959" y="307570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25">
            <a:extLst>
              <a:ext uri="{FF2B5EF4-FFF2-40B4-BE49-F238E27FC236}">
                <a16:creationId xmlns:a16="http://schemas.microsoft.com/office/drawing/2014/main" id="{74EACAEE-2827-4A1A-AFC6-5C20022DDA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5930" y="3076162"/>
            <a:ext cx="0" cy="2286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26">
            <a:extLst>
              <a:ext uri="{FF2B5EF4-FFF2-40B4-BE49-F238E27FC236}">
                <a16:creationId xmlns:a16="http://schemas.microsoft.com/office/drawing/2014/main" id="{7F62EEDB-7BD8-4E5D-B033-DDD5A5AC6D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2630" y="5500275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30">
            <a:extLst>
              <a:ext uri="{FF2B5EF4-FFF2-40B4-BE49-F238E27FC236}">
                <a16:creationId xmlns:a16="http://schemas.microsoft.com/office/drawing/2014/main" id="{1D6A88B7-0058-45B5-B2E2-6E29C942488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75772" y="3885757"/>
            <a:ext cx="805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92D050"/>
                </a:solidFill>
                <a:latin typeface="Calibri" pitchFamily="34" charset="0"/>
              </a:rPr>
              <a:t>Phase</a:t>
            </a:r>
          </a:p>
        </p:txBody>
      </p:sp>
      <p:sp>
        <p:nvSpPr>
          <p:cNvPr id="18" name="Text Box 31">
            <a:extLst>
              <a:ext uri="{FF2B5EF4-FFF2-40B4-BE49-F238E27FC236}">
                <a16:creationId xmlns:a16="http://schemas.microsoft.com/office/drawing/2014/main" id="{8C85F67D-CC6B-4A45-AA45-8A5A55D8A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526" y="5460182"/>
            <a:ext cx="128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FF0000"/>
                </a:solidFill>
                <a:latin typeface="Calibri" pitchFamily="34" charset="0"/>
              </a:rPr>
              <a:t>Fréquence</a:t>
            </a:r>
          </a:p>
        </p:txBody>
      </p:sp>
      <p:sp>
        <p:nvSpPr>
          <p:cNvPr id="20" name="Text Box 36">
            <a:extLst>
              <a:ext uri="{FF2B5EF4-FFF2-40B4-BE49-F238E27FC236}">
                <a16:creationId xmlns:a16="http://schemas.microsoft.com/office/drawing/2014/main" id="{FCFDC105-E822-46FC-ACEB-5C96B731D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209" y="2494074"/>
            <a:ext cx="10807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Espace k</a:t>
            </a:r>
          </a:p>
        </p:txBody>
      </p:sp>
      <p:sp>
        <p:nvSpPr>
          <p:cNvPr id="21" name="Text Box 37">
            <a:extLst>
              <a:ext uri="{FF2B5EF4-FFF2-40B4-BE49-F238E27FC236}">
                <a16:creationId xmlns:a16="http://schemas.microsoft.com/office/drawing/2014/main" id="{D102C4C4-7ABF-448C-83DB-F0CFDF3F9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4137" y="2559842"/>
            <a:ext cx="16605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fr-FR" dirty="0">
                <a:latin typeface="Calibri" pitchFamily="34" charset="0"/>
              </a:rPr>
              <a:t>Espace Image 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667F9514-0AD5-4C17-8C27-29DA8E92259C}"/>
              </a:ext>
            </a:extLst>
          </p:cNvPr>
          <p:cNvGrpSpPr/>
          <p:nvPr/>
        </p:nvGrpSpPr>
        <p:grpSpPr>
          <a:xfrm>
            <a:off x="994911" y="3091963"/>
            <a:ext cx="2291978" cy="2232248"/>
            <a:chOff x="3419381" y="3284984"/>
            <a:chExt cx="2449254" cy="2232248"/>
          </a:xfrm>
        </p:grpSpPr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28E56ECC-7BA0-4182-8DD0-485DC005E7AD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373CB76E-E374-42DD-B722-882A513FF469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461FA764-15D7-4EDE-940A-1A338CAC8637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B36735EF-3E23-4CF9-9009-F3BFE36E4B65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6B07363E-C0B4-460D-88A4-B32B0AF5910C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6C0D139-CAC3-4BFA-899D-E6575F56B0AB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497B71BA-5E32-4F7E-B303-E91E62AC4119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9B1CBDCE-C1FE-4190-9610-2BA48706EBC4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3FDE65CF-4E99-41BC-86D0-E6D38AA6A53F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416F6282-EEE1-4DC4-96F3-7F37274CABF5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B3195991-27CF-4461-9AF3-84816C6218F5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F76F5A48-8643-4A64-BBC4-6C7F26678A81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8A4539-02DE-4015-A799-F281B375B95A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972D0B8D-FF3A-43A9-B750-737CF76B0FB8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1F1E6CA-565E-4815-830E-BED10004B1CF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FE27BE02-324E-40A9-9ED2-48957A6E5DD8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8E821821-F10D-4E76-A5EA-75AD652C387B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F70F54E5-E482-4198-A08E-FE016529F004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B77518A5-A8C3-4F65-B358-90F87C02EF2D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36468096-8B50-4F38-B659-2094424FD7D0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6E71896B-CB42-4892-B623-6E9D5C4BD9C0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7ACCCE5A-DC5F-463A-B889-A034B9737A0B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E08C1E0D-6566-45DC-9144-D55679CAFBE1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FF8CA651-635A-462C-AF01-D81E783AB146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8ABA48F6-318A-4288-B64F-A10CDB4EC54D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AC14DFDC-57A5-4BDC-82B6-ADB4A9DE6EED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98BF3EB3-AC25-4669-A622-7FE73A5B0758}"/>
                </a:ext>
              </a:extLst>
            </p:cNvPr>
            <p:cNvCxnSpPr/>
            <p:nvPr/>
          </p:nvCxnSpPr>
          <p:spPr>
            <a:xfrm>
              <a:off x="3419381" y="52292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999C1D14-845F-42A5-8882-7F6433013855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1FF174CB-AEB5-4606-9E66-E512AEF453C1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0005CC08-DD6F-431B-AD66-37FBD5078113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A40ABD0-2792-43A7-87E7-1670D3044117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11F21934-0F49-47D4-B704-1812D29B75EC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33">
            <a:extLst>
              <a:ext uri="{FF2B5EF4-FFF2-40B4-BE49-F238E27FC236}">
                <a16:creationId xmlns:a16="http://schemas.microsoft.com/office/drawing/2014/main" id="{A9783568-F8F7-4CAA-A844-DC523F372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8954" y="3191442"/>
            <a:ext cx="32053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sz="2000" dirty="0">
                <a:latin typeface="Calibri" pitchFamily="34" charset="0"/>
              </a:rPr>
              <a:t>Transformée de Fourier inverse 2D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B30C7F80-F762-4E45-8DE2-3B619F421E56}"/>
              </a:ext>
            </a:extLst>
          </p:cNvPr>
          <p:cNvGrpSpPr/>
          <p:nvPr/>
        </p:nvGrpSpPr>
        <p:grpSpPr>
          <a:xfrm rot="16200000">
            <a:off x="1002605" y="3100049"/>
            <a:ext cx="2291978" cy="2232248"/>
            <a:chOff x="3419381" y="3284984"/>
            <a:chExt cx="2449254" cy="2232248"/>
          </a:xfrm>
        </p:grpSpPr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EC2D3684-68AD-43BA-9F21-B4F398F8802A}"/>
                </a:ext>
              </a:extLst>
            </p:cNvPr>
            <p:cNvCxnSpPr/>
            <p:nvPr/>
          </p:nvCxnSpPr>
          <p:spPr>
            <a:xfrm>
              <a:off x="3419872" y="33569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8A2D3D8B-D33F-406E-9873-E7EF189DD364}"/>
                </a:ext>
              </a:extLst>
            </p:cNvPr>
            <p:cNvCxnSpPr/>
            <p:nvPr/>
          </p:nvCxnSpPr>
          <p:spPr>
            <a:xfrm>
              <a:off x="3419872" y="342900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02D3E2F8-28F6-4E33-AD6B-6518470CBF0C}"/>
                </a:ext>
              </a:extLst>
            </p:cNvPr>
            <p:cNvCxnSpPr/>
            <p:nvPr/>
          </p:nvCxnSpPr>
          <p:spPr>
            <a:xfrm>
              <a:off x="3419872" y="35010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A816DA1A-5D5F-4919-812E-16768B83ADAA}"/>
                </a:ext>
              </a:extLst>
            </p:cNvPr>
            <p:cNvCxnSpPr/>
            <p:nvPr/>
          </p:nvCxnSpPr>
          <p:spPr>
            <a:xfrm>
              <a:off x="3419872" y="35730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B8E02D02-E30E-48DA-BD6A-A9BFD0655A04}"/>
                </a:ext>
              </a:extLst>
            </p:cNvPr>
            <p:cNvCxnSpPr/>
            <p:nvPr/>
          </p:nvCxnSpPr>
          <p:spPr>
            <a:xfrm>
              <a:off x="3419872" y="32849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C6575960-C4D2-4518-BAC2-9CCEED4C44C6}"/>
                </a:ext>
              </a:extLst>
            </p:cNvPr>
            <p:cNvCxnSpPr/>
            <p:nvPr/>
          </p:nvCxnSpPr>
          <p:spPr>
            <a:xfrm>
              <a:off x="3419872" y="37170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9A058190-6EC3-4284-BA73-C4A2301E074F}"/>
                </a:ext>
              </a:extLst>
            </p:cNvPr>
            <p:cNvCxnSpPr/>
            <p:nvPr/>
          </p:nvCxnSpPr>
          <p:spPr>
            <a:xfrm>
              <a:off x="3419872" y="378904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08C9871B-FF75-4484-B001-73C39D765E8E}"/>
                </a:ext>
              </a:extLst>
            </p:cNvPr>
            <p:cNvCxnSpPr/>
            <p:nvPr/>
          </p:nvCxnSpPr>
          <p:spPr>
            <a:xfrm>
              <a:off x="3419872" y="386104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6980A893-5F5D-4E30-B63F-CAA4BA6C8DF5}"/>
                </a:ext>
              </a:extLst>
            </p:cNvPr>
            <p:cNvCxnSpPr/>
            <p:nvPr/>
          </p:nvCxnSpPr>
          <p:spPr>
            <a:xfrm>
              <a:off x="3419872" y="393305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215F3EE3-7B84-4A68-A1E6-2495B6610C32}"/>
                </a:ext>
              </a:extLst>
            </p:cNvPr>
            <p:cNvCxnSpPr/>
            <p:nvPr/>
          </p:nvCxnSpPr>
          <p:spPr>
            <a:xfrm>
              <a:off x="3419872" y="36450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416CADA8-8DB2-47F3-8657-33D4EB64B8FE}"/>
                </a:ext>
              </a:extLst>
            </p:cNvPr>
            <p:cNvCxnSpPr/>
            <p:nvPr/>
          </p:nvCxnSpPr>
          <p:spPr>
            <a:xfrm>
              <a:off x="3419872" y="407707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E26654CF-0808-4B9A-9F75-33015F8A3738}"/>
                </a:ext>
              </a:extLst>
            </p:cNvPr>
            <p:cNvCxnSpPr/>
            <p:nvPr/>
          </p:nvCxnSpPr>
          <p:spPr>
            <a:xfrm>
              <a:off x="3419872" y="414908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49359DB8-26CC-437B-B4FF-826427C43D86}"/>
                </a:ext>
              </a:extLst>
            </p:cNvPr>
            <p:cNvCxnSpPr/>
            <p:nvPr/>
          </p:nvCxnSpPr>
          <p:spPr>
            <a:xfrm>
              <a:off x="3419872" y="422108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9420034C-F21E-45B4-9834-5E2F393590BC}"/>
                </a:ext>
              </a:extLst>
            </p:cNvPr>
            <p:cNvCxnSpPr/>
            <p:nvPr/>
          </p:nvCxnSpPr>
          <p:spPr>
            <a:xfrm>
              <a:off x="3419872" y="429309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8A146EF6-8F79-4724-9CF4-982ABAEDF5E5}"/>
                </a:ext>
              </a:extLst>
            </p:cNvPr>
            <p:cNvCxnSpPr/>
            <p:nvPr/>
          </p:nvCxnSpPr>
          <p:spPr>
            <a:xfrm>
              <a:off x="3419872" y="400506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2E82366B-AEC1-49CF-9954-75900A524827}"/>
                </a:ext>
              </a:extLst>
            </p:cNvPr>
            <p:cNvCxnSpPr/>
            <p:nvPr/>
          </p:nvCxnSpPr>
          <p:spPr>
            <a:xfrm>
              <a:off x="3419872" y="443711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512A8271-78AB-42BA-9E08-81C2AEDA718B}"/>
                </a:ext>
              </a:extLst>
            </p:cNvPr>
            <p:cNvCxnSpPr/>
            <p:nvPr/>
          </p:nvCxnSpPr>
          <p:spPr>
            <a:xfrm>
              <a:off x="3419872" y="450912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0E8263BC-EEAF-417B-A49E-C4AD0494C333}"/>
                </a:ext>
              </a:extLst>
            </p:cNvPr>
            <p:cNvCxnSpPr/>
            <p:nvPr/>
          </p:nvCxnSpPr>
          <p:spPr>
            <a:xfrm>
              <a:off x="3419872" y="458112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A40FB291-B0F1-4847-BF82-365B56BBAD86}"/>
                </a:ext>
              </a:extLst>
            </p:cNvPr>
            <p:cNvCxnSpPr/>
            <p:nvPr/>
          </p:nvCxnSpPr>
          <p:spPr>
            <a:xfrm>
              <a:off x="3419872" y="465313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2B1445DE-99A0-4A25-9419-2520022C47AF}"/>
                </a:ext>
              </a:extLst>
            </p:cNvPr>
            <p:cNvCxnSpPr/>
            <p:nvPr/>
          </p:nvCxnSpPr>
          <p:spPr>
            <a:xfrm>
              <a:off x="3419872" y="436510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A82EA35C-EA11-4376-8998-5759B54AEA6E}"/>
                </a:ext>
              </a:extLst>
            </p:cNvPr>
            <p:cNvCxnSpPr/>
            <p:nvPr/>
          </p:nvCxnSpPr>
          <p:spPr>
            <a:xfrm>
              <a:off x="3419381" y="479715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72D7DA1E-944B-4025-BD2D-4966558D6B78}"/>
                </a:ext>
              </a:extLst>
            </p:cNvPr>
            <p:cNvCxnSpPr/>
            <p:nvPr/>
          </p:nvCxnSpPr>
          <p:spPr>
            <a:xfrm>
              <a:off x="3419381" y="4869160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C197F255-CEC3-4F42-8A4B-C088D5B73806}"/>
                </a:ext>
              </a:extLst>
            </p:cNvPr>
            <p:cNvCxnSpPr/>
            <p:nvPr/>
          </p:nvCxnSpPr>
          <p:spPr>
            <a:xfrm>
              <a:off x="3419381" y="494116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D9540242-3CA4-47E5-9069-B8A87E80A192}"/>
                </a:ext>
              </a:extLst>
            </p:cNvPr>
            <p:cNvCxnSpPr/>
            <p:nvPr/>
          </p:nvCxnSpPr>
          <p:spPr>
            <a:xfrm>
              <a:off x="3419381" y="501317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A0C0D917-4A6F-40E5-BE3C-6B3B2B6A0EA0}"/>
                </a:ext>
              </a:extLst>
            </p:cNvPr>
            <p:cNvCxnSpPr/>
            <p:nvPr/>
          </p:nvCxnSpPr>
          <p:spPr>
            <a:xfrm>
              <a:off x="3419381" y="472514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87D9D600-D473-4C78-BF5F-4C320A75DF7E}"/>
                </a:ext>
              </a:extLst>
            </p:cNvPr>
            <p:cNvCxnSpPr/>
            <p:nvPr/>
          </p:nvCxnSpPr>
          <p:spPr>
            <a:xfrm>
              <a:off x="3419381" y="515719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4004B97B-2AE0-458D-A48A-AB4EC23C4EE7}"/>
                </a:ext>
              </a:extLst>
            </p:cNvPr>
            <p:cNvCxnSpPr/>
            <p:nvPr/>
          </p:nvCxnSpPr>
          <p:spPr>
            <a:xfrm>
              <a:off x="3419381" y="5229201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C73E1918-BE9A-45FB-809B-42C10E7CDC3F}"/>
                </a:ext>
              </a:extLst>
            </p:cNvPr>
            <p:cNvCxnSpPr/>
            <p:nvPr/>
          </p:nvCxnSpPr>
          <p:spPr>
            <a:xfrm>
              <a:off x="3419381" y="5301208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65CD5D31-2154-49CB-A574-8C4DBEFEE416}"/>
                </a:ext>
              </a:extLst>
            </p:cNvPr>
            <p:cNvCxnSpPr/>
            <p:nvPr/>
          </p:nvCxnSpPr>
          <p:spPr>
            <a:xfrm>
              <a:off x="3419381" y="5373216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85">
              <a:extLst>
                <a:ext uri="{FF2B5EF4-FFF2-40B4-BE49-F238E27FC236}">
                  <a16:creationId xmlns:a16="http://schemas.microsoft.com/office/drawing/2014/main" id="{3C4CFD5D-0FAF-4168-A39F-F9EFEA0CD5D6}"/>
                </a:ext>
              </a:extLst>
            </p:cNvPr>
            <p:cNvCxnSpPr/>
            <p:nvPr/>
          </p:nvCxnSpPr>
          <p:spPr>
            <a:xfrm>
              <a:off x="3419381" y="508518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FC9EF83A-0AC1-41C9-BCD1-33E8DDDA6F52}"/>
                </a:ext>
              </a:extLst>
            </p:cNvPr>
            <p:cNvCxnSpPr/>
            <p:nvPr/>
          </p:nvCxnSpPr>
          <p:spPr>
            <a:xfrm>
              <a:off x="3419872" y="5445224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9A05F52D-83AA-437C-ABA3-C40740C8EA13}"/>
                </a:ext>
              </a:extLst>
            </p:cNvPr>
            <p:cNvCxnSpPr/>
            <p:nvPr/>
          </p:nvCxnSpPr>
          <p:spPr>
            <a:xfrm>
              <a:off x="3419872" y="5517232"/>
              <a:ext cx="2448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Flèche droite 86">
            <a:extLst>
              <a:ext uri="{FF2B5EF4-FFF2-40B4-BE49-F238E27FC236}">
                <a16:creationId xmlns:a16="http://schemas.microsoft.com/office/drawing/2014/main" id="{0A3134CB-14B8-4B3E-ACAE-46DC73990B0C}"/>
              </a:ext>
            </a:extLst>
          </p:cNvPr>
          <p:cNvSpPr/>
          <p:nvPr/>
        </p:nvSpPr>
        <p:spPr>
          <a:xfrm>
            <a:off x="3770426" y="3962193"/>
            <a:ext cx="2842391" cy="587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B2C2CE0C-79B0-4569-BC4F-52CE20BE5A66}"/>
              </a:ext>
            </a:extLst>
          </p:cNvPr>
          <p:cNvSpPr txBox="1"/>
          <p:nvPr/>
        </p:nvSpPr>
        <p:spPr>
          <a:xfrm>
            <a:off x="1153200" y="5722953"/>
            <a:ext cx="2003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lecture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1559B728-2FB8-421E-9A26-A84C7108A161}"/>
              </a:ext>
            </a:extLst>
          </p:cNvPr>
          <p:cNvSpPr txBox="1"/>
          <p:nvPr/>
        </p:nvSpPr>
        <p:spPr>
          <a:xfrm rot="16200000">
            <a:off x="-656994" y="392822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Gradient de phase</a:t>
            </a:r>
          </a:p>
        </p:txBody>
      </p:sp>
      <p:pic>
        <p:nvPicPr>
          <p:cNvPr id="92" name="Picture 32">
            <a:extLst>
              <a:ext uri="{FF2B5EF4-FFF2-40B4-BE49-F238E27FC236}">
                <a16:creationId xmlns:a16="http://schemas.microsoft.com/office/drawing/2014/main" id="{2BEABFEE-A7EE-416F-AF5E-6883F6B60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9462" y="3141308"/>
            <a:ext cx="228123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" name="Espace réservé du contenu 2">
            <a:extLst>
              <a:ext uri="{FF2B5EF4-FFF2-40B4-BE49-F238E27FC236}">
                <a16:creationId xmlns:a16="http://schemas.microsoft.com/office/drawing/2014/main" id="{091C20B7-033A-4735-8F64-78F4108A520A}"/>
              </a:ext>
            </a:extLst>
          </p:cNvPr>
          <p:cNvSpPr txBox="1">
            <a:spLocks/>
          </p:cNvSpPr>
          <p:nvPr/>
        </p:nvSpPr>
        <p:spPr>
          <a:xfrm>
            <a:off x="105554" y="1298858"/>
            <a:ext cx="9559027" cy="112877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Concrètement, le signal 2D est acquis dans un espace 2D appelé </a:t>
            </a:r>
            <a:r>
              <a:rPr lang="fr-FR" sz="1800" b="0" i="1" kern="0" dirty="0">
                <a:ea typeface="ＭＳ Ｐゴシック"/>
              </a:rPr>
              <a:t>espace k (ou espace de Fourier).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navigue dans cette espace à l’aide des gradients de phase et de lecture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Une fois cette espace acquis, en faisant la TF inverse 2D, on retrouve alors l’image anatomique.</a:t>
            </a:r>
          </a:p>
        </p:txBody>
      </p:sp>
    </p:spTree>
    <p:extLst>
      <p:ext uri="{BB962C8B-B14F-4D97-AF65-F5344CB8AC3E}">
        <p14:creationId xmlns:p14="http://schemas.microsoft.com/office/powerpoint/2010/main" val="263693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La relaxation imagée</a:t>
            </a:r>
          </a:p>
        </p:txBody>
      </p:sp>
      <p:pic>
        <p:nvPicPr>
          <p:cNvPr id="28" name="Picture 2" descr="Résultat de recherche d'images pour &quot;moe simpson&quot;">
            <a:extLst>
              <a:ext uri="{FF2B5EF4-FFF2-40B4-BE49-F238E27FC236}">
                <a16:creationId xmlns:a16="http://schemas.microsoft.com/office/drawing/2014/main" id="{93F76CD6-3FC2-4990-A33D-C627C6CFB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394" y="2921672"/>
            <a:ext cx="1617155" cy="2903240"/>
          </a:xfrm>
          <a:prstGeom prst="rect">
            <a:avLst/>
          </a:prstGeom>
          <a:noFill/>
        </p:spPr>
      </p:pic>
      <p:pic>
        <p:nvPicPr>
          <p:cNvPr id="29" name="Picture 4" descr="Résultat de recherche d'images pour &quot;lampe plafond simple dessin&quot;">
            <a:extLst>
              <a:ext uri="{FF2B5EF4-FFF2-40B4-BE49-F238E27FC236}">
                <a16:creationId xmlns:a16="http://schemas.microsoft.com/office/drawing/2014/main" id="{56929A16-48CF-4605-8C25-CD49EEF2B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2727"/>
          <a:stretch>
            <a:fillRect/>
          </a:stretch>
        </p:blipFill>
        <p:spPr bwMode="auto">
          <a:xfrm>
            <a:off x="732370" y="1625528"/>
            <a:ext cx="2112232" cy="1224136"/>
          </a:xfrm>
          <a:prstGeom prst="rect">
            <a:avLst/>
          </a:prstGeom>
          <a:noFill/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097A373-FD49-4845-9492-9BA711D235F1}"/>
              </a:ext>
            </a:extLst>
          </p:cNvPr>
          <p:cNvSpPr txBox="1"/>
          <p:nvPr/>
        </p:nvSpPr>
        <p:spPr>
          <a:xfrm>
            <a:off x="1668474" y="2489624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3333FF"/>
                </a:solidFill>
              </a:rPr>
              <a:t>M</a:t>
            </a:r>
            <a:r>
              <a:rPr lang="fr-FR" baseline="-25000" dirty="0">
                <a:solidFill>
                  <a:srgbClr val="3333FF"/>
                </a:solidFill>
              </a:rPr>
              <a:t>0</a:t>
            </a:r>
            <a:endParaRPr lang="fr-FR" dirty="0">
              <a:solidFill>
                <a:srgbClr val="3333FF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D86F8707-2A2C-4C46-BA68-B2CA2BDA0319}"/>
              </a:ext>
            </a:extLst>
          </p:cNvPr>
          <p:cNvCxnSpPr>
            <a:stCxn id="28" idx="2"/>
            <a:endCxn id="28" idx="0"/>
          </p:cNvCxnSpPr>
          <p:nvPr/>
        </p:nvCxnSpPr>
        <p:spPr>
          <a:xfrm flipV="1">
            <a:off x="1756972" y="2921672"/>
            <a:ext cx="0" cy="2903240"/>
          </a:xfrm>
          <a:prstGeom prst="straightConnector1">
            <a:avLst/>
          </a:prstGeom>
          <a:ln w="571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523ED09-3D39-479E-9253-7F0496236FF4}"/>
              </a:ext>
            </a:extLst>
          </p:cNvPr>
          <p:cNvCxnSpPr/>
          <p:nvPr/>
        </p:nvCxnSpPr>
        <p:spPr>
          <a:xfrm flipV="1">
            <a:off x="408048" y="2921672"/>
            <a:ext cx="9145588" cy="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10" descr="Image associée">
            <a:extLst>
              <a:ext uri="{FF2B5EF4-FFF2-40B4-BE49-F238E27FC236}">
                <a16:creationId xmlns:a16="http://schemas.microsoft.com/office/drawing/2014/main" id="{C1A5A2F6-D3F4-453F-BD8E-6BED2D83E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7511" y="3059013"/>
            <a:ext cx="1533790" cy="1401884"/>
          </a:xfrm>
          <a:prstGeom prst="rect">
            <a:avLst/>
          </a:prstGeom>
          <a:noFill/>
        </p:spPr>
      </p:pic>
      <p:sp>
        <p:nvSpPr>
          <p:cNvPr id="34" name="Ellipse 33">
            <a:extLst>
              <a:ext uri="{FF2B5EF4-FFF2-40B4-BE49-F238E27FC236}">
                <a16:creationId xmlns:a16="http://schemas.microsoft.com/office/drawing/2014/main" id="{95CDF869-4502-480E-877E-998045758EC0}"/>
              </a:ext>
            </a:extLst>
          </p:cNvPr>
          <p:cNvSpPr/>
          <p:nvPr/>
        </p:nvSpPr>
        <p:spPr>
          <a:xfrm>
            <a:off x="3935287" y="5435622"/>
            <a:ext cx="2232248" cy="5040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Picture 2" descr="Résultat de recherche d'images pour &quot;moe simpson&quot;">
            <a:extLst>
              <a:ext uri="{FF2B5EF4-FFF2-40B4-BE49-F238E27FC236}">
                <a16:creationId xmlns:a16="http://schemas.microsoft.com/office/drawing/2014/main" id="{FA03FB7F-7515-4CAE-879C-7FD94BC7B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984545">
            <a:off x="4363891" y="3579418"/>
            <a:ext cx="1617155" cy="2628102"/>
          </a:xfrm>
          <a:prstGeom prst="rect">
            <a:avLst/>
          </a:prstGeom>
          <a:noFill/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225BE71C-D95C-4BBC-8FA0-B15871ABA028}"/>
              </a:ext>
            </a:extLst>
          </p:cNvPr>
          <p:cNvCxnSpPr>
            <a:cxnSpLocks/>
            <a:stCxn id="35" idx="2"/>
          </p:cNvCxnSpPr>
          <p:nvPr/>
        </p:nvCxnSpPr>
        <p:spPr>
          <a:xfrm flipV="1">
            <a:off x="4169655" y="3846460"/>
            <a:ext cx="1890501" cy="1896182"/>
          </a:xfrm>
          <a:prstGeom prst="straightConnector1">
            <a:avLst/>
          </a:prstGeom>
          <a:ln w="571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648E62F7-3F9B-4DE8-A8D5-CCA0AE2A9CF6}"/>
              </a:ext>
            </a:extLst>
          </p:cNvPr>
          <p:cNvCxnSpPr>
            <a:cxnSpLocks/>
          </p:cNvCxnSpPr>
          <p:nvPr/>
        </p:nvCxnSpPr>
        <p:spPr>
          <a:xfrm flipV="1">
            <a:off x="4188754" y="3866496"/>
            <a:ext cx="0" cy="185715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90F920E9-A946-4AF2-B93A-6E7366D25014}"/>
              </a:ext>
            </a:extLst>
          </p:cNvPr>
          <p:cNvCxnSpPr/>
          <p:nvPr/>
        </p:nvCxnSpPr>
        <p:spPr>
          <a:xfrm flipV="1">
            <a:off x="948394" y="2921672"/>
            <a:ext cx="0" cy="288032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3596374A-26D4-4CD2-ADD1-2932257C4C66}"/>
              </a:ext>
            </a:extLst>
          </p:cNvPr>
          <p:cNvSpPr txBox="1"/>
          <p:nvPr/>
        </p:nvSpPr>
        <p:spPr>
          <a:xfrm rot="16200000">
            <a:off x="-213307" y="4161197"/>
            <a:ext cx="18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Distance tête - sol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5C7E963A-E96F-4345-B06E-942E461F02A4}"/>
              </a:ext>
            </a:extLst>
          </p:cNvPr>
          <p:cNvSpPr txBox="1"/>
          <p:nvPr/>
        </p:nvSpPr>
        <p:spPr>
          <a:xfrm>
            <a:off x="4439841" y="5946008"/>
            <a:ext cx="1337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Taille ombre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E775264-5D9C-4100-BB5A-255496192C9D}"/>
              </a:ext>
            </a:extLst>
          </p:cNvPr>
          <p:cNvSpPr txBox="1"/>
          <p:nvPr/>
        </p:nvSpPr>
        <p:spPr>
          <a:xfrm>
            <a:off x="3108634" y="252156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RF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C16EB640-A767-4227-9E81-58F78B191DF0}"/>
              </a:ext>
            </a:extLst>
          </p:cNvPr>
          <p:cNvCxnSpPr/>
          <p:nvPr/>
        </p:nvCxnSpPr>
        <p:spPr>
          <a:xfrm>
            <a:off x="4188754" y="5729984"/>
            <a:ext cx="1872208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2" descr="Résultat de recherche d'images pour &quot;moe simpson&quot;">
            <a:extLst>
              <a:ext uri="{FF2B5EF4-FFF2-40B4-BE49-F238E27FC236}">
                <a16:creationId xmlns:a16="http://schemas.microsoft.com/office/drawing/2014/main" id="{2ED2E6E9-E7C9-4F96-8F0A-D1EF3C526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5058" y="2921672"/>
            <a:ext cx="1617155" cy="2903240"/>
          </a:xfrm>
          <a:prstGeom prst="rect">
            <a:avLst/>
          </a:prstGeom>
          <a:noFill/>
        </p:spPr>
      </p:pic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7252A8CF-03F9-46F4-85E1-B6931C16A343}"/>
              </a:ext>
            </a:extLst>
          </p:cNvPr>
          <p:cNvCxnSpPr>
            <a:stCxn id="45" idx="2"/>
            <a:endCxn id="45" idx="0"/>
          </p:cNvCxnSpPr>
          <p:nvPr/>
        </p:nvCxnSpPr>
        <p:spPr>
          <a:xfrm flipV="1">
            <a:off x="7733636" y="2921672"/>
            <a:ext cx="0" cy="2903240"/>
          </a:xfrm>
          <a:prstGeom prst="straightConnector1">
            <a:avLst/>
          </a:prstGeom>
          <a:ln w="571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2DCDC3A3-1294-4154-9AFD-1C36BDD42339}"/>
              </a:ext>
            </a:extLst>
          </p:cNvPr>
          <p:cNvCxnSpPr/>
          <p:nvPr/>
        </p:nvCxnSpPr>
        <p:spPr>
          <a:xfrm flipH="1" flipV="1">
            <a:off x="6997066" y="2921672"/>
            <a:ext cx="2" cy="288032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2" descr="http://www.aircraftstickers.com/images/ARROW_QUARTER.png">
            <a:extLst>
              <a:ext uri="{FF2B5EF4-FFF2-40B4-BE49-F238E27FC236}">
                <a16:creationId xmlns:a16="http://schemas.microsoft.com/office/drawing/2014/main" id="{43F38FF3-D84A-4007-8D12-8E3F8A1E2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53226"/>
          <a:stretch>
            <a:fillRect/>
          </a:stretch>
        </p:blipFill>
        <p:spPr bwMode="auto">
          <a:xfrm rot="10800000" flipH="1">
            <a:off x="8410164" y="3497736"/>
            <a:ext cx="531118" cy="504056"/>
          </a:xfrm>
          <a:prstGeom prst="rect">
            <a:avLst/>
          </a:prstGeom>
          <a:noFill/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5B63E620-321C-49AE-80DC-4F68598529FA}"/>
              </a:ext>
            </a:extLst>
          </p:cNvPr>
          <p:cNvSpPr/>
          <p:nvPr/>
        </p:nvSpPr>
        <p:spPr>
          <a:xfrm>
            <a:off x="3276650" y="6339446"/>
            <a:ext cx="2952328" cy="3246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Excitation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F3C2189-7F22-4E2F-AC98-813EC96E370D}"/>
              </a:ext>
            </a:extLst>
          </p:cNvPr>
          <p:cNvSpPr/>
          <p:nvPr/>
        </p:nvSpPr>
        <p:spPr>
          <a:xfrm>
            <a:off x="6901054" y="6339446"/>
            <a:ext cx="2304256" cy="3246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relaxation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42FB907F-FF2B-461D-9B85-1E706432E9D0}"/>
              </a:ext>
            </a:extLst>
          </p:cNvPr>
          <p:cNvSpPr txBox="1"/>
          <p:nvPr/>
        </p:nvSpPr>
        <p:spPr>
          <a:xfrm>
            <a:off x="3958119" y="3373784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2">
                    <a:lumMod val="75000"/>
                  </a:schemeClr>
                </a:solidFill>
              </a:rPr>
              <a:t>Mz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D96DBB2-18BF-4377-B2D7-FCA79B065585}"/>
              </a:ext>
            </a:extLst>
          </p:cNvPr>
          <p:cNvSpPr txBox="1"/>
          <p:nvPr/>
        </p:nvSpPr>
        <p:spPr>
          <a:xfrm>
            <a:off x="6139289" y="5548058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6">
                    <a:lumMod val="75000"/>
                  </a:schemeClr>
                </a:solidFill>
              </a:rPr>
              <a:t>Mxy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5" name="Picture 4" descr="Résultat de recherche d'images pour &quot;lampe plafond simple dessin&quot;">
            <a:extLst>
              <a:ext uri="{FF2B5EF4-FFF2-40B4-BE49-F238E27FC236}">
                <a16:creationId xmlns:a16="http://schemas.microsoft.com/office/drawing/2014/main" id="{7F164AFE-B9C7-4E0B-9B70-8DE2F89B8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2727"/>
          <a:stretch>
            <a:fillRect/>
          </a:stretch>
        </p:blipFill>
        <p:spPr bwMode="auto">
          <a:xfrm>
            <a:off x="4116746" y="1625528"/>
            <a:ext cx="2112232" cy="1224136"/>
          </a:xfrm>
          <a:prstGeom prst="rect">
            <a:avLst/>
          </a:prstGeom>
          <a:noFill/>
        </p:spPr>
      </p:pic>
      <p:pic>
        <p:nvPicPr>
          <p:cNvPr id="56" name="Picture 4" descr="Résultat de recherche d'images pour &quot;lampe plafond simple dessin&quot;">
            <a:extLst>
              <a:ext uri="{FF2B5EF4-FFF2-40B4-BE49-F238E27FC236}">
                <a16:creationId xmlns:a16="http://schemas.microsoft.com/office/drawing/2014/main" id="{6572699A-ED6D-4983-A117-BFF0A0447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2727"/>
          <a:stretch>
            <a:fillRect/>
          </a:stretch>
        </p:blipFill>
        <p:spPr bwMode="auto">
          <a:xfrm>
            <a:off x="6997066" y="1625528"/>
            <a:ext cx="2112232" cy="1224136"/>
          </a:xfrm>
          <a:prstGeom prst="rect">
            <a:avLst/>
          </a:prstGeom>
          <a:noFill/>
        </p:spPr>
      </p:pic>
      <p:sp>
        <p:nvSpPr>
          <p:cNvPr id="57" name="ZoneTexte 56">
            <a:extLst>
              <a:ext uri="{FF2B5EF4-FFF2-40B4-BE49-F238E27FC236}">
                <a16:creationId xmlns:a16="http://schemas.microsoft.com/office/drawing/2014/main" id="{2E1F100E-5BEB-4F47-A9E4-CCA7BCF4E220}"/>
              </a:ext>
            </a:extLst>
          </p:cNvPr>
          <p:cNvSpPr txBox="1"/>
          <p:nvPr/>
        </p:nvSpPr>
        <p:spPr>
          <a:xfrm>
            <a:off x="7645136" y="2561632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3333FF"/>
                </a:solidFill>
              </a:rPr>
              <a:t>M</a:t>
            </a:r>
            <a:r>
              <a:rPr lang="fr-FR" baseline="-25000" dirty="0">
                <a:solidFill>
                  <a:srgbClr val="3333FF"/>
                </a:solidFill>
              </a:rPr>
              <a:t>0</a:t>
            </a:r>
            <a:endParaRPr lang="fr-FR" dirty="0">
              <a:solidFill>
                <a:srgbClr val="3333FF"/>
              </a:solidFill>
            </a:endParaRPr>
          </a:p>
        </p:txBody>
      </p:sp>
      <p:pic>
        <p:nvPicPr>
          <p:cNvPr id="58" name="Picture 3">
            <a:extLst>
              <a:ext uri="{FF2B5EF4-FFF2-40B4-BE49-F238E27FC236}">
                <a16:creationId xmlns:a16="http://schemas.microsoft.com/office/drawing/2014/main" id="{E066DD77-7C6E-42BC-8162-2F9BB5BD0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58510" t="32894" r="3772" b="52632"/>
          <a:stretch>
            <a:fillRect/>
          </a:stretch>
        </p:blipFill>
        <p:spPr bwMode="auto">
          <a:xfrm rot="15429013">
            <a:off x="4830019" y="3107403"/>
            <a:ext cx="523696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3">
            <a:extLst>
              <a:ext uri="{FF2B5EF4-FFF2-40B4-BE49-F238E27FC236}">
                <a16:creationId xmlns:a16="http://schemas.microsoft.com/office/drawing/2014/main" id="{9D9B4817-AB30-4D38-9161-CB5E6F0BD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58510" t="32894" r="3772" b="52632"/>
          <a:stretch>
            <a:fillRect/>
          </a:stretch>
        </p:blipFill>
        <p:spPr bwMode="auto">
          <a:xfrm rot="11824206">
            <a:off x="8793808" y="3119715"/>
            <a:ext cx="523696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lèche : courbe vers le bas 7">
            <a:extLst>
              <a:ext uri="{FF2B5EF4-FFF2-40B4-BE49-F238E27FC236}">
                <a16:creationId xmlns:a16="http://schemas.microsoft.com/office/drawing/2014/main" id="{B58B066A-27DD-42F9-9863-E648F59F2347}"/>
              </a:ext>
            </a:extLst>
          </p:cNvPr>
          <p:cNvSpPr/>
          <p:nvPr/>
        </p:nvSpPr>
        <p:spPr>
          <a:xfrm rot="1534768">
            <a:off x="4701215" y="3585923"/>
            <a:ext cx="693858" cy="356386"/>
          </a:xfrm>
          <a:prstGeom prst="curved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DFEA7557-6AAD-440A-978E-D9DA55FEB2A3}"/>
              </a:ext>
            </a:extLst>
          </p:cNvPr>
          <p:cNvCxnSpPr/>
          <p:nvPr/>
        </p:nvCxnSpPr>
        <p:spPr>
          <a:xfrm>
            <a:off x="4292600" y="3874792"/>
            <a:ext cx="165100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19B73B13-A5C3-4D00-9EAA-104E281D3775}"/>
              </a:ext>
            </a:extLst>
          </p:cNvPr>
          <p:cNvCxnSpPr>
            <a:cxnSpLocks/>
          </p:cNvCxnSpPr>
          <p:nvPr/>
        </p:nvCxnSpPr>
        <p:spPr>
          <a:xfrm flipV="1">
            <a:off x="6113889" y="3891461"/>
            <a:ext cx="0" cy="17748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C3F4836B-D20E-442C-9779-1C428BF13882}"/>
              </a:ext>
            </a:extLst>
          </p:cNvPr>
          <p:cNvSpPr txBox="1"/>
          <p:nvPr/>
        </p:nvSpPr>
        <p:spPr>
          <a:xfrm>
            <a:off x="8388496" y="5608126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6">
                    <a:lumMod val="75000"/>
                  </a:schemeClr>
                </a:solidFill>
              </a:rPr>
              <a:t>Mxy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 = 0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B4B1B6AD-956A-465A-82C6-59FA603E5773}"/>
              </a:ext>
            </a:extLst>
          </p:cNvPr>
          <p:cNvSpPr txBox="1"/>
          <p:nvPr/>
        </p:nvSpPr>
        <p:spPr>
          <a:xfrm>
            <a:off x="6277949" y="2561632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2">
                    <a:lumMod val="75000"/>
                  </a:schemeClr>
                </a:solidFill>
              </a:rPr>
              <a:t>Mz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 = M</a:t>
            </a:r>
            <a:r>
              <a:rPr lang="fr-FR" baseline="-25000" dirty="0">
                <a:solidFill>
                  <a:schemeClr val="accent2">
                    <a:lumMod val="75000"/>
                  </a:schemeClr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5821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9" grpId="0"/>
      <p:bldP spid="41" grpId="0"/>
      <p:bldP spid="42" grpId="0"/>
      <p:bldP spid="51" grpId="0" animBg="1"/>
      <p:bldP spid="52" grpId="0" animBg="1"/>
      <p:bldP spid="53" grpId="0"/>
      <p:bldP spid="54" grpId="0"/>
      <p:bldP spid="57" grpId="0"/>
      <p:bldP spid="8" grpId="0" animBg="1"/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La relaxation plus en détails …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12AD1EE-4D4D-4056-A4CF-C14E2779B1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1"/>
          <a:stretch/>
        </p:blipFill>
        <p:spPr>
          <a:xfrm>
            <a:off x="836391" y="2428350"/>
            <a:ext cx="2417732" cy="23644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A6F7AA0-D7D2-4F9E-A9D5-6F615BB48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732" y="2185393"/>
            <a:ext cx="2576858" cy="182123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E1DFA5A-64AF-455F-8656-E54F17B48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439" y="4507284"/>
            <a:ext cx="2227443" cy="1958841"/>
          </a:xfrm>
          <a:prstGeom prst="rect">
            <a:avLst/>
          </a:prstGeom>
        </p:spPr>
      </p:pic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19FFDDF6-E3F2-41A3-85C1-3C6FBDD42157}"/>
              </a:ext>
            </a:extLst>
          </p:cNvPr>
          <p:cNvSpPr/>
          <p:nvPr/>
        </p:nvSpPr>
        <p:spPr>
          <a:xfrm rot="19571975">
            <a:off x="3494356" y="3126102"/>
            <a:ext cx="1862975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9935FD05-0F9A-4D60-8888-119886371E16}"/>
              </a:ext>
            </a:extLst>
          </p:cNvPr>
          <p:cNvSpPr/>
          <p:nvPr/>
        </p:nvSpPr>
        <p:spPr>
          <a:xfrm rot="2036703">
            <a:off x="3487856" y="4768815"/>
            <a:ext cx="1926619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E440A52-3767-4311-B75E-5BCCDE990F2D}"/>
              </a:ext>
            </a:extLst>
          </p:cNvPr>
          <p:cNvSpPr txBox="1"/>
          <p:nvPr/>
        </p:nvSpPr>
        <p:spPr>
          <a:xfrm>
            <a:off x="3010829" y="4978890"/>
            <a:ext cx="135490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Décroissance en T</a:t>
            </a:r>
            <a:r>
              <a:rPr lang="fr-FR" sz="1600" baseline="-25000" dirty="0"/>
              <a:t>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FB2FBD9-2375-4A43-86A6-499D6746E697}"/>
              </a:ext>
            </a:extLst>
          </p:cNvPr>
          <p:cNvSpPr txBox="1"/>
          <p:nvPr/>
        </p:nvSpPr>
        <p:spPr>
          <a:xfrm>
            <a:off x="3010828" y="2370946"/>
            <a:ext cx="1512152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Repousse en T</a:t>
            </a:r>
            <a:r>
              <a:rPr lang="fr-FR" sz="1600" baseline="-25000" dirty="0"/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4CE58C7-018A-4EF2-B72D-F072FBC8EDB0}"/>
              </a:ext>
            </a:extLst>
          </p:cNvPr>
          <p:cNvSpPr txBox="1"/>
          <p:nvPr/>
        </p:nvSpPr>
        <p:spPr>
          <a:xfrm>
            <a:off x="5685165" y="1846839"/>
            <a:ext cx="3829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Relaxation longitudinale = le long de l’axe z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210A335-E937-4ADF-A6E3-95292B81C347}"/>
              </a:ext>
            </a:extLst>
          </p:cNvPr>
          <p:cNvSpPr txBox="1"/>
          <p:nvPr/>
        </p:nvSpPr>
        <p:spPr>
          <a:xfrm>
            <a:off x="5766918" y="4212283"/>
            <a:ext cx="36157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Relaxation transversale = dans le plan </a:t>
            </a:r>
            <a:r>
              <a:rPr lang="fr-FR" sz="1600" b="1" i="1" dirty="0" err="1"/>
              <a:t>xy</a:t>
            </a:r>
            <a:endParaRPr lang="fr-FR" sz="16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393877-B3B7-4A02-B191-E905E8DD4270}"/>
              </a:ext>
            </a:extLst>
          </p:cNvPr>
          <p:cNvSpPr/>
          <p:nvPr/>
        </p:nvSpPr>
        <p:spPr>
          <a:xfrm>
            <a:off x="155449" y="6281459"/>
            <a:ext cx="30599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hlinkClick r:id="rId5"/>
              </a:rPr>
              <a:t>Enregistrement du signal en IRM (imaios.com)</a:t>
            </a:r>
            <a:endParaRPr lang="fr-FR" sz="1200" dirty="0"/>
          </a:p>
        </p:txBody>
      </p:sp>
      <p:pic>
        <p:nvPicPr>
          <p:cNvPr id="15" name="Picture 5" descr="C:\Users\JSLO\Documents\Enseignement\relaxation.gif">
            <a:extLst>
              <a:ext uri="{FF2B5EF4-FFF2-40B4-BE49-F238E27FC236}">
                <a16:creationId xmlns:a16="http://schemas.microsoft.com/office/drawing/2014/main" id="{84F057BA-DAB8-47A0-9019-B8A8B8A34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110" y="1638396"/>
            <a:ext cx="1424413" cy="1240797"/>
          </a:xfrm>
          <a:prstGeom prst="rect">
            <a:avLst/>
          </a:prstGeom>
          <a:noFill/>
        </p:spPr>
      </p:pic>
      <p:sp>
        <p:nvSpPr>
          <p:cNvPr id="16" name="Cœur 15">
            <a:extLst>
              <a:ext uri="{FF2B5EF4-FFF2-40B4-BE49-F238E27FC236}">
                <a16:creationId xmlns:a16="http://schemas.microsoft.com/office/drawing/2014/main" id="{9D3942D1-345F-4E03-8657-D5F72121C172}"/>
              </a:ext>
            </a:extLst>
          </p:cNvPr>
          <p:cNvSpPr/>
          <p:nvPr/>
        </p:nvSpPr>
        <p:spPr>
          <a:xfrm>
            <a:off x="8854384" y="3023072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Cœur 16">
            <a:extLst>
              <a:ext uri="{FF2B5EF4-FFF2-40B4-BE49-F238E27FC236}">
                <a16:creationId xmlns:a16="http://schemas.microsoft.com/office/drawing/2014/main" id="{D1AD7F9A-659D-4366-A1F6-7F13899D47D7}"/>
              </a:ext>
            </a:extLst>
          </p:cNvPr>
          <p:cNvSpPr/>
          <p:nvPr/>
        </p:nvSpPr>
        <p:spPr>
          <a:xfrm>
            <a:off x="8854383" y="538789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116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Relaxation </a:t>
            </a:r>
            <a:r>
              <a:rPr lang="fr-FR" sz="2000" b="0" kern="0" dirty="0">
                <a:solidFill>
                  <a:schemeClr val="accent6">
                    <a:lumMod val="50000"/>
                  </a:schemeClr>
                </a:solidFill>
                <a:ea typeface="ＭＳ Ｐゴシック"/>
              </a:rPr>
              <a:t>longitudinale</a:t>
            </a: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F960F928-27A0-451A-95F4-12C3BFF3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5147" b="12571"/>
          <a:stretch>
            <a:fillRect/>
          </a:stretch>
        </p:blipFill>
        <p:spPr bwMode="auto">
          <a:xfrm rot="5460000">
            <a:off x="1269477" y="1454704"/>
            <a:ext cx="3522741" cy="478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77E68CE-51A2-4D38-8084-4F1AE7F54169}"/>
              </a:ext>
            </a:extLst>
          </p:cNvPr>
          <p:cNvSpPr txBox="1"/>
          <p:nvPr/>
        </p:nvSpPr>
        <p:spPr>
          <a:xfrm>
            <a:off x="6953250" y="3808435"/>
            <a:ext cx="2252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M</a:t>
            </a:r>
            <a:r>
              <a:rPr lang="fr-FR" i="1" baseline="-25000" dirty="0" err="1"/>
              <a:t>z</a:t>
            </a:r>
            <a:r>
              <a:rPr lang="fr-FR" i="1" dirty="0"/>
              <a:t> = M</a:t>
            </a:r>
            <a:r>
              <a:rPr lang="fr-FR" i="1" baseline="-25000" dirty="0"/>
              <a:t>0</a:t>
            </a:r>
            <a:r>
              <a:rPr lang="fr-FR" i="1" dirty="0"/>
              <a:t>.(1-e</a:t>
            </a:r>
            <a:r>
              <a:rPr lang="fr-FR" i="1" baseline="30000" dirty="0"/>
              <a:t>(-t/T1)</a:t>
            </a:r>
            <a:r>
              <a:rPr lang="fr-FR" i="1" dirty="0"/>
              <a:t>)</a:t>
            </a:r>
            <a:r>
              <a:rPr lang="fr-FR" i="1" baseline="30000" dirty="0"/>
              <a:t>  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3EB5C3-167A-48A8-90DA-AE3129233516}"/>
              </a:ext>
            </a:extLst>
          </p:cNvPr>
          <p:cNvSpPr txBox="1"/>
          <p:nvPr/>
        </p:nvSpPr>
        <p:spPr>
          <a:xfrm>
            <a:off x="6185900" y="4851696"/>
            <a:ext cx="277259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Symbol"/>
              </a:rPr>
              <a:t>Relaxation longitudinale</a:t>
            </a:r>
          </a:p>
          <a:p>
            <a:pPr algn="ctr"/>
            <a:r>
              <a:rPr lang="fr-FR" dirty="0">
                <a:sym typeface="Symbol"/>
              </a:rPr>
              <a:t>Relaxation T1</a:t>
            </a:r>
          </a:p>
          <a:p>
            <a:pPr algn="ctr"/>
            <a:r>
              <a:rPr lang="fr-FR" dirty="0">
                <a:sym typeface="Symbol"/>
              </a:rPr>
              <a:t>Relaxation Spin-réseau</a:t>
            </a:r>
            <a:endParaRPr lang="fr-FR" dirty="0"/>
          </a:p>
        </p:txBody>
      </p:sp>
      <p:pic>
        <p:nvPicPr>
          <p:cNvPr id="27" name="Picture 8" descr="Résultat de recherche d'images pour &quot;point d'exclamation mgs&quot;">
            <a:extLst>
              <a:ext uri="{FF2B5EF4-FFF2-40B4-BE49-F238E27FC236}">
                <a16:creationId xmlns:a16="http://schemas.microsoft.com/office/drawing/2014/main" id="{8E6418AA-F02F-410C-8357-D30563E7A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2044" y="4491656"/>
            <a:ext cx="196081" cy="261442"/>
          </a:xfrm>
          <a:prstGeom prst="rect">
            <a:avLst/>
          </a:prstGeom>
          <a:noFill/>
        </p:spPr>
      </p:pic>
      <p:pic>
        <p:nvPicPr>
          <p:cNvPr id="28" name="Picture 5" descr="C:\Users\JSLO\Documents\Enseignement\relaxation.gif">
            <a:extLst>
              <a:ext uri="{FF2B5EF4-FFF2-40B4-BE49-F238E27FC236}">
                <a16:creationId xmlns:a16="http://schemas.microsoft.com/office/drawing/2014/main" id="{6D68E878-4131-457C-93F5-786F8629EB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9234" y="1864219"/>
            <a:ext cx="2149260" cy="1872207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346ED7-9EEC-493F-899A-E58A855E141E}"/>
              </a:ext>
            </a:extLst>
          </p:cNvPr>
          <p:cNvSpPr/>
          <p:nvPr/>
        </p:nvSpPr>
        <p:spPr>
          <a:xfrm>
            <a:off x="1615549" y="6136852"/>
            <a:ext cx="680258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326669" lvl="2" indent="-457200"/>
            <a:r>
              <a:rPr lang="fr-FR" sz="1600" b="1" dirty="0">
                <a:solidFill>
                  <a:schemeClr val="tx1"/>
                </a:solidFill>
              </a:rPr>
              <a:t>T1 </a:t>
            </a:r>
            <a:r>
              <a:rPr lang="fr-FR" sz="1600" dirty="0">
                <a:solidFill>
                  <a:schemeClr val="tx1"/>
                </a:solidFill>
              </a:rPr>
              <a:t>: temps pour lequel 63% de l’aimantation M</a:t>
            </a:r>
            <a:r>
              <a:rPr lang="fr-FR" sz="1600" baseline="-25000" dirty="0">
                <a:solidFill>
                  <a:schemeClr val="tx1"/>
                </a:solidFill>
              </a:rPr>
              <a:t>0</a:t>
            </a:r>
            <a:r>
              <a:rPr lang="fr-FR" sz="1600" dirty="0">
                <a:solidFill>
                  <a:schemeClr val="tx1"/>
                </a:solidFill>
              </a:rPr>
              <a:t> a été retrouvé</a:t>
            </a:r>
          </a:p>
        </p:txBody>
      </p:sp>
      <p:sp>
        <p:nvSpPr>
          <p:cNvPr id="11" name="Cœur 10">
            <a:extLst>
              <a:ext uri="{FF2B5EF4-FFF2-40B4-BE49-F238E27FC236}">
                <a16:creationId xmlns:a16="http://schemas.microsoft.com/office/drawing/2014/main" id="{1268CEEA-86B5-46BB-B51C-EC8F7FEE737A}"/>
              </a:ext>
            </a:extLst>
          </p:cNvPr>
          <p:cNvSpPr/>
          <p:nvPr/>
        </p:nvSpPr>
        <p:spPr>
          <a:xfrm>
            <a:off x="1057422" y="6130363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945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Relaxation </a:t>
            </a:r>
            <a:r>
              <a:rPr lang="fr-FR" sz="2000" b="0" kern="0" dirty="0">
                <a:solidFill>
                  <a:schemeClr val="accent6"/>
                </a:solidFill>
                <a:ea typeface="ＭＳ Ｐゴシック"/>
              </a:rPr>
              <a:t>transversale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346ED7-9EEC-493F-899A-E58A855E141E}"/>
              </a:ext>
            </a:extLst>
          </p:cNvPr>
          <p:cNvSpPr/>
          <p:nvPr/>
        </p:nvSpPr>
        <p:spPr>
          <a:xfrm>
            <a:off x="1615549" y="6136852"/>
            <a:ext cx="680258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326669" lvl="2" indent="-457200"/>
            <a:r>
              <a:rPr lang="fr-FR" sz="1600" b="1" dirty="0">
                <a:solidFill>
                  <a:schemeClr val="tx1"/>
                </a:solidFill>
              </a:rPr>
              <a:t>T2 </a:t>
            </a:r>
            <a:r>
              <a:rPr lang="fr-FR" sz="1600" dirty="0">
                <a:solidFill>
                  <a:schemeClr val="tx1"/>
                </a:solidFill>
              </a:rPr>
              <a:t>: temps pour lequel 37% de l’aimantation </a:t>
            </a:r>
            <a:r>
              <a:rPr lang="fr-FR" sz="1600" dirty="0" err="1">
                <a:solidFill>
                  <a:schemeClr val="tx1"/>
                </a:solidFill>
              </a:rPr>
              <a:t>Mxy</a:t>
            </a:r>
            <a:r>
              <a:rPr lang="fr-FR" sz="1600" dirty="0">
                <a:solidFill>
                  <a:schemeClr val="tx1"/>
                </a:solidFill>
              </a:rPr>
              <a:t> est restant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553F0EE7-FE29-4A39-A520-F69DBEBD6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5936" r="3333" b="-918"/>
          <a:stretch>
            <a:fillRect/>
          </a:stretch>
        </p:blipFill>
        <p:spPr bwMode="auto">
          <a:xfrm>
            <a:off x="622683" y="1864219"/>
            <a:ext cx="4524503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8B82E29-648E-497A-B581-7B01EE72E530}"/>
              </a:ext>
            </a:extLst>
          </p:cNvPr>
          <p:cNvSpPr txBox="1"/>
          <p:nvPr/>
        </p:nvSpPr>
        <p:spPr>
          <a:xfrm>
            <a:off x="6347357" y="3651672"/>
            <a:ext cx="1739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M</a:t>
            </a:r>
            <a:r>
              <a:rPr lang="fr-FR" i="1" baseline="-25000" dirty="0" err="1"/>
              <a:t>xy</a:t>
            </a:r>
            <a:r>
              <a:rPr lang="fr-FR" i="1" dirty="0"/>
              <a:t> = M</a:t>
            </a:r>
            <a:r>
              <a:rPr lang="fr-FR" i="1" baseline="-25000" dirty="0"/>
              <a:t>0</a:t>
            </a:r>
            <a:r>
              <a:rPr lang="fr-FR" i="1" dirty="0"/>
              <a:t>.e</a:t>
            </a:r>
            <a:r>
              <a:rPr lang="fr-FR" i="1" baseline="30000" dirty="0"/>
              <a:t>(-t/T2)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F895A7A-E8D9-4BC1-B092-F837E6967BCE}"/>
              </a:ext>
            </a:extLst>
          </p:cNvPr>
          <p:cNvSpPr txBox="1"/>
          <p:nvPr/>
        </p:nvSpPr>
        <p:spPr>
          <a:xfrm>
            <a:off x="5724922" y="4437906"/>
            <a:ext cx="277259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Symbol"/>
              </a:rPr>
              <a:t>Relaxation transversale</a:t>
            </a:r>
          </a:p>
          <a:p>
            <a:pPr algn="ctr"/>
            <a:r>
              <a:rPr lang="fr-FR" dirty="0">
                <a:sym typeface="Symbol"/>
              </a:rPr>
              <a:t>Relaxation T2</a:t>
            </a:r>
          </a:p>
          <a:p>
            <a:pPr algn="ctr"/>
            <a:r>
              <a:rPr lang="fr-FR" dirty="0">
                <a:sym typeface="Symbol"/>
              </a:rPr>
              <a:t>Relaxation Spin-spin</a:t>
            </a:r>
            <a:endParaRPr lang="fr-FR" dirty="0"/>
          </a:p>
        </p:txBody>
      </p:sp>
      <p:pic>
        <p:nvPicPr>
          <p:cNvPr id="15" name="Picture 8" descr="Résultat de recherche d'images pour &quot;point d'exclamation mgs&quot;">
            <a:extLst>
              <a:ext uri="{FF2B5EF4-FFF2-40B4-BE49-F238E27FC236}">
                <a16:creationId xmlns:a16="http://schemas.microsoft.com/office/drawing/2014/main" id="{6FA79C31-8ADA-4733-B571-7620200F4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066" y="4077866"/>
            <a:ext cx="196081" cy="261442"/>
          </a:xfrm>
          <a:prstGeom prst="rect">
            <a:avLst/>
          </a:prstGeom>
          <a:noFill/>
        </p:spPr>
      </p:pic>
      <p:pic>
        <p:nvPicPr>
          <p:cNvPr id="19" name="Picture 5" descr="C:\Users\JSLO\Documents\Enseignement\relaxation.gif">
            <a:extLst>
              <a:ext uri="{FF2B5EF4-FFF2-40B4-BE49-F238E27FC236}">
                <a16:creationId xmlns:a16="http://schemas.microsoft.com/office/drawing/2014/main" id="{60F2CBE5-E2A8-472C-BA73-81CF6B7EFD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2517" y="1622445"/>
            <a:ext cx="2149260" cy="1872207"/>
          </a:xfrm>
          <a:prstGeom prst="rect">
            <a:avLst/>
          </a:prstGeom>
          <a:noFill/>
        </p:spPr>
      </p:pic>
      <p:sp>
        <p:nvSpPr>
          <p:cNvPr id="17" name="Cœur 16">
            <a:extLst>
              <a:ext uri="{FF2B5EF4-FFF2-40B4-BE49-F238E27FC236}">
                <a16:creationId xmlns:a16="http://schemas.microsoft.com/office/drawing/2014/main" id="{A0A04319-CD3B-41D2-BB97-8510AFA95870}"/>
              </a:ext>
            </a:extLst>
          </p:cNvPr>
          <p:cNvSpPr/>
          <p:nvPr/>
        </p:nvSpPr>
        <p:spPr>
          <a:xfrm>
            <a:off x="1057422" y="6130363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9215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TM01859868[[fn=Thermique]]</Template>
  <TotalTime>109800</TotalTime>
  <Words>3289</Words>
  <Application>Microsoft Office PowerPoint</Application>
  <PresentationFormat>Format A4 (210 x 297 mm)</PresentationFormat>
  <Paragraphs>613</Paragraphs>
  <Slides>53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61" baseType="lpstr">
      <vt:lpstr>ＭＳ Ｐゴシック</vt:lpstr>
      <vt:lpstr>Arial</vt:lpstr>
      <vt:lpstr>Calibri</vt:lpstr>
      <vt:lpstr>Cambria Math</vt:lpstr>
      <vt:lpstr>Symbol</vt:lpstr>
      <vt:lpstr>Wingdings</vt:lpstr>
      <vt:lpstr>Wingdings 2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 la RMN à l’IRM : principe d’acquisition d’une 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Magalie</dc:creator>
  <cp:lastModifiedBy>Pauline LEFEBVRE</cp:lastModifiedBy>
  <cp:revision>3621</cp:revision>
  <dcterms:created xsi:type="dcterms:W3CDTF">2016-04-11T08:38:53Z</dcterms:created>
  <dcterms:modified xsi:type="dcterms:W3CDTF">2026-01-23T13:34:22Z</dcterms:modified>
</cp:coreProperties>
</file>