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7"/>
  </p:notesMasterIdLst>
  <p:sldIdLst>
    <p:sldId id="257" r:id="rId2"/>
    <p:sldId id="275" r:id="rId3"/>
    <p:sldId id="258" r:id="rId4"/>
    <p:sldId id="390" r:id="rId5"/>
    <p:sldId id="391" r:id="rId6"/>
    <p:sldId id="376" r:id="rId7"/>
    <p:sldId id="382" r:id="rId8"/>
    <p:sldId id="392" r:id="rId9"/>
    <p:sldId id="393" r:id="rId10"/>
    <p:sldId id="374" r:id="rId11"/>
    <p:sldId id="394" r:id="rId12"/>
    <p:sldId id="395" r:id="rId13"/>
    <p:sldId id="396" r:id="rId14"/>
    <p:sldId id="397" r:id="rId15"/>
    <p:sldId id="398" r:id="rId16"/>
    <p:sldId id="399" r:id="rId17"/>
    <p:sldId id="400" r:id="rId18"/>
    <p:sldId id="401" r:id="rId19"/>
    <p:sldId id="386" r:id="rId20"/>
    <p:sldId id="402" r:id="rId21"/>
    <p:sldId id="403" r:id="rId22"/>
    <p:sldId id="404" r:id="rId23"/>
    <p:sldId id="342" r:id="rId24"/>
    <p:sldId id="405" r:id="rId25"/>
    <p:sldId id="406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BE5931-45B7-4534-B93D-AE5173482790}" v="87" dt="2026-01-23T07:58:40.2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09"/>
    <p:restoredTop sz="94694"/>
  </p:normalViewPr>
  <p:slideViewPr>
    <p:cSldViewPr snapToGrid="0">
      <p:cViewPr varScale="1">
        <p:scale>
          <a:sx n="66" d="100"/>
          <a:sy n="66" d="100"/>
        </p:scale>
        <p:origin x="1440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élie Marineau-Pelletier" userId="c84778779e89c7a1" providerId="LiveId" clId="{7BDC8E08-46D3-460A-BB61-BD54A5AC363E}"/>
    <pc:docChg chg="custSel addSld delSld modSld">
      <pc:chgData name="Amélie Marineau-Pelletier" userId="c84778779e89c7a1" providerId="LiveId" clId="{7BDC8E08-46D3-460A-BB61-BD54A5AC363E}" dt="2026-01-23T09:15:20.801" v="216" actId="20577"/>
      <pc:docMkLst>
        <pc:docMk/>
      </pc:docMkLst>
      <pc:sldChg chg="addSp delSp modSp mod">
        <pc:chgData name="Amélie Marineau-Pelletier" userId="c84778779e89c7a1" providerId="LiveId" clId="{7BDC8E08-46D3-460A-BB61-BD54A5AC363E}" dt="2026-01-23T07:57:54.794" v="173" actId="20577"/>
        <pc:sldMkLst>
          <pc:docMk/>
          <pc:sldMk cId="350987773" sldId="257"/>
        </pc:sldMkLst>
        <pc:spChg chg="mod">
          <ac:chgData name="Amélie Marineau-Pelletier" userId="c84778779e89c7a1" providerId="LiveId" clId="{7BDC8E08-46D3-460A-BB61-BD54A5AC363E}" dt="2026-01-23T07:57:54.794" v="173" actId="20577"/>
          <ac:spMkLst>
            <pc:docMk/>
            <pc:sldMk cId="350987773" sldId="257"/>
            <ac:spMk id="2" creationId="{1ADA2030-56F9-1C47-C960-55A4DE49B1A6}"/>
          </ac:spMkLst>
        </pc:spChg>
        <pc:spChg chg="mod">
          <ac:chgData name="Amélie Marineau-Pelletier" userId="c84778779e89c7a1" providerId="LiveId" clId="{7BDC8E08-46D3-460A-BB61-BD54A5AC363E}" dt="2026-01-09T09:15:39.127" v="71" actId="1076"/>
          <ac:spMkLst>
            <pc:docMk/>
            <pc:sldMk cId="350987773" sldId="257"/>
            <ac:spMk id="3" creationId="{410EBD89-E1D0-9159-20B7-BF9EC38DDC84}"/>
          </ac:spMkLst>
        </pc:spChg>
        <pc:spChg chg="add mod">
          <ac:chgData name="Amélie Marineau-Pelletier" userId="c84778779e89c7a1" providerId="LiveId" clId="{7BDC8E08-46D3-460A-BB61-BD54A5AC363E}" dt="2026-01-09T09:15:54.752" v="98" actId="2711"/>
          <ac:spMkLst>
            <pc:docMk/>
            <pc:sldMk cId="350987773" sldId="257"/>
            <ac:spMk id="4" creationId="{66B51A05-40DE-82F5-071A-29690E30A2C5}"/>
          </ac:spMkLst>
        </pc:spChg>
        <pc:picChg chg="mod">
          <ac:chgData name="Amélie Marineau-Pelletier" userId="c84778779e89c7a1" providerId="LiveId" clId="{7BDC8E08-46D3-460A-BB61-BD54A5AC363E}" dt="2026-01-09T09:15:35.496" v="70" actId="1076"/>
          <ac:picMkLst>
            <pc:docMk/>
            <pc:sldMk cId="350987773" sldId="257"/>
            <ac:picMk id="7" creationId="{014DB146-9CF8-27D1-253A-6225B4E3F218}"/>
          </ac:picMkLst>
        </pc:picChg>
        <pc:picChg chg="add mod">
          <ac:chgData name="Amélie Marineau-Pelletier" userId="c84778779e89c7a1" providerId="LiveId" clId="{7BDC8E08-46D3-460A-BB61-BD54A5AC363E}" dt="2026-01-09T09:17:27.773" v="105" actId="1076"/>
          <ac:picMkLst>
            <pc:docMk/>
            <pc:sldMk cId="350987773" sldId="257"/>
            <ac:picMk id="1026" creationId="{0E2E7456-1A6F-22B2-B4F9-C54F2546BF6C}"/>
          </ac:picMkLst>
        </pc:picChg>
      </pc:sldChg>
      <pc:sldChg chg="modSp mod">
        <pc:chgData name="Amélie Marineau-Pelletier" userId="c84778779e89c7a1" providerId="LiveId" clId="{7BDC8E08-46D3-460A-BB61-BD54A5AC363E}" dt="2026-01-09T09:18:40.067" v="123" actId="1076"/>
        <pc:sldMkLst>
          <pc:docMk/>
          <pc:sldMk cId="2856213664" sldId="258"/>
        </pc:sldMkLst>
        <pc:spChg chg="mod">
          <ac:chgData name="Amélie Marineau-Pelletier" userId="c84778779e89c7a1" providerId="LiveId" clId="{7BDC8E08-46D3-460A-BB61-BD54A5AC363E}" dt="2026-01-09T09:18:40.067" v="123" actId="1076"/>
          <ac:spMkLst>
            <pc:docMk/>
            <pc:sldMk cId="2856213664" sldId="258"/>
            <ac:spMk id="3" creationId="{6CFE1BE8-F162-3DD9-4FB7-08E913D19E5B}"/>
          </ac:spMkLst>
        </pc:spChg>
      </pc:sldChg>
      <pc:sldChg chg="modSp mod">
        <pc:chgData name="Amélie Marineau-Pelletier" userId="c84778779e89c7a1" providerId="LiveId" clId="{7BDC8E08-46D3-460A-BB61-BD54A5AC363E}" dt="2026-01-23T08:04:23.161" v="212" actId="207"/>
        <pc:sldMkLst>
          <pc:docMk/>
          <pc:sldMk cId="1944182232" sldId="275"/>
        </pc:sldMkLst>
        <pc:spChg chg="mod">
          <ac:chgData name="Amélie Marineau-Pelletier" userId="c84778779e89c7a1" providerId="LiveId" clId="{7BDC8E08-46D3-460A-BB61-BD54A5AC363E}" dt="2026-01-09T09:18:00.561" v="120" actId="2711"/>
          <ac:spMkLst>
            <pc:docMk/>
            <pc:sldMk cId="1944182232" sldId="275"/>
            <ac:spMk id="6" creationId="{218C6F0F-78ED-6943-8EFA-7E60E857FB4E}"/>
          </ac:spMkLst>
        </pc:spChg>
        <pc:spChg chg="mod">
          <ac:chgData name="Amélie Marineau-Pelletier" userId="c84778779e89c7a1" providerId="LiveId" clId="{7BDC8E08-46D3-460A-BB61-BD54A5AC363E}" dt="2026-01-09T09:18:00.561" v="120" actId="2711"/>
          <ac:spMkLst>
            <pc:docMk/>
            <pc:sldMk cId="1944182232" sldId="275"/>
            <ac:spMk id="92" creationId="{6D4CCE84-15F9-2B4A-97DA-C8644743F3D7}"/>
          </ac:spMkLst>
        </pc:spChg>
        <pc:spChg chg="mod">
          <ac:chgData name="Amélie Marineau-Pelletier" userId="c84778779e89c7a1" providerId="LiveId" clId="{7BDC8E08-46D3-460A-BB61-BD54A5AC363E}" dt="2026-01-09T09:18:00.561" v="120" actId="2711"/>
          <ac:spMkLst>
            <pc:docMk/>
            <pc:sldMk cId="1944182232" sldId="275"/>
            <ac:spMk id="99" creationId="{379BEF21-2004-DD47-AD0B-7B5690FDD448}"/>
          </ac:spMkLst>
        </pc:spChg>
        <pc:spChg chg="mod">
          <ac:chgData name="Amélie Marineau-Pelletier" userId="c84778779e89c7a1" providerId="LiveId" clId="{7BDC8E08-46D3-460A-BB61-BD54A5AC363E}" dt="2026-01-09T09:18:00.561" v="120" actId="2711"/>
          <ac:spMkLst>
            <pc:docMk/>
            <pc:sldMk cId="1944182232" sldId="275"/>
            <ac:spMk id="114" creationId="{37DAC9BB-FDAB-C948-BB68-F23ABCCDF971}"/>
          </ac:spMkLst>
        </pc:spChg>
        <pc:spChg chg="mod">
          <ac:chgData name="Amélie Marineau-Pelletier" userId="c84778779e89c7a1" providerId="LiveId" clId="{7BDC8E08-46D3-460A-BB61-BD54A5AC363E}" dt="2026-01-09T09:18:00.561" v="120" actId="2711"/>
          <ac:spMkLst>
            <pc:docMk/>
            <pc:sldMk cId="1944182232" sldId="275"/>
            <ac:spMk id="117" creationId="{C86ACB33-FEAC-694B-8CD9-FFBFFB7DC046}"/>
          </ac:spMkLst>
        </pc:spChg>
        <pc:spChg chg="mod">
          <ac:chgData name="Amélie Marineau-Pelletier" userId="c84778779e89c7a1" providerId="LiveId" clId="{7BDC8E08-46D3-460A-BB61-BD54A5AC363E}" dt="2026-01-09T09:18:00.561" v="120" actId="2711"/>
          <ac:spMkLst>
            <pc:docMk/>
            <pc:sldMk cId="1944182232" sldId="275"/>
            <ac:spMk id="119" creationId="{D475D74D-81AD-BA44-A607-A27CEA1553B4}"/>
          </ac:spMkLst>
        </pc:spChg>
        <pc:spChg chg="mod">
          <ac:chgData name="Amélie Marineau-Pelletier" userId="c84778779e89c7a1" providerId="LiveId" clId="{7BDC8E08-46D3-460A-BB61-BD54A5AC363E}" dt="2026-01-23T08:04:23.161" v="212" actId="207"/>
          <ac:spMkLst>
            <pc:docMk/>
            <pc:sldMk cId="1944182232" sldId="275"/>
            <ac:spMk id="121" creationId="{FD74B3C5-997E-F743-AC00-6626C7389FBA}"/>
          </ac:spMkLst>
        </pc:spChg>
        <pc:spChg chg="mod">
          <ac:chgData name="Amélie Marineau-Pelletier" userId="c84778779e89c7a1" providerId="LiveId" clId="{7BDC8E08-46D3-460A-BB61-BD54A5AC363E}" dt="2026-01-09T09:18:00.561" v="120" actId="2711"/>
          <ac:spMkLst>
            <pc:docMk/>
            <pc:sldMk cId="1944182232" sldId="275"/>
            <ac:spMk id="122" creationId="{0DCDDC3A-8B34-7349-B264-600CCBA7F042}"/>
          </ac:spMkLst>
        </pc:spChg>
        <pc:spChg chg="mod">
          <ac:chgData name="Amélie Marineau-Pelletier" userId="c84778779e89c7a1" providerId="LiveId" clId="{7BDC8E08-46D3-460A-BB61-BD54A5AC363E}" dt="2026-01-09T09:18:00.561" v="120" actId="2711"/>
          <ac:spMkLst>
            <pc:docMk/>
            <pc:sldMk cId="1944182232" sldId="275"/>
            <ac:spMk id="123" creationId="{03F693E7-550C-E44E-AA49-383AA6599DA6}"/>
          </ac:spMkLst>
        </pc:spChg>
        <pc:spChg chg="mod">
          <ac:chgData name="Amélie Marineau-Pelletier" userId="c84778779e89c7a1" providerId="LiveId" clId="{7BDC8E08-46D3-460A-BB61-BD54A5AC363E}" dt="2026-01-09T09:18:00.561" v="120" actId="2711"/>
          <ac:spMkLst>
            <pc:docMk/>
            <pc:sldMk cId="1944182232" sldId="275"/>
            <ac:spMk id="125" creationId="{8AAE1758-17D6-6946-B798-6D9B411E8A97}"/>
          </ac:spMkLst>
        </pc:spChg>
      </pc:sldChg>
      <pc:sldChg chg="modSp mod">
        <pc:chgData name="Amélie Marineau-Pelletier" userId="c84778779e89c7a1" providerId="LiveId" clId="{7BDC8E08-46D3-460A-BB61-BD54A5AC363E}" dt="2026-01-23T07:58:07.538" v="175" actId="207"/>
        <pc:sldMkLst>
          <pc:docMk/>
          <pc:sldMk cId="4209153776" sldId="390"/>
        </pc:sldMkLst>
        <pc:spChg chg="mod">
          <ac:chgData name="Amélie Marineau-Pelletier" userId="c84778779e89c7a1" providerId="LiveId" clId="{7BDC8E08-46D3-460A-BB61-BD54A5AC363E}" dt="2026-01-23T07:58:07.538" v="175" actId="207"/>
          <ac:spMkLst>
            <pc:docMk/>
            <pc:sldMk cId="4209153776" sldId="390"/>
            <ac:spMk id="2" creationId="{D6F3334F-1B6E-45E3-D4E3-3FC89F7121FE}"/>
          </ac:spMkLst>
        </pc:spChg>
      </pc:sldChg>
      <pc:sldChg chg="modSp mod">
        <pc:chgData name="Amélie Marineau-Pelletier" userId="c84778779e89c7a1" providerId="LiveId" clId="{7BDC8E08-46D3-460A-BB61-BD54A5AC363E}" dt="2026-01-09T09:14:42.539" v="3" actId="27636"/>
        <pc:sldMkLst>
          <pc:docMk/>
          <pc:sldMk cId="773781507" sldId="391"/>
        </pc:sldMkLst>
        <pc:spChg chg="mod">
          <ac:chgData name="Amélie Marineau-Pelletier" userId="c84778779e89c7a1" providerId="LiveId" clId="{7BDC8E08-46D3-460A-BB61-BD54A5AC363E}" dt="2026-01-09T09:14:42.539" v="3" actId="27636"/>
          <ac:spMkLst>
            <pc:docMk/>
            <pc:sldMk cId="773781507" sldId="391"/>
            <ac:spMk id="3" creationId="{78C9D860-12E8-0333-6CB4-012D98122F8F}"/>
          </ac:spMkLst>
        </pc:spChg>
      </pc:sldChg>
      <pc:sldChg chg="modSp mod">
        <pc:chgData name="Amélie Marineau-Pelletier" userId="c84778779e89c7a1" providerId="LiveId" clId="{7BDC8E08-46D3-460A-BB61-BD54A5AC363E}" dt="2026-01-09T09:14:42.567" v="4" actId="27636"/>
        <pc:sldMkLst>
          <pc:docMk/>
          <pc:sldMk cId="479972308" sldId="392"/>
        </pc:sldMkLst>
        <pc:spChg chg="mod">
          <ac:chgData name="Amélie Marineau-Pelletier" userId="c84778779e89c7a1" providerId="LiveId" clId="{7BDC8E08-46D3-460A-BB61-BD54A5AC363E}" dt="2026-01-09T09:14:42.567" v="4" actId="27636"/>
          <ac:spMkLst>
            <pc:docMk/>
            <pc:sldMk cId="479972308" sldId="392"/>
            <ac:spMk id="3" creationId="{00E09B8F-EBFC-4662-A92F-B3E6E5D874E2}"/>
          </ac:spMkLst>
        </pc:spChg>
      </pc:sldChg>
      <pc:sldChg chg="modSp mod">
        <pc:chgData name="Amélie Marineau-Pelletier" userId="c84778779e89c7a1" providerId="LiveId" clId="{7BDC8E08-46D3-460A-BB61-BD54A5AC363E}" dt="2026-01-09T09:14:42.587" v="5" actId="27636"/>
        <pc:sldMkLst>
          <pc:docMk/>
          <pc:sldMk cId="1786574994" sldId="393"/>
        </pc:sldMkLst>
        <pc:spChg chg="mod">
          <ac:chgData name="Amélie Marineau-Pelletier" userId="c84778779e89c7a1" providerId="LiveId" clId="{7BDC8E08-46D3-460A-BB61-BD54A5AC363E}" dt="2026-01-09T09:14:42.587" v="5" actId="27636"/>
          <ac:spMkLst>
            <pc:docMk/>
            <pc:sldMk cId="1786574994" sldId="393"/>
            <ac:spMk id="3" creationId="{71FBC076-52DE-44ED-E413-4C0E99A6D217}"/>
          </ac:spMkLst>
        </pc:spChg>
      </pc:sldChg>
      <pc:sldChg chg="modSp mod">
        <pc:chgData name="Amélie Marineau-Pelletier" userId="c84778779e89c7a1" providerId="LiveId" clId="{7BDC8E08-46D3-460A-BB61-BD54A5AC363E}" dt="2026-01-23T07:58:17.002" v="176" actId="207"/>
        <pc:sldMkLst>
          <pc:docMk/>
          <pc:sldMk cId="1850714164" sldId="394"/>
        </pc:sldMkLst>
        <pc:spChg chg="mod">
          <ac:chgData name="Amélie Marineau-Pelletier" userId="c84778779e89c7a1" providerId="LiveId" clId="{7BDC8E08-46D3-460A-BB61-BD54A5AC363E}" dt="2026-01-23T07:58:17.002" v="176" actId="207"/>
          <ac:spMkLst>
            <pc:docMk/>
            <pc:sldMk cId="1850714164" sldId="394"/>
            <ac:spMk id="2" creationId="{36C0CCB1-4CBA-1777-198F-6EC8418C8137}"/>
          </ac:spMkLst>
        </pc:spChg>
      </pc:sldChg>
      <pc:sldChg chg="modSp mod">
        <pc:chgData name="Amélie Marineau-Pelletier" userId="c84778779e89c7a1" providerId="LiveId" clId="{7BDC8E08-46D3-460A-BB61-BD54A5AC363E}" dt="2026-01-23T09:15:20.801" v="216" actId="20577"/>
        <pc:sldMkLst>
          <pc:docMk/>
          <pc:sldMk cId="3464605422" sldId="395"/>
        </pc:sldMkLst>
        <pc:spChg chg="mod">
          <ac:chgData name="Amélie Marineau-Pelletier" userId="c84778779e89c7a1" providerId="LiveId" clId="{7BDC8E08-46D3-460A-BB61-BD54A5AC363E}" dt="2026-01-23T09:15:20.801" v="216" actId="20577"/>
          <ac:spMkLst>
            <pc:docMk/>
            <pc:sldMk cId="3464605422" sldId="395"/>
            <ac:spMk id="6" creationId="{09FA5D56-8439-D823-5A17-C9F58820E347}"/>
          </ac:spMkLst>
        </pc:spChg>
      </pc:sldChg>
      <pc:sldChg chg="modSp mod">
        <pc:chgData name="Amélie Marineau-Pelletier" userId="c84778779e89c7a1" providerId="LiveId" clId="{7BDC8E08-46D3-460A-BB61-BD54A5AC363E}" dt="2026-01-09T09:14:42.638" v="7" actId="27636"/>
        <pc:sldMkLst>
          <pc:docMk/>
          <pc:sldMk cId="2924716254" sldId="396"/>
        </pc:sldMkLst>
        <pc:spChg chg="mod">
          <ac:chgData name="Amélie Marineau-Pelletier" userId="c84778779e89c7a1" providerId="LiveId" clId="{7BDC8E08-46D3-460A-BB61-BD54A5AC363E}" dt="2026-01-09T09:14:42.638" v="7" actId="27636"/>
          <ac:spMkLst>
            <pc:docMk/>
            <pc:sldMk cId="2924716254" sldId="396"/>
            <ac:spMk id="6" creationId="{FABB5B7D-5926-A3B4-E56D-1D18E3650E9E}"/>
          </ac:spMkLst>
        </pc:spChg>
      </pc:sldChg>
      <pc:sldChg chg="modSp mod">
        <pc:chgData name="Amélie Marineau-Pelletier" userId="c84778779e89c7a1" providerId="LiveId" clId="{7BDC8E08-46D3-460A-BB61-BD54A5AC363E}" dt="2026-01-23T07:58:24.143" v="177" actId="207"/>
        <pc:sldMkLst>
          <pc:docMk/>
          <pc:sldMk cId="2536095908" sldId="398"/>
        </pc:sldMkLst>
        <pc:spChg chg="mod">
          <ac:chgData name="Amélie Marineau-Pelletier" userId="c84778779e89c7a1" providerId="LiveId" clId="{7BDC8E08-46D3-460A-BB61-BD54A5AC363E}" dt="2026-01-23T07:58:24.143" v="177" actId="207"/>
          <ac:spMkLst>
            <pc:docMk/>
            <pc:sldMk cId="2536095908" sldId="398"/>
            <ac:spMk id="2" creationId="{0DA801CD-9A19-4517-F7B0-BACB66DC102B}"/>
          </ac:spMkLst>
        </pc:spChg>
      </pc:sldChg>
      <pc:sldChg chg="modSp mod">
        <pc:chgData name="Amélie Marineau-Pelletier" userId="c84778779e89c7a1" providerId="LiveId" clId="{7BDC8E08-46D3-460A-BB61-BD54A5AC363E}" dt="2026-01-09T09:14:42.699" v="8" actId="27636"/>
        <pc:sldMkLst>
          <pc:docMk/>
          <pc:sldMk cId="2438034174" sldId="399"/>
        </pc:sldMkLst>
        <pc:spChg chg="mod">
          <ac:chgData name="Amélie Marineau-Pelletier" userId="c84778779e89c7a1" providerId="LiveId" clId="{7BDC8E08-46D3-460A-BB61-BD54A5AC363E}" dt="2026-01-09T09:14:42.699" v="8" actId="27636"/>
          <ac:spMkLst>
            <pc:docMk/>
            <pc:sldMk cId="2438034174" sldId="399"/>
            <ac:spMk id="6" creationId="{8EA0D1CB-33F5-ADC2-A8DB-5B48C85ABBCB}"/>
          </ac:spMkLst>
        </pc:spChg>
      </pc:sldChg>
      <pc:sldChg chg="modSp mod">
        <pc:chgData name="Amélie Marineau-Pelletier" userId="c84778779e89c7a1" providerId="LiveId" clId="{7BDC8E08-46D3-460A-BB61-BD54A5AC363E}" dt="2026-01-09T09:14:42.743" v="9" actId="27636"/>
        <pc:sldMkLst>
          <pc:docMk/>
          <pc:sldMk cId="1321924496" sldId="400"/>
        </pc:sldMkLst>
        <pc:spChg chg="mod">
          <ac:chgData name="Amélie Marineau-Pelletier" userId="c84778779e89c7a1" providerId="LiveId" clId="{7BDC8E08-46D3-460A-BB61-BD54A5AC363E}" dt="2026-01-09T09:14:42.743" v="9" actId="27636"/>
          <ac:spMkLst>
            <pc:docMk/>
            <pc:sldMk cId="1321924496" sldId="400"/>
            <ac:spMk id="6" creationId="{18236247-A6AA-4B6B-813F-1EF5832F524B}"/>
          </ac:spMkLst>
        </pc:spChg>
      </pc:sldChg>
      <pc:sldChg chg="modSp mod">
        <pc:chgData name="Amélie Marineau-Pelletier" userId="c84778779e89c7a1" providerId="LiveId" clId="{7BDC8E08-46D3-460A-BB61-BD54A5AC363E}" dt="2026-01-09T09:14:42.762" v="10" actId="27636"/>
        <pc:sldMkLst>
          <pc:docMk/>
          <pc:sldMk cId="3443494140" sldId="401"/>
        </pc:sldMkLst>
        <pc:spChg chg="mod">
          <ac:chgData name="Amélie Marineau-Pelletier" userId="c84778779e89c7a1" providerId="LiveId" clId="{7BDC8E08-46D3-460A-BB61-BD54A5AC363E}" dt="2026-01-09T09:14:42.762" v="10" actId="27636"/>
          <ac:spMkLst>
            <pc:docMk/>
            <pc:sldMk cId="3443494140" sldId="401"/>
            <ac:spMk id="6" creationId="{E400DC60-4F16-DE84-3961-0D994B6006B9}"/>
          </ac:spMkLst>
        </pc:spChg>
      </pc:sldChg>
      <pc:sldChg chg="modSp mod">
        <pc:chgData name="Amélie Marineau-Pelletier" userId="c84778779e89c7a1" providerId="LiveId" clId="{7BDC8E08-46D3-460A-BB61-BD54A5AC363E}" dt="2026-01-23T07:58:30.580" v="178" actId="207"/>
        <pc:sldMkLst>
          <pc:docMk/>
          <pc:sldMk cId="452481593" sldId="402"/>
        </pc:sldMkLst>
        <pc:spChg chg="mod">
          <ac:chgData name="Amélie Marineau-Pelletier" userId="c84778779e89c7a1" providerId="LiveId" clId="{7BDC8E08-46D3-460A-BB61-BD54A5AC363E}" dt="2026-01-23T07:58:30.580" v="178" actId="207"/>
          <ac:spMkLst>
            <pc:docMk/>
            <pc:sldMk cId="452481593" sldId="402"/>
            <ac:spMk id="2" creationId="{8F63EBE3-0F47-7D12-F4A8-2C111788F0E6}"/>
          </ac:spMkLst>
        </pc:spChg>
      </pc:sldChg>
      <pc:sldChg chg="modSp mod">
        <pc:chgData name="Amélie Marineau-Pelletier" userId="c84778779e89c7a1" providerId="LiveId" clId="{7BDC8E08-46D3-460A-BB61-BD54A5AC363E}" dt="2026-01-09T09:14:41.965" v="0" actId="27636"/>
        <pc:sldMkLst>
          <pc:docMk/>
          <pc:sldMk cId="415367468" sldId="403"/>
        </pc:sldMkLst>
        <pc:spChg chg="mod">
          <ac:chgData name="Amélie Marineau-Pelletier" userId="c84778779e89c7a1" providerId="LiveId" clId="{7BDC8E08-46D3-460A-BB61-BD54A5AC363E}" dt="2026-01-09T09:14:41.965" v="0" actId="27636"/>
          <ac:spMkLst>
            <pc:docMk/>
            <pc:sldMk cId="415367468" sldId="403"/>
            <ac:spMk id="6" creationId="{88C1D6A2-6F5C-6C6D-CE51-8DFF2F0F0D98}"/>
          </ac:spMkLst>
        </pc:spChg>
      </pc:sldChg>
      <pc:sldChg chg="modSp mod">
        <pc:chgData name="Amélie Marineau-Pelletier" userId="c84778779e89c7a1" providerId="LiveId" clId="{7BDC8E08-46D3-460A-BB61-BD54A5AC363E}" dt="2026-01-09T09:14:42.411" v="1" actId="27636"/>
        <pc:sldMkLst>
          <pc:docMk/>
          <pc:sldMk cId="54669285" sldId="405"/>
        </pc:sldMkLst>
        <pc:spChg chg="mod">
          <ac:chgData name="Amélie Marineau-Pelletier" userId="c84778779e89c7a1" providerId="LiveId" clId="{7BDC8E08-46D3-460A-BB61-BD54A5AC363E}" dt="2026-01-09T09:14:42.411" v="1" actId="27636"/>
          <ac:spMkLst>
            <pc:docMk/>
            <pc:sldMk cId="54669285" sldId="405"/>
            <ac:spMk id="6" creationId="{40C19CED-47C2-37B9-3FAD-4B28063E6285}"/>
          </ac:spMkLst>
        </pc:spChg>
      </pc:sldChg>
      <pc:sldChg chg="modSp mod">
        <pc:chgData name="Amélie Marineau-Pelletier" userId="c84778779e89c7a1" providerId="LiveId" clId="{7BDC8E08-46D3-460A-BB61-BD54A5AC363E}" dt="2026-01-09T09:16:10.881" v="99" actId="27636"/>
        <pc:sldMkLst>
          <pc:docMk/>
          <pc:sldMk cId="3172613421" sldId="406"/>
        </pc:sldMkLst>
        <pc:spChg chg="mod">
          <ac:chgData name="Amélie Marineau-Pelletier" userId="c84778779e89c7a1" providerId="LiveId" clId="{7BDC8E08-46D3-460A-BB61-BD54A5AC363E}" dt="2026-01-09T09:16:10.881" v="99" actId="27636"/>
          <ac:spMkLst>
            <pc:docMk/>
            <pc:sldMk cId="3172613421" sldId="406"/>
            <ac:spMk id="6" creationId="{6B3CDEEF-314A-142F-7353-33CACE830C79}"/>
          </ac:spMkLst>
        </pc:spChg>
      </pc:sldChg>
      <pc:sldChg chg="addSp delSp modSp new del mod">
        <pc:chgData name="Amélie Marineau-Pelletier" userId="c84778779e89c7a1" providerId="LiveId" clId="{7BDC8E08-46D3-460A-BB61-BD54A5AC363E}" dt="2026-01-23T07:58:00.263" v="174" actId="47"/>
        <pc:sldMkLst>
          <pc:docMk/>
          <pc:sldMk cId="133987817" sldId="407"/>
        </pc:sldMkLst>
      </pc:sldChg>
      <pc:sldChg chg="addSp modSp new del mod">
        <pc:chgData name="Amélie Marineau-Pelletier" userId="c84778779e89c7a1" providerId="LiveId" clId="{7BDC8E08-46D3-460A-BB61-BD54A5AC363E}" dt="2026-01-23T09:01:39.797" v="213" actId="47"/>
        <pc:sldMkLst>
          <pc:docMk/>
          <pc:sldMk cId="3221053765" sldId="407"/>
        </pc:sldMkLst>
        <pc:spChg chg="add mod">
          <ac:chgData name="Amélie Marineau-Pelletier" userId="c84778779e89c7a1" providerId="LiveId" clId="{7BDC8E08-46D3-460A-BB61-BD54A5AC363E}" dt="2026-01-23T07:58:56.379" v="211" actId="1076"/>
          <ac:spMkLst>
            <pc:docMk/>
            <pc:sldMk cId="3221053765" sldId="407"/>
            <ac:spMk id="2" creationId="{26EC9B60-C2F3-1BB5-DA26-BEFA76B448D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20F9F3-D1B5-3449-959D-4614490E2B8F}" type="datetimeFigureOut">
              <a:rPr lang="fr-FR" smtClean="0"/>
              <a:t>23/01/2026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0F961F-1352-B546-BE52-AC6AC313B4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8310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5FF2B-16B3-294D-9690-944CB5A0CD61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2658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C30C-9F49-D24D-A5F4-F97ADE84ED4D}" type="datetimeFigureOut">
              <a:rPr lang="fr-FR" smtClean="0"/>
              <a:t>23/01/2026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6EA2-59DA-ED47-AFD8-5EA3356DE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2967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C30C-9F49-D24D-A5F4-F97ADE84ED4D}" type="datetimeFigureOut">
              <a:rPr lang="fr-FR" smtClean="0"/>
              <a:t>23/01/2026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6EA2-59DA-ED47-AFD8-5EA3356DE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0072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C30C-9F49-D24D-A5F4-F97ADE84ED4D}" type="datetimeFigureOut">
              <a:rPr lang="fr-FR" smtClean="0"/>
              <a:t>23/01/2026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6EA2-59DA-ED47-AFD8-5EA3356DE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2631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C30C-9F49-D24D-A5F4-F97ADE84ED4D}" type="datetimeFigureOut">
              <a:rPr lang="fr-FR" smtClean="0"/>
              <a:t>23/01/2026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6EA2-59DA-ED47-AFD8-5EA3356DE881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9963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C30C-9F49-D24D-A5F4-F97ADE84ED4D}" type="datetimeFigureOut">
              <a:rPr lang="fr-FR" smtClean="0"/>
              <a:t>23/01/2026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6EA2-59DA-ED47-AFD8-5EA3356DE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5259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C30C-9F49-D24D-A5F4-F97ADE84ED4D}" type="datetimeFigureOut">
              <a:rPr lang="fr-FR" smtClean="0"/>
              <a:t>23/01/2026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6EA2-59DA-ED47-AFD8-5EA3356DE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8214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C30C-9F49-D24D-A5F4-F97ADE84ED4D}" type="datetimeFigureOut">
              <a:rPr lang="fr-FR" smtClean="0"/>
              <a:t>23/01/2026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6EA2-59DA-ED47-AFD8-5EA3356DE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80815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C30C-9F49-D24D-A5F4-F97ADE84ED4D}" type="datetimeFigureOut">
              <a:rPr lang="fr-FR" smtClean="0"/>
              <a:t>23/01/2026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6EA2-59DA-ED47-AFD8-5EA3356DE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1019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C30C-9F49-D24D-A5F4-F97ADE84ED4D}" type="datetimeFigureOut">
              <a:rPr lang="fr-FR" smtClean="0"/>
              <a:t>23/01/2026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6EA2-59DA-ED47-AFD8-5EA3356DE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1821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C30C-9F49-D24D-A5F4-F97ADE84ED4D}" type="datetimeFigureOut">
              <a:rPr lang="fr-FR" smtClean="0"/>
              <a:t>23/01/2026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6EA2-59DA-ED47-AFD8-5EA3356DE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2177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C30C-9F49-D24D-A5F4-F97ADE84ED4D}" type="datetimeFigureOut">
              <a:rPr lang="fr-FR" smtClean="0"/>
              <a:t>23/01/2026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6EA2-59DA-ED47-AFD8-5EA3356DE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921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C30C-9F49-D24D-A5F4-F97ADE84ED4D}" type="datetimeFigureOut">
              <a:rPr lang="fr-FR" smtClean="0"/>
              <a:t>23/01/2026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6EA2-59DA-ED47-AFD8-5EA3356DE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183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C30C-9F49-D24D-A5F4-F97ADE84ED4D}" type="datetimeFigureOut">
              <a:rPr lang="fr-FR" smtClean="0"/>
              <a:t>23/01/2026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6EA2-59DA-ED47-AFD8-5EA3356DE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0359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C30C-9F49-D24D-A5F4-F97ADE84ED4D}" type="datetimeFigureOut">
              <a:rPr lang="fr-FR" smtClean="0"/>
              <a:t>23/01/2026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6EA2-59DA-ED47-AFD8-5EA3356DE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7618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C30C-9F49-D24D-A5F4-F97ADE84ED4D}" type="datetimeFigureOut">
              <a:rPr lang="fr-FR" smtClean="0"/>
              <a:t>23/01/2026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6EA2-59DA-ED47-AFD8-5EA3356DE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1031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C30C-9F49-D24D-A5F4-F97ADE84ED4D}" type="datetimeFigureOut">
              <a:rPr lang="fr-FR" smtClean="0"/>
              <a:t>23/01/2026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6EA2-59DA-ED47-AFD8-5EA3356DE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470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C30C-9F49-D24D-A5F4-F97ADE84ED4D}" type="datetimeFigureOut">
              <a:rPr lang="fr-FR" smtClean="0"/>
              <a:t>23/01/2026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6EA2-59DA-ED47-AFD8-5EA3356DE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4574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2B5C30C-9F49-D24D-A5F4-F97ADE84ED4D}" type="datetimeFigureOut">
              <a:rPr lang="fr-FR" smtClean="0"/>
              <a:t>23/01/2026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B6C56EA2-59DA-ED47-AFD8-5EA3356DE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2157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DA2030-56F9-1C47-C960-55A4DE49B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5805" y="1580555"/>
            <a:ext cx="7315200" cy="2081450"/>
          </a:xfrm>
        </p:spPr>
        <p:txBody>
          <a:bodyPr anchor="b">
            <a:normAutofit fontScale="90000"/>
          </a:bodyPr>
          <a:lstStyle/>
          <a:p>
            <a:r>
              <a:rPr lang="fr-FR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CM2</a:t>
            </a:r>
            <a:r>
              <a:rPr lang="fr-FR" sz="5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br>
              <a:rPr lang="fr-FR" sz="5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sz="5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Les grands</a:t>
            </a:r>
            <a:br>
              <a:rPr lang="fr-FR" sz="5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sz="5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Repères</a:t>
            </a:r>
          </a:p>
        </p:txBody>
      </p:sp>
      <p:pic>
        <p:nvPicPr>
          <p:cNvPr id="7" name="Image 6" descr="Une image contenant statue, sculpture, Sculpture, Artefact&#10;&#10;Description générée automatiquement">
            <a:extLst>
              <a:ext uri="{FF2B5EF4-FFF2-40B4-BE49-F238E27FC236}">
                <a16:creationId xmlns:a16="http://schemas.microsoft.com/office/drawing/2014/main" id="{014DB146-9CF8-27D1-253A-6225B4E3F2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/>
        </p:blipFill>
        <p:spPr>
          <a:xfrm>
            <a:off x="-172719" y="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0EBD89-E1D0-9159-20B7-BF9EC38DDC84}"/>
              </a:ext>
            </a:extLst>
          </p:cNvPr>
          <p:cNvSpPr txBox="1"/>
          <p:nvPr/>
        </p:nvSpPr>
        <p:spPr>
          <a:xfrm>
            <a:off x="4704080" y="6356028"/>
            <a:ext cx="47512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Statue des quatre tétrarques (v. 290) (Venise,  Place Saint-Marc)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6B51A05-40DE-82F5-071A-29690E30A2C5}"/>
              </a:ext>
            </a:extLst>
          </p:cNvPr>
          <p:cNvSpPr txBox="1"/>
          <p:nvPr/>
        </p:nvSpPr>
        <p:spPr>
          <a:xfrm>
            <a:off x="7079698" y="4236720"/>
            <a:ext cx="2611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Amélie Marineau-Pelletier</a:t>
            </a:r>
          </a:p>
        </p:txBody>
      </p:sp>
      <p:pic>
        <p:nvPicPr>
          <p:cNvPr id="1026" name="Picture 2" descr="Accueil - Stratégie Europe">
            <a:extLst>
              <a:ext uri="{FF2B5EF4-FFF2-40B4-BE49-F238E27FC236}">
                <a16:creationId xmlns:a16="http://schemas.microsoft.com/office/drawing/2014/main" id="{0E2E7456-1A6F-22B2-B4F9-C54F2546B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307" y="4989874"/>
            <a:ext cx="2796196" cy="108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8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7ED56264-4F1B-1690-B10A-533730A25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4167" y="3102886"/>
            <a:ext cx="2252472" cy="652228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/>
              <a:t>Vers 500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789C8E7-93D5-664C-D622-2DD642C92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59777" cy="687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37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F5793-B580-84A4-C42F-1DD997384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C0CCB1-4CBA-1777-198F-6EC8418C8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II. Le royaume franc de Clovis à Dagobert</a:t>
            </a:r>
            <a:br>
              <a:rPr lang="fr-FR" b="1" dirty="0">
                <a:solidFill>
                  <a:schemeClr val="tx1"/>
                </a:solidFill>
              </a:rPr>
            </a:br>
            <a:r>
              <a:rPr lang="fr-FR" b="1" dirty="0">
                <a:solidFill>
                  <a:schemeClr val="tx1"/>
                </a:solidFill>
              </a:rPr>
              <a:t>(481-639)</a:t>
            </a:r>
          </a:p>
        </p:txBody>
      </p:sp>
    </p:spTree>
    <p:extLst>
      <p:ext uri="{BB962C8B-B14F-4D97-AF65-F5344CB8AC3E}">
        <p14:creationId xmlns:p14="http://schemas.microsoft.com/office/powerpoint/2010/main" val="1850714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https://upload.wikimedia.org/wikipedia/commons/thumb/b/b6/Saint_Remigius_binding_Medieval_Picardie_Museum.jpg/800px-Saint_Remigius_binding_Medieval_Picardie_Museum.jpg">
            <a:extLst>
              <a:ext uri="{FF2B5EF4-FFF2-40B4-BE49-F238E27FC236}">
                <a16:creationId xmlns:a16="http://schemas.microsoft.com/office/drawing/2014/main" id="{7118C923-114D-56E7-4C04-8548176B089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997" y="0"/>
            <a:ext cx="468396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0E85647D-C90A-B1EE-4B91-BC8D045DA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2468"/>
            <a:ext cx="7739063" cy="698169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>
                <a:solidFill>
                  <a:srgbClr val="0070C0"/>
                </a:solidFill>
              </a:rPr>
              <a:t>A) L’émergence d’un royaume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09FA5D56-8439-D823-5A17-C9F58820E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994" y="1363105"/>
            <a:ext cx="6849698" cy="43059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>
                <a:latin typeface="+mj-lt"/>
              </a:rPr>
              <a:t>Les origines </a:t>
            </a:r>
          </a:p>
          <a:p>
            <a:r>
              <a:rPr lang="fr-FR" sz="2000" dirty="0">
                <a:latin typeface="+mj-lt"/>
              </a:rPr>
              <a:t>Clodion (</a:t>
            </a:r>
            <a:r>
              <a:rPr lang="fr-FR" sz="2000" i="1" dirty="0" err="1">
                <a:latin typeface="+mj-lt"/>
              </a:rPr>
              <a:t>Dispargum</a:t>
            </a:r>
            <a:r>
              <a:rPr lang="fr-FR" sz="2000" i="1" dirty="0">
                <a:latin typeface="+mj-lt"/>
              </a:rPr>
              <a:t> : </a:t>
            </a:r>
            <a:r>
              <a:rPr lang="fr-FR" sz="2000" dirty="0">
                <a:latin typeface="+mj-lt"/>
              </a:rPr>
              <a:t>Duisburg?</a:t>
            </a:r>
            <a:r>
              <a:rPr lang="fr-FR" sz="2000" i="1" dirty="0">
                <a:latin typeface="+mj-lt"/>
              </a:rPr>
              <a:t>, </a:t>
            </a:r>
            <a:r>
              <a:rPr lang="fr-FR" sz="2000" dirty="0">
                <a:latin typeface="+mj-lt"/>
              </a:rPr>
              <a:t>Arras, Cambrai) </a:t>
            </a:r>
          </a:p>
          <a:p>
            <a:r>
              <a:rPr lang="fr-FR" sz="2000" dirty="0">
                <a:latin typeface="+mj-lt"/>
              </a:rPr>
              <a:t>Mérovée </a:t>
            </a:r>
          </a:p>
          <a:p>
            <a:r>
              <a:rPr lang="fr-FR" sz="2000" dirty="0">
                <a:latin typeface="+mj-lt"/>
              </a:rPr>
              <a:t>Childéric (Toxandrie, Tongres) puis Tournai</a:t>
            </a: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r>
              <a:rPr lang="fr-FR" sz="2400" b="1" dirty="0">
                <a:latin typeface="+mj-lt"/>
              </a:rPr>
              <a:t>Clovis, retour sur un mythe</a:t>
            </a:r>
            <a:endParaRPr lang="fr-FR" sz="2400" dirty="0">
              <a:latin typeface="+mj-lt"/>
            </a:endParaRPr>
          </a:p>
          <a:p>
            <a:pPr marL="0" indent="0">
              <a:buNone/>
            </a:pPr>
            <a:endParaRPr lang="fr-FR" sz="3200" b="1" dirty="0">
              <a:latin typeface="+mj-lt"/>
            </a:endParaRPr>
          </a:p>
          <a:p>
            <a:pPr marL="0" indent="0">
              <a:buNone/>
            </a:pPr>
            <a:endParaRPr lang="fr-FR" b="1" dirty="0"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913C4B-D591-0630-7782-40698BA89AF3}"/>
              </a:ext>
            </a:extLst>
          </p:cNvPr>
          <p:cNvSpPr/>
          <p:nvPr/>
        </p:nvSpPr>
        <p:spPr>
          <a:xfrm>
            <a:off x="1521415" y="6053632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fr-FR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Amiens, Musée de Picardie. Ivoire carolingien de saint Remi, IX</a:t>
            </a:r>
            <a:r>
              <a:rPr lang="fr-FR" sz="1400" baseline="30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fr-FR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siècle. Probablement plaque de reliure d’un manuscrit d’une </a:t>
            </a:r>
            <a:r>
              <a:rPr lang="fr-FR" sz="1400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Vie de saint Remi</a:t>
            </a:r>
            <a:r>
              <a:rPr lang="fr-FR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Au registre inférieur, le baptême de Clovis</a:t>
            </a:r>
            <a:r>
              <a:rPr lang="fr-FR" sz="14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US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605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729AD-208C-C380-9157-07A0A5FA8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A953B993-1C5F-E34E-C876-F733602D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2468"/>
            <a:ext cx="7039927" cy="698169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>
                <a:solidFill>
                  <a:srgbClr val="0070C0"/>
                </a:solidFill>
              </a:rPr>
              <a:t>B) Les successeurs de Clovis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ABB5B7D-5926-A3B4-E56D-1D18E3650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789" y="1970856"/>
            <a:ext cx="4311285" cy="291628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sz="3200" b="1" dirty="0">
                <a:latin typeface="+mj-lt"/>
              </a:rPr>
              <a:t>Un royaume partagé</a:t>
            </a:r>
          </a:p>
          <a:p>
            <a:pPr marL="0" indent="0">
              <a:buNone/>
            </a:pPr>
            <a:endParaRPr lang="fr-FR" sz="3200" b="1" dirty="0">
              <a:latin typeface="+mj-lt"/>
            </a:endParaRPr>
          </a:p>
          <a:p>
            <a:pPr marL="0" indent="0">
              <a:buNone/>
            </a:pPr>
            <a:r>
              <a:rPr lang="fr-FR" sz="3200" b="1" dirty="0">
                <a:latin typeface="+mj-lt"/>
              </a:rPr>
              <a:t>La faide royale (570-613)</a:t>
            </a:r>
          </a:p>
          <a:p>
            <a:pPr marL="0" indent="0">
              <a:buNone/>
            </a:pPr>
            <a:endParaRPr lang="fr-FR" sz="3200" b="1" dirty="0">
              <a:latin typeface="+mj-lt"/>
            </a:endParaRPr>
          </a:p>
          <a:p>
            <a:pPr marL="0" indent="0">
              <a:buNone/>
            </a:pPr>
            <a:r>
              <a:rPr lang="fr-FR" sz="3200" b="1" dirty="0">
                <a:latin typeface="+mj-lt"/>
              </a:rPr>
              <a:t>Clotaire II et Dagobert : </a:t>
            </a:r>
            <a:br>
              <a:rPr lang="fr-FR" sz="3200" b="1" dirty="0">
                <a:latin typeface="+mj-lt"/>
              </a:rPr>
            </a:br>
            <a:r>
              <a:rPr lang="fr-FR" sz="3200" b="1" dirty="0">
                <a:latin typeface="+mj-lt"/>
              </a:rPr>
              <a:t>un apogée ? </a:t>
            </a:r>
            <a:endParaRPr lang="fr-FR" sz="4000" b="1" dirty="0">
              <a:latin typeface="+mj-lt"/>
            </a:endParaRPr>
          </a:p>
          <a:p>
            <a:pPr marL="0" indent="0">
              <a:buNone/>
            </a:pPr>
            <a:endParaRPr lang="fr-FR" sz="3600" b="1" dirty="0">
              <a:latin typeface="+mj-lt"/>
            </a:endParaRPr>
          </a:p>
        </p:txBody>
      </p:sp>
      <p:pic>
        <p:nvPicPr>
          <p:cNvPr id="2" name="Image 1" descr="Une image contenant texte, carte, atlas&#10;&#10;Description générée automatiquement">
            <a:extLst>
              <a:ext uri="{FF2B5EF4-FFF2-40B4-BE49-F238E27FC236}">
                <a16:creationId xmlns:a16="http://schemas.microsoft.com/office/drawing/2014/main" id="{38347A33-CC24-FAB2-F7B1-48DAD3CACA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927" y="0"/>
            <a:ext cx="51520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716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BC7A5-3FE0-C26C-F48D-CF457AEBA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15D792F6-3383-B688-74E3-5B4B2052A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74" y="469513"/>
            <a:ext cx="4463512" cy="1106815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</a:rPr>
              <a:t>C) Les structures politiques et administratives du </a:t>
            </a:r>
            <a:r>
              <a:rPr lang="fr-FR" sz="2800" b="1" i="1" dirty="0" err="1">
                <a:solidFill>
                  <a:srgbClr val="0070C0"/>
                </a:solidFill>
              </a:rPr>
              <a:t>regnum</a:t>
            </a:r>
            <a:r>
              <a:rPr lang="fr-FR" sz="2800" b="1" i="1" dirty="0">
                <a:solidFill>
                  <a:srgbClr val="0070C0"/>
                </a:solidFill>
              </a:rPr>
              <a:t> </a:t>
            </a:r>
            <a:r>
              <a:rPr lang="fr-FR" sz="2800" b="1" i="1" dirty="0" err="1">
                <a:solidFill>
                  <a:srgbClr val="0070C0"/>
                </a:solidFill>
              </a:rPr>
              <a:t>francorum</a:t>
            </a:r>
            <a:endParaRPr lang="fr-FR" sz="2800" b="1" dirty="0">
              <a:solidFill>
                <a:srgbClr val="0070C0"/>
              </a:solidFill>
            </a:endParaRP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3C20F165-040A-B670-9048-6F0ACBBFC3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85295" r="72869"/>
          <a:stretch/>
        </p:blipFill>
        <p:spPr>
          <a:xfrm>
            <a:off x="510196" y="4317668"/>
            <a:ext cx="3434122" cy="2233551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00A658D-C173-7CE3-627C-B126E55C10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68" t="9449" r="1643" b="14653"/>
          <a:stretch/>
        </p:blipFill>
        <p:spPr>
          <a:xfrm>
            <a:off x="4903960" y="0"/>
            <a:ext cx="7288040" cy="68580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2AACD29-136D-645F-A8D7-08725408BE92}"/>
              </a:ext>
            </a:extLst>
          </p:cNvPr>
          <p:cNvSpPr txBox="1"/>
          <p:nvPr/>
        </p:nvSpPr>
        <p:spPr>
          <a:xfrm>
            <a:off x="358398" y="1947162"/>
            <a:ext cx="39966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sz="2200" dirty="0">
                <a:latin typeface="+mj-lt"/>
              </a:rPr>
              <a:t>Géographie administrative du royaume des Francs</a:t>
            </a:r>
          </a:p>
          <a:p>
            <a:pPr marL="0" indent="0">
              <a:buNone/>
            </a:pPr>
            <a:endParaRPr lang="fr-FR" sz="2200" dirty="0">
              <a:latin typeface="+mj-lt"/>
            </a:endParaRPr>
          </a:p>
          <a:p>
            <a:pPr marL="0" indent="0">
              <a:buNone/>
            </a:pPr>
            <a:r>
              <a:rPr lang="fr-FR" sz="2200" dirty="0">
                <a:latin typeface="+mj-lt"/>
              </a:rPr>
              <a:t>Les fondements juridiques et administratifs de la monarchie franque</a:t>
            </a:r>
          </a:p>
        </p:txBody>
      </p:sp>
    </p:spTree>
    <p:extLst>
      <p:ext uri="{BB962C8B-B14F-4D97-AF65-F5344CB8AC3E}">
        <p14:creationId xmlns:p14="http://schemas.microsoft.com/office/powerpoint/2010/main" val="1704810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72A47-8530-95F8-34ED-F31B3F65C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A801CD-9A19-4517-F7B0-BACB66DC1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III. L’ascension des Carolingiens</a:t>
            </a:r>
            <a:br>
              <a:rPr lang="fr-FR" b="1" dirty="0">
                <a:solidFill>
                  <a:schemeClr val="tx1"/>
                </a:solidFill>
              </a:rPr>
            </a:br>
            <a:r>
              <a:rPr lang="fr-FR" b="1" dirty="0">
                <a:solidFill>
                  <a:schemeClr val="tx1"/>
                </a:solidFill>
              </a:rPr>
              <a:t>(639-814)</a:t>
            </a:r>
          </a:p>
        </p:txBody>
      </p:sp>
    </p:spTree>
    <p:extLst>
      <p:ext uri="{BB962C8B-B14F-4D97-AF65-F5344CB8AC3E}">
        <p14:creationId xmlns:p14="http://schemas.microsoft.com/office/powerpoint/2010/main" val="2536095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E454B-9094-DC0D-10F4-DA15FAD40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D378EBA0-13A1-9EDD-83D2-75A48666C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2468"/>
            <a:ext cx="7739063" cy="698169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>
                <a:solidFill>
                  <a:srgbClr val="0070C0"/>
                </a:solidFill>
              </a:rPr>
              <a:t>A) Des rois mérovingiens faibles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8EA0D1CB-33F5-ADC2-A8DB-5B48C85AB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962" y="1123627"/>
            <a:ext cx="6849698" cy="5060197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fr-FR" sz="2400" b="1" dirty="0">
                <a:latin typeface="+mj-lt"/>
              </a:rPr>
              <a:t>Crise de la royauté mérovingienne et renforcement du pouvoir des maires du palais </a:t>
            </a: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r>
              <a:rPr lang="fr-FR" sz="2400" b="1" dirty="0">
                <a:latin typeface="+mj-lt"/>
              </a:rPr>
              <a:t>Le renforcement du poids de l’aristocratie locale</a:t>
            </a:r>
            <a:endParaRPr lang="fr-FR" sz="3200" b="1" dirty="0">
              <a:latin typeface="+mj-lt"/>
            </a:endParaRPr>
          </a:p>
          <a:p>
            <a:pPr marL="0" indent="0">
              <a:buNone/>
            </a:pPr>
            <a:endParaRPr lang="fr-FR" b="1" dirty="0">
              <a:latin typeface="+mj-lt"/>
            </a:endParaRPr>
          </a:p>
        </p:txBody>
      </p:sp>
      <p:pic>
        <p:nvPicPr>
          <p:cNvPr id="2" name="Image 1" descr="Une image contenant pièce, métal, devise, Nickel&#10;&#10;Description générée automatiquement">
            <a:extLst>
              <a:ext uri="{FF2B5EF4-FFF2-40B4-BE49-F238E27FC236}">
                <a16:creationId xmlns:a16="http://schemas.microsoft.com/office/drawing/2014/main" id="{C6113EB4-E7B8-586D-2EC6-0A06D680F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3484" y="5271537"/>
            <a:ext cx="2908515" cy="158646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F5ED024-D05B-554E-A182-B445E2C65714}"/>
              </a:ext>
            </a:extLst>
          </p:cNvPr>
          <p:cNvSpPr txBox="1"/>
          <p:nvPr/>
        </p:nvSpPr>
        <p:spPr>
          <a:xfrm>
            <a:off x="4109748" y="6493391"/>
            <a:ext cx="49039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400" dirty="0">
                <a:latin typeface="+mj-lt"/>
              </a:rPr>
              <a:t>Denier d'Ebroïn au nom du monétaire </a:t>
            </a:r>
            <a:r>
              <a:rPr lang="fr-FR" sz="1400" dirty="0" err="1">
                <a:latin typeface="+mj-lt"/>
              </a:rPr>
              <a:t>Rodemarus</a:t>
            </a:r>
            <a:r>
              <a:rPr lang="fr-FR" sz="1400" dirty="0">
                <a:latin typeface="+mj-lt"/>
              </a:rPr>
              <a:t>, frappé à Paris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0A8A5A2-3CD3-AFB6-34AA-607FBA764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6645" y="56832"/>
            <a:ext cx="4365356" cy="5238329"/>
          </a:xfrm>
          <a:prstGeom prst="rect">
            <a:avLst/>
          </a:prstGeom>
        </p:spPr>
      </p:pic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33BB5339-3FF2-6398-3716-A6819AC41788}"/>
              </a:ext>
            </a:extLst>
          </p:cNvPr>
          <p:cNvSpPr txBox="1">
            <a:spLocks/>
          </p:cNvSpPr>
          <p:nvPr/>
        </p:nvSpPr>
        <p:spPr>
          <a:xfrm>
            <a:off x="637960" y="2295720"/>
            <a:ext cx="6630743" cy="3195540"/>
          </a:xfrm>
          <a:prstGeom prst="rect">
            <a:avLst/>
          </a:prstGeom>
        </p:spPr>
        <p:txBody>
          <a:bodyPr vert="horz" lIns="91440" tIns="45720" rIns="91440" bIns="45720" numCol="2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600" b="1" dirty="0">
                <a:latin typeface="+mj-lt"/>
              </a:rPr>
              <a:t>Neustrie</a:t>
            </a:r>
          </a:p>
          <a:p>
            <a:r>
              <a:rPr lang="fr-FR" sz="1600" b="1" dirty="0">
                <a:latin typeface="+mj-lt"/>
              </a:rPr>
              <a:t>Rois</a:t>
            </a:r>
            <a:r>
              <a:rPr lang="fr-FR" sz="1600" dirty="0">
                <a:latin typeface="+mj-lt"/>
              </a:rPr>
              <a:t> : </a:t>
            </a:r>
          </a:p>
          <a:p>
            <a:pPr lvl="1"/>
            <a:r>
              <a:rPr lang="fr-FR" sz="1400" dirty="0">
                <a:latin typeface="+mj-lt"/>
              </a:rPr>
              <a:t>Clovis II (639-657)</a:t>
            </a:r>
          </a:p>
          <a:p>
            <a:pPr lvl="1"/>
            <a:r>
              <a:rPr lang="fr-FR" sz="1400" dirty="0">
                <a:latin typeface="+mj-lt"/>
              </a:rPr>
              <a:t>Clotaire III (657-673)</a:t>
            </a:r>
          </a:p>
          <a:p>
            <a:pPr lvl="1"/>
            <a:r>
              <a:rPr lang="fr-FR" sz="1400" dirty="0">
                <a:latin typeface="+mj-lt"/>
              </a:rPr>
              <a:t>Thierry III (673-691)</a:t>
            </a:r>
          </a:p>
          <a:p>
            <a:r>
              <a:rPr lang="fr-FR" sz="1600" b="1" dirty="0">
                <a:latin typeface="+mj-lt"/>
              </a:rPr>
              <a:t>Maires du palais </a:t>
            </a:r>
            <a:r>
              <a:rPr lang="fr-FR" sz="1600" dirty="0">
                <a:latin typeface="+mj-lt"/>
              </a:rPr>
              <a:t>: </a:t>
            </a:r>
          </a:p>
          <a:p>
            <a:pPr lvl="1"/>
            <a:r>
              <a:rPr lang="fr-FR" sz="1400" dirty="0" err="1">
                <a:latin typeface="+mj-lt"/>
              </a:rPr>
              <a:t>Aega</a:t>
            </a:r>
            <a:r>
              <a:rPr lang="fr-FR" sz="1400" dirty="0">
                <a:latin typeface="+mj-lt"/>
              </a:rPr>
              <a:t> (629-641)</a:t>
            </a:r>
          </a:p>
          <a:p>
            <a:pPr lvl="1"/>
            <a:r>
              <a:rPr lang="fr-FR" sz="1400" dirty="0" err="1">
                <a:latin typeface="+mj-lt"/>
              </a:rPr>
              <a:t>Erchinoald</a:t>
            </a:r>
            <a:r>
              <a:rPr lang="fr-FR" sz="1400" dirty="0">
                <a:latin typeface="+mj-lt"/>
              </a:rPr>
              <a:t> (641-658)</a:t>
            </a:r>
          </a:p>
          <a:p>
            <a:pPr lvl="1"/>
            <a:r>
              <a:rPr lang="fr-FR" sz="1400" dirty="0">
                <a:latin typeface="+mj-lt"/>
              </a:rPr>
              <a:t>Ebroïn (658-683)</a:t>
            </a:r>
          </a:p>
          <a:p>
            <a:pPr lvl="1"/>
            <a:endParaRPr lang="fr-FR" sz="1400" dirty="0">
              <a:latin typeface="+mj-lt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fr-FR" sz="1400" dirty="0">
              <a:latin typeface="+mj-lt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fr-FR" sz="1400" dirty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1600" b="1" dirty="0">
                <a:latin typeface="+mj-lt"/>
              </a:rPr>
              <a:t>Austrasie</a:t>
            </a:r>
          </a:p>
          <a:p>
            <a:r>
              <a:rPr lang="fr-FR" sz="1600" b="1" dirty="0">
                <a:latin typeface="+mj-lt"/>
              </a:rPr>
              <a:t>Rois </a:t>
            </a:r>
            <a:r>
              <a:rPr lang="fr-FR" sz="1600" dirty="0">
                <a:latin typeface="+mj-lt"/>
              </a:rPr>
              <a:t>: </a:t>
            </a:r>
          </a:p>
          <a:p>
            <a:pPr lvl="1"/>
            <a:r>
              <a:rPr lang="fr-FR" sz="1400" dirty="0">
                <a:latin typeface="+mj-lt"/>
              </a:rPr>
              <a:t>Sigebert III (639-656)</a:t>
            </a:r>
          </a:p>
          <a:p>
            <a:pPr lvl="1"/>
            <a:r>
              <a:rPr lang="fr-FR" sz="1400" dirty="0">
                <a:latin typeface="+mj-lt"/>
              </a:rPr>
              <a:t>Childéric « l’adopté » (656-662)</a:t>
            </a:r>
          </a:p>
          <a:p>
            <a:pPr lvl="1"/>
            <a:r>
              <a:rPr lang="fr-FR" sz="1400" dirty="0">
                <a:latin typeface="+mj-lt"/>
              </a:rPr>
              <a:t>Childéric II (662-675)</a:t>
            </a:r>
          </a:p>
          <a:p>
            <a:pPr lvl="1"/>
            <a:r>
              <a:rPr lang="fr-FR" sz="1400" dirty="0">
                <a:latin typeface="+mj-lt"/>
              </a:rPr>
              <a:t>Clovis III (675-676)</a:t>
            </a:r>
          </a:p>
          <a:p>
            <a:pPr lvl="1"/>
            <a:r>
              <a:rPr lang="fr-FR" sz="1400" dirty="0">
                <a:latin typeface="+mj-lt"/>
              </a:rPr>
              <a:t>Dagobert II (676-679)</a:t>
            </a:r>
          </a:p>
          <a:p>
            <a:r>
              <a:rPr lang="fr-FR" sz="1600" b="1" dirty="0">
                <a:latin typeface="+mj-lt"/>
              </a:rPr>
              <a:t>Maires du palais </a:t>
            </a:r>
            <a:r>
              <a:rPr lang="fr-FR" sz="1600" dirty="0">
                <a:latin typeface="+mj-lt"/>
              </a:rPr>
              <a:t>: </a:t>
            </a:r>
          </a:p>
          <a:p>
            <a:pPr lvl="1"/>
            <a:r>
              <a:rPr lang="fr-FR" sz="1400" dirty="0">
                <a:latin typeface="+mj-lt"/>
              </a:rPr>
              <a:t>Pépin de Landen (639-640)</a:t>
            </a:r>
          </a:p>
          <a:p>
            <a:pPr lvl="1"/>
            <a:r>
              <a:rPr lang="fr-FR" sz="1400" dirty="0">
                <a:latin typeface="+mj-lt"/>
              </a:rPr>
              <a:t>Othon (640-643)</a:t>
            </a:r>
          </a:p>
          <a:p>
            <a:pPr lvl="1"/>
            <a:r>
              <a:rPr lang="fr-FR" sz="1400" dirty="0">
                <a:latin typeface="+mj-lt"/>
              </a:rPr>
              <a:t>Grimoald (643-657)</a:t>
            </a:r>
          </a:p>
          <a:p>
            <a:pPr lvl="1"/>
            <a:r>
              <a:rPr lang="fr-FR" sz="1400" dirty="0" err="1">
                <a:latin typeface="+mj-lt"/>
              </a:rPr>
              <a:t>Wulfoald</a:t>
            </a:r>
            <a:r>
              <a:rPr lang="fr-FR" sz="1400" dirty="0">
                <a:latin typeface="+mj-lt"/>
              </a:rPr>
              <a:t> (662-676)</a:t>
            </a:r>
          </a:p>
        </p:txBody>
      </p:sp>
    </p:spTree>
    <p:extLst>
      <p:ext uri="{BB962C8B-B14F-4D97-AF65-F5344CB8AC3E}">
        <p14:creationId xmlns:p14="http://schemas.microsoft.com/office/powerpoint/2010/main" val="2438034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3850A-D1F1-3971-052A-461484D42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0BB8F13E-0AD4-A9EA-E2C3-4A915D46A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2692"/>
            <a:ext cx="6493790" cy="698169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b="1" dirty="0">
                <a:solidFill>
                  <a:srgbClr val="0070C0"/>
                </a:solidFill>
              </a:rPr>
              <a:t>B) Les Pippinides ou premiers Carolingiens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18236247-A6AA-4B6B-813F-1EF5832F5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649" y="1936540"/>
            <a:ext cx="4809252" cy="39915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2400" b="1" dirty="0">
                <a:latin typeface="+mj-lt"/>
              </a:rPr>
              <a:t>Les origines d’une dynastie</a:t>
            </a:r>
          </a:p>
          <a:p>
            <a:pPr marL="0" indent="0">
              <a:buNone/>
            </a:pPr>
            <a:r>
              <a:rPr lang="fr-FR" sz="2400" dirty="0">
                <a:latin typeface="+mj-lt"/>
              </a:rPr>
              <a:t>Herstal</a:t>
            </a:r>
          </a:p>
          <a:p>
            <a:pPr marL="0" indent="0">
              <a:buNone/>
            </a:pPr>
            <a:r>
              <a:rPr lang="fr-FR" sz="2400" i="1" dirty="0" err="1">
                <a:latin typeface="+mj-lt"/>
              </a:rPr>
              <a:t>Vassi</a:t>
            </a:r>
            <a:r>
              <a:rPr lang="fr-FR" sz="2400" dirty="0">
                <a:latin typeface="+mj-lt"/>
              </a:rPr>
              <a:t>, </a:t>
            </a:r>
            <a:r>
              <a:rPr lang="fr-FR" sz="2400" i="1" dirty="0" err="1">
                <a:latin typeface="+mj-lt"/>
              </a:rPr>
              <a:t>sodales</a:t>
            </a:r>
            <a:endParaRPr lang="fr-FR" sz="2400" i="1" dirty="0">
              <a:latin typeface="+mj-lt"/>
            </a:endParaRPr>
          </a:p>
          <a:p>
            <a:pPr marL="0" indent="0">
              <a:buNone/>
            </a:pPr>
            <a:r>
              <a:rPr lang="fr-FR" sz="2400" dirty="0" err="1">
                <a:latin typeface="+mj-lt"/>
              </a:rPr>
              <a:t>Dorestad</a:t>
            </a:r>
            <a:endParaRPr lang="fr-FR" sz="2400" dirty="0">
              <a:latin typeface="+mj-lt"/>
            </a:endParaRPr>
          </a:p>
          <a:p>
            <a:pPr marL="0" indent="0">
              <a:buNone/>
            </a:pPr>
            <a:r>
              <a:rPr lang="fr-FR" sz="2400" dirty="0">
                <a:latin typeface="+mj-lt"/>
              </a:rPr>
              <a:t>Willibrord</a:t>
            </a: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r>
              <a:rPr lang="fr-FR" sz="2400" b="1" dirty="0">
                <a:latin typeface="+mj-lt"/>
              </a:rPr>
              <a:t>Charles Martel</a:t>
            </a: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r>
              <a:rPr lang="fr-FR" sz="2400" b="1" dirty="0">
                <a:latin typeface="+mj-lt"/>
              </a:rPr>
              <a:t>Les deux sacres de Pépin le Bref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7DF537C-B1F3-5B0F-C87F-CE64F83D9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4692" y="1"/>
            <a:ext cx="55673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924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95B83-3E41-CD7F-C44A-578A853F4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68C818DF-21B1-0CD0-0B6C-DF7B5205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986" y="572692"/>
            <a:ext cx="6369804" cy="698169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b="1" dirty="0">
                <a:solidFill>
                  <a:srgbClr val="0070C0"/>
                </a:solidFill>
              </a:rPr>
              <a:t>C) Une royauté carolingienne triomphante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E400DC60-4F16-DE84-3961-0D994B600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398" y="1835801"/>
            <a:ext cx="4809252" cy="39915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2400" b="1" dirty="0">
                <a:latin typeface="+mj-lt"/>
              </a:rPr>
              <a:t>Les conquêtes de Charlemagne</a:t>
            </a: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r>
              <a:rPr lang="fr-FR" sz="2400" b="1" dirty="0">
                <a:latin typeface="+mj-lt"/>
              </a:rPr>
              <a:t>Le couronnement impérial de Charlemagne en 800</a:t>
            </a: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r>
              <a:rPr lang="fr-FR" sz="2400" b="1" dirty="0">
                <a:latin typeface="+mj-lt"/>
              </a:rPr>
              <a:t>Une réorganisation administrative</a:t>
            </a: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r>
              <a:rPr lang="fr-FR" sz="2400" b="1" dirty="0">
                <a:latin typeface="+mj-lt"/>
              </a:rPr>
              <a:t>La « renaissance » carolingienne des arts et des lettres</a:t>
            </a: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03AF15E2-A935-6494-CCA9-72978D83F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45265" y="0"/>
            <a:ext cx="56467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02A3F03-0B7C-7FFB-2E32-904F46CF2F7C}"/>
              </a:ext>
            </a:extLst>
          </p:cNvPr>
          <p:cNvSpPr/>
          <p:nvPr/>
        </p:nvSpPr>
        <p:spPr>
          <a:xfrm>
            <a:off x="1759057" y="6200268"/>
            <a:ext cx="4884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400" dirty="0">
                <a:latin typeface="+mj-lt"/>
              </a:rPr>
              <a:t>Copie du IX</a:t>
            </a:r>
            <a:r>
              <a:rPr lang="fr-FR" sz="1400" baseline="30000" dirty="0">
                <a:latin typeface="+mj-lt"/>
              </a:rPr>
              <a:t>e</a:t>
            </a:r>
            <a:r>
              <a:rPr lang="fr-FR" sz="1400" dirty="0">
                <a:latin typeface="+mj-lt"/>
              </a:rPr>
              <a:t> du capitulaire </a:t>
            </a:r>
            <a:r>
              <a:rPr lang="fr-FR" sz="1400" i="1" dirty="0" err="1">
                <a:latin typeface="+mj-lt"/>
              </a:rPr>
              <a:t>Admonitio</a:t>
            </a:r>
            <a:r>
              <a:rPr lang="fr-FR" sz="1400" i="1" dirty="0">
                <a:latin typeface="+mj-lt"/>
              </a:rPr>
              <a:t> </a:t>
            </a:r>
            <a:r>
              <a:rPr lang="fr-FR" sz="1400" i="1" dirty="0" err="1">
                <a:latin typeface="+mj-lt"/>
              </a:rPr>
              <a:t>generalis</a:t>
            </a:r>
            <a:r>
              <a:rPr lang="fr-FR" sz="1400" i="1" dirty="0">
                <a:latin typeface="+mj-lt"/>
              </a:rPr>
              <a:t> </a:t>
            </a:r>
            <a:r>
              <a:rPr lang="fr-FR" sz="1400" dirty="0">
                <a:latin typeface="+mj-lt"/>
              </a:rPr>
              <a:t>de Charlemagne du 23 mars 789  (Paris, BnF, ms. lat. 10758, fol.50v)</a:t>
            </a:r>
            <a:endParaRPr lang="x-none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434941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7C8ABD7-3E37-71EE-4E69-87C78EF8E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080" y="-1040"/>
            <a:ext cx="8933688" cy="685904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0F0A0F9-4A74-6CB9-1F08-8E314A5FC5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0" t="26322" r="84852" b="40749"/>
          <a:stretch/>
        </p:blipFill>
        <p:spPr>
          <a:xfrm>
            <a:off x="658368" y="647128"/>
            <a:ext cx="2112264" cy="362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713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roupe 106">
            <a:extLst>
              <a:ext uri="{FF2B5EF4-FFF2-40B4-BE49-F238E27FC236}">
                <a16:creationId xmlns:a16="http://schemas.microsoft.com/office/drawing/2014/main" id="{B63DBBC8-040B-7546-B983-4A4EF912A167}"/>
              </a:ext>
            </a:extLst>
          </p:cNvPr>
          <p:cNvGrpSpPr/>
          <p:nvPr/>
        </p:nvGrpSpPr>
        <p:grpSpPr>
          <a:xfrm>
            <a:off x="0" y="3088990"/>
            <a:ext cx="12192000" cy="2715297"/>
            <a:chOff x="0" y="2071351"/>
            <a:chExt cx="12192000" cy="2715297"/>
          </a:xfrm>
        </p:grpSpPr>
        <p:grpSp>
          <p:nvGrpSpPr>
            <p:cNvPr id="77" name="Groupe 76">
              <a:extLst>
                <a:ext uri="{FF2B5EF4-FFF2-40B4-BE49-F238E27FC236}">
                  <a16:creationId xmlns:a16="http://schemas.microsoft.com/office/drawing/2014/main" id="{40A05B59-4945-F644-9205-59859B7BF848}"/>
                </a:ext>
              </a:extLst>
            </p:cNvPr>
            <p:cNvGrpSpPr/>
            <p:nvPr/>
          </p:nvGrpSpPr>
          <p:grpSpPr>
            <a:xfrm>
              <a:off x="0" y="2071351"/>
              <a:ext cx="12192000" cy="2715297"/>
              <a:chOff x="0" y="1476103"/>
              <a:chExt cx="12192000" cy="3905794"/>
            </a:xfrm>
          </p:grpSpPr>
          <p:sp>
            <p:nvSpPr>
              <p:cNvPr id="6" name="Flèche vers la droite 5">
                <a:extLst>
                  <a:ext uri="{FF2B5EF4-FFF2-40B4-BE49-F238E27FC236}">
                    <a16:creationId xmlns:a16="http://schemas.microsoft.com/office/drawing/2014/main" id="{218C6F0F-78ED-6943-8EFA-7E60E857FB4E}"/>
                  </a:ext>
                </a:extLst>
              </p:cNvPr>
              <p:cNvSpPr/>
              <p:nvPr/>
            </p:nvSpPr>
            <p:spPr>
              <a:xfrm>
                <a:off x="0" y="1476103"/>
                <a:ext cx="12192000" cy="3905794"/>
              </a:xfrm>
              <a:prstGeom prst="rightArrow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Calibri Light (En-têtes)"/>
                </a:endParaRPr>
              </a:p>
            </p:txBody>
          </p:sp>
          <p:grpSp>
            <p:nvGrpSpPr>
              <p:cNvPr id="38" name="Groupe 37">
                <a:extLst>
                  <a:ext uri="{FF2B5EF4-FFF2-40B4-BE49-F238E27FC236}">
                    <a16:creationId xmlns:a16="http://schemas.microsoft.com/office/drawing/2014/main" id="{9464BB45-799B-4E44-9817-FE5799E36A77}"/>
                  </a:ext>
                </a:extLst>
              </p:cNvPr>
              <p:cNvGrpSpPr/>
              <p:nvPr/>
            </p:nvGrpSpPr>
            <p:grpSpPr>
              <a:xfrm>
                <a:off x="1086340" y="2453260"/>
                <a:ext cx="8682228" cy="90264"/>
                <a:chOff x="1084281" y="4494093"/>
                <a:chExt cx="8682228" cy="90264"/>
              </a:xfrm>
            </p:grpSpPr>
            <p:cxnSp>
              <p:nvCxnSpPr>
                <p:cNvPr id="29" name="Connecteur droit 28">
                  <a:extLst>
                    <a:ext uri="{FF2B5EF4-FFF2-40B4-BE49-F238E27FC236}">
                      <a16:creationId xmlns:a16="http://schemas.microsoft.com/office/drawing/2014/main" id="{B2AA40BA-DCEA-274D-B52C-C753BC1F7FE8}"/>
                    </a:ext>
                  </a:extLst>
                </p:cNvPr>
                <p:cNvCxnSpPr/>
                <p:nvPr/>
              </p:nvCxnSpPr>
              <p:spPr>
                <a:xfrm>
                  <a:off x="1084281" y="4494093"/>
                  <a:ext cx="0" cy="9026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cteur droit 29">
                  <a:extLst>
                    <a:ext uri="{FF2B5EF4-FFF2-40B4-BE49-F238E27FC236}">
                      <a16:creationId xmlns:a16="http://schemas.microsoft.com/office/drawing/2014/main" id="{815C7DE8-13E0-7B44-8287-C046B0D9965D}"/>
                    </a:ext>
                  </a:extLst>
                </p:cNvPr>
                <p:cNvCxnSpPr/>
                <p:nvPr/>
              </p:nvCxnSpPr>
              <p:spPr>
                <a:xfrm>
                  <a:off x="2163027" y="4494093"/>
                  <a:ext cx="0" cy="9026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necteur droit 30">
                  <a:extLst>
                    <a:ext uri="{FF2B5EF4-FFF2-40B4-BE49-F238E27FC236}">
                      <a16:creationId xmlns:a16="http://schemas.microsoft.com/office/drawing/2014/main" id="{966E2433-B164-2648-BE9D-E73B7C78C307}"/>
                    </a:ext>
                  </a:extLst>
                </p:cNvPr>
                <p:cNvCxnSpPr/>
                <p:nvPr/>
              </p:nvCxnSpPr>
              <p:spPr>
                <a:xfrm>
                  <a:off x="3260307" y="4494093"/>
                  <a:ext cx="0" cy="9026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Connecteur droit 31">
                  <a:extLst>
                    <a:ext uri="{FF2B5EF4-FFF2-40B4-BE49-F238E27FC236}">
                      <a16:creationId xmlns:a16="http://schemas.microsoft.com/office/drawing/2014/main" id="{B5BB7F0D-C76F-B848-B52E-B190EC011860}"/>
                    </a:ext>
                  </a:extLst>
                </p:cNvPr>
                <p:cNvCxnSpPr/>
                <p:nvPr/>
              </p:nvCxnSpPr>
              <p:spPr>
                <a:xfrm>
                  <a:off x="4347999" y="4494093"/>
                  <a:ext cx="0" cy="9026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Connecteur droit 32">
                  <a:extLst>
                    <a:ext uri="{FF2B5EF4-FFF2-40B4-BE49-F238E27FC236}">
                      <a16:creationId xmlns:a16="http://schemas.microsoft.com/office/drawing/2014/main" id="{3BAECAD3-3339-9043-A745-0B6DC949B444}"/>
                    </a:ext>
                  </a:extLst>
                </p:cNvPr>
                <p:cNvCxnSpPr/>
                <p:nvPr/>
              </p:nvCxnSpPr>
              <p:spPr>
                <a:xfrm>
                  <a:off x="5423107" y="4494093"/>
                  <a:ext cx="0" cy="9026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Connecteur droit 33">
                  <a:extLst>
                    <a:ext uri="{FF2B5EF4-FFF2-40B4-BE49-F238E27FC236}">
                      <a16:creationId xmlns:a16="http://schemas.microsoft.com/office/drawing/2014/main" id="{8AC5CD7E-B7FD-2043-AC0A-B62760AC24EC}"/>
                    </a:ext>
                  </a:extLst>
                </p:cNvPr>
                <p:cNvCxnSpPr/>
                <p:nvPr/>
              </p:nvCxnSpPr>
              <p:spPr>
                <a:xfrm>
                  <a:off x="6504849" y="4494093"/>
                  <a:ext cx="0" cy="9026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Connecteur droit 34">
                  <a:extLst>
                    <a:ext uri="{FF2B5EF4-FFF2-40B4-BE49-F238E27FC236}">
                      <a16:creationId xmlns:a16="http://schemas.microsoft.com/office/drawing/2014/main" id="{CA998EC7-B08B-C246-B87C-8FA343B478D7}"/>
                    </a:ext>
                  </a:extLst>
                </p:cNvPr>
                <p:cNvCxnSpPr/>
                <p:nvPr/>
              </p:nvCxnSpPr>
              <p:spPr>
                <a:xfrm>
                  <a:off x="7583319" y="4494093"/>
                  <a:ext cx="0" cy="9026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Connecteur droit 35">
                  <a:extLst>
                    <a:ext uri="{FF2B5EF4-FFF2-40B4-BE49-F238E27FC236}">
                      <a16:creationId xmlns:a16="http://schemas.microsoft.com/office/drawing/2014/main" id="{B0310C7D-C17C-C748-A79D-6B773D660148}"/>
                    </a:ext>
                  </a:extLst>
                </p:cNvPr>
                <p:cNvCxnSpPr/>
                <p:nvPr/>
              </p:nvCxnSpPr>
              <p:spPr>
                <a:xfrm>
                  <a:off x="8671677" y="4494093"/>
                  <a:ext cx="0" cy="9026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Connecteur droit 36">
                  <a:extLst>
                    <a:ext uri="{FF2B5EF4-FFF2-40B4-BE49-F238E27FC236}">
                      <a16:creationId xmlns:a16="http://schemas.microsoft.com/office/drawing/2014/main" id="{760467A8-4B04-8B47-8190-81F39701801C}"/>
                    </a:ext>
                  </a:extLst>
                </p:cNvPr>
                <p:cNvCxnSpPr/>
                <p:nvPr/>
              </p:nvCxnSpPr>
              <p:spPr>
                <a:xfrm>
                  <a:off x="9766509" y="4494093"/>
                  <a:ext cx="0" cy="9026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Groupe 39">
                <a:extLst>
                  <a:ext uri="{FF2B5EF4-FFF2-40B4-BE49-F238E27FC236}">
                    <a16:creationId xmlns:a16="http://schemas.microsoft.com/office/drawing/2014/main" id="{B03268E3-E036-5A45-814A-DF081C7D0130}"/>
                  </a:ext>
                </a:extLst>
              </p:cNvPr>
              <p:cNvGrpSpPr/>
              <p:nvPr/>
            </p:nvGrpSpPr>
            <p:grpSpPr>
              <a:xfrm rot="10800000">
                <a:off x="1107836" y="4311717"/>
                <a:ext cx="7587396" cy="90264"/>
                <a:chOff x="1084281" y="4494093"/>
                <a:chExt cx="7587396" cy="90264"/>
              </a:xfrm>
            </p:grpSpPr>
            <p:cxnSp>
              <p:nvCxnSpPr>
                <p:cNvPr id="50" name="Connecteur droit 49">
                  <a:extLst>
                    <a:ext uri="{FF2B5EF4-FFF2-40B4-BE49-F238E27FC236}">
                      <a16:creationId xmlns:a16="http://schemas.microsoft.com/office/drawing/2014/main" id="{694CE400-3734-E34B-814A-A2AB7631D60E}"/>
                    </a:ext>
                  </a:extLst>
                </p:cNvPr>
                <p:cNvCxnSpPr/>
                <p:nvPr/>
              </p:nvCxnSpPr>
              <p:spPr>
                <a:xfrm>
                  <a:off x="1084281" y="4494093"/>
                  <a:ext cx="0" cy="9026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Connecteur droit 50">
                  <a:extLst>
                    <a:ext uri="{FF2B5EF4-FFF2-40B4-BE49-F238E27FC236}">
                      <a16:creationId xmlns:a16="http://schemas.microsoft.com/office/drawing/2014/main" id="{00CC6D7E-19B6-194C-A7AB-8353E7E217F8}"/>
                    </a:ext>
                  </a:extLst>
                </p:cNvPr>
                <p:cNvCxnSpPr/>
                <p:nvPr/>
              </p:nvCxnSpPr>
              <p:spPr>
                <a:xfrm>
                  <a:off x="2163027" y="4494093"/>
                  <a:ext cx="0" cy="9026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>
                  <a:extLst>
                    <a:ext uri="{FF2B5EF4-FFF2-40B4-BE49-F238E27FC236}">
                      <a16:creationId xmlns:a16="http://schemas.microsoft.com/office/drawing/2014/main" id="{A8A12AAF-466A-A24D-807D-ECE7E5BE47DE}"/>
                    </a:ext>
                  </a:extLst>
                </p:cNvPr>
                <p:cNvCxnSpPr/>
                <p:nvPr/>
              </p:nvCxnSpPr>
              <p:spPr>
                <a:xfrm>
                  <a:off x="4347999" y="4494093"/>
                  <a:ext cx="0" cy="9026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necteur droit 53">
                  <a:extLst>
                    <a:ext uri="{FF2B5EF4-FFF2-40B4-BE49-F238E27FC236}">
                      <a16:creationId xmlns:a16="http://schemas.microsoft.com/office/drawing/2014/main" id="{710D3FE3-E2ED-FE4E-A189-DAA07F82C0BA}"/>
                    </a:ext>
                  </a:extLst>
                </p:cNvPr>
                <p:cNvCxnSpPr/>
                <p:nvPr/>
              </p:nvCxnSpPr>
              <p:spPr>
                <a:xfrm>
                  <a:off x="5423107" y="4494093"/>
                  <a:ext cx="0" cy="9026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cteur droit 54">
                  <a:extLst>
                    <a:ext uri="{FF2B5EF4-FFF2-40B4-BE49-F238E27FC236}">
                      <a16:creationId xmlns:a16="http://schemas.microsoft.com/office/drawing/2014/main" id="{A120BADB-4F1D-5047-A9D6-67CAA0400273}"/>
                    </a:ext>
                  </a:extLst>
                </p:cNvPr>
                <p:cNvCxnSpPr/>
                <p:nvPr/>
              </p:nvCxnSpPr>
              <p:spPr>
                <a:xfrm>
                  <a:off x="6504849" y="4494093"/>
                  <a:ext cx="0" cy="9026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cteur droit 55">
                  <a:extLst>
                    <a:ext uri="{FF2B5EF4-FFF2-40B4-BE49-F238E27FC236}">
                      <a16:creationId xmlns:a16="http://schemas.microsoft.com/office/drawing/2014/main" id="{57ECA7D1-CD9E-E04F-9070-972BC4F8E1C7}"/>
                    </a:ext>
                  </a:extLst>
                </p:cNvPr>
                <p:cNvCxnSpPr/>
                <p:nvPr/>
              </p:nvCxnSpPr>
              <p:spPr>
                <a:xfrm>
                  <a:off x="7583319" y="4494093"/>
                  <a:ext cx="0" cy="9026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cteur droit 56">
                  <a:extLst>
                    <a:ext uri="{FF2B5EF4-FFF2-40B4-BE49-F238E27FC236}">
                      <a16:creationId xmlns:a16="http://schemas.microsoft.com/office/drawing/2014/main" id="{D2315FE7-B473-9E41-AC4E-CD9141ACC780}"/>
                    </a:ext>
                  </a:extLst>
                </p:cNvPr>
                <p:cNvCxnSpPr/>
                <p:nvPr/>
              </p:nvCxnSpPr>
              <p:spPr>
                <a:xfrm>
                  <a:off x="8671677" y="4494093"/>
                  <a:ext cx="0" cy="9026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87" name="Connecteur droit 86">
              <a:extLst>
                <a:ext uri="{FF2B5EF4-FFF2-40B4-BE49-F238E27FC236}">
                  <a16:creationId xmlns:a16="http://schemas.microsoft.com/office/drawing/2014/main" id="{43F3494D-EA0B-CF43-A2F0-3A6EE980D15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06908" y="2842146"/>
              <a:ext cx="0" cy="1233771"/>
            </a:xfrm>
            <a:prstGeom prst="line">
              <a:avLst/>
            </a:prstGeom>
            <a:ln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Connecteur droit 88">
              <a:extLst>
                <a:ext uri="{FF2B5EF4-FFF2-40B4-BE49-F238E27FC236}">
                  <a16:creationId xmlns:a16="http://schemas.microsoft.com/office/drawing/2014/main" id="{8E2C1211-86D9-FD4E-B707-798D0063E1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68568" y="2867517"/>
              <a:ext cx="0" cy="1252644"/>
            </a:xfrm>
            <a:prstGeom prst="line">
              <a:avLst/>
            </a:prstGeom>
            <a:ln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ZoneTexte 90">
              <a:extLst>
                <a:ext uri="{FF2B5EF4-FFF2-40B4-BE49-F238E27FC236}">
                  <a16:creationId xmlns:a16="http://schemas.microsoft.com/office/drawing/2014/main" id="{5A0BCAC9-805E-5D45-95CD-F5CD84236F97}"/>
                </a:ext>
              </a:extLst>
            </p:cNvPr>
            <p:cNvSpPr txBox="1"/>
            <p:nvPr/>
          </p:nvSpPr>
          <p:spPr>
            <a:xfrm>
              <a:off x="6506908" y="3135527"/>
              <a:ext cx="32616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0070C0"/>
                  </a:solidFill>
                  <a:latin typeface="Calibri Light (En-têtes)"/>
                </a:rPr>
                <a:t>Le Moyen âge central </a:t>
              </a:r>
              <a:br>
                <a:rPr lang="fr-FR" sz="2000" b="1" dirty="0">
                  <a:solidFill>
                    <a:srgbClr val="0070C0"/>
                  </a:solidFill>
                  <a:latin typeface="Calibri Light (En-têtes)"/>
                </a:rPr>
              </a:br>
              <a:r>
                <a:rPr lang="fr-FR" sz="2000" b="1" dirty="0">
                  <a:solidFill>
                    <a:srgbClr val="0070C0"/>
                  </a:solidFill>
                  <a:latin typeface="Calibri Light (En-têtes)"/>
                </a:rPr>
                <a:t>(XI</a:t>
              </a:r>
              <a:r>
                <a:rPr lang="fr-FR" sz="2000" b="1" baseline="30000" dirty="0">
                  <a:solidFill>
                    <a:srgbClr val="0070C0"/>
                  </a:solidFill>
                  <a:latin typeface="Calibri Light (En-têtes)"/>
                </a:rPr>
                <a:t>e</a:t>
              </a:r>
              <a:r>
                <a:rPr lang="fr-FR" sz="2000" b="1" dirty="0">
                  <a:solidFill>
                    <a:srgbClr val="0070C0"/>
                  </a:solidFill>
                  <a:latin typeface="Calibri Light (En-têtes)"/>
                </a:rPr>
                <a:t> – XIII</a:t>
              </a:r>
              <a:r>
                <a:rPr lang="fr-FR" sz="2000" b="1" baseline="30000" dirty="0">
                  <a:solidFill>
                    <a:srgbClr val="0070C0"/>
                  </a:solidFill>
                  <a:latin typeface="Calibri Light (En-têtes)"/>
                </a:rPr>
                <a:t>e</a:t>
              </a:r>
              <a:r>
                <a:rPr lang="fr-FR" sz="2000" b="1" dirty="0">
                  <a:solidFill>
                    <a:srgbClr val="0070C0"/>
                  </a:solidFill>
                  <a:latin typeface="Calibri Light (En-têtes)"/>
                </a:rPr>
                <a:t> s.) </a:t>
              </a:r>
            </a:p>
          </p:txBody>
        </p:sp>
        <p:sp>
          <p:nvSpPr>
            <p:cNvPr id="92" name="ZoneTexte 91">
              <a:extLst>
                <a:ext uri="{FF2B5EF4-FFF2-40B4-BE49-F238E27FC236}">
                  <a16:creationId xmlns:a16="http://schemas.microsoft.com/office/drawing/2014/main" id="{6D4CCE84-15F9-2B4A-97DA-C8644743F3D7}"/>
                </a:ext>
              </a:extLst>
            </p:cNvPr>
            <p:cNvSpPr txBox="1"/>
            <p:nvPr/>
          </p:nvSpPr>
          <p:spPr>
            <a:xfrm>
              <a:off x="9723042" y="3143408"/>
              <a:ext cx="235574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002060"/>
                  </a:solidFill>
                  <a:latin typeface="Calibri Light (En-têtes)"/>
                </a:rPr>
                <a:t>Le Bas Moyen âge</a:t>
              </a:r>
              <a:br>
                <a:rPr lang="fr-FR" sz="2000" b="1" dirty="0">
                  <a:solidFill>
                    <a:srgbClr val="002060"/>
                  </a:solidFill>
                  <a:latin typeface="Calibri Light (En-têtes)"/>
                </a:rPr>
              </a:br>
              <a:r>
                <a:rPr lang="fr-FR" sz="2000" b="1" dirty="0">
                  <a:solidFill>
                    <a:srgbClr val="002060"/>
                  </a:solidFill>
                  <a:latin typeface="Calibri Light (En-têtes)"/>
                </a:rPr>
                <a:t>(XIV</a:t>
              </a:r>
              <a:r>
                <a:rPr lang="fr-FR" sz="2000" b="1" baseline="30000" dirty="0">
                  <a:solidFill>
                    <a:srgbClr val="002060"/>
                  </a:solidFill>
                  <a:latin typeface="Calibri Light (En-têtes)"/>
                </a:rPr>
                <a:t>e</a:t>
              </a:r>
              <a:r>
                <a:rPr lang="fr-FR" sz="2000" b="1" dirty="0">
                  <a:solidFill>
                    <a:srgbClr val="002060"/>
                  </a:solidFill>
                  <a:latin typeface="Calibri Light (En-têtes)"/>
                </a:rPr>
                <a:t> – XV</a:t>
              </a:r>
              <a:r>
                <a:rPr lang="fr-FR" sz="2000" b="1" baseline="30000" dirty="0">
                  <a:solidFill>
                    <a:srgbClr val="002060"/>
                  </a:solidFill>
                  <a:latin typeface="Calibri Light (En-têtes)"/>
                </a:rPr>
                <a:t>e </a:t>
              </a:r>
              <a:r>
                <a:rPr lang="fr-FR" sz="2000" b="1" dirty="0">
                  <a:solidFill>
                    <a:srgbClr val="002060"/>
                  </a:solidFill>
                  <a:latin typeface="Calibri Light (En-têtes)"/>
                </a:rPr>
                <a:t>s.) </a:t>
              </a:r>
            </a:p>
          </p:txBody>
        </p:sp>
        <p:sp>
          <p:nvSpPr>
            <p:cNvPr id="99" name="ZoneTexte 98">
              <a:extLst>
                <a:ext uri="{FF2B5EF4-FFF2-40B4-BE49-F238E27FC236}">
                  <a16:creationId xmlns:a16="http://schemas.microsoft.com/office/drawing/2014/main" id="{379BEF21-2004-DD47-AD0B-7B5690FDD448}"/>
                </a:ext>
              </a:extLst>
            </p:cNvPr>
            <p:cNvSpPr txBox="1"/>
            <p:nvPr/>
          </p:nvSpPr>
          <p:spPr>
            <a:xfrm>
              <a:off x="0" y="3249098"/>
              <a:ext cx="65324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chemeClr val="accent6">
                      <a:lumMod val="50000"/>
                    </a:schemeClr>
                  </a:solidFill>
                  <a:latin typeface="Calibri Light (En-têtes)"/>
                </a:rPr>
                <a:t>Le Haut Moyen âge (V</a:t>
              </a:r>
              <a:r>
                <a:rPr lang="fr-FR" sz="2000" b="1" baseline="30000" dirty="0">
                  <a:solidFill>
                    <a:schemeClr val="accent6">
                      <a:lumMod val="50000"/>
                    </a:schemeClr>
                  </a:solidFill>
                  <a:latin typeface="Calibri Light (En-têtes)"/>
                </a:rPr>
                <a:t>e</a:t>
              </a:r>
              <a:r>
                <a:rPr lang="fr-FR" sz="2000" b="1" dirty="0">
                  <a:solidFill>
                    <a:schemeClr val="accent6">
                      <a:lumMod val="50000"/>
                    </a:schemeClr>
                  </a:solidFill>
                  <a:latin typeface="Calibri Light (En-têtes)"/>
                </a:rPr>
                <a:t> – X</a:t>
              </a:r>
              <a:r>
                <a:rPr lang="fr-FR" sz="2000" b="1" baseline="30000" dirty="0">
                  <a:solidFill>
                    <a:schemeClr val="accent6">
                      <a:lumMod val="50000"/>
                    </a:schemeClr>
                  </a:solidFill>
                  <a:latin typeface="Calibri Light (En-têtes)"/>
                </a:rPr>
                <a:t>e</a:t>
              </a:r>
              <a:r>
                <a:rPr lang="fr-FR" sz="2000" b="1" dirty="0">
                  <a:solidFill>
                    <a:schemeClr val="accent6">
                      <a:lumMod val="50000"/>
                    </a:schemeClr>
                  </a:solidFill>
                  <a:latin typeface="Calibri Light (En-têtes)"/>
                </a:rPr>
                <a:t> s.</a:t>
              </a:r>
              <a:r>
                <a:rPr lang="fr-FR" sz="2000" dirty="0">
                  <a:solidFill>
                    <a:schemeClr val="accent6">
                      <a:lumMod val="50000"/>
                    </a:schemeClr>
                  </a:solidFill>
                  <a:latin typeface="Calibri Light (En-têtes)"/>
                </a:rPr>
                <a:t>) </a:t>
              </a:r>
            </a:p>
          </p:txBody>
        </p:sp>
      </p:grpSp>
      <p:sp>
        <p:nvSpPr>
          <p:cNvPr id="114" name="ZoneTexte 113">
            <a:extLst>
              <a:ext uri="{FF2B5EF4-FFF2-40B4-BE49-F238E27FC236}">
                <a16:creationId xmlns:a16="http://schemas.microsoft.com/office/drawing/2014/main" id="{37DAC9BB-FDAB-C948-BB68-F23ABCCDF971}"/>
              </a:ext>
            </a:extLst>
          </p:cNvPr>
          <p:cNvSpPr txBox="1"/>
          <p:nvPr/>
        </p:nvSpPr>
        <p:spPr>
          <a:xfrm>
            <a:off x="782524" y="507470"/>
            <a:ext cx="46489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Calibri Light (En-têtes)"/>
              </a:rPr>
              <a:t>476 : </a:t>
            </a:r>
            <a:r>
              <a:rPr lang="fr-FR" sz="1400" dirty="0">
                <a:latin typeface="Calibri Light (En-têtes)"/>
              </a:rPr>
              <a:t>Chute de l’Empire romain d’Occident</a:t>
            </a:r>
          </a:p>
          <a:p>
            <a:r>
              <a:rPr lang="fr-FR" sz="1400" b="1" dirty="0">
                <a:latin typeface="Calibri Light (En-têtes)"/>
              </a:rPr>
              <a:t>v. 496 : </a:t>
            </a:r>
            <a:r>
              <a:rPr lang="fr-FR" sz="1400" dirty="0">
                <a:latin typeface="Calibri Light (En-têtes)"/>
              </a:rPr>
              <a:t>Baptême de Clovis</a:t>
            </a:r>
          </a:p>
          <a:p>
            <a:r>
              <a:rPr lang="fr-FR" sz="1400" b="1" dirty="0">
                <a:latin typeface="Calibri Light (En-têtes)"/>
              </a:rPr>
              <a:t>732 : </a:t>
            </a:r>
            <a:r>
              <a:rPr lang="fr-FR" sz="1400" dirty="0">
                <a:latin typeface="Calibri Light (En-têtes)"/>
              </a:rPr>
              <a:t>Chartes Martel arrête la progression musulmane</a:t>
            </a:r>
          </a:p>
          <a:p>
            <a:r>
              <a:rPr lang="fr-FR" sz="1400" b="1" dirty="0">
                <a:latin typeface="Calibri Light (En-têtes)"/>
              </a:rPr>
              <a:t>751 : </a:t>
            </a:r>
            <a:r>
              <a:rPr lang="fr-FR" sz="1400" dirty="0">
                <a:latin typeface="Calibri Light (En-têtes)"/>
              </a:rPr>
              <a:t>Sacre de Pépin le Bref</a:t>
            </a:r>
          </a:p>
          <a:p>
            <a:r>
              <a:rPr lang="fr-FR" sz="1400" b="1" dirty="0">
                <a:latin typeface="Calibri Light (En-têtes)"/>
              </a:rPr>
              <a:t>800 : </a:t>
            </a:r>
            <a:r>
              <a:rPr lang="fr-FR" sz="1400" dirty="0">
                <a:latin typeface="Calibri Light (En-têtes)"/>
              </a:rPr>
              <a:t>Couronnement de Charlemagne</a:t>
            </a:r>
          </a:p>
          <a:p>
            <a:r>
              <a:rPr lang="fr-FR" sz="1400" b="1" dirty="0">
                <a:latin typeface="Calibri Light (En-têtes)"/>
              </a:rPr>
              <a:t>843 : </a:t>
            </a:r>
            <a:r>
              <a:rPr lang="fr-FR" sz="1400" dirty="0">
                <a:latin typeface="Calibri Light (En-têtes)"/>
              </a:rPr>
              <a:t>Traité de Verdun </a:t>
            </a:r>
          </a:p>
          <a:p>
            <a:r>
              <a:rPr lang="fr-FR" sz="1400" b="1" dirty="0">
                <a:latin typeface="Calibri Light (En-têtes)"/>
              </a:rPr>
              <a:t>888 : </a:t>
            </a:r>
            <a:r>
              <a:rPr lang="fr-FR" sz="1400" dirty="0">
                <a:latin typeface="Calibri Light (En-têtes)"/>
              </a:rPr>
              <a:t>Mort de Charles III le Gros </a:t>
            </a:r>
            <a:endParaRPr lang="fr-FR" sz="1400" b="1" dirty="0">
              <a:latin typeface="Calibri Light (En-têtes)"/>
            </a:endParaRPr>
          </a:p>
          <a:p>
            <a:r>
              <a:rPr lang="fr-FR" sz="1400" b="1" dirty="0">
                <a:latin typeface="Calibri Light (En-têtes)"/>
              </a:rPr>
              <a:t>911 : </a:t>
            </a:r>
            <a:r>
              <a:rPr lang="fr-FR" sz="1400" dirty="0">
                <a:latin typeface="Calibri Light (En-têtes)"/>
              </a:rPr>
              <a:t>Le chef Viking Rollon obtient la Normandie</a:t>
            </a:r>
          </a:p>
          <a:p>
            <a:r>
              <a:rPr lang="fr-FR" sz="1400" b="1" dirty="0">
                <a:latin typeface="Calibri Light (En-têtes)"/>
              </a:rPr>
              <a:t>978/980 : </a:t>
            </a:r>
            <a:r>
              <a:rPr lang="fr-FR" sz="1400" dirty="0">
                <a:latin typeface="Calibri Light (En-têtes)"/>
              </a:rPr>
              <a:t>Premier concile de la Paix de Dieu (Laprade, Puy) </a:t>
            </a:r>
          </a:p>
          <a:p>
            <a:r>
              <a:rPr lang="fr-FR" sz="1400" dirty="0">
                <a:latin typeface="Calibri Light (En-têtes)"/>
              </a:rPr>
              <a:t> </a:t>
            </a:r>
          </a:p>
        </p:txBody>
      </p:sp>
      <p:sp>
        <p:nvSpPr>
          <p:cNvPr id="117" name="Accolade ouvrante 116">
            <a:extLst>
              <a:ext uri="{FF2B5EF4-FFF2-40B4-BE49-F238E27FC236}">
                <a16:creationId xmlns:a16="http://schemas.microsoft.com/office/drawing/2014/main" id="{C86ACB33-FEAC-694B-8CD9-FFBFFB7DC046}"/>
              </a:ext>
            </a:extLst>
          </p:cNvPr>
          <p:cNvSpPr/>
          <p:nvPr/>
        </p:nvSpPr>
        <p:spPr>
          <a:xfrm rot="5400000">
            <a:off x="2090939" y="1975909"/>
            <a:ext cx="139378" cy="3377359"/>
          </a:xfrm>
          <a:prstGeom prst="lef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>
              <a:latin typeface="Calibri Light (En-têtes)"/>
            </a:endParaRPr>
          </a:p>
        </p:txBody>
      </p:sp>
      <p:sp>
        <p:nvSpPr>
          <p:cNvPr id="119" name="Accolade ouvrante 118">
            <a:extLst>
              <a:ext uri="{FF2B5EF4-FFF2-40B4-BE49-F238E27FC236}">
                <a16:creationId xmlns:a16="http://schemas.microsoft.com/office/drawing/2014/main" id="{D475D74D-81AD-BA44-A607-A27CEA1553B4}"/>
              </a:ext>
            </a:extLst>
          </p:cNvPr>
          <p:cNvSpPr/>
          <p:nvPr/>
        </p:nvSpPr>
        <p:spPr>
          <a:xfrm rot="5400000">
            <a:off x="5009405" y="2431471"/>
            <a:ext cx="156704" cy="2466065"/>
          </a:xfrm>
          <a:prstGeom prst="leftBrac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accent4">
                    <a:lumMod val="50000"/>
                  </a:schemeClr>
                </a:solidFill>
                <a:latin typeface="Calibri Light (En-têtes)"/>
              </a:rPr>
              <a:t>       </a:t>
            </a:r>
          </a:p>
        </p:txBody>
      </p:sp>
      <p:sp>
        <p:nvSpPr>
          <p:cNvPr id="120" name="ZoneTexte 119">
            <a:extLst>
              <a:ext uri="{FF2B5EF4-FFF2-40B4-BE49-F238E27FC236}">
                <a16:creationId xmlns:a16="http://schemas.microsoft.com/office/drawing/2014/main" id="{397CBE24-362B-7F47-AA8C-512FACB48195}"/>
              </a:ext>
            </a:extLst>
          </p:cNvPr>
          <p:cNvSpPr txBox="1"/>
          <p:nvPr/>
        </p:nvSpPr>
        <p:spPr>
          <a:xfrm>
            <a:off x="516230" y="3274837"/>
            <a:ext cx="3428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>
                <a:solidFill>
                  <a:srgbClr val="00B050"/>
                </a:solidFill>
                <a:latin typeface="Calibri Light (En-têtes)"/>
              </a:rPr>
              <a:t>Les Mérovingiens (457-751)</a:t>
            </a:r>
          </a:p>
        </p:txBody>
      </p:sp>
      <p:sp>
        <p:nvSpPr>
          <p:cNvPr id="121" name="ZoneTexte 120">
            <a:extLst>
              <a:ext uri="{FF2B5EF4-FFF2-40B4-BE49-F238E27FC236}">
                <a16:creationId xmlns:a16="http://schemas.microsoft.com/office/drawing/2014/main" id="{FD74B3C5-997E-F743-AC00-6626C7389FBA}"/>
              </a:ext>
            </a:extLst>
          </p:cNvPr>
          <p:cNvSpPr txBox="1"/>
          <p:nvPr/>
        </p:nvSpPr>
        <p:spPr>
          <a:xfrm>
            <a:off x="3409390" y="3278525"/>
            <a:ext cx="3428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 Light (En-têtes)"/>
              </a:rPr>
              <a:t>Les Carolingiens (751-988</a:t>
            </a:r>
            <a:r>
              <a:rPr lang="fr-FR" i="1" dirty="0">
                <a:solidFill>
                  <a:schemeClr val="accent4">
                    <a:lumMod val="50000"/>
                  </a:schemeClr>
                </a:solidFill>
                <a:latin typeface="Calibri Light (En-têtes)"/>
              </a:rPr>
              <a:t>)</a:t>
            </a:r>
          </a:p>
        </p:txBody>
      </p:sp>
      <p:sp>
        <p:nvSpPr>
          <p:cNvPr id="122" name="Accolade ouvrante 121">
            <a:extLst>
              <a:ext uri="{FF2B5EF4-FFF2-40B4-BE49-F238E27FC236}">
                <a16:creationId xmlns:a16="http://schemas.microsoft.com/office/drawing/2014/main" id="{0DCDDC3A-8B34-7349-B264-600CCBA7F042}"/>
              </a:ext>
            </a:extLst>
          </p:cNvPr>
          <p:cNvSpPr/>
          <p:nvPr/>
        </p:nvSpPr>
        <p:spPr>
          <a:xfrm rot="5400000">
            <a:off x="8120697" y="1777177"/>
            <a:ext cx="161857" cy="3769504"/>
          </a:xfrm>
          <a:prstGeom prst="lef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C00000"/>
                </a:solidFill>
                <a:latin typeface="Calibri Light (En-têtes)"/>
              </a:rPr>
              <a:t>   </a:t>
            </a:r>
          </a:p>
        </p:txBody>
      </p:sp>
      <p:sp>
        <p:nvSpPr>
          <p:cNvPr id="123" name="ZoneTexte 122">
            <a:extLst>
              <a:ext uri="{FF2B5EF4-FFF2-40B4-BE49-F238E27FC236}">
                <a16:creationId xmlns:a16="http://schemas.microsoft.com/office/drawing/2014/main" id="{03F693E7-550C-E44E-AA49-383AA6599DA6}"/>
              </a:ext>
            </a:extLst>
          </p:cNvPr>
          <p:cNvSpPr txBox="1"/>
          <p:nvPr/>
        </p:nvSpPr>
        <p:spPr>
          <a:xfrm>
            <a:off x="6583022" y="3269291"/>
            <a:ext cx="3428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>
                <a:solidFill>
                  <a:srgbClr val="0070C0"/>
                </a:solidFill>
                <a:latin typeface="Calibri Light (En-têtes)"/>
              </a:rPr>
              <a:t>Les Capétiens (988-1328)  </a:t>
            </a:r>
          </a:p>
        </p:txBody>
      </p:sp>
      <p:sp>
        <p:nvSpPr>
          <p:cNvPr id="124" name="Accolade ouvrante 123">
            <a:extLst>
              <a:ext uri="{FF2B5EF4-FFF2-40B4-BE49-F238E27FC236}">
                <a16:creationId xmlns:a16="http://schemas.microsoft.com/office/drawing/2014/main" id="{024228FC-786C-644C-B80B-5DA7D0365932}"/>
              </a:ext>
            </a:extLst>
          </p:cNvPr>
          <p:cNvSpPr/>
          <p:nvPr/>
        </p:nvSpPr>
        <p:spPr>
          <a:xfrm rot="5400000">
            <a:off x="10388879" y="3289564"/>
            <a:ext cx="150791" cy="755792"/>
          </a:xfrm>
          <a:prstGeom prst="lef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Calibri Light (En-têtes)"/>
              </a:rPr>
              <a:t>     </a:t>
            </a:r>
          </a:p>
        </p:txBody>
      </p:sp>
      <p:sp>
        <p:nvSpPr>
          <p:cNvPr id="125" name="ZoneTexte 124">
            <a:extLst>
              <a:ext uri="{FF2B5EF4-FFF2-40B4-BE49-F238E27FC236}">
                <a16:creationId xmlns:a16="http://schemas.microsoft.com/office/drawing/2014/main" id="{8AAE1758-17D6-6946-B798-6D9B411E8A97}"/>
              </a:ext>
            </a:extLst>
          </p:cNvPr>
          <p:cNvSpPr txBox="1"/>
          <p:nvPr/>
        </p:nvSpPr>
        <p:spPr>
          <a:xfrm>
            <a:off x="9825025" y="3031895"/>
            <a:ext cx="9801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>
                <a:latin typeface="Calibri Light (En-têtes)"/>
              </a:rPr>
              <a:t>Les Valois    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66DC656B-9A03-3648-BFAC-0933BE02A428}"/>
              </a:ext>
            </a:extLst>
          </p:cNvPr>
          <p:cNvSpPr/>
          <p:nvPr/>
        </p:nvSpPr>
        <p:spPr>
          <a:xfrm>
            <a:off x="9723042" y="3287747"/>
            <a:ext cx="12025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i="1" dirty="0">
                <a:latin typeface="Calibri Light (En-têtes)"/>
              </a:rPr>
              <a:t>(1328-1498)</a:t>
            </a:r>
            <a:endParaRPr lang="fr-FR" sz="1600" dirty="0">
              <a:latin typeface="Calibri Light (En-têtes)"/>
            </a:endParaRPr>
          </a:p>
        </p:txBody>
      </p:sp>
      <p:sp>
        <p:nvSpPr>
          <p:cNvPr id="129" name="ZoneTexte 128">
            <a:extLst>
              <a:ext uri="{FF2B5EF4-FFF2-40B4-BE49-F238E27FC236}">
                <a16:creationId xmlns:a16="http://schemas.microsoft.com/office/drawing/2014/main" id="{CA0AA99B-E2F8-B44E-97A9-73C0BCFF3355}"/>
              </a:ext>
            </a:extLst>
          </p:cNvPr>
          <p:cNvSpPr txBox="1"/>
          <p:nvPr/>
        </p:nvSpPr>
        <p:spPr>
          <a:xfrm>
            <a:off x="9853787" y="506940"/>
            <a:ext cx="2524331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>
                <a:latin typeface="Calibri Light (En-têtes)"/>
              </a:rPr>
              <a:t>1309-1376 : </a:t>
            </a:r>
            <a:r>
              <a:rPr lang="fr-FR" sz="1300" dirty="0">
                <a:latin typeface="Calibri Light (En-têtes)"/>
              </a:rPr>
              <a:t>siège de la papauté en Avignon</a:t>
            </a:r>
            <a:endParaRPr lang="fr-FR" sz="1300" b="1" dirty="0">
              <a:latin typeface="Calibri Light (En-têtes)"/>
            </a:endParaRPr>
          </a:p>
          <a:p>
            <a:r>
              <a:rPr lang="fr-FR" sz="1300" b="1" dirty="0">
                <a:latin typeface="Calibri Light (En-têtes)"/>
              </a:rPr>
              <a:t>1337 – 1453 : </a:t>
            </a:r>
            <a:r>
              <a:rPr lang="fr-FR" sz="1300" dirty="0">
                <a:latin typeface="Calibri Light (En-têtes)"/>
              </a:rPr>
              <a:t>Guerre de Cent ans</a:t>
            </a:r>
          </a:p>
          <a:p>
            <a:r>
              <a:rPr lang="fr-FR" sz="1300" b="1" dirty="0">
                <a:latin typeface="Calibri Light (En-têtes)"/>
              </a:rPr>
              <a:t>1347 : </a:t>
            </a:r>
            <a:r>
              <a:rPr lang="fr-FR" sz="1300" dirty="0">
                <a:latin typeface="Calibri Light (En-têtes)"/>
              </a:rPr>
              <a:t>Début de la Peste Noire</a:t>
            </a:r>
          </a:p>
          <a:p>
            <a:r>
              <a:rPr lang="fr-FR" sz="1300" b="1" dirty="0">
                <a:latin typeface="Calibri Light (En-têtes)"/>
              </a:rPr>
              <a:t>v.1450 </a:t>
            </a:r>
            <a:r>
              <a:rPr lang="fr-FR" sz="1300" dirty="0">
                <a:latin typeface="Calibri Light (En-têtes)"/>
              </a:rPr>
              <a:t>: Invention de l’imprimerie à caractères mobiles</a:t>
            </a:r>
          </a:p>
          <a:p>
            <a:r>
              <a:rPr lang="fr-FR" sz="1300" b="1" dirty="0">
                <a:latin typeface="Calibri Light (En-têtes)"/>
              </a:rPr>
              <a:t>1453 : </a:t>
            </a:r>
            <a:r>
              <a:rPr lang="fr-FR" sz="1300" dirty="0">
                <a:latin typeface="Calibri Light (En-têtes)"/>
              </a:rPr>
              <a:t>Prise de Constantinople par les Turcs</a:t>
            </a:r>
          </a:p>
          <a:p>
            <a:r>
              <a:rPr lang="fr-FR" sz="1300" b="1" dirty="0">
                <a:latin typeface="Calibri Light (En-têtes)"/>
              </a:rPr>
              <a:t>1492 : </a:t>
            </a:r>
            <a:r>
              <a:rPr lang="fr-FR" sz="1300" dirty="0">
                <a:latin typeface="Calibri Light (En-têtes)"/>
              </a:rPr>
              <a:t>Découverte de l’Amérique/Fin de la Reconquista</a:t>
            </a:r>
          </a:p>
          <a:p>
            <a:r>
              <a:rPr lang="fr-FR" sz="1300" b="1" dirty="0">
                <a:latin typeface="Calibri Light (En-têtes)"/>
              </a:rPr>
              <a:t>1517</a:t>
            </a:r>
            <a:r>
              <a:rPr lang="fr-FR" sz="1300" dirty="0">
                <a:latin typeface="Calibri Light (En-têtes)"/>
              </a:rPr>
              <a:t>:  Réforme protestante </a:t>
            </a:r>
          </a:p>
          <a:p>
            <a:endParaRPr lang="fr-FR" sz="1200" b="1" dirty="0">
              <a:latin typeface="Calibri Light (En-têtes)"/>
            </a:endParaRPr>
          </a:p>
          <a:p>
            <a:endParaRPr lang="fr-FR" sz="1200" b="1" dirty="0">
              <a:latin typeface="Calibri Light (En-têtes)"/>
            </a:endParaRPr>
          </a:p>
        </p:txBody>
      </p:sp>
      <p:sp>
        <p:nvSpPr>
          <p:cNvPr id="132" name="ZoneTexte 131">
            <a:extLst>
              <a:ext uri="{FF2B5EF4-FFF2-40B4-BE49-F238E27FC236}">
                <a16:creationId xmlns:a16="http://schemas.microsoft.com/office/drawing/2014/main" id="{CDFE5097-B48A-2A44-B914-8D5EA13F8286}"/>
              </a:ext>
            </a:extLst>
          </p:cNvPr>
          <p:cNvSpPr txBox="1"/>
          <p:nvPr/>
        </p:nvSpPr>
        <p:spPr>
          <a:xfrm>
            <a:off x="6740804" y="507470"/>
            <a:ext cx="27072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Calibri Light (En-têtes)"/>
              </a:rPr>
              <a:t>1088 : </a:t>
            </a:r>
            <a:r>
              <a:rPr lang="fr-FR" sz="1400" dirty="0">
                <a:latin typeface="Calibri Light (En-têtes)"/>
              </a:rPr>
              <a:t>Création de la première université (Bologne) </a:t>
            </a:r>
          </a:p>
          <a:p>
            <a:r>
              <a:rPr lang="fr-FR" sz="1400" b="1" dirty="0">
                <a:latin typeface="Calibri Light (En-têtes)"/>
              </a:rPr>
              <a:t>1095 : </a:t>
            </a:r>
            <a:r>
              <a:rPr lang="fr-FR" sz="1400" dirty="0">
                <a:latin typeface="Calibri Light (En-têtes)"/>
              </a:rPr>
              <a:t>Première croisade</a:t>
            </a:r>
          </a:p>
          <a:p>
            <a:r>
              <a:rPr lang="fr-FR" sz="1400" b="1" dirty="0">
                <a:latin typeface="Calibri Light (En-têtes)"/>
              </a:rPr>
              <a:t>1098 : </a:t>
            </a:r>
            <a:r>
              <a:rPr lang="fr-FR" sz="1400" dirty="0">
                <a:latin typeface="Calibri Light (En-têtes)"/>
              </a:rPr>
              <a:t>Fondation de Cîteaux</a:t>
            </a:r>
          </a:p>
          <a:p>
            <a:r>
              <a:rPr lang="fr-FR" sz="1400" b="1" dirty="0">
                <a:latin typeface="Calibri Light (En-têtes)"/>
              </a:rPr>
              <a:t>1122 : </a:t>
            </a:r>
            <a:r>
              <a:rPr lang="fr-FR" sz="1400" dirty="0">
                <a:latin typeface="Calibri Light (En-têtes)"/>
              </a:rPr>
              <a:t>Concordat de Worms</a:t>
            </a:r>
          </a:p>
          <a:p>
            <a:r>
              <a:rPr lang="fr-FR" sz="1400" b="1" dirty="0">
                <a:latin typeface="Calibri Light (En-têtes)"/>
              </a:rPr>
              <a:t>1144 : </a:t>
            </a:r>
            <a:r>
              <a:rPr lang="fr-FR" sz="1400" dirty="0">
                <a:latin typeface="Calibri Light (En-têtes)"/>
              </a:rPr>
              <a:t>Consécration de la basilique de saint Denis</a:t>
            </a:r>
          </a:p>
          <a:p>
            <a:r>
              <a:rPr lang="fr-FR" sz="1400" b="1" dirty="0">
                <a:latin typeface="Calibri Light (En-têtes)"/>
              </a:rPr>
              <a:t>1180 : </a:t>
            </a:r>
            <a:r>
              <a:rPr lang="fr-FR" sz="1400" dirty="0">
                <a:latin typeface="Calibri Light (En-têtes)"/>
              </a:rPr>
              <a:t>Philippe Auguste, roi </a:t>
            </a:r>
          </a:p>
          <a:p>
            <a:r>
              <a:rPr lang="fr-FR" sz="1400" b="1" dirty="0">
                <a:latin typeface="Calibri Light (En-têtes)"/>
              </a:rPr>
              <a:t>1215 : </a:t>
            </a:r>
            <a:r>
              <a:rPr lang="fr-FR" sz="1400" dirty="0">
                <a:latin typeface="Calibri Light (En-têtes)"/>
              </a:rPr>
              <a:t>Concile de Latran IV</a:t>
            </a:r>
          </a:p>
        </p:txBody>
      </p:sp>
      <p:cxnSp>
        <p:nvCxnSpPr>
          <p:cNvPr id="133" name="Connecteur droit 132">
            <a:extLst>
              <a:ext uri="{FF2B5EF4-FFF2-40B4-BE49-F238E27FC236}">
                <a16:creationId xmlns:a16="http://schemas.microsoft.com/office/drawing/2014/main" id="{CAC26095-1C55-BD43-884F-56F2069D12D8}"/>
              </a:ext>
            </a:extLst>
          </p:cNvPr>
          <p:cNvCxnSpPr>
            <a:cxnSpLocks/>
          </p:cNvCxnSpPr>
          <p:nvPr/>
        </p:nvCxnSpPr>
        <p:spPr>
          <a:xfrm flipV="1">
            <a:off x="6506908" y="0"/>
            <a:ext cx="0" cy="3775986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necteur droit 134">
            <a:extLst>
              <a:ext uri="{FF2B5EF4-FFF2-40B4-BE49-F238E27FC236}">
                <a16:creationId xmlns:a16="http://schemas.microsoft.com/office/drawing/2014/main" id="{DF7967EF-BBC3-934D-B256-E2D39F26F96D}"/>
              </a:ext>
            </a:extLst>
          </p:cNvPr>
          <p:cNvCxnSpPr>
            <a:cxnSpLocks/>
          </p:cNvCxnSpPr>
          <p:nvPr/>
        </p:nvCxnSpPr>
        <p:spPr>
          <a:xfrm flipV="1">
            <a:off x="9778882" y="-7679"/>
            <a:ext cx="0" cy="3775986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41822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F29E8-BACB-DCD3-D8CB-B3D128BCC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63EBE3-0F47-7D12-F4A8-2C111788F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IV. Vers une société féodale </a:t>
            </a:r>
            <a:br>
              <a:rPr lang="fr-FR" b="1" dirty="0">
                <a:solidFill>
                  <a:schemeClr val="tx1"/>
                </a:solidFill>
              </a:rPr>
            </a:br>
            <a:r>
              <a:rPr lang="fr-FR" b="1" dirty="0">
                <a:solidFill>
                  <a:schemeClr val="tx1"/>
                </a:solidFill>
              </a:rPr>
              <a:t>(X</a:t>
            </a:r>
            <a:r>
              <a:rPr lang="fr-FR" b="1" baseline="30000" dirty="0">
                <a:solidFill>
                  <a:schemeClr val="tx1"/>
                </a:solidFill>
              </a:rPr>
              <a:t>e</a:t>
            </a:r>
            <a:r>
              <a:rPr lang="fr-FR" b="1" dirty="0">
                <a:solidFill>
                  <a:schemeClr val="tx1"/>
                </a:solidFill>
              </a:rPr>
              <a:t>-XI</a:t>
            </a:r>
            <a:r>
              <a:rPr lang="fr-FR" b="1" baseline="30000" dirty="0">
                <a:solidFill>
                  <a:schemeClr val="tx1"/>
                </a:solidFill>
              </a:rPr>
              <a:t>e</a:t>
            </a:r>
            <a:r>
              <a:rPr lang="fr-FR" b="1" dirty="0">
                <a:solidFill>
                  <a:schemeClr val="tx1"/>
                </a:solidFill>
              </a:rPr>
              <a:t> siècles)</a:t>
            </a:r>
          </a:p>
        </p:txBody>
      </p:sp>
    </p:spTree>
    <p:extLst>
      <p:ext uri="{BB962C8B-B14F-4D97-AF65-F5344CB8AC3E}">
        <p14:creationId xmlns:p14="http://schemas.microsoft.com/office/powerpoint/2010/main" val="452481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C8A4B-23D5-8F6A-8CC2-067FF1331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77502696-2DD1-E0C4-5785-7B77DCBD9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44" y="572692"/>
            <a:ext cx="6134358" cy="698169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b="1" dirty="0">
                <a:solidFill>
                  <a:srgbClr val="0070C0"/>
                </a:solidFill>
              </a:rPr>
              <a:t>A) La fin du rêve carolingien</a:t>
            </a:r>
            <a:br>
              <a:rPr lang="fr-FR" sz="3200" b="1" dirty="0">
                <a:solidFill>
                  <a:srgbClr val="0070C0"/>
                </a:solidFill>
              </a:rPr>
            </a:br>
            <a:r>
              <a:rPr lang="fr-FR" sz="3200" b="1" dirty="0">
                <a:solidFill>
                  <a:srgbClr val="0070C0"/>
                </a:solidFill>
              </a:rPr>
              <a:t>(814-888)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88C1D6A2-6F5C-6C6D-CE51-8DFF2F0F0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844" y="1773808"/>
            <a:ext cx="6134358" cy="46861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b="1" dirty="0">
                <a:latin typeface="+mj-lt"/>
              </a:rPr>
              <a:t>Le règne de Louis le Pieux (814-840)</a:t>
            </a: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r>
              <a:rPr lang="fr-FR" sz="2400" b="1" dirty="0">
                <a:latin typeface="+mj-lt"/>
              </a:rPr>
              <a:t>Éclatement de l’empire, émergence de royaumes et principautés</a:t>
            </a: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r>
              <a:rPr lang="fr-FR" sz="2400" b="1" dirty="0">
                <a:latin typeface="+mj-lt"/>
              </a:rPr>
              <a:t>Des pressions extérieures : </a:t>
            </a:r>
          </a:p>
          <a:p>
            <a:pPr marL="0" indent="0">
              <a:buNone/>
            </a:pPr>
            <a:r>
              <a:rPr lang="fr-FR" sz="2400" b="1" dirty="0">
                <a:latin typeface="+mj-lt"/>
              </a:rPr>
              <a:t>Normands, Sarrasins et Magyars </a:t>
            </a: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r>
              <a:rPr lang="fr-FR" sz="2400" b="1" dirty="0">
                <a:latin typeface="+mj-lt"/>
              </a:rPr>
              <a:t>L’élection d’Hugues Capet et le changement dynastique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F31C041-9CBA-D49D-8DF8-7BBE7E51F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287" y="0"/>
            <a:ext cx="44307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67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466CBDA-1E99-F162-CED6-9A79DEED7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956" y="-1351"/>
            <a:ext cx="8338088" cy="685935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2ACEEB1-F56F-1FCE-C5ED-F324F19D2E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690" t="12936" b="78294"/>
          <a:stretch/>
        </p:blipFill>
        <p:spPr>
          <a:xfrm>
            <a:off x="8154691" y="790412"/>
            <a:ext cx="3751737" cy="106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40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0374CDD-2BF1-2B41-81A5-E5204DFDE7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78" r="13411"/>
          <a:stretch/>
        </p:blipFill>
        <p:spPr>
          <a:xfrm>
            <a:off x="0" y="0"/>
            <a:ext cx="8961886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64F18CD-4490-8E45-93DD-081F3DEF2C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315" t="75836" r="279"/>
          <a:stretch/>
        </p:blipFill>
        <p:spPr>
          <a:xfrm>
            <a:off x="8996270" y="1875409"/>
            <a:ext cx="3160218" cy="440332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6A7D8E5-F4C9-6740-AC06-6D7D4F0397B2}"/>
              </a:ext>
            </a:extLst>
          </p:cNvPr>
          <p:cNvSpPr txBox="1"/>
          <p:nvPr/>
        </p:nvSpPr>
        <p:spPr>
          <a:xfrm>
            <a:off x="8961886" y="313043"/>
            <a:ext cx="323011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US" sz="2500" b="1" dirty="0">
                <a:latin typeface="+mj-lt"/>
              </a:rPr>
              <a:t>La crise du monde carolingien </a:t>
            </a:r>
          </a:p>
          <a:p>
            <a:pPr algn="ctr"/>
            <a:r>
              <a:rPr lang="fr-US" sz="2500" b="1" dirty="0">
                <a:latin typeface="+mj-lt"/>
              </a:rPr>
              <a:t>(IX</a:t>
            </a:r>
            <a:r>
              <a:rPr lang="fr-US" sz="2500" b="1" baseline="30000" dirty="0">
                <a:latin typeface="+mj-lt"/>
              </a:rPr>
              <a:t>e</a:t>
            </a:r>
            <a:r>
              <a:rPr lang="fr-US" sz="2500" b="1" dirty="0">
                <a:latin typeface="+mj-lt"/>
              </a:rPr>
              <a:t>-X</a:t>
            </a:r>
            <a:r>
              <a:rPr lang="fr-US" sz="2500" b="1" baseline="30000" dirty="0">
                <a:latin typeface="+mj-lt"/>
              </a:rPr>
              <a:t>e</a:t>
            </a:r>
            <a:r>
              <a:rPr lang="fr-US" sz="2500" b="1" dirty="0">
                <a:latin typeface="+mj-lt"/>
              </a:rPr>
              <a:t> siècle)</a:t>
            </a:r>
          </a:p>
        </p:txBody>
      </p:sp>
    </p:spTree>
    <p:extLst>
      <p:ext uri="{BB962C8B-B14F-4D97-AF65-F5344CB8AC3E}">
        <p14:creationId xmlns:p14="http://schemas.microsoft.com/office/powerpoint/2010/main" val="15462592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82A0B-2086-6E76-215E-1A2D0FD99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477876C8-B148-E2EC-2E38-EB9CCA0EE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648" y="774170"/>
            <a:ext cx="6038396" cy="698169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b="1" dirty="0">
                <a:solidFill>
                  <a:srgbClr val="0070C0"/>
                </a:solidFill>
              </a:rPr>
              <a:t>B) L’essor des principes et principautés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40C19CED-47C2-37B9-3FAD-4B28063E6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667" y="2302393"/>
            <a:ext cx="6134358" cy="27733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b="1" dirty="0">
                <a:latin typeface="+mj-lt"/>
              </a:rPr>
              <a:t>Les origines de la puissance des aristocraties régionales </a:t>
            </a: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r>
              <a:rPr lang="fr-FR" sz="2400" b="1" dirty="0">
                <a:latin typeface="+mj-lt"/>
              </a:rPr>
              <a:t>L’émergence de puissances principautés</a:t>
            </a: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r>
              <a:rPr lang="fr-FR" sz="2400" b="1" dirty="0">
                <a:latin typeface="+mj-lt"/>
              </a:rPr>
              <a:t>Les princes ou l’élite de l’aristocratie</a:t>
            </a:r>
          </a:p>
        </p:txBody>
      </p:sp>
      <p:pic>
        <p:nvPicPr>
          <p:cNvPr id="2" name="Image 1" descr="Une image contenant texte, carte, atlas, Police&#10;&#10;Description générée automatiquement">
            <a:extLst>
              <a:ext uri="{FF2B5EF4-FFF2-40B4-BE49-F238E27FC236}">
                <a16:creationId xmlns:a16="http://schemas.microsoft.com/office/drawing/2014/main" id="{F7CECB53-FB31-FD84-EE4A-8A97A9AB37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926" y="13859"/>
            <a:ext cx="5430074" cy="683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69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E76D3-C146-8E49-98C6-110BC2ED5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54DBA7C7-A9D0-9014-4041-47FC7C2B2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648" y="774170"/>
            <a:ext cx="5325474" cy="698169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b="1" dirty="0">
                <a:solidFill>
                  <a:srgbClr val="0070C0"/>
                </a:solidFill>
              </a:rPr>
              <a:t>C) L’essor de relations de type « féodales »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6B3CDEEF-314A-142F-7353-33CACE830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667" y="2302393"/>
            <a:ext cx="5264967" cy="27733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>
                <a:latin typeface="+mj-lt"/>
              </a:rPr>
              <a:t>Fidélité et vassalité au haut Moyen Âge</a:t>
            </a: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r>
              <a:rPr lang="fr-FR" sz="2400" b="1" dirty="0">
                <a:latin typeface="+mj-lt"/>
              </a:rPr>
              <a:t>Une mise en ordre cléricale de la société</a:t>
            </a:r>
          </a:p>
          <a:p>
            <a:pPr marL="0" indent="0">
              <a:buNone/>
            </a:pPr>
            <a:endParaRPr lang="fr-FR" sz="2400" b="1" dirty="0">
              <a:latin typeface="+mj-lt"/>
            </a:endParaRPr>
          </a:p>
          <a:p>
            <a:pPr marL="0" indent="0">
              <a:buNone/>
            </a:pPr>
            <a:r>
              <a:rPr lang="fr-FR" sz="2400" b="1" dirty="0">
                <a:latin typeface="+mj-lt"/>
              </a:rPr>
              <a:t>L’ordre seigneurial </a:t>
            </a:r>
          </a:p>
        </p:txBody>
      </p:sp>
      <p:pic>
        <p:nvPicPr>
          <p:cNvPr id="4" name="Image 3" descr="Une image contenant bâtiment, plein air, ciel, nuage&#10;&#10;Description générée automatiquement">
            <a:extLst>
              <a:ext uri="{FF2B5EF4-FFF2-40B4-BE49-F238E27FC236}">
                <a16:creationId xmlns:a16="http://schemas.microsoft.com/office/drawing/2014/main" id="{C764A114-A7DE-F131-7262-F9A6DC9CE2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64"/>
          <a:stretch/>
        </p:blipFill>
        <p:spPr>
          <a:xfrm>
            <a:off x="6195529" y="0"/>
            <a:ext cx="5996471" cy="68901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43C53F9-81BC-2E78-9F77-43A242DD9EA5}"/>
              </a:ext>
            </a:extLst>
          </p:cNvPr>
          <p:cNvSpPr txBox="1"/>
          <p:nvPr/>
        </p:nvSpPr>
        <p:spPr>
          <a:xfrm>
            <a:off x="199057" y="6524861"/>
            <a:ext cx="5996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>
                <a:latin typeface="+mj-lt"/>
              </a:rPr>
              <a:t>Donjon du château de Falaise (début du XI</a:t>
            </a:r>
            <a:r>
              <a:rPr lang="fr-FR" sz="1400" baseline="30000" dirty="0">
                <a:latin typeface="+mj-lt"/>
              </a:rPr>
              <a:t>e</a:t>
            </a:r>
            <a:r>
              <a:rPr lang="fr-FR" sz="1400" dirty="0">
                <a:latin typeface="+mj-lt"/>
              </a:rPr>
              <a:t> siècle)</a:t>
            </a:r>
            <a:endParaRPr lang="fr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2613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FE1BE8-F162-3DD9-4FB7-08E913D19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1316" y="443988"/>
            <a:ext cx="10515600" cy="5970023"/>
          </a:xfrm>
        </p:spPr>
        <p:txBody>
          <a:bodyPr>
            <a:normAutofit fontScale="85000" lnSpcReduction="20000"/>
          </a:bodyPr>
          <a:lstStyle/>
          <a:p>
            <a:pPr marL="571500" indent="-571500">
              <a:buAutoNum type="romanUcParenR"/>
            </a:pPr>
            <a:r>
              <a:rPr lang="fr-FR" b="1" dirty="0">
                <a:solidFill>
                  <a:schemeClr val="tx1"/>
                </a:solidFill>
                <a:latin typeface="+mj-lt"/>
              </a:rPr>
              <a:t>La chute de l’Empire romain d’Occident (fin V</a:t>
            </a:r>
            <a:r>
              <a:rPr lang="fr-FR" b="1" baseline="30000" dirty="0">
                <a:solidFill>
                  <a:schemeClr val="tx1"/>
                </a:solidFill>
                <a:latin typeface="+mj-lt"/>
              </a:rPr>
              <a:t>e</a:t>
            </a:r>
            <a:r>
              <a:rPr lang="fr-FR" b="1" dirty="0">
                <a:solidFill>
                  <a:schemeClr val="tx1"/>
                </a:solidFill>
                <a:latin typeface="+mj-lt"/>
              </a:rPr>
              <a:t>-VIII</a:t>
            </a:r>
            <a:r>
              <a:rPr lang="fr-FR" b="1" baseline="30000" dirty="0">
                <a:solidFill>
                  <a:schemeClr val="tx1"/>
                </a:solidFill>
                <a:latin typeface="+mj-lt"/>
              </a:rPr>
              <a:t>e</a:t>
            </a:r>
            <a:r>
              <a:rPr lang="fr-FR" b="1" dirty="0">
                <a:solidFill>
                  <a:schemeClr val="tx1"/>
                </a:solidFill>
                <a:latin typeface="+mj-lt"/>
              </a:rPr>
              <a:t> siècles)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fr-FR" dirty="0">
                <a:solidFill>
                  <a:schemeClr val="tx1"/>
                </a:solidFill>
                <a:latin typeface="+mj-lt"/>
              </a:rPr>
              <a:t>Les structures de l’Empire romain tardif</a:t>
            </a:r>
          </a:p>
          <a:p>
            <a:pPr marL="1028700" lvl="1" indent="-571500">
              <a:buFont typeface="+mj-lt"/>
              <a:buAutoNum type="alphaUcPeriod"/>
            </a:pPr>
            <a:r>
              <a:rPr lang="fr-FR" dirty="0">
                <a:solidFill>
                  <a:schemeClr val="tx1"/>
                </a:solidFill>
                <a:latin typeface="+mj-lt"/>
              </a:rPr>
              <a:t>L’installation des « barbares » et la chute de l’Empire</a:t>
            </a:r>
          </a:p>
          <a:p>
            <a:pPr marL="1028700" lvl="1" indent="-571500">
              <a:buFont typeface="+mj-lt"/>
              <a:buAutoNum type="alphaUcPeriod"/>
            </a:pPr>
            <a:r>
              <a:rPr lang="fr-FR" dirty="0">
                <a:solidFill>
                  <a:schemeClr val="tx1"/>
                </a:solidFill>
                <a:latin typeface="+mj-lt"/>
              </a:rPr>
              <a:t>Radiographie des royaumes « barbares »</a:t>
            </a:r>
          </a:p>
          <a:p>
            <a:pPr marL="457200" lvl="1" indent="0">
              <a:buNone/>
            </a:pPr>
            <a:endParaRPr lang="fr-FR" dirty="0">
              <a:solidFill>
                <a:schemeClr val="tx1"/>
              </a:solidFill>
              <a:latin typeface="+mj-lt"/>
            </a:endParaRPr>
          </a:p>
          <a:p>
            <a:pPr marL="571500" indent="-571500">
              <a:buFont typeface="+mj-lt"/>
              <a:buAutoNum type="romanUcParenR"/>
            </a:pPr>
            <a:r>
              <a:rPr lang="fr-FR" b="1" dirty="0">
                <a:solidFill>
                  <a:schemeClr val="tx1"/>
                </a:solidFill>
                <a:latin typeface="+mj-lt"/>
              </a:rPr>
              <a:t>Le royaume franc de Clovis à Dagobert (481-639)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fr-FR" dirty="0">
                <a:solidFill>
                  <a:schemeClr val="tx1"/>
                </a:solidFill>
                <a:latin typeface="+mj-lt"/>
              </a:rPr>
              <a:t>L’émergence d’un royaume</a:t>
            </a:r>
          </a:p>
          <a:p>
            <a:pPr marL="1028700" lvl="1" indent="-571500">
              <a:buFont typeface="+mj-lt"/>
              <a:buAutoNum type="alphaUcPeriod"/>
            </a:pPr>
            <a:r>
              <a:rPr lang="fr-FR" dirty="0">
                <a:solidFill>
                  <a:schemeClr val="tx1"/>
                </a:solidFill>
                <a:latin typeface="+mj-lt"/>
              </a:rPr>
              <a:t>Les successeurs de Clovis</a:t>
            </a:r>
          </a:p>
          <a:p>
            <a:pPr marL="1028700" lvl="1" indent="-571500">
              <a:buFont typeface="+mj-lt"/>
              <a:buAutoNum type="alphaUcPeriod"/>
            </a:pPr>
            <a:r>
              <a:rPr lang="fr-FR" dirty="0">
                <a:solidFill>
                  <a:schemeClr val="tx1"/>
                </a:solidFill>
                <a:latin typeface="+mj-lt"/>
              </a:rPr>
              <a:t>Les structures politiques et administratives du </a:t>
            </a:r>
            <a:r>
              <a:rPr lang="fr-FR" i="1" dirty="0" err="1">
                <a:solidFill>
                  <a:schemeClr val="tx1"/>
                </a:solidFill>
                <a:latin typeface="+mj-lt"/>
              </a:rPr>
              <a:t>regnum</a:t>
            </a:r>
            <a:r>
              <a:rPr lang="fr-FR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fr-FR" i="1" dirty="0" err="1">
                <a:solidFill>
                  <a:schemeClr val="tx1"/>
                </a:solidFill>
                <a:latin typeface="+mj-lt"/>
              </a:rPr>
              <a:t>francorum</a:t>
            </a:r>
            <a:r>
              <a:rPr lang="fr-FR" i="1" dirty="0">
                <a:solidFill>
                  <a:schemeClr val="tx1"/>
                </a:solidFill>
                <a:latin typeface="+mj-lt"/>
              </a:rPr>
              <a:t> </a:t>
            </a:r>
            <a:endParaRPr lang="fr-FR" dirty="0">
              <a:solidFill>
                <a:schemeClr val="tx1"/>
              </a:solidFill>
              <a:latin typeface="+mj-lt"/>
            </a:endParaRPr>
          </a:p>
          <a:p>
            <a:pPr marL="457200" lvl="1" indent="0">
              <a:buNone/>
            </a:pPr>
            <a:endParaRPr lang="fr-FR" dirty="0">
              <a:solidFill>
                <a:schemeClr val="tx1"/>
              </a:solidFill>
              <a:latin typeface="+mj-lt"/>
            </a:endParaRPr>
          </a:p>
          <a:p>
            <a:pPr marL="571500" indent="-571500">
              <a:buFont typeface="+mj-lt"/>
              <a:buAutoNum type="romanUcParenR"/>
            </a:pPr>
            <a:r>
              <a:rPr lang="fr-FR" b="1" dirty="0">
                <a:solidFill>
                  <a:schemeClr val="tx1"/>
                </a:solidFill>
                <a:latin typeface="+mj-lt"/>
              </a:rPr>
              <a:t>L’ascension des Carolingiens (639-814)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fr-FR" dirty="0">
                <a:solidFill>
                  <a:schemeClr val="tx1"/>
                </a:solidFill>
                <a:latin typeface="+mj-lt"/>
              </a:rPr>
              <a:t>Des rois mérovingiens faibles</a:t>
            </a:r>
          </a:p>
          <a:p>
            <a:pPr marL="1028700" lvl="1" indent="-571500">
              <a:buFont typeface="+mj-lt"/>
              <a:buAutoNum type="alphaUcPeriod"/>
            </a:pPr>
            <a:r>
              <a:rPr lang="fr-FR" dirty="0">
                <a:solidFill>
                  <a:schemeClr val="tx1"/>
                </a:solidFill>
                <a:latin typeface="+mj-lt"/>
              </a:rPr>
              <a:t>Les Pippinides</a:t>
            </a:r>
          </a:p>
          <a:p>
            <a:pPr marL="1028700" lvl="1" indent="-571500">
              <a:buFont typeface="+mj-lt"/>
              <a:buAutoNum type="alphaUcPeriod"/>
            </a:pPr>
            <a:r>
              <a:rPr lang="fr-FR" dirty="0">
                <a:solidFill>
                  <a:schemeClr val="tx1"/>
                </a:solidFill>
                <a:latin typeface="+mj-lt"/>
              </a:rPr>
              <a:t>La royauté carolingienne triomphante</a:t>
            </a:r>
          </a:p>
          <a:p>
            <a:pPr marL="457200" lvl="1" indent="0">
              <a:buNone/>
            </a:pPr>
            <a:endParaRPr lang="fr-FR" dirty="0">
              <a:solidFill>
                <a:schemeClr val="tx1"/>
              </a:solidFill>
              <a:latin typeface="+mj-lt"/>
            </a:endParaRPr>
          </a:p>
          <a:p>
            <a:pPr marL="571500" indent="-571500">
              <a:buFont typeface="+mj-lt"/>
              <a:buAutoNum type="romanUcParenR"/>
            </a:pPr>
            <a:r>
              <a:rPr lang="fr-FR" b="1" dirty="0">
                <a:solidFill>
                  <a:schemeClr val="tx1"/>
                </a:solidFill>
                <a:latin typeface="+mj-lt"/>
              </a:rPr>
              <a:t>Vers une société féodale (X</a:t>
            </a:r>
            <a:r>
              <a:rPr lang="fr-FR" b="1" baseline="30000" dirty="0">
                <a:solidFill>
                  <a:schemeClr val="tx1"/>
                </a:solidFill>
                <a:latin typeface="+mj-lt"/>
              </a:rPr>
              <a:t>e</a:t>
            </a:r>
            <a:r>
              <a:rPr lang="fr-FR" b="1" dirty="0">
                <a:solidFill>
                  <a:schemeClr val="tx1"/>
                </a:solidFill>
                <a:latin typeface="+mj-lt"/>
              </a:rPr>
              <a:t>-XI</a:t>
            </a:r>
            <a:r>
              <a:rPr lang="fr-FR" b="1" baseline="30000" dirty="0">
                <a:solidFill>
                  <a:schemeClr val="tx1"/>
                </a:solidFill>
                <a:latin typeface="+mj-lt"/>
              </a:rPr>
              <a:t>e</a:t>
            </a:r>
            <a:r>
              <a:rPr lang="fr-FR" b="1" dirty="0">
                <a:solidFill>
                  <a:schemeClr val="tx1"/>
                </a:solidFill>
                <a:latin typeface="+mj-lt"/>
              </a:rPr>
              <a:t> siècles)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fr-FR" dirty="0">
                <a:solidFill>
                  <a:schemeClr val="tx1"/>
                </a:solidFill>
                <a:latin typeface="+mj-lt"/>
              </a:rPr>
              <a:t>La fin des Carolingiens en Francie</a:t>
            </a:r>
          </a:p>
          <a:p>
            <a:pPr marL="1028700" lvl="1" indent="-571500">
              <a:buFont typeface="+mj-lt"/>
              <a:buAutoNum type="alphaUcPeriod"/>
            </a:pPr>
            <a:r>
              <a:rPr lang="fr-FR" dirty="0">
                <a:solidFill>
                  <a:schemeClr val="tx1"/>
                </a:solidFill>
                <a:latin typeface="+mj-lt"/>
              </a:rPr>
              <a:t>L’essor des princes et des principautés</a:t>
            </a:r>
          </a:p>
          <a:p>
            <a:pPr marL="1028700" lvl="1" indent="-571500">
              <a:buFont typeface="+mj-lt"/>
              <a:buAutoNum type="alphaUcPeriod"/>
            </a:pPr>
            <a:r>
              <a:rPr lang="fr-FR" dirty="0">
                <a:solidFill>
                  <a:schemeClr val="tx1"/>
                </a:solidFill>
                <a:latin typeface="+mj-lt"/>
              </a:rPr>
              <a:t>Le développement de relations de type « féodales »</a:t>
            </a:r>
          </a:p>
          <a:p>
            <a:pPr marL="571500" indent="-571500">
              <a:buFont typeface="+mj-lt"/>
              <a:buAutoNum type="romanUcParenR"/>
            </a:pPr>
            <a:endParaRPr lang="fr-FR" dirty="0">
              <a:solidFill>
                <a:schemeClr val="tx1"/>
              </a:solidFill>
              <a:latin typeface="+mj-lt"/>
            </a:endParaRPr>
          </a:p>
          <a:p>
            <a:pPr marL="1028700" lvl="1" indent="-571500">
              <a:buFont typeface="+mj-lt"/>
              <a:buAutoNum type="alphaUcPeriod"/>
            </a:pPr>
            <a:endParaRPr lang="fr-FR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56213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F3334F-1B6E-45E3-D4E3-3FC89F712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I. La chute de l’Empire romain d’Occident </a:t>
            </a:r>
            <a:br>
              <a:rPr lang="fr-FR" b="1" dirty="0">
                <a:solidFill>
                  <a:schemeClr val="tx1"/>
                </a:solidFill>
              </a:rPr>
            </a:br>
            <a:r>
              <a:rPr lang="fr-FR" b="1" dirty="0">
                <a:solidFill>
                  <a:schemeClr val="tx1"/>
                </a:solidFill>
              </a:rPr>
              <a:t>(V</a:t>
            </a:r>
            <a:r>
              <a:rPr lang="fr-FR" b="1" baseline="30000" dirty="0">
                <a:solidFill>
                  <a:schemeClr val="tx1"/>
                </a:solidFill>
              </a:rPr>
              <a:t>e</a:t>
            </a:r>
            <a:r>
              <a:rPr lang="fr-FR" b="1" dirty="0">
                <a:solidFill>
                  <a:schemeClr val="tx1"/>
                </a:solidFill>
              </a:rPr>
              <a:t>-VIII</a:t>
            </a:r>
            <a:r>
              <a:rPr lang="fr-FR" b="1" baseline="30000" dirty="0">
                <a:solidFill>
                  <a:schemeClr val="tx1"/>
                </a:solidFill>
              </a:rPr>
              <a:t>e</a:t>
            </a:r>
            <a:r>
              <a:rPr lang="fr-FR" b="1" dirty="0">
                <a:solidFill>
                  <a:schemeClr val="tx1"/>
                </a:solidFill>
              </a:rPr>
              <a:t> siècles)</a:t>
            </a:r>
          </a:p>
        </p:txBody>
      </p:sp>
    </p:spTree>
    <p:extLst>
      <p:ext uri="{BB962C8B-B14F-4D97-AF65-F5344CB8AC3E}">
        <p14:creationId xmlns:p14="http://schemas.microsoft.com/office/powerpoint/2010/main" val="4209153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91C128-2503-E8E7-BED4-16B8704B0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57" y="332468"/>
            <a:ext cx="7196616" cy="698169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>
                <a:solidFill>
                  <a:srgbClr val="0070C0"/>
                </a:solidFill>
              </a:rPr>
              <a:t>A) Les structures de l’Empire tardif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C9D860-12E8-0333-6CB4-012D98122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995" y="1363851"/>
            <a:ext cx="4462958" cy="500595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sz="3200" b="1" dirty="0">
                <a:latin typeface="+mj-lt"/>
              </a:rPr>
              <a:t>Le pouvoir et l’administration </a:t>
            </a:r>
          </a:p>
          <a:p>
            <a:pPr>
              <a:buFontTx/>
              <a:buChar char="-"/>
            </a:pPr>
            <a:r>
              <a:rPr lang="fr-FR" sz="2400" dirty="0">
                <a:latin typeface="+mj-lt"/>
              </a:rPr>
              <a:t>Qui sont les empereurs romains ?</a:t>
            </a:r>
          </a:p>
          <a:p>
            <a:pPr>
              <a:buFontTx/>
              <a:buChar char="-"/>
            </a:pPr>
            <a:r>
              <a:rPr lang="fr-FR" sz="2400" dirty="0">
                <a:latin typeface="+mj-lt"/>
              </a:rPr>
              <a:t>L’administration centrale</a:t>
            </a:r>
          </a:p>
          <a:p>
            <a:pPr>
              <a:buFontTx/>
              <a:buChar char="-"/>
            </a:pPr>
            <a:r>
              <a:rPr lang="fr-FR" sz="2400" dirty="0">
                <a:latin typeface="+mj-lt"/>
              </a:rPr>
              <a:t>L’administration locale</a:t>
            </a:r>
          </a:p>
          <a:p>
            <a:pPr marL="0" indent="0">
              <a:buNone/>
            </a:pPr>
            <a:endParaRPr lang="fr-FR" sz="3200" dirty="0">
              <a:latin typeface="+mj-lt"/>
            </a:endParaRPr>
          </a:p>
          <a:p>
            <a:pPr marL="0" indent="0">
              <a:buNone/>
            </a:pPr>
            <a:r>
              <a:rPr lang="fr-FR" sz="3200" b="1" dirty="0">
                <a:latin typeface="+mj-lt"/>
              </a:rPr>
              <a:t>La religion</a:t>
            </a:r>
          </a:p>
          <a:p>
            <a:pPr>
              <a:buFontTx/>
              <a:buChar char="-"/>
            </a:pPr>
            <a:r>
              <a:rPr lang="fr-FR" sz="2400" dirty="0">
                <a:latin typeface="+mj-lt"/>
              </a:rPr>
              <a:t>Persécutions et conversion</a:t>
            </a:r>
          </a:p>
          <a:p>
            <a:pPr>
              <a:buFontTx/>
              <a:buChar char="-"/>
            </a:pPr>
            <a:r>
              <a:rPr lang="fr-FR" sz="2400" dirty="0">
                <a:latin typeface="+mj-lt"/>
              </a:rPr>
              <a:t>La vie religieuse</a:t>
            </a:r>
          </a:p>
          <a:p>
            <a:pPr>
              <a:buFontTx/>
              <a:buChar char="-"/>
            </a:pPr>
            <a:r>
              <a:rPr lang="fr-FR" sz="2400" dirty="0">
                <a:latin typeface="+mj-lt"/>
              </a:rPr>
              <a:t>L’idéologie chrétienne</a:t>
            </a:r>
          </a:p>
          <a:p>
            <a:pPr marL="0" indent="0">
              <a:buNone/>
            </a:pPr>
            <a:endParaRPr lang="fr-FR" sz="2600" dirty="0">
              <a:latin typeface="+mj-lt"/>
            </a:endParaRPr>
          </a:p>
          <a:p>
            <a:pPr marL="0" indent="0">
              <a:buNone/>
            </a:pPr>
            <a:r>
              <a:rPr lang="fr-FR" sz="3200" b="1" dirty="0">
                <a:latin typeface="+mj-lt"/>
              </a:rPr>
              <a:t>La vie locale </a:t>
            </a:r>
          </a:p>
          <a:p>
            <a:pPr>
              <a:buFontTx/>
              <a:buChar char="-"/>
            </a:pPr>
            <a:r>
              <a:rPr lang="fr-FR" sz="2400" dirty="0">
                <a:latin typeface="+mj-lt"/>
              </a:rPr>
              <a:t>Dans le mode urbain </a:t>
            </a:r>
          </a:p>
          <a:p>
            <a:pPr>
              <a:buFontTx/>
              <a:buChar char="-"/>
            </a:pPr>
            <a:r>
              <a:rPr lang="fr-FR" sz="2400" dirty="0">
                <a:latin typeface="+mj-lt"/>
              </a:rPr>
              <a:t>Dans le monde rural</a:t>
            </a:r>
          </a:p>
          <a:p>
            <a:pPr marL="0" indent="0">
              <a:buNone/>
            </a:pPr>
            <a:endParaRPr lang="fr-FR" sz="2600" dirty="0">
              <a:latin typeface="+mj-lt"/>
            </a:endParaRPr>
          </a:p>
          <a:p>
            <a:pPr marL="0" indent="0">
              <a:buNone/>
            </a:pPr>
            <a:endParaRPr lang="fr-FR" sz="2400" dirty="0">
              <a:latin typeface="+mj-lt"/>
            </a:endParaRPr>
          </a:p>
          <a:p>
            <a:pPr marL="0" indent="0">
              <a:buNone/>
            </a:pPr>
            <a:endParaRPr lang="fr-FR" sz="3200" b="1" dirty="0">
              <a:latin typeface="+mj-lt"/>
            </a:endParaRPr>
          </a:p>
          <a:p>
            <a:pPr marL="0" indent="0">
              <a:buNone/>
            </a:pPr>
            <a:endParaRPr lang="fr-FR" b="1" dirty="0">
              <a:latin typeface="+mj-lt"/>
            </a:endParaRPr>
          </a:p>
        </p:txBody>
      </p:sp>
      <p:pic>
        <p:nvPicPr>
          <p:cNvPr id="5" name="Image 4" descr="Une image contenant statue, Artefact, Visage humain, Sculpture sur pierre&#10;&#10;Description générée automatiquement">
            <a:extLst>
              <a:ext uri="{FF2B5EF4-FFF2-40B4-BE49-F238E27FC236}">
                <a16:creationId xmlns:a16="http://schemas.microsoft.com/office/drawing/2014/main" id="{68848077-3624-A492-810A-6AF5883A2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68EB97-31E5-216B-EB29-29457B5A101A}"/>
              </a:ext>
            </a:extLst>
          </p:cNvPr>
          <p:cNvSpPr txBox="1"/>
          <p:nvPr/>
        </p:nvSpPr>
        <p:spPr>
          <a:xfrm>
            <a:off x="707572" y="6528715"/>
            <a:ext cx="65979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>
                <a:latin typeface="+mj-lt"/>
              </a:rPr>
              <a:t>Fragment d’une statue de l’empereur Constantin (Rome, Palais des Conservateurs) </a:t>
            </a:r>
          </a:p>
        </p:txBody>
      </p:sp>
    </p:spTree>
    <p:extLst>
      <p:ext uri="{BB962C8B-B14F-4D97-AF65-F5344CB8AC3E}">
        <p14:creationId xmlns:p14="http://schemas.microsoft.com/office/powerpoint/2010/main" val="773781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D58581-7F8D-3BEA-CE5B-D7A3C838D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52" y="783771"/>
            <a:ext cx="5053149" cy="878761"/>
          </a:xfrm>
        </p:spPr>
        <p:txBody>
          <a:bodyPr anchor="b">
            <a:noAutofit/>
          </a:bodyPr>
          <a:lstStyle/>
          <a:p>
            <a:pPr algn="ctr"/>
            <a:r>
              <a:rPr lang="fr-FR" sz="3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Deux expressions ancrées et pourtant réductrices</a:t>
            </a:r>
            <a:endParaRPr lang="fr-FR" sz="30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3C71E38-2F8A-8B73-EE16-8E80455A9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424" y="2470128"/>
            <a:ext cx="4878977" cy="3288415"/>
          </a:xfrm>
        </p:spPr>
        <p:txBody>
          <a:bodyPr>
            <a:noAutofit/>
          </a:bodyPr>
          <a:lstStyle/>
          <a:p>
            <a:pPr algn="just"/>
            <a:r>
              <a:rPr lang="fr-FR" b="1" dirty="0">
                <a:latin typeface="+mj-lt"/>
              </a:rPr>
              <a:t>« Barbare » </a:t>
            </a:r>
            <a:r>
              <a:rPr lang="fr-FR" dirty="0">
                <a:latin typeface="+mj-lt"/>
              </a:rPr>
              <a:t>: grec </a:t>
            </a:r>
            <a:r>
              <a:rPr lang="fr-FR" i="1" dirty="0" err="1">
                <a:latin typeface="+mj-lt"/>
              </a:rPr>
              <a:t>barbaroi</a:t>
            </a:r>
            <a:r>
              <a:rPr lang="fr-FR" i="1" dirty="0">
                <a:latin typeface="+mj-lt"/>
              </a:rPr>
              <a:t> </a:t>
            </a:r>
            <a:r>
              <a:rPr lang="fr-FR" dirty="0">
                <a:latin typeface="+mj-lt"/>
              </a:rPr>
              <a:t>déjà chez Hérodote</a:t>
            </a:r>
          </a:p>
          <a:p>
            <a:pPr algn="just"/>
            <a:r>
              <a:rPr lang="fr-FR" b="1" dirty="0">
                <a:latin typeface="+mj-lt"/>
              </a:rPr>
              <a:t>« Grandes invasions » : </a:t>
            </a:r>
            <a:r>
              <a:rPr lang="fr-FR" dirty="0">
                <a:latin typeface="+mj-lt"/>
              </a:rPr>
              <a:t>inventé par Emmanuel de Las Cases en 1801</a:t>
            </a:r>
          </a:p>
          <a:p>
            <a:pPr algn="just"/>
            <a:r>
              <a:rPr lang="fr-FR" dirty="0">
                <a:latin typeface="+mj-lt"/>
              </a:rPr>
              <a:t>Théorie de l’ethnogenèse (Reinhart </a:t>
            </a:r>
            <a:r>
              <a:rPr lang="fr-FR" dirty="0" err="1">
                <a:latin typeface="+mj-lt"/>
              </a:rPr>
              <a:t>Wenskus</a:t>
            </a:r>
            <a:r>
              <a:rPr lang="fr-FR" dirty="0">
                <a:latin typeface="+mj-lt"/>
              </a:rPr>
              <a:t>, </a:t>
            </a:r>
            <a:r>
              <a:rPr lang="fr-FR" dirty="0" err="1">
                <a:latin typeface="+mj-lt"/>
              </a:rPr>
              <a:t>Herwig</a:t>
            </a:r>
            <a:r>
              <a:rPr lang="fr-FR" dirty="0">
                <a:latin typeface="+mj-lt"/>
              </a:rPr>
              <a:t> Wolfram)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1B7FFBE-C8FC-3622-F588-FC59FA455F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6" r="48561" b="24826"/>
          <a:stretch/>
        </p:blipFill>
        <p:spPr>
          <a:xfrm>
            <a:off x="6096000" y="0"/>
            <a:ext cx="6096000" cy="686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246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D42C43-308E-6D09-DF94-C1EEDEB46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360" y="6273800"/>
            <a:ext cx="9879280" cy="584200"/>
          </a:xfrm>
        </p:spPr>
        <p:txBody>
          <a:bodyPr>
            <a:noAutofit/>
          </a:bodyPr>
          <a:lstStyle/>
          <a:p>
            <a:pPr algn="ctr"/>
            <a:r>
              <a:rPr lang="fr-FR" sz="3800" b="1" dirty="0"/>
              <a:t>Division de l’empire et « invasions » barbares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410BAE4-59EC-7EAD-984F-045E481F83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" t="43" r="-105" b="-30"/>
          <a:stretch/>
        </p:blipFill>
        <p:spPr>
          <a:xfrm>
            <a:off x="1156360" y="20759"/>
            <a:ext cx="9879279" cy="618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880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A2052-6110-724A-C3AE-3F19C4011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1D4E9B-A13C-179C-299C-F00E8AA45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2468"/>
            <a:ext cx="7739063" cy="698169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b="1" dirty="0">
                <a:solidFill>
                  <a:srgbClr val="0070C0"/>
                </a:solidFill>
              </a:rPr>
              <a:t>B) L’installation des « barbares » </a:t>
            </a:r>
            <a:br>
              <a:rPr lang="fr-FR" sz="3200" b="1" dirty="0">
                <a:solidFill>
                  <a:srgbClr val="0070C0"/>
                </a:solidFill>
              </a:rPr>
            </a:br>
            <a:r>
              <a:rPr lang="fr-FR" sz="3200" b="1" dirty="0">
                <a:solidFill>
                  <a:srgbClr val="0070C0"/>
                </a:solidFill>
              </a:rPr>
              <a:t>et la chute de l’Empire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E09B8F-EBFC-4662-A92F-B3E6E5D87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994" y="1319962"/>
            <a:ext cx="6849698" cy="500595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sz="2400" b="1" dirty="0">
                <a:latin typeface="+mj-lt"/>
              </a:rPr>
              <a:t>Le début des migrations germaniques</a:t>
            </a:r>
          </a:p>
          <a:p>
            <a:pPr>
              <a:buFontTx/>
              <a:buChar char="-"/>
            </a:pPr>
            <a:r>
              <a:rPr lang="fr-FR" sz="2000" dirty="0">
                <a:latin typeface="+mj-lt"/>
              </a:rPr>
              <a:t>Les Germains jusqu’en 378</a:t>
            </a:r>
          </a:p>
          <a:p>
            <a:pPr>
              <a:buFontTx/>
              <a:buChar char="-"/>
            </a:pPr>
            <a:r>
              <a:rPr lang="fr-FR" sz="2000" dirty="0">
                <a:latin typeface="+mj-lt"/>
              </a:rPr>
              <a:t>Les premières incursions</a:t>
            </a:r>
          </a:p>
          <a:p>
            <a:pPr>
              <a:buFontTx/>
              <a:buChar char="-"/>
            </a:pPr>
            <a:endParaRPr lang="fr-FR" sz="800" dirty="0">
              <a:latin typeface="+mj-lt"/>
            </a:endParaRPr>
          </a:p>
          <a:p>
            <a:pPr marL="0" indent="0">
              <a:buNone/>
            </a:pPr>
            <a:r>
              <a:rPr lang="fr-FR" sz="2400" b="1" dirty="0">
                <a:latin typeface="+mj-lt"/>
              </a:rPr>
              <a:t>Grandes migrations et chute de l’Empire (378-476)</a:t>
            </a:r>
          </a:p>
          <a:p>
            <a:pPr>
              <a:buFontTx/>
              <a:buChar char="-"/>
            </a:pPr>
            <a:r>
              <a:rPr lang="fr-FR" sz="2200" dirty="0">
                <a:latin typeface="+mj-lt"/>
              </a:rPr>
              <a:t>De la bataille d’Andrinople aux héritiers de Théodose </a:t>
            </a:r>
            <a:br>
              <a:rPr lang="fr-FR" sz="2200" dirty="0">
                <a:latin typeface="+mj-lt"/>
              </a:rPr>
            </a:br>
            <a:r>
              <a:rPr lang="fr-FR" sz="2200" dirty="0">
                <a:latin typeface="+mj-lt"/>
              </a:rPr>
              <a:t>(378-406)</a:t>
            </a:r>
          </a:p>
          <a:p>
            <a:pPr>
              <a:buFontTx/>
              <a:buChar char="-"/>
            </a:pPr>
            <a:r>
              <a:rPr lang="fr-FR" sz="2200" dirty="0">
                <a:latin typeface="+mj-lt"/>
              </a:rPr>
              <a:t>La décennie terrible (407-418)</a:t>
            </a:r>
          </a:p>
          <a:p>
            <a:pPr>
              <a:buFontTx/>
              <a:buChar char="-"/>
            </a:pPr>
            <a:r>
              <a:rPr lang="fr-FR" sz="2200" dirty="0">
                <a:latin typeface="+mj-lt"/>
              </a:rPr>
              <a:t>L’effondrement de l’Empire romain d’Occident (418-476)</a:t>
            </a:r>
          </a:p>
          <a:p>
            <a:pPr>
              <a:buFontTx/>
              <a:buChar char="-"/>
            </a:pPr>
            <a:r>
              <a:rPr lang="fr-FR" sz="2200" dirty="0">
                <a:latin typeface="+mj-lt"/>
              </a:rPr>
              <a:t>Pourquoi l’Empire est tombé en Occident ?</a:t>
            </a:r>
          </a:p>
          <a:p>
            <a:pPr marL="0" indent="0">
              <a:buNone/>
            </a:pPr>
            <a:endParaRPr lang="fr-FR" sz="900" dirty="0">
              <a:latin typeface="+mj-lt"/>
            </a:endParaRPr>
          </a:p>
          <a:p>
            <a:pPr marL="0" indent="0">
              <a:buNone/>
            </a:pPr>
            <a:r>
              <a:rPr lang="fr-FR" sz="2200" b="1" dirty="0">
                <a:latin typeface="+mj-lt"/>
              </a:rPr>
              <a:t>La cohabitation romano-barbare</a:t>
            </a:r>
          </a:p>
          <a:p>
            <a:pPr>
              <a:buFontTx/>
              <a:buChar char="-"/>
            </a:pPr>
            <a:r>
              <a:rPr lang="fr-FR" sz="2200" dirty="0">
                <a:latin typeface="+mj-lt"/>
              </a:rPr>
              <a:t>Les termes de la cohabitation</a:t>
            </a:r>
          </a:p>
          <a:p>
            <a:pPr>
              <a:buFontTx/>
              <a:buChar char="-"/>
            </a:pPr>
            <a:r>
              <a:rPr lang="fr-FR" sz="2200" dirty="0">
                <a:latin typeface="+mj-lt"/>
              </a:rPr>
              <a:t>Tensions et séparations</a:t>
            </a:r>
          </a:p>
          <a:p>
            <a:pPr>
              <a:buFontTx/>
              <a:buChar char="-"/>
            </a:pPr>
            <a:r>
              <a:rPr lang="fr-FR" sz="2200" dirty="0">
                <a:latin typeface="+mj-lt"/>
              </a:rPr>
              <a:t>Une fusion inévitable ? </a:t>
            </a:r>
          </a:p>
          <a:p>
            <a:pPr marL="0" indent="0">
              <a:buNone/>
            </a:pPr>
            <a:endParaRPr lang="fr-FR" sz="2400" dirty="0">
              <a:latin typeface="+mj-lt"/>
            </a:endParaRPr>
          </a:p>
          <a:p>
            <a:pPr marL="0" indent="0">
              <a:buNone/>
            </a:pPr>
            <a:endParaRPr lang="fr-FR" sz="3200" b="1" dirty="0">
              <a:latin typeface="+mj-lt"/>
            </a:endParaRPr>
          </a:p>
          <a:p>
            <a:pPr marL="0" indent="0">
              <a:buNone/>
            </a:pPr>
            <a:endParaRPr lang="fr-FR" b="1" dirty="0">
              <a:latin typeface="+mj-lt"/>
            </a:endParaRPr>
          </a:p>
        </p:txBody>
      </p:sp>
      <p:pic>
        <p:nvPicPr>
          <p:cNvPr id="6" name="Picture 2" descr="Le Sac de Rome par les Wisigoths en 410 - Joseph Noel Sylvestre">
            <a:extLst>
              <a:ext uri="{FF2B5EF4-FFF2-40B4-BE49-F238E27FC236}">
                <a16:creationId xmlns:a16="http://schemas.microsoft.com/office/drawing/2014/main" id="{3A85EEF9-A08B-9040-22CB-FEC925877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063" y="0"/>
            <a:ext cx="44529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5B10A89-7931-B9FD-FECF-88BE9B4AB82A}"/>
              </a:ext>
            </a:extLst>
          </p:cNvPr>
          <p:cNvSpPr txBox="1"/>
          <p:nvPr/>
        </p:nvSpPr>
        <p:spPr>
          <a:xfrm>
            <a:off x="1381805" y="6325914"/>
            <a:ext cx="6357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>
                <a:latin typeface="+mj-lt"/>
              </a:rPr>
              <a:t>Le sac de Rome par les Wisigoths en 410. </a:t>
            </a:r>
            <a:br>
              <a:rPr lang="fr-FR" sz="1400" dirty="0">
                <a:latin typeface="+mj-lt"/>
              </a:rPr>
            </a:br>
            <a:r>
              <a:rPr lang="fr-FR" sz="1400" dirty="0">
                <a:latin typeface="+mj-lt"/>
              </a:rPr>
              <a:t>Joseph-Noël Sylvestre (musée Paul Valéry, Sète, 1890)</a:t>
            </a:r>
          </a:p>
        </p:txBody>
      </p:sp>
    </p:spTree>
    <p:extLst>
      <p:ext uri="{BB962C8B-B14F-4D97-AF65-F5344CB8AC3E}">
        <p14:creationId xmlns:p14="http://schemas.microsoft.com/office/powerpoint/2010/main" val="479972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2DBE8-E045-772C-F833-EA114D89A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596175-EB95-A8F4-309A-B79CD5479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332468"/>
            <a:ext cx="6997485" cy="698169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b="1" dirty="0">
                <a:solidFill>
                  <a:srgbClr val="0070C0"/>
                </a:solidFill>
              </a:rPr>
              <a:t>C) Radiographie des royaumes « barbares 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FBC076-52DE-44ED-E413-4C0E99A6D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77871"/>
            <a:ext cx="7098224" cy="52694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2200" b="1" dirty="0">
                <a:latin typeface="+mj-lt"/>
              </a:rPr>
              <a:t>Les royaumes éphémères : Huns, Gépides et Vandales</a:t>
            </a:r>
          </a:p>
          <a:p>
            <a:pPr marL="0" indent="0">
              <a:buNone/>
            </a:pPr>
            <a:endParaRPr lang="fr-FR" sz="2000" dirty="0">
              <a:latin typeface="+mj-lt"/>
            </a:endParaRPr>
          </a:p>
          <a:p>
            <a:pPr marL="0" indent="0">
              <a:buNone/>
            </a:pPr>
            <a:r>
              <a:rPr lang="fr-FR" sz="2200" b="1" dirty="0">
                <a:latin typeface="+mj-lt"/>
              </a:rPr>
              <a:t>Le royaume Wisigoth</a:t>
            </a:r>
          </a:p>
          <a:p>
            <a:pPr>
              <a:buFontTx/>
              <a:buChar char="-"/>
            </a:pPr>
            <a:r>
              <a:rPr lang="fr-FR" sz="2000" dirty="0">
                <a:latin typeface="+mj-lt"/>
              </a:rPr>
              <a:t>Une histoire agitée</a:t>
            </a:r>
          </a:p>
          <a:p>
            <a:pPr>
              <a:buFontTx/>
              <a:buChar char="-"/>
            </a:pPr>
            <a:r>
              <a:rPr lang="fr-FR" sz="2000" dirty="0">
                <a:latin typeface="+mj-lt"/>
              </a:rPr>
              <a:t>Cultures et politique chez les Wisigoths</a:t>
            </a:r>
          </a:p>
          <a:p>
            <a:pPr>
              <a:buFontTx/>
              <a:buChar char="-"/>
            </a:pPr>
            <a:r>
              <a:rPr lang="fr-FR" sz="2000" dirty="0">
                <a:latin typeface="+mj-lt"/>
              </a:rPr>
              <a:t>La fin d’un royaume</a:t>
            </a:r>
          </a:p>
          <a:p>
            <a:pPr>
              <a:buFontTx/>
              <a:buChar char="-"/>
            </a:pPr>
            <a:endParaRPr lang="fr-FR" sz="800" dirty="0">
              <a:latin typeface="+mj-lt"/>
            </a:endParaRPr>
          </a:p>
          <a:p>
            <a:pPr marL="0" indent="0">
              <a:buNone/>
            </a:pPr>
            <a:r>
              <a:rPr lang="fr-FR" sz="2200" b="1" dirty="0">
                <a:latin typeface="+mj-lt"/>
              </a:rPr>
              <a:t>L’Italie entre Romains et « barbares » </a:t>
            </a:r>
          </a:p>
          <a:p>
            <a:pPr>
              <a:buFontTx/>
              <a:buChar char="-"/>
            </a:pPr>
            <a:r>
              <a:rPr lang="fr-FR" sz="2200" dirty="0">
                <a:latin typeface="+mj-lt"/>
              </a:rPr>
              <a:t>L’Italie de Théodoric</a:t>
            </a:r>
          </a:p>
          <a:p>
            <a:pPr>
              <a:buFontTx/>
              <a:buChar char="-"/>
            </a:pPr>
            <a:r>
              <a:rPr lang="fr-FR" sz="2200" dirty="0">
                <a:latin typeface="+mj-lt"/>
              </a:rPr>
              <a:t>L’Italie lombarde</a:t>
            </a:r>
          </a:p>
          <a:p>
            <a:pPr marL="0" indent="0">
              <a:buNone/>
            </a:pPr>
            <a:endParaRPr lang="fr-FR" sz="900" dirty="0">
              <a:latin typeface="+mj-lt"/>
            </a:endParaRPr>
          </a:p>
          <a:p>
            <a:pPr marL="0" indent="0">
              <a:buNone/>
            </a:pPr>
            <a:r>
              <a:rPr lang="fr-FR" sz="2200" b="1" dirty="0">
                <a:latin typeface="+mj-lt"/>
              </a:rPr>
              <a:t>Les royaumes anglo-saxons</a:t>
            </a:r>
          </a:p>
          <a:p>
            <a:pPr marL="0" indent="0">
              <a:buNone/>
            </a:pPr>
            <a:endParaRPr lang="fr-FR" sz="2200" b="1" dirty="0">
              <a:latin typeface="+mj-lt"/>
            </a:endParaRPr>
          </a:p>
          <a:p>
            <a:pPr marL="0" indent="0">
              <a:buNone/>
            </a:pPr>
            <a:r>
              <a:rPr lang="fr-FR" sz="2200" b="1" dirty="0">
                <a:latin typeface="+mj-lt"/>
              </a:rPr>
              <a:t>Des peuples intégrés dans le royaume franc :</a:t>
            </a:r>
            <a:br>
              <a:rPr lang="fr-FR" sz="2200" b="1" dirty="0">
                <a:latin typeface="+mj-lt"/>
              </a:rPr>
            </a:br>
            <a:r>
              <a:rPr lang="fr-FR" sz="2200" b="1" dirty="0">
                <a:latin typeface="+mj-lt"/>
              </a:rPr>
              <a:t>Burgondes et Alamans</a:t>
            </a:r>
            <a:endParaRPr lang="fr-FR" sz="3200" b="1" dirty="0">
              <a:latin typeface="+mj-lt"/>
            </a:endParaRPr>
          </a:p>
          <a:p>
            <a:pPr marL="0" indent="0">
              <a:buNone/>
            </a:pPr>
            <a:endParaRPr lang="fr-FR" b="1" dirty="0">
              <a:latin typeface="+mj-lt"/>
            </a:endParaRPr>
          </a:p>
        </p:txBody>
      </p:sp>
      <p:pic>
        <p:nvPicPr>
          <p:cNvPr id="4" name="Image 3" descr="Une image contenant bâtiment, plein air, ciel, arbre&#10;&#10;Description générée automatiquement">
            <a:extLst>
              <a:ext uri="{FF2B5EF4-FFF2-40B4-BE49-F238E27FC236}">
                <a16:creationId xmlns:a16="http://schemas.microsoft.com/office/drawing/2014/main" id="{5BD88AE2-563B-412E-8A44-3D6016AB7B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420" y="0"/>
            <a:ext cx="464058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F171167-EEB1-4F36-ADE6-62C77B27EF03}"/>
              </a:ext>
            </a:extLst>
          </p:cNvPr>
          <p:cNvSpPr txBox="1"/>
          <p:nvPr/>
        </p:nvSpPr>
        <p:spPr>
          <a:xfrm>
            <a:off x="4167907" y="6527195"/>
            <a:ext cx="33447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>
                <a:latin typeface="+mj-lt"/>
              </a:rPr>
              <a:t>Mausolée de Théodoric à Ravenne</a:t>
            </a:r>
          </a:p>
        </p:txBody>
      </p:sp>
    </p:spTree>
    <p:extLst>
      <p:ext uri="{BB962C8B-B14F-4D97-AF65-F5344CB8AC3E}">
        <p14:creationId xmlns:p14="http://schemas.microsoft.com/office/powerpoint/2010/main" val="17865749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oise">
  <a:themeElements>
    <a:clrScheme name="Ardois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Personnalisé 1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Ardois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Ardoise</Template>
  <TotalTime>2624</TotalTime>
  <Words>1112</Words>
  <Application>Microsoft Office PowerPoint</Application>
  <PresentationFormat>Grand écran</PresentationFormat>
  <Paragraphs>218</Paragraphs>
  <Slides>25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Calibri Light (En-têtes)</vt:lpstr>
      <vt:lpstr>Wingdings 2</vt:lpstr>
      <vt:lpstr>Ardoise</vt:lpstr>
      <vt:lpstr>CM2  Les grands Repères</vt:lpstr>
      <vt:lpstr>Présentation PowerPoint</vt:lpstr>
      <vt:lpstr>Présentation PowerPoint</vt:lpstr>
      <vt:lpstr>I. La chute de l’Empire romain d’Occident  (Ve-VIIIe siècles)</vt:lpstr>
      <vt:lpstr>A) Les structures de l’Empire tardif</vt:lpstr>
      <vt:lpstr>Deux expressions ancrées et pourtant réductrices</vt:lpstr>
      <vt:lpstr>Division de l’empire et « invasions » barbares</vt:lpstr>
      <vt:lpstr>B) L’installation des « barbares »  et la chute de l’Empire</vt:lpstr>
      <vt:lpstr>C) Radiographie des royaumes « barbares »</vt:lpstr>
      <vt:lpstr>Vers 500</vt:lpstr>
      <vt:lpstr>II. Le royaume franc de Clovis à Dagobert (481-639)</vt:lpstr>
      <vt:lpstr>A) L’émergence d’un royaume</vt:lpstr>
      <vt:lpstr>B) Les successeurs de Clovis</vt:lpstr>
      <vt:lpstr>C) Les structures politiques et administratives du regnum francorum</vt:lpstr>
      <vt:lpstr>III. L’ascension des Carolingiens (639-814)</vt:lpstr>
      <vt:lpstr>A) Des rois mérovingiens faibles</vt:lpstr>
      <vt:lpstr>B) Les Pippinides ou premiers Carolingiens</vt:lpstr>
      <vt:lpstr>C) Une royauté carolingienne triomphante</vt:lpstr>
      <vt:lpstr>Présentation PowerPoint</vt:lpstr>
      <vt:lpstr>IV. Vers une société féodale  (Xe-XIe siècles)</vt:lpstr>
      <vt:lpstr>A) La fin du rêve carolingien (814-888)</vt:lpstr>
      <vt:lpstr>Présentation PowerPoint</vt:lpstr>
      <vt:lpstr>Présentation PowerPoint</vt:lpstr>
      <vt:lpstr>B) L’essor des principes et principautés</vt:lpstr>
      <vt:lpstr>C) L’essor de relations de type « féodales 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Louis Genton</dc:creator>
  <cp:lastModifiedBy>Amélie Marineau-Pelletier</cp:lastModifiedBy>
  <cp:revision>14</cp:revision>
  <dcterms:created xsi:type="dcterms:W3CDTF">2024-09-12T09:52:18Z</dcterms:created>
  <dcterms:modified xsi:type="dcterms:W3CDTF">2026-01-23T09:15:25Z</dcterms:modified>
</cp:coreProperties>
</file>