
<file path=[Content_Types].xml><?xml version="1.0" encoding="utf-8"?>
<Types xmlns="http://schemas.openxmlformats.org/package/2006/content-types">
  <Default Extension="avi" ContentType="video/x-msvideo"/>
  <Default Extension="emf" ContentType="image/x-emf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9" r:id="rId1"/>
  </p:sldMasterIdLst>
  <p:notesMasterIdLst>
    <p:notesMasterId r:id="rId72"/>
  </p:notesMasterIdLst>
  <p:handoutMasterIdLst>
    <p:handoutMasterId r:id="rId73"/>
  </p:handoutMasterIdLst>
  <p:sldIdLst>
    <p:sldId id="262" r:id="rId2"/>
    <p:sldId id="499" r:id="rId3"/>
    <p:sldId id="500" r:id="rId4"/>
    <p:sldId id="501" r:id="rId5"/>
    <p:sldId id="502" r:id="rId6"/>
    <p:sldId id="519" r:id="rId7"/>
    <p:sldId id="505" r:id="rId8"/>
    <p:sldId id="510" r:id="rId9"/>
    <p:sldId id="506" r:id="rId10"/>
    <p:sldId id="508" r:id="rId11"/>
    <p:sldId id="507" r:id="rId12"/>
    <p:sldId id="520" r:id="rId13"/>
    <p:sldId id="513" r:id="rId14"/>
    <p:sldId id="521" r:id="rId15"/>
    <p:sldId id="518" r:id="rId16"/>
    <p:sldId id="525" r:id="rId17"/>
    <p:sldId id="582" r:id="rId18"/>
    <p:sldId id="579" r:id="rId19"/>
    <p:sldId id="580" r:id="rId20"/>
    <p:sldId id="588" r:id="rId21"/>
    <p:sldId id="590" r:id="rId22"/>
    <p:sldId id="591" r:id="rId23"/>
    <p:sldId id="593" r:id="rId24"/>
    <p:sldId id="592" r:id="rId25"/>
    <p:sldId id="583" r:id="rId26"/>
    <p:sldId id="584" r:id="rId27"/>
    <p:sldId id="585" r:id="rId28"/>
    <p:sldId id="594" r:id="rId29"/>
    <p:sldId id="586" r:id="rId30"/>
    <p:sldId id="587" r:id="rId31"/>
    <p:sldId id="595" r:id="rId32"/>
    <p:sldId id="633" r:id="rId33"/>
    <p:sldId id="635" r:id="rId34"/>
    <p:sldId id="636" r:id="rId35"/>
    <p:sldId id="596" r:id="rId36"/>
    <p:sldId id="589" r:id="rId37"/>
    <p:sldId id="603" r:id="rId38"/>
    <p:sldId id="598" r:id="rId39"/>
    <p:sldId id="599" r:id="rId40"/>
    <p:sldId id="619" r:id="rId41"/>
    <p:sldId id="600" r:id="rId42"/>
    <p:sldId id="620" r:id="rId43"/>
    <p:sldId id="617" r:id="rId44"/>
    <p:sldId id="601" r:id="rId45"/>
    <p:sldId id="604" r:id="rId46"/>
    <p:sldId id="602" r:id="rId47"/>
    <p:sldId id="605" r:id="rId48"/>
    <p:sldId id="606" r:id="rId49"/>
    <p:sldId id="621" r:id="rId50"/>
    <p:sldId id="514" r:id="rId51"/>
    <p:sldId id="515" r:id="rId52"/>
    <p:sldId id="622" r:id="rId53"/>
    <p:sldId id="623" r:id="rId54"/>
    <p:sldId id="624" r:id="rId55"/>
    <p:sldId id="625" r:id="rId56"/>
    <p:sldId id="626" r:id="rId57"/>
    <p:sldId id="522" r:id="rId58"/>
    <p:sldId id="534" r:id="rId59"/>
    <p:sldId id="637" r:id="rId60"/>
    <p:sldId id="638" r:id="rId61"/>
    <p:sldId id="535" r:id="rId62"/>
    <p:sldId id="627" r:id="rId63"/>
    <p:sldId id="523" r:id="rId64"/>
    <p:sldId id="524" r:id="rId65"/>
    <p:sldId id="628" r:id="rId66"/>
    <p:sldId id="629" r:id="rId67"/>
    <p:sldId id="527" r:id="rId68"/>
    <p:sldId id="528" r:id="rId69"/>
    <p:sldId id="630" r:id="rId70"/>
    <p:sldId id="529" r:id="rId71"/>
  </p:sldIdLst>
  <p:sldSz cx="9906000" cy="6858000" type="A4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479BCE2-2079-490C-8420-3A40585BF500}">
          <p14:sldIdLst>
            <p14:sldId id="262"/>
            <p14:sldId id="499"/>
            <p14:sldId id="500"/>
            <p14:sldId id="501"/>
            <p14:sldId id="502"/>
            <p14:sldId id="519"/>
            <p14:sldId id="505"/>
            <p14:sldId id="510"/>
            <p14:sldId id="506"/>
            <p14:sldId id="508"/>
            <p14:sldId id="507"/>
            <p14:sldId id="520"/>
            <p14:sldId id="513"/>
            <p14:sldId id="521"/>
            <p14:sldId id="518"/>
            <p14:sldId id="525"/>
            <p14:sldId id="582"/>
            <p14:sldId id="579"/>
            <p14:sldId id="580"/>
            <p14:sldId id="588"/>
            <p14:sldId id="590"/>
            <p14:sldId id="591"/>
            <p14:sldId id="593"/>
            <p14:sldId id="592"/>
            <p14:sldId id="583"/>
            <p14:sldId id="584"/>
            <p14:sldId id="585"/>
            <p14:sldId id="594"/>
            <p14:sldId id="586"/>
            <p14:sldId id="587"/>
            <p14:sldId id="595"/>
            <p14:sldId id="633"/>
            <p14:sldId id="635"/>
            <p14:sldId id="636"/>
            <p14:sldId id="596"/>
            <p14:sldId id="589"/>
            <p14:sldId id="603"/>
            <p14:sldId id="598"/>
            <p14:sldId id="599"/>
            <p14:sldId id="619"/>
            <p14:sldId id="600"/>
            <p14:sldId id="620"/>
            <p14:sldId id="617"/>
            <p14:sldId id="601"/>
            <p14:sldId id="604"/>
            <p14:sldId id="602"/>
            <p14:sldId id="605"/>
            <p14:sldId id="606"/>
            <p14:sldId id="621"/>
            <p14:sldId id="514"/>
            <p14:sldId id="515"/>
            <p14:sldId id="622"/>
            <p14:sldId id="623"/>
            <p14:sldId id="624"/>
            <p14:sldId id="625"/>
            <p14:sldId id="626"/>
            <p14:sldId id="522"/>
            <p14:sldId id="534"/>
            <p14:sldId id="637"/>
            <p14:sldId id="638"/>
            <p14:sldId id="535"/>
            <p14:sldId id="627"/>
            <p14:sldId id="523"/>
            <p14:sldId id="524"/>
            <p14:sldId id="628"/>
            <p14:sldId id="629"/>
            <p14:sldId id="527"/>
            <p14:sldId id="528"/>
            <p14:sldId id="630"/>
            <p14:sldId id="52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uline Lefebvre" initials="PL" lastIdx="1" clrIdx="0">
    <p:extLst>
      <p:ext uri="{19B8F6BF-5375-455C-9EA6-DF929625EA0E}">
        <p15:presenceInfo xmlns:p15="http://schemas.microsoft.com/office/powerpoint/2012/main" userId="S-1-5-21-1442785646-1635087944-699278156-690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7F2"/>
    <a:srgbClr val="FF9966"/>
    <a:srgbClr val="3333FF"/>
    <a:srgbClr val="3399FF"/>
    <a:srgbClr val="FF9933"/>
    <a:srgbClr val="000000"/>
    <a:srgbClr val="800080"/>
    <a:srgbClr val="800000"/>
    <a:srgbClr val="A50021"/>
    <a:srgbClr val="66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08" autoAdjust="0"/>
    <p:restoredTop sz="86667" autoAdjust="0"/>
  </p:normalViewPr>
  <p:slideViewPr>
    <p:cSldViewPr snapToGrid="0" snapToObjects="1">
      <p:cViewPr varScale="1">
        <p:scale>
          <a:sx n="68" d="100"/>
          <a:sy n="68" d="100"/>
        </p:scale>
        <p:origin x="1819" y="5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4" d="100"/>
          <a:sy n="84" d="100"/>
        </p:scale>
        <p:origin x="3828" y="10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commentAuthors" Target="commentAuthor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handoutMaster" Target="handoutMasters/handoutMaster1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BE2A93-9541-4959-A8DC-914DE3EF62C0}" type="datetimeFigureOut">
              <a:rPr lang="en-US" smtClean="0"/>
              <a:t>1/26/2026</a:t>
            </a:fld>
            <a:endParaRPr lang="en-US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094082-AD6C-44F8-95D9-00670693714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8865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208A24-3908-FD4C-A1B5-D241FD2225EA}" type="datetimeFigureOut">
              <a:rPr lang="fr-FR" smtClean="0"/>
              <a:t>26/01/2026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30BDCF-F4C7-6443-9135-F711457E38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668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30BDCF-F4C7-6443-9135-F711457E385B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10383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30BDCF-F4C7-6443-9135-F711457E385B}" type="slidenum">
              <a:rPr lang="fr-FR" smtClean="0"/>
              <a:t>63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30030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30BDCF-F4C7-6443-9135-F711457E385B}" type="slidenum">
              <a:rPr lang="fr-FR" smtClean="0"/>
              <a:t>64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507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30BDCF-F4C7-6443-9135-F711457E385B}" type="slidenum">
              <a:rPr lang="fr-FR" smtClean="0"/>
              <a:t>65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43740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30BDCF-F4C7-6443-9135-F711457E385B}" type="slidenum">
              <a:rPr lang="fr-FR" smtClean="0"/>
              <a:t>67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21163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30BDCF-F4C7-6443-9135-F711457E385B}" type="slidenum">
              <a:rPr lang="fr-FR" smtClean="0"/>
              <a:t>68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75282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30BDCF-F4C7-6443-9135-F711457E385B}" type="slidenum">
              <a:rPr lang="fr-FR" smtClean="0"/>
              <a:t>70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48914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30BDCF-F4C7-6443-9135-F711457E385B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2443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30BDCF-F4C7-6443-9135-F711457E385B}" type="slidenum">
              <a:rPr lang="fr-FR" smtClean="0"/>
              <a:t>56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32482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30BDCF-F4C7-6443-9135-F711457E385B}" type="slidenum">
              <a:rPr lang="fr-FR" smtClean="0"/>
              <a:t>57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17292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30BDCF-F4C7-6443-9135-F711457E385B}" type="slidenum">
              <a:rPr lang="fr-FR" smtClean="0"/>
              <a:t>58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10852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30BDCF-F4C7-6443-9135-F711457E385B}" type="slidenum">
              <a:rPr lang="fr-FR" smtClean="0"/>
              <a:t>59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08162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30BDCF-F4C7-6443-9135-F711457E385B}" type="slidenum">
              <a:rPr lang="fr-FR" smtClean="0"/>
              <a:t>60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9062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30BDCF-F4C7-6443-9135-F711457E385B}" type="slidenum">
              <a:rPr lang="fr-FR" smtClean="0"/>
              <a:t>61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56211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30BDCF-F4C7-6443-9135-F711457E385B}" type="slidenum">
              <a:rPr lang="fr-FR" smtClean="0"/>
              <a:t>62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8021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95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1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99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57A44-4D2E-3546-8A94-A147F5BFDC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4323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373355574"/>
              </p:ext>
            </p:extLst>
          </p:nvPr>
        </p:nvGraphicFramePr>
        <p:xfrm>
          <a:off x="-4" y="0"/>
          <a:ext cx="8255241" cy="36576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719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74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89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38985">
                  <a:extLst>
                    <a:ext uri="{9D8B030D-6E8A-4147-A177-3AD203B41FA5}">
                      <a16:colId xmlns:a16="http://schemas.microsoft.com/office/drawing/2014/main" val="2853032489"/>
                    </a:ext>
                  </a:extLst>
                </a:gridCol>
              </a:tblGrid>
              <a:tr h="272088">
                <a:tc>
                  <a:txBody>
                    <a:bodyPr/>
                    <a:lstStyle/>
                    <a:p>
                      <a:r>
                        <a:rPr lang="fr-FR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Rappels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7F2">
                        <a:alpha val="8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Pondérations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Autres contrastes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Produits de contraste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95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99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57A44-4D2E-3546-8A94-A147F5BFDC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9802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95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99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57A44-4D2E-3546-8A94-A147F5BFDC69}" type="slidenum">
              <a:rPr lang="fr-FR" smtClean="0"/>
              <a:t>‹N°›</a:t>
            </a:fld>
            <a:endParaRPr lang="fr-FR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C04806D7-5B17-49CE-BEE8-1E981BAEDAB0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590851787"/>
              </p:ext>
            </p:extLst>
          </p:nvPr>
        </p:nvGraphicFramePr>
        <p:xfrm>
          <a:off x="-4" y="0"/>
          <a:ext cx="8255241" cy="36576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719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74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89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38985">
                  <a:extLst>
                    <a:ext uri="{9D8B030D-6E8A-4147-A177-3AD203B41FA5}">
                      <a16:colId xmlns:a16="http://schemas.microsoft.com/office/drawing/2014/main" val="2853032489"/>
                    </a:ext>
                  </a:extLst>
                </a:gridCol>
              </a:tblGrid>
              <a:tr h="272088">
                <a:tc>
                  <a:txBody>
                    <a:bodyPr/>
                    <a:lstStyle/>
                    <a:p>
                      <a:r>
                        <a:rPr lang="fr-FR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Rappels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8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Pondérations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7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Autres contrastes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Produits de contraste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6192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95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99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57A44-4D2E-3546-8A94-A147F5BFDC69}" type="slidenum">
              <a:rPr lang="fr-FR" smtClean="0"/>
              <a:t>‹N°›</a:t>
            </a:fld>
            <a:endParaRPr lang="fr-FR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8B42C24-2540-4981-9E0A-DCF276F6B72F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835187659"/>
              </p:ext>
            </p:extLst>
          </p:nvPr>
        </p:nvGraphicFramePr>
        <p:xfrm>
          <a:off x="-4" y="0"/>
          <a:ext cx="8255241" cy="36576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719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74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89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38985">
                  <a:extLst>
                    <a:ext uri="{9D8B030D-6E8A-4147-A177-3AD203B41FA5}">
                      <a16:colId xmlns:a16="http://schemas.microsoft.com/office/drawing/2014/main" val="2853032489"/>
                    </a:ext>
                  </a:extLst>
                </a:gridCol>
              </a:tblGrid>
              <a:tr h="272088">
                <a:tc>
                  <a:txBody>
                    <a:bodyPr/>
                    <a:lstStyle/>
                    <a:p>
                      <a:r>
                        <a:rPr lang="fr-FR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Rappels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Pondérations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Autres contrastes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7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Produits de contraste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8967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5">
            <a:extLst>
              <a:ext uri="{FF2B5EF4-FFF2-40B4-BE49-F238E27FC236}">
                <a16:creationId xmlns:a16="http://schemas.microsoft.com/office/drawing/2014/main" id="{AEE69D2E-887A-43C5-BB92-EDBD62F5FB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57A44-4D2E-3546-8A94-A147F5BFDC69}" type="slidenum">
              <a:rPr lang="fr-FR" smtClean="0"/>
              <a:t>‹N°›</a:t>
            </a:fld>
            <a:endParaRPr lang="fr-FR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0F3211C3-021F-43DE-899E-0DB15C8F03CD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6311398"/>
              </p:ext>
            </p:extLst>
          </p:nvPr>
        </p:nvGraphicFramePr>
        <p:xfrm>
          <a:off x="-4" y="0"/>
          <a:ext cx="8255241" cy="36576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719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74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89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38985">
                  <a:extLst>
                    <a:ext uri="{9D8B030D-6E8A-4147-A177-3AD203B41FA5}">
                      <a16:colId xmlns:a16="http://schemas.microsoft.com/office/drawing/2014/main" val="2853032489"/>
                    </a:ext>
                  </a:extLst>
                </a:gridCol>
              </a:tblGrid>
              <a:tr h="272088">
                <a:tc>
                  <a:txBody>
                    <a:bodyPr/>
                    <a:lstStyle/>
                    <a:p>
                      <a:r>
                        <a:rPr lang="fr-FR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Rappels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Pondérations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Autres contrastes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Produits de contraste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7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2805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mun_blancNu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1" y="405372"/>
            <a:ext cx="6746888" cy="71983"/>
          </a:xfrm>
          <a:prstGeom prst="rect">
            <a:avLst/>
          </a:prstGeom>
          <a:gradFill flip="none" rotWithShape="1">
            <a:gsLst>
              <a:gs pos="5000">
                <a:schemeClr val="bg1">
                  <a:alpha val="25000"/>
                </a:schemeClr>
              </a:gs>
              <a:gs pos="100000">
                <a:schemeClr val="accent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28" name="Rectangle 27"/>
          <p:cNvSpPr/>
          <p:nvPr userDrawn="1"/>
        </p:nvSpPr>
        <p:spPr>
          <a:xfrm>
            <a:off x="-1" y="6740601"/>
            <a:ext cx="9906001" cy="71983"/>
          </a:xfrm>
          <a:prstGeom prst="rect">
            <a:avLst/>
          </a:prstGeom>
          <a:gradFill flip="none" rotWithShape="1">
            <a:gsLst>
              <a:gs pos="14000">
                <a:schemeClr val="bg1">
                  <a:lumMod val="65000"/>
                </a:schemeClr>
              </a:gs>
              <a:gs pos="100000">
                <a:schemeClr val="bg1">
                  <a:alpha val="2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29" name="Rectangle 28"/>
          <p:cNvSpPr/>
          <p:nvPr userDrawn="1"/>
        </p:nvSpPr>
        <p:spPr>
          <a:xfrm>
            <a:off x="1" y="6622892"/>
            <a:ext cx="8618771" cy="71983"/>
          </a:xfrm>
          <a:prstGeom prst="rect">
            <a:avLst/>
          </a:prstGeom>
          <a:gradFill flip="none" rotWithShape="1">
            <a:gsLst>
              <a:gs pos="1000">
                <a:schemeClr val="bg1">
                  <a:alpha val="25000"/>
                </a:schemeClr>
              </a:gs>
              <a:gs pos="69000">
                <a:schemeClr val="accent2">
                  <a:lumMod val="60000"/>
                  <a:lumOff val="4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pic>
        <p:nvPicPr>
          <p:cNvPr id="38" name="Image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8771" y="6236662"/>
            <a:ext cx="1157127" cy="473098"/>
          </a:xfrm>
          <a:prstGeom prst="rect">
            <a:avLst/>
          </a:prstGeom>
        </p:spPr>
      </p:pic>
      <p:sp>
        <p:nvSpPr>
          <p:cNvPr id="11" name="Espace réservé de la date 10"/>
          <p:cNvSpPr>
            <a:spLocks noGrp="1"/>
          </p:cNvSpPr>
          <p:nvPr>
            <p:ph type="dt" sz="half" idx="11"/>
          </p:nvPr>
        </p:nvSpPr>
        <p:spPr>
          <a:xfrm>
            <a:off x="-38688" y="6308654"/>
            <a:ext cx="2310999" cy="365040"/>
          </a:xfrm>
        </p:spPr>
        <p:txBody>
          <a:bodyPr/>
          <a:lstStyle>
            <a:lvl1pPr>
              <a:defRPr/>
            </a:lvl1pPr>
          </a:lstStyle>
          <a:p>
            <a:endParaRPr lang="fr-FR" dirty="0"/>
          </a:p>
        </p:txBody>
      </p:sp>
      <p:sp>
        <p:nvSpPr>
          <p:cNvPr id="16" name="Espace réservé du texte 19"/>
          <p:cNvSpPr>
            <a:spLocks noGrp="1"/>
          </p:cNvSpPr>
          <p:nvPr>
            <p:ph type="body" sz="quarter" idx="13" hasCustomPrompt="1"/>
          </p:nvPr>
        </p:nvSpPr>
        <p:spPr>
          <a:xfrm>
            <a:off x="43982" y="25394"/>
            <a:ext cx="9515405" cy="405364"/>
          </a:xfrm>
        </p:spPr>
        <p:txBody>
          <a:bodyPr>
            <a:normAutofit/>
          </a:bodyPr>
          <a:lstStyle>
            <a:lvl1pPr>
              <a:buNone/>
              <a:defRPr sz="2400" b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fr-FR" dirty="0"/>
              <a:t>Titre de la partie et/ou de la sous-partie</a:t>
            </a:r>
          </a:p>
        </p:txBody>
      </p:sp>
      <p:sp>
        <p:nvSpPr>
          <p:cNvPr id="17" name="Espace réservé du contenu 16"/>
          <p:cNvSpPr>
            <a:spLocks noGrp="1"/>
          </p:cNvSpPr>
          <p:nvPr>
            <p:ph idx="1" hasCustomPrompt="1"/>
          </p:nvPr>
        </p:nvSpPr>
        <p:spPr>
          <a:xfrm>
            <a:off x="494439" y="1439268"/>
            <a:ext cx="8915401" cy="434849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1200"/>
              </a:spcBef>
              <a:spcAft>
                <a:spcPts val="600"/>
              </a:spcAft>
              <a:buClr>
                <a:srgbClr val="91D4F1"/>
              </a:buClr>
              <a:buSzPct val="90000"/>
              <a:buFont typeface="Wingdings" pitchFamily="2" charset="2"/>
              <a:buNone/>
              <a:defRPr sz="2000" b="1">
                <a:solidFill>
                  <a:srgbClr val="91D4F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Clr>
                <a:srgbClr val="91D4F1"/>
              </a:buClr>
              <a:buSzPct val="70000"/>
              <a:buFont typeface="Wingdings 2" pitchFamily="18" charset="2"/>
              <a:buNone/>
              <a:defRPr lang="fr-FR" sz="1800" b="0" kern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93479" indent="0">
              <a:spcBef>
                <a:spcPts val="0"/>
              </a:spcBef>
              <a:spcAft>
                <a:spcPts val="600"/>
              </a:spcAft>
              <a:buClr>
                <a:srgbClr val="707070"/>
              </a:buClr>
              <a:buNone/>
              <a:defRPr sz="20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</a:lstStyle>
          <a:p>
            <a:pPr marL="342831" lvl="0" indent="-342831" defTabSz="914217">
              <a:spcBef>
                <a:spcPts val="0"/>
              </a:spcBef>
              <a:spcAft>
                <a:spcPts val="1200"/>
              </a:spcAft>
              <a:buClr>
                <a:srgbClr val="91D4F1"/>
              </a:buClr>
              <a:buSzPct val="90000"/>
              <a:buFont typeface="Wingdings" pitchFamily="2" charset="2"/>
              <a:buChar char=""/>
            </a:pPr>
            <a:r>
              <a:rPr lang="fr-FR" dirty="0"/>
              <a:t>Sous-titre A</a:t>
            </a:r>
          </a:p>
          <a:p>
            <a:pPr lvl="1"/>
            <a:r>
              <a:rPr lang="fr-FR" dirty="0"/>
              <a:t>Argument 1</a:t>
            </a:r>
          </a:p>
          <a:p>
            <a:pPr lvl="1"/>
            <a:r>
              <a:rPr lang="fr-FR" dirty="0"/>
              <a:t>Sous-Argument 1</a:t>
            </a:r>
          </a:p>
          <a:p>
            <a:pPr lvl="1"/>
            <a:r>
              <a:rPr lang="fr-FR" dirty="0"/>
              <a:t>Argument 2</a:t>
            </a:r>
          </a:p>
          <a:p>
            <a:pPr lvl="1"/>
            <a:r>
              <a:rPr lang="fr-FR" dirty="0"/>
              <a:t>Sous-Argument 2</a:t>
            </a:r>
          </a:p>
          <a:p>
            <a:pPr lvl="1"/>
            <a:endParaRPr lang="fr-FR" dirty="0"/>
          </a:p>
          <a:p>
            <a:pPr lvl="0"/>
            <a:r>
              <a:rPr lang="fr-FR" dirty="0"/>
              <a:t>Sous-titre B</a:t>
            </a:r>
          </a:p>
          <a:p>
            <a:pPr lvl="1"/>
            <a:r>
              <a:rPr lang="fr-FR" dirty="0"/>
              <a:t>Argument 1</a:t>
            </a:r>
          </a:p>
          <a:p>
            <a:pPr lvl="1"/>
            <a:r>
              <a:rPr lang="fr-FR" dirty="0"/>
              <a:t>Argument 2</a:t>
            </a:r>
          </a:p>
          <a:p>
            <a:pPr marL="742801" lvl="1" indent="-285693" defTabSz="914217">
              <a:spcBef>
                <a:spcPts val="0"/>
              </a:spcBef>
              <a:spcAft>
                <a:spcPts val="1800"/>
              </a:spcAft>
              <a:buClr>
                <a:srgbClr val="ABDA4D"/>
              </a:buClr>
              <a:buSzPct val="70000"/>
              <a:buFont typeface="Wingdings 2" pitchFamily="18" charset="2"/>
              <a:buChar char=""/>
            </a:pPr>
            <a:endParaRPr lang="fr-FR" sz="2400" dirty="0">
              <a:solidFill>
                <a:prstClr val="black"/>
              </a:solidFill>
              <a:latin typeface="Franklin Gothic Book"/>
            </a:endParaRPr>
          </a:p>
        </p:txBody>
      </p:sp>
      <p:sp>
        <p:nvSpPr>
          <p:cNvPr id="21" name="Espace réservé du pied de page 11"/>
          <p:cNvSpPr>
            <a:spLocks noGrp="1"/>
          </p:cNvSpPr>
          <p:nvPr>
            <p:ph type="ftr" sz="quarter" idx="12"/>
          </p:nvPr>
        </p:nvSpPr>
        <p:spPr>
          <a:xfrm>
            <a:off x="3383962" y="6308654"/>
            <a:ext cx="4376862" cy="365040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22" name="Ellipse 21"/>
          <p:cNvSpPr/>
          <p:nvPr userDrawn="1"/>
        </p:nvSpPr>
        <p:spPr>
          <a:xfrm>
            <a:off x="9164737" y="117398"/>
            <a:ext cx="644362" cy="59476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D9F745C9-6507-4304-B7B9-279ACE0DB9C6}" type="slidenum">
              <a:rPr lang="fr-FR" sz="1600" smtClean="0"/>
              <a:pPr algn="ctr"/>
              <a:t>‹N°›</a:t>
            </a:fld>
            <a:endParaRPr lang="fr-FR" sz="1600" dirty="0"/>
          </a:p>
        </p:txBody>
      </p:sp>
      <p:sp>
        <p:nvSpPr>
          <p:cNvPr id="12" name="Espace réservé du texte 19"/>
          <p:cNvSpPr>
            <a:spLocks noGrp="1"/>
          </p:cNvSpPr>
          <p:nvPr>
            <p:ph type="body" sz="quarter" idx="14" hasCustomPrompt="1"/>
          </p:nvPr>
        </p:nvSpPr>
        <p:spPr>
          <a:xfrm>
            <a:off x="1116811" y="738901"/>
            <a:ext cx="8293029" cy="405364"/>
          </a:xfrm>
        </p:spPr>
        <p:txBody>
          <a:bodyPr>
            <a:normAutofit/>
          </a:bodyPr>
          <a:lstStyle>
            <a:lvl1pPr>
              <a:buFont typeface="Wingdings" panose="05000000000000000000" pitchFamily="2" charset="2"/>
              <a:buChar char="v"/>
              <a:defRPr sz="2400" b="1" cap="sm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fr-FR" dirty="0"/>
              <a:t>Titre</a:t>
            </a:r>
          </a:p>
        </p:txBody>
      </p:sp>
    </p:spTree>
    <p:extLst>
      <p:ext uri="{BB962C8B-B14F-4D97-AF65-F5344CB8AC3E}">
        <p14:creationId xmlns:p14="http://schemas.microsoft.com/office/powerpoint/2010/main" val="3768991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1600204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95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99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57A44-4D2E-3546-8A94-A147F5BFDC69}" type="slidenum">
              <a:rPr lang="fr-FR" smtClean="0"/>
              <a:t>‹N°›</a:t>
            </a:fld>
            <a:endParaRPr lang="fr-FR"/>
          </a:p>
        </p:txBody>
      </p:sp>
      <p:sp>
        <p:nvSpPr>
          <p:cNvPr id="21" name="Rectangle 20"/>
          <p:cNvSpPr/>
          <p:nvPr userDrawn="1"/>
        </p:nvSpPr>
        <p:spPr>
          <a:xfrm>
            <a:off x="0" y="393391"/>
            <a:ext cx="9906000" cy="5659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293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7" r:id="rId5"/>
    <p:sldLayoutId id="2147483698" r:id="rId6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maios.com/fr/e-Cours/e-MRI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gif"/><Relationship Id="rId5" Type="http://schemas.openxmlformats.org/officeDocument/2006/relationships/hyperlink" Target="https://www.imaios.com/fr/e-Cours/e-MRI/Signal-RMN-et-Contraste-de-base/enregistrement-signal" TargetMode="Externa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7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wmf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maios.com/fr/e-Cours/e-MRI/Signal-RMN-et-Contraste-de-base/TR-ponderation-T1" TargetMode="Externa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maios.com/fr/e-Cours/e-MRI/Signal-RMN-et-Contraste-de-base/TE-ponderation-T2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4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gif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gif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gif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2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3.png"/><Relationship Id="rId4" Type="http://schemas.openxmlformats.org/officeDocument/2006/relationships/image" Target="../media/image7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65.png"/><Relationship Id="rId2" Type="http://schemas.openxmlformats.org/officeDocument/2006/relationships/video" Target="../media/media3.avi"/><Relationship Id="rId1" Type="http://schemas.microsoft.com/office/2007/relationships/media" Target="../media/media3.avi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notesSlide" Target="../notesSlides/notesSlide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68.png"/><Relationship Id="rId5" Type="http://schemas.openxmlformats.org/officeDocument/2006/relationships/image" Target="../media/image77.png"/><Relationship Id="rId4" Type="http://schemas.openxmlformats.org/officeDocument/2006/relationships/notesSlide" Target="../notesSlides/notesSlide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2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notesSlide" Target="../notesSlides/notesSlide10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8.pn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0" y="2064789"/>
            <a:ext cx="9906000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latin typeface="Arial" panose="020B0604020202020204" pitchFamily="34" charset="0"/>
                <a:cs typeface="Arial" panose="020B0604020202020204" pitchFamily="34" charset="0"/>
              </a:rPr>
              <a:t>UE 832</a:t>
            </a:r>
          </a:p>
          <a:p>
            <a:pPr algn="ctr"/>
            <a:r>
              <a:rPr lang="fr-FR" sz="3200" b="1" dirty="0">
                <a:latin typeface="Arial" panose="020B0604020202020204" pitchFamily="34" charset="0"/>
                <a:cs typeface="Arial" panose="020B0604020202020204" pitchFamily="34" charset="0"/>
              </a:rPr>
              <a:t>Imagerie par Résonance Magnétique</a:t>
            </a:r>
          </a:p>
          <a:p>
            <a:pPr algn="ctr"/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Contraste en IRM</a:t>
            </a:r>
          </a:p>
          <a:p>
            <a:pPr algn="ctr"/>
            <a:endParaRPr lang="fr-F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2400" i="1" dirty="0">
                <a:latin typeface="Arial" panose="020B0604020202020204" pitchFamily="34" charset="0"/>
                <a:cs typeface="Arial" panose="020B0604020202020204" pitchFamily="34" charset="0"/>
              </a:rPr>
              <a:t>Pauline Lefebvre</a:t>
            </a:r>
          </a:p>
          <a:p>
            <a:pPr algn="ctr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pauline.lefebvre@univ-lorraine.fr</a:t>
            </a:r>
            <a:br>
              <a:rPr lang="fr-FR" sz="24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2400">
                <a:latin typeface="Arial" panose="020B0604020202020204" pitchFamily="34" charset="0"/>
                <a:cs typeface="Arial" panose="020B0604020202020204" pitchFamily="34" charset="0"/>
              </a:rPr>
              <a:t>Janvier 2026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74190B2-1E51-4589-A275-EB4597109D1E}"/>
              </a:ext>
            </a:extLst>
          </p:cNvPr>
          <p:cNvSpPr/>
          <p:nvPr/>
        </p:nvSpPr>
        <p:spPr>
          <a:xfrm>
            <a:off x="4781955" y="5926856"/>
            <a:ext cx="4953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>
                <a:hlinkClick r:id="rId3"/>
              </a:rPr>
              <a:t>Cours d'IRM (Imagerie par résonance magnétique) en ligne (imaios.com)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423558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B9DE9BC7-3E70-48FC-8C6E-5B603F9A2A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10</a:t>
            </a:fld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6B4516B-9AE1-4A3E-BEE5-7EAC4D074609}"/>
              </a:ext>
            </a:extLst>
          </p:cNvPr>
          <p:cNvSpPr txBox="1"/>
          <p:nvPr/>
        </p:nvSpPr>
        <p:spPr>
          <a:xfrm>
            <a:off x="211135" y="1292993"/>
            <a:ext cx="6141925" cy="124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Font typeface="Wingdings" charset="0"/>
              <a:buChar char="Ä"/>
              <a:defRPr/>
            </a:pPr>
            <a:r>
              <a:rPr lang="fr-FR" b="1" dirty="0"/>
              <a:t>Paramètres d’acquisition </a:t>
            </a:r>
            <a:r>
              <a:rPr lang="fr-FR" dirty="0"/>
              <a:t>(TE, TR et </a:t>
            </a:r>
            <a:r>
              <a:rPr lang="el-GR" dirty="0"/>
              <a:t>α</a:t>
            </a:r>
            <a:r>
              <a:rPr lang="fr-FR" dirty="0"/>
              <a:t>)</a:t>
            </a: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defRPr/>
            </a:pPr>
            <a:endParaRPr lang="fr-FR" dirty="0"/>
          </a:p>
          <a:p>
            <a:pPr marL="800100" lvl="1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Font typeface="Wingdings" charset="0"/>
              <a:buChar char="Ä"/>
              <a:defRPr/>
            </a:pPr>
            <a:r>
              <a:rPr lang="fr-FR" sz="1600" dirty="0"/>
              <a:t>Exemple de la séquence écho gradient</a:t>
            </a:r>
          </a:p>
          <a:p>
            <a:pPr algn="just"/>
            <a:endParaRPr lang="fr-FR" sz="1600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9B383F-5C02-4D49-BF00-35EEC96AC927}"/>
              </a:ext>
            </a:extLst>
          </p:cNvPr>
          <p:cNvSpPr txBox="1"/>
          <p:nvPr/>
        </p:nvSpPr>
        <p:spPr>
          <a:xfrm>
            <a:off x="1192028" y="4605263"/>
            <a:ext cx="34514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i="1" dirty="0"/>
              <a:t>Chronogramme de la séquence (sans la représentation des gradients)</a:t>
            </a:r>
          </a:p>
        </p:txBody>
      </p:sp>
      <p:sp>
        <p:nvSpPr>
          <p:cNvPr id="9" name="Espace réservé du contenu 1">
            <a:extLst>
              <a:ext uri="{FF2B5EF4-FFF2-40B4-BE49-F238E27FC236}">
                <a16:creationId xmlns:a16="http://schemas.microsoft.com/office/drawing/2014/main" id="{5FB2A925-8268-401F-AC8F-2F52CA112D97}"/>
              </a:ext>
            </a:extLst>
          </p:cNvPr>
          <p:cNvSpPr txBox="1">
            <a:spLocks/>
          </p:cNvSpPr>
          <p:nvPr/>
        </p:nvSpPr>
        <p:spPr>
          <a:xfrm>
            <a:off x="5262562" y="2558865"/>
            <a:ext cx="4643438" cy="23762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marR="0" lvl="1" indent="-457200" fontAlgn="auto">
              <a:lnSpc>
                <a:spcPct val="100000"/>
              </a:lnSpc>
              <a:spcAft>
                <a:spcPts val="600"/>
              </a:spcAft>
              <a:buClr>
                <a:srgbClr val="91D4F1"/>
              </a:buClr>
              <a:buSzPct val="70000"/>
              <a:buFont typeface="Wingdings 2" pitchFamily="18" charset="2"/>
              <a:buChar char=""/>
              <a:defRPr/>
            </a:pPr>
            <a:r>
              <a:rPr lang="fr-FR" sz="1700" b="1" dirty="0">
                <a:solidFill>
                  <a:srgbClr val="7030A0"/>
                </a:solidFill>
              </a:rPr>
              <a:t>TE = temps d’écho </a:t>
            </a:r>
          </a:p>
          <a:p>
            <a:pPr marL="372629" marR="0" lvl="0" indent="-372629" algn="l" defTabSz="9936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1D4F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fr-FR" sz="1700" dirty="0">
                <a:solidFill>
                  <a:srgbClr val="7030A0"/>
                </a:solidFill>
              </a:rPr>
              <a:t>T</a:t>
            </a:r>
            <a:r>
              <a:rPr kumimoji="0" lang="fr-FR" sz="170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emps</a:t>
            </a:r>
            <a:r>
              <a:rPr kumimoji="0" lang="fr-FR" sz="170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entre l’excitation RF et l’acquisition</a:t>
            </a:r>
          </a:p>
          <a:p>
            <a:pPr marL="457200" lvl="1" indent="-457200">
              <a:spcBef>
                <a:spcPct val="20000"/>
              </a:spcBef>
              <a:spcAft>
                <a:spcPts val="600"/>
              </a:spcAft>
              <a:buClr>
                <a:srgbClr val="91D4F1"/>
              </a:buClr>
              <a:buSzPct val="70000"/>
              <a:buFont typeface="Wingdings 2" pitchFamily="18" charset="2"/>
              <a:buChar char=""/>
              <a:tabLst/>
            </a:pPr>
            <a:r>
              <a:rPr lang="fr-FR" sz="1700" b="1" dirty="0">
                <a:solidFill>
                  <a:schemeClr val="accent3">
                    <a:lumMod val="75000"/>
                  </a:schemeClr>
                </a:solidFill>
              </a:rPr>
              <a:t>TR = temps de répétition</a:t>
            </a:r>
          </a:p>
          <a:p>
            <a:pPr marL="372629" marR="0" lvl="0" indent="-372629" algn="l" defTabSz="9936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1D4F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fr-FR" sz="1700" dirty="0">
                <a:solidFill>
                  <a:schemeClr val="accent3">
                    <a:lumMod val="75000"/>
                  </a:schemeClr>
                </a:solidFill>
              </a:rPr>
              <a:t>T</a:t>
            </a:r>
            <a:r>
              <a:rPr kumimoji="0" lang="fr-FR" sz="1700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emps</a:t>
            </a:r>
            <a:r>
              <a:rPr kumimoji="0" lang="fr-FR" sz="170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entre 2 excitations RF</a:t>
            </a:r>
          </a:p>
          <a:p>
            <a:pPr marL="457200" lvl="1" indent="-457200">
              <a:spcBef>
                <a:spcPct val="20000"/>
              </a:spcBef>
              <a:spcAft>
                <a:spcPts val="600"/>
              </a:spcAft>
              <a:buClr>
                <a:srgbClr val="91D4F1"/>
              </a:buClr>
              <a:buSzPct val="70000"/>
              <a:buFont typeface="Wingdings 2" pitchFamily="18" charset="2"/>
              <a:buChar char=""/>
            </a:pPr>
            <a:r>
              <a:rPr lang="fr-FR" sz="1700" b="1" dirty="0"/>
              <a:t>α = angle de bascule</a:t>
            </a:r>
          </a:p>
          <a:p>
            <a:pPr marL="372629" indent="-372629">
              <a:spcBef>
                <a:spcPct val="20000"/>
              </a:spcBef>
              <a:spcAft>
                <a:spcPts val="600"/>
              </a:spcAft>
              <a:buClr>
                <a:srgbClr val="91D4F1"/>
              </a:buClr>
              <a:buSzPct val="90000"/>
            </a:pPr>
            <a:r>
              <a:rPr lang="fr-FR" sz="1700" dirty="0"/>
              <a:t>Défini par l’onde RF</a:t>
            </a:r>
          </a:p>
          <a:p>
            <a:pPr marL="372629" marR="0" lvl="0" indent="-372629" algn="l" defTabSz="9936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1D4F1"/>
              </a:buClr>
              <a:buSzPct val="90000"/>
              <a:buFont typeface="Wingdings" pitchFamily="2" charset="2"/>
              <a:buNone/>
              <a:tabLst/>
              <a:defRPr/>
            </a:pP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00CC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72629" marR="0" lvl="0" indent="-372629" algn="l" defTabSz="9936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1D4F1"/>
              </a:buClr>
              <a:buSzPct val="90000"/>
              <a:buFont typeface="Wingdings" pitchFamily="2" charset="2"/>
              <a:buNone/>
              <a:tabLst/>
              <a:defRPr/>
            </a:pP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00CC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72629" marR="0" lvl="0" indent="-372629" algn="l" defTabSz="9936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1D4F1"/>
              </a:buClr>
              <a:buSzPct val="90000"/>
              <a:buFont typeface="Wingdings" pitchFamily="2" charset="2"/>
              <a:buNone/>
              <a:tabLst/>
              <a:defRPr/>
            </a:pP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91D4F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55BB8F47-6DFA-4385-972F-7EB3BBCD7786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Rappel sur les séquences en IRM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B80902AE-831D-4051-8014-E2FF35B12523}"/>
              </a:ext>
            </a:extLst>
          </p:cNvPr>
          <p:cNvGrpSpPr/>
          <p:nvPr/>
        </p:nvGrpSpPr>
        <p:grpSpPr>
          <a:xfrm>
            <a:off x="892922" y="2652938"/>
            <a:ext cx="3534522" cy="1716710"/>
            <a:chOff x="892922" y="2652938"/>
            <a:chExt cx="3534522" cy="1716710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07699E09-FAFC-4EF9-ABB4-E483C01835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69973"/>
            <a:stretch/>
          </p:blipFill>
          <p:spPr>
            <a:xfrm>
              <a:off x="892922" y="2652938"/>
              <a:ext cx="3534522" cy="986733"/>
            </a:xfrm>
            <a:prstGeom prst="rect">
              <a:avLst/>
            </a:prstGeom>
          </p:spPr>
        </p:pic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2C18103D-470D-45FE-964A-8E01EAC3B5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77723"/>
            <a:stretch/>
          </p:blipFill>
          <p:spPr>
            <a:xfrm>
              <a:off x="892922" y="3637591"/>
              <a:ext cx="3534522" cy="7320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427641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B9DE9BC7-3E70-48FC-8C6E-5B603F9A2A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11</a:t>
            </a:fld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6B4516B-9AE1-4A3E-BEE5-7EAC4D074609}"/>
              </a:ext>
            </a:extLst>
          </p:cNvPr>
          <p:cNvSpPr txBox="1"/>
          <p:nvPr/>
        </p:nvSpPr>
        <p:spPr>
          <a:xfrm>
            <a:off x="211135" y="1292993"/>
            <a:ext cx="727439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Font typeface="Wingdings" charset="0"/>
              <a:buChar char="Ä"/>
              <a:defRPr/>
            </a:pPr>
            <a:r>
              <a:rPr lang="fr-FR" dirty="0"/>
              <a:t>Réglage du TE et du TR : exemple sur l’interface d’acquisition </a:t>
            </a:r>
            <a:r>
              <a:rPr lang="fr-FR" b="1" i="1" dirty="0"/>
              <a:t>Siemens</a:t>
            </a:r>
          </a:p>
          <a:p>
            <a:pPr algn="just"/>
            <a:endParaRPr lang="fr-FR" sz="16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C90E575-721B-43AA-8F16-DC6FF064AF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2925" y="1818899"/>
            <a:ext cx="5965003" cy="4763905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9988D935-0CA8-4EFC-9080-39484F097A06}"/>
              </a:ext>
            </a:extLst>
          </p:cNvPr>
          <p:cNvSpPr/>
          <p:nvPr/>
        </p:nvSpPr>
        <p:spPr>
          <a:xfrm>
            <a:off x="6204697" y="5029200"/>
            <a:ext cx="1008112" cy="46561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F53BDA3E-00CD-45A1-BE20-795A89183684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Rappel sur les séquences en IRM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1862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6C5E039-E422-4C34-BA81-A34772D3F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12</a:t>
            </a:fld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99B2FFF-49ED-4C30-9A91-CEB17CD10EFF}"/>
              </a:ext>
            </a:extLst>
          </p:cNvPr>
          <p:cNvSpPr txBox="1"/>
          <p:nvPr/>
        </p:nvSpPr>
        <p:spPr>
          <a:xfrm>
            <a:off x="287604" y="1494406"/>
            <a:ext cx="93307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Contraste, pondération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Principe du contraste en IRM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Rappel sur les séquences : TE, TR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>
              <a:buAutoNum type="alphaLcPeriod"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Rappel sur la relaxation du signal : T1, T2</a:t>
            </a:r>
          </a:p>
          <a:p>
            <a:pPr marL="971550" lvl="1" indent="-514350">
              <a:buFontTx/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Rappel sur la réception du signal et séquences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Pondérations T1, T2, DP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Autres contrastes : inversion récupération / suppression de la graisse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83E72BF-D938-49D7-98F2-3B655141605B}"/>
              </a:ext>
            </a:extLst>
          </p:cNvPr>
          <p:cNvSpPr txBox="1"/>
          <p:nvPr/>
        </p:nvSpPr>
        <p:spPr>
          <a:xfrm>
            <a:off x="287604" y="3687761"/>
            <a:ext cx="933079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fr-FR" sz="20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Rehaussement de contraste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 de l’injection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Principe de fonctionnement du rehaussement de contraste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Agents paramagnétiques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Agents </a:t>
            </a:r>
            <a:r>
              <a:rPr lang="fr-FR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superparamagnétiques</a:t>
            </a:r>
            <a:endParaRPr lang="fr-FR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Autres produits de contraste</a:t>
            </a:r>
          </a:p>
        </p:txBody>
      </p:sp>
    </p:spTree>
    <p:extLst>
      <p:ext uri="{BB962C8B-B14F-4D97-AF65-F5344CB8AC3E}">
        <p14:creationId xmlns:p14="http://schemas.microsoft.com/office/powerpoint/2010/main" val="35580080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B9DE9BC7-3E70-48FC-8C6E-5B603F9A2A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13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D6F0436A-D374-4954-A051-5AD73FE99178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Relaxation du signal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12" name="Espace réservé du contenu 2">
            <a:extLst>
              <a:ext uri="{FF2B5EF4-FFF2-40B4-BE49-F238E27FC236}">
                <a16:creationId xmlns:a16="http://schemas.microsoft.com/office/drawing/2014/main" id="{4792498E-1A67-41FC-A29A-E79B42B5FA99}"/>
              </a:ext>
            </a:extLst>
          </p:cNvPr>
          <p:cNvSpPr txBox="1">
            <a:spLocks/>
          </p:cNvSpPr>
          <p:nvPr/>
        </p:nvSpPr>
        <p:spPr>
          <a:xfrm>
            <a:off x="155449" y="1161172"/>
            <a:ext cx="9400927" cy="48001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2000" b="0" kern="0" dirty="0">
                <a:ea typeface="ＭＳ Ｐゴシック"/>
              </a:rPr>
              <a:t>Temps T1 et T2 :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512AD1EE-4D4D-4056-A4CF-C14E2779B1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01"/>
          <a:stretch/>
        </p:blipFill>
        <p:spPr>
          <a:xfrm>
            <a:off x="836391" y="2428350"/>
            <a:ext cx="2417732" cy="2364424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A6F7AA0-D7D2-4F9E-A9D5-6F615BB481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0732" y="2185393"/>
            <a:ext cx="2576858" cy="182123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2E1DFA5A-64AF-455F-8656-E54F17B48B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5439" y="4507284"/>
            <a:ext cx="2227443" cy="1958841"/>
          </a:xfrm>
          <a:prstGeom prst="rect">
            <a:avLst/>
          </a:prstGeom>
        </p:spPr>
      </p:pic>
      <p:sp>
        <p:nvSpPr>
          <p:cNvPr id="21" name="Flèche : droite 20">
            <a:extLst>
              <a:ext uri="{FF2B5EF4-FFF2-40B4-BE49-F238E27FC236}">
                <a16:creationId xmlns:a16="http://schemas.microsoft.com/office/drawing/2014/main" id="{19FFDDF6-E3F2-41A3-85C1-3C6FBDD42157}"/>
              </a:ext>
            </a:extLst>
          </p:cNvPr>
          <p:cNvSpPr/>
          <p:nvPr/>
        </p:nvSpPr>
        <p:spPr>
          <a:xfrm rot="19571975">
            <a:off x="3494356" y="3126102"/>
            <a:ext cx="1862975" cy="2242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Flèche : droite 21">
            <a:extLst>
              <a:ext uri="{FF2B5EF4-FFF2-40B4-BE49-F238E27FC236}">
                <a16:creationId xmlns:a16="http://schemas.microsoft.com/office/drawing/2014/main" id="{9935FD05-0F9A-4D60-8888-119886371E16}"/>
              </a:ext>
            </a:extLst>
          </p:cNvPr>
          <p:cNvSpPr/>
          <p:nvPr/>
        </p:nvSpPr>
        <p:spPr>
          <a:xfrm rot="2036703">
            <a:off x="3487856" y="4768815"/>
            <a:ext cx="1926619" cy="2242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EE440A52-3767-4311-B75E-5BCCDE990F2D}"/>
              </a:ext>
            </a:extLst>
          </p:cNvPr>
          <p:cNvSpPr txBox="1"/>
          <p:nvPr/>
        </p:nvSpPr>
        <p:spPr>
          <a:xfrm>
            <a:off x="3010829" y="4978890"/>
            <a:ext cx="1354904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Décroissance en T</a:t>
            </a:r>
            <a:r>
              <a:rPr lang="fr-FR" sz="1600" baseline="-25000" dirty="0"/>
              <a:t>2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3FB2FBD9-2375-4A43-86A6-499D6746E697}"/>
              </a:ext>
            </a:extLst>
          </p:cNvPr>
          <p:cNvSpPr txBox="1"/>
          <p:nvPr/>
        </p:nvSpPr>
        <p:spPr>
          <a:xfrm>
            <a:off x="3010828" y="2370946"/>
            <a:ext cx="1512152" cy="3385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Repousse en T</a:t>
            </a:r>
            <a:r>
              <a:rPr lang="fr-FR" sz="1600" baseline="-25000" dirty="0"/>
              <a:t>1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24CE58C7-018A-4EF2-B72D-F072FBC8EDB0}"/>
              </a:ext>
            </a:extLst>
          </p:cNvPr>
          <p:cNvSpPr txBox="1"/>
          <p:nvPr/>
        </p:nvSpPr>
        <p:spPr>
          <a:xfrm>
            <a:off x="5685165" y="1846839"/>
            <a:ext cx="38291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/>
              <a:t>Relaxation longitudinale = le long de l’axe z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2210A335-E937-4ADF-A6E3-95292B81C347}"/>
              </a:ext>
            </a:extLst>
          </p:cNvPr>
          <p:cNvSpPr txBox="1"/>
          <p:nvPr/>
        </p:nvSpPr>
        <p:spPr>
          <a:xfrm>
            <a:off x="5766918" y="4212283"/>
            <a:ext cx="36157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/>
              <a:t>Relaxation transversale = dans le plan </a:t>
            </a:r>
            <a:r>
              <a:rPr lang="fr-FR" sz="1600" b="1" i="1" dirty="0" err="1"/>
              <a:t>xy</a:t>
            </a:r>
            <a:endParaRPr lang="fr-FR" sz="1600" b="1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D393877-B3B7-4A02-B191-E905E8DD4270}"/>
              </a:ext>
            </a:extLst>
          </p:cNvPr>
          <p:cNvSpPr/>
          <p:nvPr/>
        </p:nvSpPr>
        <p:spPr>
          <a:xfrm>
            <a:off x="155449" y="6281459"/>
            <a:ext cx="305994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dirty="0">
                <a:hlinkClick r:id="rId5"/>
              </a:rPr>
              <a:t>Enregistrement du signal en IRM (imaios.com)</a:t>
            </a:r>
            <a:endParaRPr lang="fr-FR" sz="1200" dirty="0"/>
          </a:p>
        </p:txBody>
      </p:sp>
      <p:pic>
        <p:nvPicPr>
          <p:cNvPr id="15" name="Picture 5" descr="C:\Users\JSLO\Documents\Enseignement\relaxation.gif">
            <a:extLst>
              <a:ext uri="{FF2B5EF4-FFF2-40B4-BE49-F238E27FC236}">
                <a16:creationId xmlns:a16="http://schemas.microsoft.com/office/drawing/2014/main" id="{84F057BA-DAB8-47A0-9019-B8A8B8A3437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3110" y="1638396"/>
            <a:ext cx="1424413" cy="1240797"/>
          </a:xfrm>
          <a:prstGeom prst="rect">
            <a:avLst/>
          </a:prstGeom>
          <a:noFill/>
        </p:spPr>
      </p:pic>
      <p:sp>
        <p:nvSpPr>
          <p:cNvPr id="16" name="Cœur 15">
            <a:extLst>
              <a:ext uri="{FF2B5EF4-FFF2-40B4-BE49-F238E27FC236}">
                <a16:creationId xmlns:a16="http://schemas.microsoft.com/office/drawing/2014/main" id="{9D3942D1-345F-4E03-8657-D5F72121C172}"/>
              </a:ext>
            </a:extLst>
          </p:cNvPr>
          <p:cNvSpPr/>
          <p:nvPr/>
        </p:nvSpPr>
        <p:spPr>
          <a:xfrm>
            <a:off x="8854384" y="3023072"/>
            <a:ext cx="430449" cy="351532"/>
          </a:xfrm>
          <a:prstGeom prst="heart">
            <a:avLst/>
          </a:prstGeom>
          <a:solidFill>
            <a:schemeClr val="accent2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Cœur 16">
            <a:extLst>
              <a:ext uri="{FF2B5EF4-FFF2-40B4-BE49-F238E27FC236}">
                <a16:creationId xmlns:a16="http://schemas.microsoft.com/office/drawing/2014/main" id="{D1AD7F9A-659D-4366-A1F6-7F13899D47D7}"/>
              </a:ext>
            </a:extLst>
          </p:cNvPr>
          <p:cNvSpPr/>
          <p:nvPr/>
        </p:nvSpPr>
        <p:spPr>
          <a:xfrm>
            <a:off x="8854383" y="5387899"/>
            <a:ext cx="430449" cy="351532"/>
          </a:xfrm>
          <a:prstGeom prst="heart">
            <a:avLst/>
          </a:prstGeom>
          <a:solidFill>
            <a:schemeClr val="accent2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81756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6C5E039-E422-4C34-BA81-A34772D3F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14</a:t>
            </a:fld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4ECCDB8-23EB-44AA-9FA8-4F318A2EB6C9}"/>
              </a:ext>
            </a:extLst>
          </p:cNvPr>
          <p:cNvSpPr txBox="1"/>
          <p:nvPr/>
        </p:nvSpPr>
        <p:spPr>
          <a:xfrm>
            <a:off x="287604" y="1514504"/>
            <a:ext cx="93307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Contraste, pondération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Principe du contraste en IRM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Rappel sur les séquences : TE, TR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Rappel sur la relaxation du signal : T1, T2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>
              <a:buFont typeface="+mj-lt"/>
              <a:buAutoNum type="alphaLcPeriod"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Rappel sur la réception du signal et séquences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Pondérations T1, T2, DP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Autres contrastes : inversion récupération / suppression de la graisse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6FF9360-7C44-4215-8674-9B6C11E42CCF}"/>
              </a:ext>
            </a:extLst>
          </p:cNvPr>
          <p:cNvSpPr txBox="1"/>
          <p:nvPr/>
        </p:nvSpPr>
        <p:spPr>
          <a:xfrm>
            <a:off x="287604" y="3707859"/>
            <a:ext cx="933079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fr-FR" sz="20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Rehaussement de contraste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 de l’injection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Principe de fonctionnement du rehaussement de contraste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Agents paramagnétiques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Agents </a:t>
            </a:r>
            <a:r>
              <a:rPr lang="fr-FR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superparamagnétiques</a:t>
            </a:r>
            <a:endParaRPr lang="fr-FR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Autres produits de contraste</a:t>
            </a:r>
          </a:p>
        </p:txBody>
      </p:sp>
    </p:spTree>
    <p:extLst>
      <p:ext uri="{BB962C8B-B14F-4D97-AF65-F5344CB8AC3E}">
        <p14:creationId xmlns:p14="http://schemas.microsoft.com/office/powerpoint/2010/main" val="37426528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B9DE9BC7-3E70-48FC-8C6E-5B603F9A2A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15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D6F0436A-D374-4954-A051-5AD73FE99178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Réception du signal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0EB37C69-F8B6-4419-81EC-37822C792C63}"/>
              </a:ext>
            </a:extLst>
          </p:cNvPr>
          <p:cNvSpPr txBox="1">
            <a:spLocks/>
          </p:cNvSpPr>
          <p:nvPr/>
        </p:nvSpPr>
        <p:spPr>
          <a:xfrm>
            <a:off x="155449" y="1161172"/>
            <a:ext cx="9400927" cy="48001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2000" b="0" kern="0" dirty="0">
                <a:ea typeface="ＭＳ Ｐゴシック"/>
              </a:rPr>
              <a:t>Quel signal récupère-t-on en IRM ? </a:t>
            </a:r>
            <a:endParaRPr lang="fr-FR" sz="2000" b="0" kern="0" dirty="0">
              <a:solidFill>
                <a:schemeClr val="accent6"/>
              </a:solidFill>
              <a:ea typeface="ＭＳ Ｐゴシック"/>
            </a:endParaRP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A783C3E-1474-4C7B-BDCD-E0B6BACEFD63}"/>
              </a:ext>
            </a:extLst>
          </p:cNvPr>
          <p:cNvSpPr txBox="1">
            <a:spLocks/>
          </p:cNvSpPr>
          <p:nvPr/>
        </p:nvSpPr>
        <p:spPr>
          <a:xfrm>
            <a:off x="1044402" y="6238106"/>
            <a:ext cx="6120680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b="1" i="1"/>
              <a:t>MRI questions.com</a:t>
            </a:r>
          </a:p>
          <a:p>
            <a:r>
              <a:rPr lang="fr-FR" sz="1100" b="1" i="1"/>
              <a:t>Comprendre l’IRM, Manuel d’auto-apprentissage, 7</a:t>
            </a:r>
            <a:r>
              <a:rPr lang="fr-FR" sz="1100" b="1" i="1" baseline="30000"/>
              <a:t>e</a:t>
            </a:r>
            <a:r>
              <a:rPr lang="fr-FR" sz="1100" b="1" i="1"/>
              <a:t> édition 2011</a:t>
            </a:r>
            <a:endParaRPr lang="fr-FR" sz="1100" b="1" i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153DAEE-7F5B-481C-B640-5C670F630F21}"/>
              </a:ext>
            </a:extLst>
          </p:cNvPr>
          <p:cNvSpPr/>
          <p:nvPr/>
        </p:nvSpPr>
        <p:spPr>
          <a:xfrm>
            <a:off x="7021066" y="4077866"/>
            <a:ext cx="93610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3" descr="relax_labframe_tournant.png">
            <a:extLst>
              <a:ext uri="{FF2B5EF4-FFF2-40B4-BE49-F238E27FC236}">
                <a16:creationId xmlns:a16="http://schemas.microsoft.com/office/drawing/2014/main" id="{AF0BF5B5-AD26-403C-8929-ED64F73F405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r="51363"/>
          <a:stretch>
            <a:fillRect/>
          </a:stretch>
        </p:blipFill>
        <p:spPr bwMode="auto">
          <a:xfrm>
            <a:off x="3231271" y="1760329"/>
            <a:ext cx="1721729" cy="203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C:\Users\JSLO\Documents\Enseignement\relaxation.gif">
            <a:extLst>
              <a:ext uri="{FF2B5EF4-FFF2-40B4-BE49-F238E27FC236}">
                <a16:creationId xmlns:a16="http://schemas.microsoft.com/office/drawing/2014/main" id="{3C98611B-8BD2-47F1-9B1D-42E9AE26AA6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0346" y="2244051"/>
            <a:ext cx="1691866" cy="1473774"/>
          </a:xfrm>
          <a:prstGeom prst="rect">
            <a:avLst/>
          </a:prstGeom>
          <a:noFill/>
        </p:spPr>
      </p:pic>
      <p:sp>
        <p:nvSpPr>
          <p:cNvPr id="10" name="Accolade fermante 9">
            <a:extLst>
              <a:ext uri="{FF2B5EF4-FFF2-40B4-BE49-F238E27FC236}">
                <a16:creationId xmlns:a16="http://schemas.microsoft.com/office/drawing/2014/main" id="{16E9DFE8-448C-491D-9F31-5D9914E054C0}"/>
              </a:ext>
            </a:extLst>
          </p:cNvPr>
          <p:cNvSpPr/>
          <p:nvPr/>
        </p:nvSpPr>
        <p:spPr>
          <a:xfrm>
            <a:off x="5148858" y="1760328"/>
            <a:ext cx="432048" cy="2083591"/>
          </a:xfrm>
          <a:prstGeom prst="rightBrace">
            <a:avLst>
              <a:gd name="adj1" fmla="val 14380"/>
              <a:gd name="adj2" fmla="val 4958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6B40C43-F05F-4949-9476-4F7C86A16018}"/>
              </a:ext>
            </a:extLst>
          </p:cNvPr>
          <p:cNvSpPr txBox="1"/>
          <p:nvPr/>
        </p:nvSpPr>
        <p:spPr>
          <a:xfrm>
            <a:off x="5796930" y="2325854"/>
            <a:ext cx="3911846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/>
              <a:t>Repousse de M (</a:t>
            </a:r>
            <a:r>
              <a:rPr lang="fr-FR" dirty="0" err="1">
                <a:solidFill>
                  <a:schemeClr val="accent6">
                    <a:lumMod val="50000"/>
                  </a:schemeClr>
                </a:solidFill>
              </a:rPr>
              <a:t>Mz</a:t>
            </a:r>
            <a:r>
              <a:rPr lang="fr-FR" dirty="0"/>
              <a:t> et </a:t>
            </a:r>
            <a:r>
              <a:rPr lang="fr-FR" dirty="0" err="1">
                <a:solidFill>
                  <a:schemeClr val="accent6"/>
                </a:solidFill>
              </a:rPr>
              <a:t>Mxy</a:t>
            </a:r>
            <a:r>
              <a:rPr lang="fr-FR" dirty="0"/>
              <a:t>)</a:t>
            </a:r>
          </a:p>
          <a:p>
            <a:pPr algn="ctr"/>
            <a:r>
              <a:rPr lang="fr-FR" b="1" dirty="0"/>
              <a:t>On ne peut mesurer que </a:t>
            </a:r>
            <a:r>
              <a:rPr lang="fr-FR" b="1" dirty="0" err="1">
                <a:solidFill>
                  <a:schemeClr val="accent6"/>
                </a:solidFill>
              </a:rPr>
              <a:t>Mxy</a:t>
            </a:r>
            <a:r>
              <a:rPr lang="fr-FR" b="1" dirty="0">
                <a:solidFill>
                  <a:schemeClr val="accent6"/>
                </a:solidFill>
              </a:rPr>
              <a:t> </a:t>
            </a:r>
            <a:r>
              <a:rPr lang="fr-FR" b="1" dirty="0"/>
              <a:t>en IRM </a:t>
            </a:r>
            <a:r>
              <a:rPr lang="fr-FR" dirty="0">
                <a:sym typeface="Wingdings" panose="05000000000000000000" pitchFamily="2" charset="2"/>
              </a:rPr>
              <a:t> caractérisée par le T2</a:t>
            </a:r>
            <a:endParaRPr lang="fr-FR" dirty="0"/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BB0E8498-C5EC-411A-99CE-CDE327418B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t="11853" r="2146" b="57008"/>
          <a:stretch>
            <a:fillRect/>
          </a:stretch>
        </p:blipFill>
        <p:spPr bwMode="auto">
          <a:xfrm>
            <a:off x="252313" y="4293890"/>
            <a:ext cx="4248473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1">
            <a:extLst>
              <a:ext uri="{FF2B5EF4-FFF2-40B4-BE49-F238E27FC236}">
                <a16:creationId xmlns:a16="http://schemas.microsoft.com/office/drawing/2014/main" id="{37328169-D29F-49D2-8AE9-E460A3BB0F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 t="42992" r="1887" b="18397"/>
          <a:stretch>
            <a:fillRect/>
          </a:stretch>
        </p:blipFill>
        <p:spPr bwMode="auto">
          <a:xfrm>
            <a:off x="5004842" y="4221882"/>
            <a:ext cx="3744416" cy="1962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48BDA721-6FCB-4C9B-A810-B28FF3E92F96}"/>
              </a:ext>
            </a:extLst>
          </p:cNvPr>
          <p:cNvGrpSpPr/>
          <p:nvPr/>
        </p:nvGrpSpPr>
        <p:grpSpPr>
          <a:xfrm>
            <a:off x="5238633" y="4653929"/>
            <a:ext cx="1062353" cy="1152129"/>
            <a:chOff x="3996730" y="4077866"/>
            <a:chExt cx="1062353" cy="1152129"/>
          </a:xfrm>
        </p:grpSpPr>
        <p:pic>
          <p:nvPicPr>
            <p:cNvPr id="15" name="Picture 2">
              <a:extLst>
                <a:ext uri="{FF2B5EF4-FFF2-40B4-BE49-F238E27FC236}">
                  <a16:creationId xmlns:a16="http://schemas.microsoft.com/office/drawing/2014/main" id="{F03624D0-1DA6-4FFD-92B7-4D88384EFE5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16200000" flipH="1">
              <a:off x="3951842" y="4122754"/>
              <a:ext cx="1152129" cy="10623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6" name="Connecteur droit avec flèche 15">
              <a:extLst>
                <a:ext uri="{FF2B5EF4-FFF2-40B4-BE49-F238E27FC236}">
                  <a16:creationId xmlns:a16="http://schemas.microsoft.com/office/drawing/2014/main" id="{E960068D-A7D2-462D-9A8E-C80193B3D3B2}"/>
                </a:ext>
              </a:extLst>
            </p:cNvPr>
            <p:cNvCxnSpPr/>
            <p:nvPr/>
          </p:nvCxnSpPr>
          <p:spPr>
            <a:xfrm>
              <a:off x="4140746" y="4653930"/>
              <a:ext cx="792088" cy="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12F347EE-F893-4C52-BE47-27EB12C07A4C}"/>
              </a:ext>
            </a:extLst>
          </p:cNvPr>
          <p:cNvCxnSpPr/>
          <p:nvPr/>
        </p:nvCxnSpPr>
        <p:spPr>
          <a:xfrm>
            <a:off x="5436890" y="5229994"/>
            <a:ext cx="1656184" cy="360040"/>
          </a:xfrm>
          <a:prstGeom prst="straightConnector1">
            <a:avLst/>
          </a:prstGeom>
          <a:ln w="12700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94EE900D-4D71-4C64-984F-4D63E0168F07}"/>
              </a:ext>
            </a:extLst>
          </p:cNvPr>
          <p:cNvCxnSpPr/>
          <p:nvPr/>
        </p:nvCxnSpPr>
        <p:spPr>
          <a:xfrm flipV="1">
            <a:off x="6156970" y="4725938"/>
            <a:ext cx="864096" cy="504056"/>
          </a:xfrm>
          <a:prstGeom prst="straightConnector1">
            <a:avLst/>
          </a:prstGeom>
          <a:ln w="12700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21">
            <a:extLst>
              <a:ext uri="{FF2B5EF4-FFF2-40B4-BE49-F238E27FC236}">
                <a16:creationId xmlns:a16="http://schemas.microsoft.com/office/drawing/2014/main" id="{76037B1C-E702-48EA-A05B-FD9A3B7F6A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6200000">
            <a:off x="1687451" y="3922178"/>
            <a:ext cx="376735" cy="366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Flèche à angle droit 48">
            <a:extLst>
              <a:ext uri="{FF2B5EF4-FFF2-40B4-BE49-F238E27FC236}">
                <a16:creationId xmlns:a16="http://schemas.microsoft.com/office/drawing/2014/main" id="{F1265698-50D3-41D3-B8C7-4C29FF13E7C3}"/>
              </a:ext>
            </a:extLst>
          </p:cNvPr>
          <p:cNvSpPr/>
          <p:nvPr/>
        </p:nvSpPr>
        <p:spPr>
          <a:xfrm flipV="1">
            <a:off x="2124522" y="4077866"/>
            <a:ext cx="3816424" cy="648072"/>
          </a:xfrm>
          <a:prstGeom prst="bentUpArrow">
            <a:avLst>
              <a:gd name="adj1" fmla="val 12631"/>
              <a:gd name="adj2" fmla="val 21281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ACE7851-C086-4DD6-AEBF-C9BB3FF2AE36}"/>
              </a:ext>
            </a:extLst>
          </p:cNvPr>
          <p:cNvSpPr txBox="1"/>
          <p:nvPr/>
        </p:nvSpPr>
        <p:spPr>
          <a:xfrm>
            <a:off x="5331738" y="4941962"/>
            <a:ext cx="465192" cy="2616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050" b="1" dirty="0" err="1"/>
              <a:t>Mx,y</a:t>
            </a:r>
            <a:endParaRPr lang="fr-FR" b="1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D9D0AB0-9558-4AF0-BB9D-AA5E09D2FF66}"/>
              </a:ext>
            </a:extLst>
          </p:cNvPr>
          <p:cNvSpPr/>
          <p:nvPr/>
        </p:nvSpPr>
        <p:spPr>
          <a:xfrm>
            <a:off x="7893521" y="4653928"/>
            <a:ext cx="45719" cy="2880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Cœur 21">
            <a:extLst>
              <a:ext uri="{FF2B5EF4-FFF2-40B4-BE49-F238E27FC236}">
                <a16:creationId xmlns:a16="http://schemas.microsoft.com/office/drawing/2014/main" id="{CDAC99C1-C920-4C51-A976-AD28F6FF42B4}"/>
              </a:ext>
            </a:extLst>
          </p:cNvPr>
          <p:cNvSpPr/>
          <p:nvPr/>
        </p:nvSpPr>
        <p:spPr>
          <a:xfrm>
            <a:off x="7536158" y="3447887"/>
            <a:ext cx="430449" cy="351532"/>
          </a:xfrm>
          <a:prstGeom prst="heart">
            <a:avLst/>
          </a:prstGeom>
          <a:solidFill>
            <a:schemeClr val="accent2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2040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20" grpId="0" animBg="1"/>
      <p:bldP spid="21" grpId="0"/>
      <p:bldP spid="2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B9DE9BC7-3E70-48FC-8C6E-5B603F9A2A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16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D6F0436A-D374-4954-A051-5AD73FE99178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Echo de spin et écho de gradient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68" name="Image 67">
            <a:extLst>
              <a:ext uri="{FF2B5EF4-FFF2-40B4-BE49-F238E27FC236}">
                <a16:creationId xmlns:a16="http://schemas.microsoft.com/office/drawing/2014/main" id="{F21B1B35-FBCC-4B82-9BC7-75FF4CC5C8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922" y="2652938"/>
            <a:ext cx="3534522" cy="3286150"/>
          </a:xfrm>
          <a:prstGeom prst="rect">
            <a:avLst/>
          </a:prstGeom>
        </p:spPr>
      </p:pic>
      <p:pic>
        <p:nvPicPr>
          <p:cNvPr id="69" name="Image 68">
            <a:extLst>
              <a:ext uri="{FF2B5EF4-FFF2-40B4-BE49-F238E27FC236}">
                <a16:creationId xmlns:a16="http://schemas.microsoft.com/office/drawing/2014/main" id="{4407ABE7-AE01-49E7-AD6B-2E3CD9352B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1811" y="2672312"/>
            <a:ext cx="3534522" cy="3309166"/>
          </a:xfrm>
          <a:prstGeom prst="rect">
            <a:avLst/>
          </a:prstGeom>
        </p:spPr>
      </p:pic>
      <p:sp>
        <p:nvSpPr>
          <p:cNvPr id="70" name="ZoneTexte 69">
            <a:extLst>
              <a:ext uri="{FF2B5EF4-FFF2-40B4-BE49-F238E27FC236}">
                <a16:creationId xmlns:a16="http://schemas.microsoft.com/office/drawing/2014/main" id="{D639EC84-A442-4807-BD2F-C7FCB1C11483}"/>
              </a:ext>
            </a:extLst>
          </p:cNvPr>
          <p:cNvSpPr txBox="1"/>
          <p:nvPr/>
        </p:nvSpPr>
        <p:spPr>
          <a:xfrm>
            <a:off x="2122933" y="2526836"/>
            <a:ext cx="1760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Echo de gradient</a:t>
            </a:r>
          </a:p>
        </p:txBody>
      </p:sp>
      <p:sp>
        <p:nvSpPr>
          <p:cNvPr id="71" name="ZoneTexte 70">
            <a:extLst>
              <a:ext uri="{FF2B5EF4-FFF2-40B4-BE49-F238E27FC236}">
                <a16:creationId xmlns:a16="http://schemas.microsoft.com/office/drawing/2014/main" id="{6A0FCB61-12D2-41A1-B548-172152E0635C}"/>
              </a:ext>
            </a:extLst>
          </p:cNvPr>
          <p:cNvSpPr txBox="1"/>
          <p:nvPr/>
        </p:nvSpPr>
        <p:spPr>
          <a:xfrm>
            <a:off x="6418526" y="2535263"/>
            <a:ext cx="1364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Echo de spin</a:t>
            </a:r>
          </a:p>
        </p:txBody>
      </p:sp>
      <p:sp>
        <p:nvSpPr>
          <p:cNvPr id="72" name="Espace réservé du contenu 2">
            <a:extLst>
              <a:ext uri="{FF2B5EF4-FFF2-40B4-BE49-F238E27FC236}">
                <a16:creationId xmlns:a16="http://schemas.microsoft.com/office/drawing/2014/main" id="{67D0DE94-70E4-4952-83C6-6C706B9E4E64}"/>
              </a:ext>
            </a:extLst>
          </p:cNvPr>
          <p:cNvSpPr txBox="1">
            <a:spLocks/>
          </p:cNvSpPr>
          <p:nvPr/>
        </p:nvSpPr>
        <p:spPr>
          <a:xfrm>
            <a:off x="155449" y="1342739"/>
            <a:ext cx="9750551" cy="92497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Il existe 2 grandes familles de séquences IRM : l’écho de spin et l’écho de gradient</a:t>
            </a:r>
          </a:p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Les 2 produisent un écho (=max du signal) de manière différente.</a:t>
            </a:r>
          </a:p>
        </p:txBody>
      </p:sp>
    </p:spTree>
    <p:extLst>
      <p:ext uri="{BB962C8B-B14F-4D97-AF65-F5344CB8AC3E}">
        <p14:creationId xmlns:p14="http://schemas.microsoft.com/office/powerpoint/2010/main" val="32537157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17CA641-ABD4-4747-96CF-C8C0E9BC0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17</a:t>
            </a:fld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3813DF8-8869-4293-873E-6C6E35D862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247" y="1774971"/>
            <a:ext cx="3534522" cy="328615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5DFB9E3-E832-482B-BD2C-707E92A910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0303" y="1751955"/>
            <a:ext cx="3534522" cy="330916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DB8C7E56-7C98-4DF7-BD58-221F470622BC}"/>
              </a:ext>
            </a:extLst>
          </p:cNvPr>
          <p:cNvSpPr txBox="1"/>
          <p:nvPr/>
        </p:nvSpPr>
        <p:spPr>
          <a:xfrm>
            <a:off x="2040258" y="1500172"/>
            <a:ext cx="1760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Echo de gradient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DFABCE65-78D3-4DF5-AFC1-F28B49F5C28E}"/>
              </a:ext>
            </a:extLst>
          </p:cNvPr>
          <p:cNvSpPr txBox="1"/>
          <p:nvPr/>
        </p:nvSpPr>
        <p:spPr>
          <a:xfrm>
            <a:off x="6297018" y="1511820"/>
            <a:ext cx="1364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Echo de spin</a:t>
            </a:r>
          </a:p>
        </p:txBody>
      </p:sp>
      <p:sp>
        <p:nvSpPr>
          <p:cNvPr id="19" name="Espace réservé du contenu 2">
            <a:extLst>
              <a:ext uri="{FF2B5EF4-FFF2-40B4-BE49-F238E27FC236}">
                <a16:creationId xmlns:a16="http://schemas.microsoft.com/office/drawing/2014/main" id="{1BC732C6-BFC7-4592-B8A7-E2909EA1AD52}"/>
              </a:ext>
            </a:extLst>
          </p:cNvPr>
          <p:cNvSpPr txBox="1">
            <a:spLocks/>
          </p:cNvSpPr>
          <p:nvPr/>
        </p:nvSpPr>
        <p:spPr>
          <a:xfrm>
            <a:off x="90812" y="5238317"/>
            <a:ext cx="8864930" cy="1128774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kern="0" dirty="0">
                <a:ea typeface="ＭＳ Ｐゴシック"/>
              </a:rPr>
              <a:t>L’écho de gradient </a:t>
            </a:r>
            <a:r>
              <a:rPr lang="fr-FR" sz="1800" b="0" kern="0" dirty="0">
                <a:ea typeface="ＭＳ Ｐゴシック"/>
              </a:rPr>
              <a:t>permet de réaliser l’écho grâce à un « gradient de déphasage » placé avant la lecture = </a:t>
            </a:r>
            <a:r>
              <a:rPr lang="fr-FR" sz="1800" kern="0" dirty="0">
                <a:ea typeface="ＭＳ Ｐゴシック"/>
              </a:rPr>
              <a:t>le signal est pondéré en T</a:t>
            </a:r>
            <a:r>
              <a:rPr lang="fr-FR" sz="1800" kern="0" baseline="-25000" dirty="0">
                <a:ea typeface="ＭＳ Ｐゴシック"/>
              </a:rPr>
              <a:t>2</a:t>
            </a:r>
            <a:r>
              <a:rPr lang="fr-FR" sz="1800" kern="0" dirty="0">
                <a:ea typeface="ＭＳ Ｐゴシック"/>
              </a:rPr>
              <a:t>*</a:t>
            </a:r>
          </a:p>
          <a:p>
            <a:pPr>
              <a:buClr>
                <a:srgbClr val="00A7F2"/>
              </a:buClr>
              <a:defRPr/>
            </a:pPr>
            <a:r>
              <a:rPr lang="fr-FR" sz="1800" kern="0" dirty="0">
                <a:ea typeface="ＭＳ Ｐゴシック"/>
              </a:rPr>
              <a:t>L’écho de spin</a:t>
            </a:r>
            <a:r>
              <a:rPr lang="fr-FR" sz="1800" b="0" kern="0" dirty="0">
                <a:ea typeface="ＭＳ Ｐゴシック"/>
              </a:rPr>
              <a:t> permet de réaliser l’écho grâce à une impulsion 180, qui « inverse » les spins = </a:t>
            </a:r>
            <a:r>
              <a:rPr lang="fr-FR" sz="1800" kern="0" dirty="0">
                <a:ea typeface="ＭＳ Ｐゴシック"/>
              </a:rPr>
              <a:t>le signal est pondéré en T</a:t>
            </a:r>
            <a:r>
              <a:rPr lang="fr-FR" sz="1800" kern="0" baseline="-25000" dirty="0">
                <a:ea typeface="ＭＳ Ｐゴシック"/>
              </a:rPr>
              <a:t>2</a:t>
            </a: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A9627778-C904-435A-AA3D-B3F9524A395E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Echo de spin et écho de gradient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900B634-826D-44D4-8163-3E1F5B9139F4}"/>
              </a:ext>
            </a:extLst>
          </p:cNvPr>
          <p:cNvSpPr txBox="1"/>
          <p:nvPr/>
        </p:nvSpPr>
        <p:spPr>
          <a:xfrm>
            <a:off x="3114990" y="6367091"/>
            <a:ext cx="3378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ym typeface="Wingdings" panose="05000000000000000000" pitchFamily="2" charset="2"/>
              </a:rPr>
              <a:t> Ce sera l’objet du dernier cours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02743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6C5E039-E422-4C34-BA81-A34772D3F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18</a:t>
            </a:fld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109423B-D199-47F7-9004-CF7F1B732177}"/>
              </a:ext>
            </a:extLst>
          </p:cNvPr>
          <p:cNvSpPr txBox="1"/>
          <p:nvPr/>
        </p:nvSpPr>
        <p:spPr>
          <a:xfrm>
            <a:off x="287604" y="1464261"/>
            <a:ext cx="93307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Contraste, pondération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Principe du contraste en IRM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Rappel sur les séquences : TE, TR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Rappel sur la relaxation du signal : T1, T2</a:t>
            </a:r>
          </a:p>
          <a:p>
            <a:pPr marL="971550" lvl="1" indent="-514350">
              <a:buFontTx/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Rappel sur la réception du signal et séquences</a:t>
            </a:r>
          </a:p>
          <a:p>
            <a:pPr marL="971550" lvl="1" indent="-514350">
              <a:buAutoNum type="alphaLcPeriod"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Pondérations T1, T2, DP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Autres contrastes : inversion récupération / suppression de la graisse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98209B4-2481-4512-AA96-B7DA10FC2E43}"/>
              </a:ext>
            </a:extLst>
          </p:cNvPr>
          <p:cNvSpPr txBox="1"/>
          <p:nvPr/>
        </p:nvSpPr>
        <p:spPr>
          <a:xfrm>
            <a:off x="287604" y="3657616"/>
            <a:ext cx="933079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fr-FR" sz="20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Rehaussement de contraste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 de l’injection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Principe de fonctionnement du rehaussement de contraste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Agents paramagnétiques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Agents </a:t>
            </a:r>
            <a:r>
              <a:rPr lang="fr-FR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superparamagnétiques</a:t>
            </a:r>
            <a:endParaRPr lang="fr-FR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Autres produits de contraste</a:t>
            </a:r>
          </a:p>
        </p:txBody>
      </p:sp>
    </p:spTree>
    <p:extLst>
      <p:ext uri="{BB962C8B-B14F-4D97-AF65-F5344CB8AC3E}">
        <p14:creationId xmlns:p14="http://schemas.microsoft.com/office/powerpoint/2010/main" val="16207616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17CA641-ABD4-4747-96CF-C8C0E9BC0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19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F97100B0-A0C8-4819-AD2A-07C5BD7A166E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Notion de pondération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42781519-0FB9-4C99-B2E9-F00A37884EEA}"/>
              </a:ext>
            </a:extLst>
          </p:cNvPr>
          <p:cNvSpPr txBox="1">
            <a:spLocks/>
          </p:cNvSpPr>
          <p:nvPr/>
        </p:nvSpPr>
        <p:spPr>
          <a:xfrm>
            <a:off x="155449" y="1342739"/>
            <a:ext cx="9750551" cy="92497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Pondération = équilibre ou balance (« </a:t>
            </a:r>
            <a:r>
              <a:rPr lang="fr-FR" sz="1800" b="0" kern="0" dirty="0" err="1">
                <a:ea typeface="ＭＳ Ｐゴシック"/>
              </a:rPr>
              <a:t>weighting</a:t>
            </a:r>
            <a:r>
              <a:rPr lang="fr-FR" sz="1800" b="0" kern="0" dirty="0">
                <a:ea typeface="ＭＳ Ｐゴシック"/>
              </a:rPr>
              <a:t> »)</a:t>
            </a:r>
          </a:p>
        </p:txBody>
      </p:sp>
      <p:grpSp>
        <p:nvGrpSpPr>
          <p:cNvPr id="10" name="Groupe 21">
            <a:extLst>
              <a:ext uri="{FF2B5EF4-FFF2-40B4-BE49-F238E27FC236}">
                <a16:creationId xmlns:a16="http://schemas.microsoft.com/office/drawing/2014/main" id="{80D8728A-30BF-4FA4-90A3-B8E6597A70B7}"/>
              </a:ext>
            </a:extLst>
          </p:cNvPr>
          <p:cNvGrpSpPr/>
          <p:nvPr/>
        </p:nvGrpSpPr>
        <p:grpSpPr>
          <a:xfrm>
            <a:off x="656306" y="1748167"/>
            <a:ext cx="2729383" cy="1845618"/>
            <a:chOff x="2700586" y="5590034"/>
            <a:chExt cx="1649263" cy="981522"/>
          </a:xfrm>
        </p:grpSpPr>
        <p:pic>
          <p:nvPicPr>
            <p:cNvPr id="11" name="Picture 2" descr="Résultat de recherche d'images pour &quot;balance dessin dessin&quot;">
              <a:extLst>
                <a:ext uri="{FF2B5EF4-FFF2-40B4-BE49-F238E27FC236}">
                  <a16:creationId xmlns:a16="http://schemas.microsoft.com/office/drawing/2014/main" id="{8CEAA8A3-7143-4D3E-88DD-5F80FD9A93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700586" y="5590034"/>
              <a:ext cx="1649263" cy="981522"/>
            </a:xfrm>
            <a:prstGeom prst="rect">
              <a:avLst/>
            </a:prstGeom>
            <a:noFill/>
          </p:spPr>
        </p:pic>
        <p:grpSp>
          <p:nvGrpSpPr>
            <p:cNvPr id="12" name="Groupe 20">
              <a:extLst>
                <a:ext uri="{FF2B5EF4-FFF2-40B4-BE49-F238E27FC236}">
                  <a16:creationId xmlns:a16="http://schemas.microsoft.com/office/drawing/2014/main" id="{69B13E10-583D-4FAE-A16B-9D406144B381}"/>
                </a:ext>
              </a:extLst>
            </p:cNvPr>
            <p:cNvGrpSpPr/>
            <p:nvPr/>
          </p:nvGrpSpPr>
          <p:grpSpPr>
            <a:xfrm>
              <a:off x="2999671" y="5934687"/>
              <a:ext cx="1121479" cy="495795"/>
              <a:chOff x="3001273" y="5934687"/>
              <a:chExt cx="1121479" cy="4957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469FB1C7-A976-4C73-8DBC-BC80AB1EA2FF}"/>
                  </a:ext>
                </a:extLst>
              </p:cNvPr>
              <p:cNvSpPr txBox="1"/>
              <p:nvPr/>
            </p:nvSpPr>
            <p:spPr>
              <a:xfrm>
                <a:off x="3001273" y="5934687"/>
                <a:ext cx="266568" cy="2127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>
                    <a:solidFill>
                      <a:srgbClr val="00CCFF"/>
                    </a:solidFill>
                  </a:rPr>
                  <a:t>T1</a:t>
                </a:r>
                <a:endParaRPr lang="fr-FR" sz="1200" b="1" dirty="0">
                  <a:solidFill>
                    <a:srgbClr val="00CCFF"/>
                  </a:solidFill>
                </a:endParaRPr>
              </a:p>
            </p:txBody>
          </p:sp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C81F1AA4-DB7D-44F5-8852-18FFE7795233}"/>
                  </a:ext>
                </a:extLst>
              </p:cNvPr>
              <p:cNvSpPr txBox="1"/>
              <p:nvPr/>
            </p:nvSpPr>
            <p:spPr>
              <a:xfrm>
                <a:off x="3701202" y="6054020"/>
                <a:ext cx="421550" cy="3764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4000" b="1" dirty="0">
                    <a:solidFill>
                      <a:srgbClr val="FF0000"/>
                    </a:solidFill>
                  </a:rPr>
                  <a:t>T2</a:t>
                </a:r>
                <a:endParaRPr lang="fr-FR" b="1" dirty="0">
                  <a:solidFill>
                    <a:srgbClr val="FF0000"/>
                  </a:solidFill>
                </a:endParaRPr>
              </a:p>
            </p:txBody>
          </p:sp>
        </p:grpSp>
      </p:grpSp>
      <p:pic>
        <p:nvPicPr>
          <p:cNvPr id="20" name="Picture 2" descr="Résultat de recherche d'images pour &quot;balance dessin dessin&quot;">
            <a:extLst>
              <a:ext uri="{FF2B5EF4-FFF2-40B4-BE49-F238E27FC236}">
                <a16:creationId xmlns:a16="http://schemas.microsoft.com/office/drawing/2014/main" id="{38D5254C-A0B2-40B4-8D5B-6B65748E16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5984898" y="1774757"/>
            <a:ext cx="3101214" cy="1845618"/>
          </a:xfrm>
          <a:prstGeom prst="rect">
            <a:avLst/>
          </a:prstGeom>
          <a:noFill/>
        </p:spPr>
      </p:pic>
      <p:pic>
        <p:nvPicPr>
          <p:cNvPr id="21" name="Picture 4" descr="Résultat de recherche d'images pour &quot;balance dessin dessin 3 état&quot;">
            <a:extLst>
              <a:ext uri="{FF2B5EF4-FFF2-40B4-BE49-F238E27FC236}">
                <a16:creationId xmlns:a16="http://schemas.microsoft.com/office/drawing/2014/main" id="{87738102-40AB-48C8-A9FD-50881BD083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24658" y="1748167"/>
            <a:ext cx="1851156" cy="1733915"/>
          </a:xfrm>
          <a:prstGeom prst="rect">
            <a:avLst/>
          </a:prstGeom>
          <a:noFill/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B34533C4-57CC-4BC0-AFCE-C5BB6790CB08}"/>
              </a:ext>
            </a:extLst>
          </p:cNvPr>
          <p:cNvSpPr txBox="1"/>
          <p:nvPr/>
        </p:nvSpPr>
        <p:spPr>
          <a:xfrm>
            <a:off x="6486669" y="2624458"/>
            <a:ext cx="697628" cy="707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>
                <a:solidFill>
                  <a:srgbClr val="00CCFF"/>
                </a:solidFill>
              </a:rPr>
              <a:t>T1</a:t>
            </a:r>
            <a:endParaRPr lang="fr-FR" b="1" dirty="0">
              <a:solidFill>
                <a:srgbClr val="00CCFF"/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AB769566-F9AE-4DB1-81CF-5B5D50475B9F}"/>
              </a:ext>
            </a:extLst>
          </p:cNvPr>
          <p:cNvSpPr txBox="1"/>
          <p:nvPr/>
        </p:nvSpPr>
        <p:spPr>
          <a:xfrm>
            <a:off x="8073130" y="2428177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T2</a:t>
            </a:r>
            <a:endParaRPr lang="fr-FR" sz="1100" b="1" dirty="0">
              <a:solidFill>
                <a:srgbClr val="FF000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F25B5EFC-8123-4EE6-BBAD-68D391618B05}"/>
              </a:ext>
            </a:extLst>
          </p:cNvPr>
          <p:cNvSpPr txBox="1"/>
          <p:nvPr/>
        </p:nvSpPr>
        <p:spPr>
          <a:xfrm>
            <a:off x="3822373" y="2336426"/>
            <a:ext cx="697628" cy="707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>
                <a:solidFill>
                  <a:srgbClr val="00CCFF"/>
                </a:solidFill>
              </a:rPr>
              <a:t>T1</a:t>
            </a:r>
            <a:endParaRPr lang="fr-FR" b="1" dirty="0">
              <a:solidFill>
                <a:srgbClr val="00CCFF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33E40CC-CE5D-459A-B844-E20434CBDD35}"/>
              </a:ext>
            </a:extLst>
          </p:cNvPr>
          <p:cNvSpPr txBox="1"/>
          <p:nvPr/>
        </p:nvSpPr>
        <p:spPr>
          <a:xfrm>
            <a:off x="4999238" y="2336426"/>
            <a:ext cx="697628" cy="707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>
                <a:solidFill>
                  <a:srgbClr val="FF0000"/>
                </a:solidFill>
              </a:rPr>
              <a:t>T2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CA461E23-0338-410A-B165-474E89533471}"/>
              </a:ext>
            </a:extLst>
          </p:cNvPr>
          <p:cNvSpPr txBox="1"/>
          <p:nvPr/>
        </p:nvSpPr>
        <p:spPr>
          <a:xfrm>
            <a:off x="1010030" y="3620375"/>
            <a:ext cx="2094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Pondération T2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C829B5-3CDB-4A7B-97DC-4E38D6CCE360}"/>
              </a:ext>
            </a:extLst>
          </p:cNvPr>
          <p:cNvSpPr txBox="1"/>
          <p:nvPr/>
        </p:nvSpPr>
        <p:spPr>
          <a:xfrm>
            <a:off x="3746334" y="3620375"/>
            <a:ext cx="21362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Pondération DP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1FF5607F-54FA-480B-8156-38CFDC33E53A}"/>
              </a:ext>
            </a:extLst>
          </p:cNvPr>
          <p:cNvSpPr txBox="1"/>
          <p:nvPr/>
        </p:nvSpPr>
        <p:spPr>
          <a:xfrm>
            <a:off x="6488954" y="3620375"/>
            <a:ext cx="2094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Pondération T1</a:t>
            </a:r>
          </a:p>
        </p:txBody>
      </p:sp>
      <p:pic>
        <p:nvPicPr>
          <p:cNvPr id="29" name="Picture 9">
            <a:extLst>
              <a:ext uri="{FF2B5EF4-FFF2-40B4-BE49-F238E27FC236}">
                <a16:creationId xmlns:a16="http://schemas.microsoft.com/office/drawing/2014/main" id="{FB2C907B-3C9E-4B1C-9AAB-3368602702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75" r="33749"/>
          <a:stretch>
            <a:fillRect/>
          </a:stretch>
        </p:blipFill>
        <p:spPr bwMode="auto">
          <a:xfrm>
            <a:off x="1160362" y="4124431"/>
            <a:ext cx="1800200" cy="1939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9">
            <a:extLst>
              <a:ext uri="{FF2B5EF4-FFF2-40B4-BE49-F238E27FC236}">
                <a16:creationId xmlns:a16="http://schemas.microsoft.com/office/drawing/2014/main" id="{DC657F35-37B7-4604-B4C0-5CA572802D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195"/>
          <a:stretch>
            <a:fillRect/>
          </a:stretch>
        </p:blipFill>
        <p:spPr bwMode="auto">
          <a:xfrm>
            <a:off x="3896648" y="4124431"/>
            <a:ext cx="1822443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9">
            <a:extLst>
              <a:ext uri="{FF2B5EF4-FFF2-40B4-BE49-F238E27FC236}">
                <a16:creationId xmlns:a16="http://schemas.microsoft.com/office/drawing/2014/main" id="{CF790E82-30EA-4671-8D2E-997FD97D9E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11" r="1584"/>
          <a:stretch>
            <a:fillRect/>
          </a:stretch>
        </p:blipFill>
        <p:spPr bwMode="auto">
          <a:xfrm>
            <a:off x="6655178" y="4124431"/>
            <a:ext cx="1777992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Espace réservé du contenu 2">
            <a:extLst>
              <a:ext uri="{FF2B5EF4-FFF2-40B4-BE49-F238E27FC236}">
                <a16:creationId xmlns:a16="http://schemas.microsoft.com/office/drawing/2014/main" id="{9CF76D7A-8FDA-4668-9FBD-E2A3C1091836}"/>
              </a:ext>
            </a:extLst>
          </p:cNvPr>
          <p:cNvSpPr txBox="1">
            <a:spLocks/>
          </p:cNvSpPr>
          <p:nvPr/>
        </p:nvSpPr>
        <p:spPr>
          <a:xfrm>
            <a:off x="931806" y="6232285"/>
            <a:ext cx="7765281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buClr>
                <a:srgbClr val="00A7F2"/>
              </a:buClr>
              <a:buNone/>
              <a:defRPr/>
            </a:pPr>
            <a:r>
              <a:rPr lang="fr-FR" sz="1800" b="0" kern="0" dirty="0">
                <a:ea typeface="ＭＳ Ｐゴシック"/>
              </a:rPr>
              <a:t>Ce qui fait pencher la balance d’un côté ou de l’autre : Le TE et le TR !</a:t>
            </a:r>
          </a:p>
        </p:txBody>
      </p:sp>
    </p:spTree>
    <p:extLst>
      <p:ext uri="{BB962C8B-B14F-4D97-AF65-F5344CB8AC3E}">
        <p14:creationId xmlns:p14="http://schemas.microsoft.com/office/powerpoint/2010/main" val="1102246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6C5E039-E422-4C34-BA81-A34772D3F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2</a:t>
            </a:fld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D064421-EB2D-4A27-BEC3-7DA124369900}"/>
              </a:ext>
            </a:extLst>
          </p:cNvPr>
          <p:cNvSpPr txBox="1"/>
          <p:nvPr/>
        </p:nvSpPr>
        <p:spPr>
          <a:xfrm>
            <a:off x="287604" y="1454209"/>
            <a:ext cx="93307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Contraste, pondération</a:t>
            </a:r>
          </a:p>
          <a:p>
            <a:pPr marL="971550" lvl="1" indent="-514350">
              <a:buAutoNum type="alphaLcPeriod"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Principe du contraste en IRM</a:t>
            </a:r>
          </a:p>
          <a:p>
            <a:pPr marL="971550" lvl="1" indent="-514350">
              <a:buAutoNum type="alphaLcPeriod"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Rappel sur les séquences : TE, TR</a:t>
            </a:r>
          </a:p>
          <a:p>
            <a:pPr marL="971550" lvl="1" indent="-514350">
              <a:buAutoNum type="alphaLcPeriod"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Rappel sur la relaxation du signal : T1, T2</a:t>
            </a:r>
          </a:p>
          <a:p>
            <a:pPr marL="971550" lvl="1" indent="-514350">
              <a:buFontTx/>
              <a:buAutoNum type="alphaLcPeriod"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Rappel sur la réception du signal et séquences</a:t>
            </a:r>
          </a:p>
          <a:p>
            <a:pPr marL="971550" lvl="1" indent="-514350">
              <a:buAutoNum type="alphaLcPeriod"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Pondérations T1, T2, DP</a:t>
            </a:r>
          </a:p>
          <a:p>
            <a:pPr marL="971550" lvl="1" indent="-514350">
              <a:buAutoNum type="alphaLcPeriod"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Autres contrastes : inversion récupération / suppression de la graisse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28A4CDF-68D4-4F2F-B982-04DC5ED4D1D3}"/>
              </a:ext>
            </a:extLst>
          </p:cNvPr>
          <p:cNvSpPr txBox="1"/>
          <p:nvPr/>
        </p:nvSpPr>
        <p:spPr>
          <a:xfrm>
            <a:off x="287604" y="3647564"/>
            <a:ext cx="933079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Rehaussement de contraste</a:t>
            </a:r>
          </a:p>
          <a:p>
            <a:pPr marL="971550" lvl="1" indent="-514350">
              <a:buAutoNum type="alphaLcPeriod"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But de l’injection</a:t>
            </a:r>
          </a:p>
          <a:p>
            <a:pPr marL="971550" lvl="1" indent="-514350">
              <a:buAutoNum type="alphaLcPeriod"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Principe de fonctionnement du rehaussement de contraste</a:t>
            </a:r>
          </a:p>
          <a:p>
            <a:pPr marL="971550" lvl="1" indent="-514350">
              <a:buAutoNum type="alphaLcPeriod"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Agents paramagnétiques</a:t>
            </a:r>
          </a:p>
          <a:p>
            <a:pPr marL="971550" lvl="1" indent="-514350">
              <a:buAutoNum type="alphaLcPeriod"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Agents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superparamagnétiques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>
              <a:buAutoNum type="alphaLcPeriod"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Autres produits de contraste</a:t>
            </a:r>
          </a:p>
        </p:txBody>
      </p:sp>
    </p:spTree>
    <p:extLst>
      <p:ext uri="{BB962C8B-B14F-4D97-AF65-F5344CB8AC3E}">
        <p14:creationId xmlns:p14="http://schemas.microsoft.com/office/powerpoint/2010/main" val="17091310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17CA641-ABD4-4747-96CF-C8C0E9BC0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20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F97100B0-A0C8-4819-AD2A-07C5BD7A166E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Effet du TR/TE sur l’aimantation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19" name="Espace réservé du contenu 2">
            <a:extLst>
              <a:ext uri="{FF2B5EF4-FFF2-40B4-BE49-F238E27FC236}">
                <a16:creationId xmlns:a16="http://schemas.microsoft.com/office/drawing/2014/main" id="{1BC732C6-BFC7-4592-B8A7-E2909EA1AD52}"/>
              </a:ext>
            </a:extLst>
          </p:cNvPr>
          <p:cNvSpPr txBox="1">
            <a:spLocks/>
          </p:cNvSpPr>
          <p:nvPr/>
        </p:nvSpPr>
        <p:spPr>
          <a:xfrm>
            <a:off x="173486" y="1245085"/>
            <a:ext cx="9559027" cy="112877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Quel est l’effet du TR sur l’aimantation ?</a:t>
            </a:r>
          </a:p>
        </p:txBody>
      </p:sp>
      <p:sp>
        <p:nvSpPr>
          <p:cNvPr id="10" name="Espace réservé du contenu 1">
            <a:extLst>
              <a:ext uri="{FF2B5EF4-FFF2-40B4-BE49-F238E27FC236}">
                <a16:creationId xmlns:a16="http://schemas.microsoft.com/office/drawing/2014/main" id="{E168BEF4-BF48-4B52-A327-A0FD5CFD364D}"/>
              </a:ext>
            </a:extLst>
          </p:cNvPr>
          <p:cNvSpPr txBox="1">
            <a:spLocks/>
          </p:cNvSpPr>
          <p:nvPr/>
        </p:nvSpPr>
        <p:spPr>
          <a:xfrm>
            <a:off x="447370" y="1962082"/>
            <a:ext cx="4643438" cy="9831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lvl="1" indent="-457200">
              <a:spcBef>
                <a:spcPct val="20000"/>
              </a:spcBef>
              <a:spcAft>
                <a:spcPts val="600"/>
              </a:spcAft>
              <a:buClr>
                <a:srgbClr val="91D4F1"/>
              </a:buClr>
              <a:buSzPct val="70000"/>
              <a:buFont typeface="Wingdings 2" pitchFamily="18" charset="2"/>
              <a:buChar char=""/>
              <a:tabLst/>
            </a:pPr>
            <a:r>
              <a:rPr lang="fr-FR" sz="1700" b="1" dirty="0">
                <a:solidFill>
                  <a:schemeClr val="accent3">
                    <a:lumMod val="75000"/>
                  </a:schemeClr>
                </a:solidFill>
              </a:rPr>
              <a:t>TR = temps de répétition</a:t>
            </a:r>
          </a:p>
          <a:p>
            <a:pPr marL="372629" marR="0" lvl="0" indent="-372629" algn="l" defTabSz="9936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1D4F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fr-FR" sz="170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temps entre 2 excitations RF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00CC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06BB7EBD-9CC4-469C-86C2-9B077FAC6982}"/>
              </a:ext>
            </a:extLst>
          </p:cNvPr>
          <p:cNvSpPr txBox="1">
            <a:spLocks/>
          </p:cNvSpPr>
          <p:nvPr/>
        </p:nvSpPr>
        <p:spPr>
          <a:xfrm>
            <a:off x="4961209" y="4243558"/>
            <a:ext cx="4276182" cy="122494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buClr>
                <a:srgbClr val="00A7F2"/>
              </a:buClr>
              <a:buNone/>
              <a:defRPr/>
            </a:pPr>
            <a:r>
              <a:rPr lang="fr-FR" sz="1800" b="0" kern="0" dirty="0">
                <a:ea typeface="ＭＳ Ｐゴシック"/>
              </a:rPr>
              <a:t>A chaque TR, l’aimantation est de nouveau basculée dans le plan transverse, même si elle n’est pas encore revenue à 100% à son état d’équilibre.</a:t>
            </a:r>
          </a:p>
        </p:txBody>
      </p:sp>
      <p:pic>
        <p:nvPicPr>
          <p:cNvPr id="20" name="Picture 1">
            <a:extLst>
              <a:ext uri="{FF2B5EF4-FFF2-40B4-BE49-F238E27FC236}">
                <a16:creationId xmlns:a16="http://schemas.microsoft.com/office/drawing/2014/main" id="{38006999-D884-4DBF-9851-9B586AA6A0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t="5147" b="12571"/>
          <a:stretch>
            <a:fillRect/>
          </a:stretch>
        </p:blipFill>
        <p:spPr bwMode="auto">
          <a:xfrm rot="5460000">
            <a:off x="1159351" y="3224896"/>
            <a:ext cx="2618636" cy="3554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Cœur 13">
            <a:extLst>
              <a:ext uri="{FF2B5EF4-FFF2-40B4-BE49-F238E27FC236}">
                <a16:creationId xmlns:a16="http://schemas.microsoft.com/office/drawing/2014/main" id="{24433D62-27D4-4615-9831-6203A3786DF9}"/>
              </a:ext>
            </a:extLst>
          </p:cNvPr>
          <p:cNvSpPr/>
          <p:nvPr/>
        </p:nvSpPr>
        <p:spPr>
          <a:xfrm>
            <a:off x="6882145" y="5803341"/>
            <a:ext cx="430449" cy="351532"/>
          </a:xfrm>
          <a:prstGeom prst="heart">
            <a:avLst/>
          </a:prstGeom>
          <a:solidFill>
            <a:schemeClr val="accent2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50512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17CA641-ABD4-4747-96CF-C8C0E9BC0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21</a:t>
            </a:fld>
            <a:endParaRPr lang="fr-FR"/>
          </a:p>
        </p:txBody>
      </p:sp>
      <p:sp>
        <p:nvSpPr>
          <p:cNvPr id="19" name="Espace réservé du contenu 2">
            <a:extLst>
              <a:ext uri="{FF2B5EF4-FFF2-40B4-BE49-F238E27FC236}">
                <a16:creationId xmlns:a16="http://schemas.microsoft.com/office/drawing/2014/main" id="{1BC732C6-BFC7-4592-B8A7-E2909EA1AD52}"/>
              </a:ext>
            </a:extLst>
          </p:cNvPr>
          <p:cNvSpPr txBox="1">
            <a:spLocks/>
          </p:cNvSpPr>
          <p:nvPr/>
        </p:nvSpPr>
        <p:spPr>
          <a:xfrm>
            <a:off x="173486" y="1421490"/>
            <a:ext cx="9559027" cy="54626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Quel est l’effet du TE sur l’aimantation ?</a:t>
            </a:r>
          </a:p>
        </p:txBody>
      </p:sp>
      <p:sp>
        <p:nvSpPr>
          <p:cNvPr id="10" name="Espace réservé du contenu 1">
            <a:extLst>
              <a:ext uri="{FF2B5EF4-FFF2-40B4-BE49-F238E27FC236}">
                <a16:creationId xmlns:a16="http://schemas.microsoft.com/office/drawing/2014/main" id="{E168BEF4-BF48-4B52-A327-A0FD5CFD364D}"/>
              </a:ext>
            </a:extLst>
          </p:cNvPr>
          <p:cNvSpPr txBox="1">
            <a:spLocks/>
          </p:cNvSpPr>
          <p:nvPr/>
        </p:nvSpPr>
        <p:spPr>
          <a:xfrm>
            <a:off x="447369" y="2674746"/>
            <a:ext cx="4643438" cy="9831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1" indent="-457200">
              <a:spcAft>
                <a:spcPts val="600"/>
              </a:spcAft>
              <a:buClr>
                <a:srgbClr val="91D4F1"/>
              </a:buClr>
              <a:buSzPct val="70000"/>
              <a:buFont typeface="Wingdings 2" pitchFamily="18" charset="2"/>
              <a:buChar char=""/>
              <a:defRPr/>
            </a:pPr>
            <a:r>
              <a:rPr lang="fr-FR" sz="1700" b="1" dirty="0">
                <a:solidFill>
                  <a:srgbClr val="7030A0"/>
                </a:solidFill>
              </a:rPr>
              <a:t>TE = temps d’écho </a:t>
            </a:r>
          </a:p>
          <a:p>
            <a:pPr marL="372629" lvl="0" indent="-372629" defTabSz="993678">
              <a:spcBef>
                <a:spcPct val="20000"/>
              </a:spcBef>
              <a:spcAft>
                <a:spcPts val="600"/>
              </a:spcAft>
              <a:buClr>
                <a:srgbClr val="91D4F1"/>
              </a:buClr>
              <a:buSzPct val="90000"/>
              <a:defRPr/>
            </a:pPr>
            <a:r>
              <a:rPr lang="fr-FR" sz="1700" dirty="0">
                <a:solidFill>
                  <a:srgbClr val="7030A0"/>
                </a:solidFill>
              </a:rPr>
              <a:t>temps entre l’excitation RF et l’acquisition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595BF02-6972-46BC-81D2-23555928B877}"/>
              </a:ext>
            </a:extLst>
          </p:cNvPr>
          <p:cNvGrpSpPr/>
          <p:nvPr/>
        </p:nvGrpSpPr>
        <p:grpSpPr>
          <a:xfrm>
            <a:off x="4865967" y="1790690"/>
            <a:ext cx="4155379" cy="2437520"/>
            <a:chOff x="666656" y="2051051"/>
            <a:chExt cx="4155379" cy="2437520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C90E0D63-6CD8-4D13-85CF-13FA9350F8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64548"/>
            <a:stretch/>
          </p:blipFill>
          <p:spPr>
            <a:xfrm>
              <a:off x="666656" y="2051051"/>
              <a:ext cx="4151521" cy="1377950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0B038981-DDFA-470A-9776-02559233BC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72470"/>
            <a:stretch/>
          </p:blipFill>
          <p:spPr>
            <a:xfrm>
              <a:off x="670265" y="3418457"/>
              <a:ext cx="4151770" cy="1070114"/>
            </a:xfrm>
            <a:prstGeom prst="rect">
              <a:avLst/>
            </a:prstGeom>
          </p:spPr>
        </p:pic>
      </p:grpSp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06BB7EBD-9CC4-469C-86C2-9B077FAC6982}"/>
              </a:ext>
            </a:extLst>
          </p:cNvPr>
          <p:cNvSpPr txBox="1">
            <a:spLocks/>
          </p:cNvSpPr>
          <p:nvPr/>
        </p:nvSpPr>
        <p:spPr>
          <a:xfrm>
            <a:off x="1414073" y="4982716"/>
            <a:ext cx="7077851" cy="69732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buClr>
                <a:srgbClr val="00A7F2"/>
              </a:buClr>
              <a:buNone/>
              <a:defRPr/>
            </a:pPr>
            <a:r>
              <a:rPr lang="fr-FR" sz="1800" b="0" kern="0" dirty="0">
                <a:ea typeface="ＭＳ Ｐゴシック"/>
              </a:rPr>
              <a:t>Le TE est le moment où on acquière l’image (</a:t>
            </a:r>
            <a:r>
              <a:rPr lang="fr-FR" sz="1800" b="0" kern="0" dirty="0" err="1">
                <a:ea typeface="ＭＳ Ｐゴシック"/>
              </a:rPr>
              <a:t>ie</a:t>
            </a:r>
            <a:r>
              <a:rPr lang="fr-FR" sz="1800" b="0" kern="0" dirty="0">
                <a:ea typeface="ＭＳ Ｐゴシック"/>
              </a:rPr>
              <a:t> l’état de l’aimantation) = le moment où on regarde si il y a un contraste entre 2 tissus différents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B8BE3F0F-FF42-4EB4-964A-7BA0CBB901A8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Effet du TR/TE sur l’aimantation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15" name="Cœur 14">
            <a:extLst>
              <a:ext uri="{FF2B5EF4-FFF2-40B4-BE49-F238E27FC236}">
                <a16:creationId xmlns:a16="http://schemas.microsoft.com/office/drawing/2014/main" id="{ADC9CA38-5A70-4F53-9C5E-8B59E263B9BE}"/>
              </a:ext>
            </a:extLst>
          </p:cNvPr>
          <p:cNvSpPr/>
          <p:nvPr/>
        </p:nvSpPr>
        <p:spPr>
          <a:xfrm>
            <a:off x="4650742" y="5954068"/>
            <a:ext cx="430449" cy="351532"/>
          </a:xfrm>
          <a:prstGeom prst="heart">
            <a:avLst/>
          </a:prstGeom>
          <a:solidFill>
            <a:schemeClr val="accent2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46115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17CA641-ABD4-4747-96CF-C8C0E9BC0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22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F97100B0-A0C8-4819-AD2A-07C5BD7A166E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Effets d’un TR « long » ou « court »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42781519-0FB9-4C99-B2E9-F00A37884EEA}"/>
              </a:ext>
            </a:extLst>
          </p:cNvPr>
          <p:cNvSpPr txBox="1">
            <a:spLocks/>
          </p:cNvSpPr>
          <p:nvPr/>
        </p:nvSpPr>
        <p:spPr>
          <a:xfrm>
            <a:off x="123962" y="1163339"/>
            <a:ext cx="9750551" cy="139503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Dans la suite, on considère 2 tissus avec des T1 et T2 différents, que l’on nommera A et B </a:t>
            </a:r>
          </a:p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T</a:t>
            </a:r>
            <a:r>
              <a:rPr lang="fr-FR" sz="1800" b="0" kern="0" baseline="-25000" dirty="0">
                <a:ea typeface="ＭＳ Ｐゴシック"/>
              </a:rPr>
              <a:t>1,A</a:t>
            </a:r>
            <a:r>
              <a:rPr lang="fr-FR" sz="1800" b="0" kern="0" dirty="0">
                <a:ea typeface="ＭＳ Ｐゴシック"/>
              </a:rPr>
              <a:t> &lt; T</a:t>
            </a:r>
            <a:r>
              <a:rPr lang="fr-FR" sz="1800" b="0" kern="0" baseline="-25000" dirty="0">
                <a:ea typeface="ＭＳ Ｐゴシック"/>
              </a:rPr>
              <a:t>1,B</a:t>
            </a:r>
            <a:r>
              <a:rPr lang="fr-FR" sz="1800" b="0" kern="0" dirty="0">
                <a:ea typeface="ＭＳ Ｐゴシック"/>
              </a:rPr>
              <a:t>, c’est-à-dire A revient plus vite à l’équilibre en </a:t>
            </a:r>
            <a:r>
              <a:rPr lang="fr-FR" sz="1800" b="0" i="1" kern="0" dirty="0">
                <a:ea typeface="ＭＳ Ｐゴシック"/>
              </a:rPr>
              <a:t>z</a:t>
            </a:r>
            <a:r>
              <a:rPr lang="fr-FR" sz="1800" b="0" kern="0" dirty="0">
                <a:ea typeface="ＭＳ Ｐゴシック"/>
              </a:rPr>
              <a:t> que B</a:t>
            </a:r>
          </a:p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Quel est l’effet d’un TR « long » ou « court » sur la différence d’aimantation entre A et B ?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AC19604-4A6C-42AE-9D8C-FBAE615370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993" y="2301347"/>
            <a:ext cx="4097820" cy="416477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4845B34-C34F-4A97-A2A5-FECD1E09AC38}"/>
              </a:ext>
            </a:extLst>
          </p:cNvPr>
          <p:cNvSpPr txBox="1"/>
          <p:nvPr/>
        </p:nvSpPr>
        <p:spPr>
          <a:xfrm>
            <a:off x="5045984" y="2481192"/>
            <a:ext cx="45817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TR « long » les 2 aimantations </a:t>
            </a:r>
            <a:r>
              <a:rPr lang="fr-FR" sz="1600" dirty="0" err="1"/>
              <a:t>M</a:t>
            </a:r>
            <a:r>
              <a:rPr lang="fr-FR" sz="1600" baseline="-25000" dirty="0" err="1"/>
              <a:t>z,A</a:t>
            </a:r>
            <a:r>
              <a:rPr lang="fr-FR" sz="1600" dirty="0"/>
              <a:t> et </a:t>
            </a:r>
            <a:r>
              <a:rPr lang="fr-FR" sz="1600" dirty="0" err="1"/>
              <a:t>M</a:t>
            </a:r>
            <a:r>
              <a:rPr lang="fr-FR" sz="1600" baseline="-25000" dirty="0" err="1"/>
              <a:t>z,B</a:t>
            </a:r>
            <a:r>
              <a:rPr lang="fr-FR" sz="1600" dirty="0"/>
              <a:t> ont le temps de revenir toutes les 2 à l’équilibre, les différentes de signal s’estompent 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sz="1600" dirty="0">
                <a:sym typeface="Wingdings" panose="05000000000000000000" pitchFamily="2" charset="2"/>
              </a:rPr>
              <a:t>Il n’y aura pas de différence en T1 entre les 2 tissus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sz="1600" dirty="0">
                <a:sym typeface="Wingdings" panose="05000000000000000000" pitchFamily="2" charset="2"/>
              </a:rPr>
              <a:t>TR long = pas de pondération T1 possible</a:t>
            </a:r>
            <a:endParaRPr lang="fr-FR" sz="1600" dirty="0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D8DBF04B-3016-4C2B-B0C2-CB7B2FCFA3DA}"/>
              </a:ext>
            </a:extLst>
          </p:cNvPr>
          <p:cNvSpPr/>
          <p:nvPr/>
        </p:nvSpPr>
        <p:spPr>
          <a:xfrm>
            <a:off x="1235412" y="2859931"/>
            <a:ext cx="264544" cy="24278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6957EB6-99C4-4B1B-9831-D1E1E1816645}"/>
              </a:ext>
            </a:extLst>
          </p:cNvPr>
          <p:cNvSpPr txBox="1"/>
          <p:nvPr/>
        </p:nvSpPr>
        <p:spPr>
          <a:xfrm>
            <a:off x="1314819" y="2771568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A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E2C7415D-E25D-4C9E-A195-21ADF581B8FB}"/>
              </a:ext>
            </a:extLst>
          </p:cNvPr>
          <p:cNvSpPr/>
          <p:nvPr/>
        </p:nvSpPr>
        <p:spPr>
          <a:xfrm>
            <a:off x="1618217" y="4854103"/>
            <a:ext cx="181400" cy="18482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F5EF534-B21B-449B-9698-E4051E2E702C}"/>
              </a:ext>
            </a:extLst>
          </p:cNvPr>
          <p:cNvSpPr txBox="1"/>
          <p:nvPr/>
        </p:nvSpPr>
        <p:spPr>
          <a:xfrm>
            <a:off x="1496219" y="4773171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A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0AB80663-1FDE-4DC1-84AE-DCB4E2CED30D}"/>
              </a:ext>
            </a:extLst>
          </p:cNvPr>
          <p:cNvSpPr/>
          <p:nvPr/>
        </p:nvSpPr>
        <p:spPr>
          <a:xfrm>
            <a:off x="1838526" y="3219856"/>
            <a:ext cx="243192" cy="21887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584F8FE6-E3BA-406F-A6BE-3AA977D5A74B}"/>
              </a:ext>
            </a:extLst>
          </p:cNvPr>
          <p:cNvSpPr/>
          <p:nvPr/>
        </p:nvSpPr>
        <p:spPr>
          <a:xfrm>
            <a:off x="2081718" y="5230239"/>
            <a:ext cx="243192" cy="21887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E06F297-C988-423B-BB8B-7E41169D4338}"/>
              </a:ext>
            </a:extLst>
          </p:cNvPr>
          <p:cNvSpPr txBox="1"/>
          <p:nvPr/>
        </p:nvSpPr>
        <p:spPr>
          <a:xfrm>
            <a:off x="1960122" y="3160414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B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BA0560C9-95C8-49E3-8EB2-A098DA6E6364}"/>
              </a:ext>
            </a:extLst>
          </p:cNvPr>
          <p:cNvSpPr txBox="1"/>
          <p:nvPr/>
        </p:nvSpPr>
        <p:spPr>
          <a:xfrm>
            <a:off x="2112522" y="5155009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B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F66E842-9ECF-4BE1-B75A-54CC79B60AE7}"/>
              </a:ext>
            </a:extLst>
          </p:cNvPr>
          <p:cNvSpPr txBox="1"/>
          <p:nvPr/>
        </p:nvSpPr>
        <p:spPr>
          <a:xfrm>
            <a:off x="5045984" y="4601011"/>
            <a:ext cx="458172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TR « court » l’aimantation </a:t>
            </a:r>
            <a:r>
              <a:rPr lang="fr-FR" sz="1600" dirty="0" err="1"/>
              <a:t>M</a:t>
            </a:r>
            <a:r>
              <a:rPr lang="fr-FR" sz="1600" baseline="-25000" dirty="0" err="1"/>
              <a:t>z,A</a:t>
            </a:r>
            <a:r>
              <a:rPr lang="fr-FR" sz="1600" dirty="0"/>
              <a:t> repousse plus vite que l’aimantation </a:t>
            </a:r>
            <a:r>
              <a:rPr lang="fr-FR" sz="1600" dirty="0" err="1"/>
              <a:t>M</a:t>
            </a:r>
            <a:r>
              <a:rPr lang="fr-FR" sz="1600" baseline="-25000" dirty="0" err="1"/>
              <a:t>z,B</a:t>
            </a:r>
            <a:r>
              <a:rPr lang="fr-FR" sz="1600" dirty="0"/>
              <a:t> 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sz="1600" dirty="0">
                <a:sym typeface="Wingdings" panose="05000000000000000000" pitchFamily="2" charset="2"/>
              </a:rPr>
              <a:t>Il y a une différence d’aimantation pour un TR suffisamment court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sz="1600" dirty="0">
                <a:sym typeface="Wingdings" panose="05000000000000000000" pitchFamily="2" charset="2"/>
              </a:rPr>
              <a:t>TR court = pondération T1 possible si on rebascule l’aimantation dans le plan transverse à ce moment-là</a:t>
            </a:r>
            <a:endParaRPr lang="fr-FR" sz="1600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2A4EF42-5518-401E-8476-72BCF6B742E0}"/>
              </a:ext>
            </a:extLst>
          </p:cNvPr>
          <p:cNvSpPr txBox="1"/>
          <p:nvPr/>
        </p:nvSpPr>
        <p:spPr>
          <a:xfrm>
            <a:off x="278289" y="2301347"/>
            <a:ext cx="62638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err="1"/>
              <a:t>Mz</a:t>
            </a:r>
            <a:endParaRPr lang="fr-FR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8A4C876-DC1B-4862-AAEC-127834BB124C}"/>
              </a:ext>
            </a:extLst>
          </p:cNvPr>
          <p:cNvSpPr txBox="1"/>
          <p:nvPr/>
        </p:nvSpPr>
        <p:spPr>
          <a:xfrm>
            <a:off x="278288" y="4374647"/>
            <a:ext cx="62638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err="1"/>
              <a:t>Mz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20901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17CA641-ABD4-4747-96CF-C8C0E9BC0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23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F97100B0-A0C8-4819-AD2A-07C5BD7A166E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Effets d’un TR « long » ou « court »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42781519-0FB9-4C99-B2E9-F00A37884EEA}"/>
              </a:ext>
            </a:extLst>
          </p:cNvPr>
          <p:cNvSpPr txBox="1">
            <a:spLocks/>
          </p:cNvSpPr>
          <p:nvPr/>
        </p:nvSpPr>
        <p:spPr>
          <a:xfrm>
            <a:off x="123962" y="1186004"/>
            <a:ext cx="9750551" cy="10817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buClr>
                <a:srgbClr val="00A7F2"/>
              </a:buClr>
              <a:buNone/>
              <a:defRPr/>
            </a:pPr>
            <a:r>
              <a:rPr lang="fr-FR" sz="1800" b="0" kern="0" dirty="0">
                <a:ea typeface="ＭＳ Ｐゴシック"/>
              </a:rPr>
              <a:t>Si on bascule l’aimantation dans le plan transverse (en </a:t>
            </a:r>
            <a:r>
              <a:rPr lang="fr-FR" sz="1800" b="0" kern="0" dirty="0" err="1">
                <a:ea typeface="ＭＳ Ｐゴシック"/>
              </a:rPr>
              <a:t>M</a:t>
            </a:r>
            <a:r>
              <a:rPr lang="fr-FR" sz="1800" b="0" kern="0" baseline="-25000" dirty="0" err="1">
                <a:ea typeface="ＭＳ Ｐゴシック"/>
              </a:rPr>
              <a:t>xy</a:t>
            </a:r>
            <a:r>
              <a:rPr lang="fr-FR" sz="1800" b="0" kern="0" dirty="0">
                <a:ea typeface="ＭＳ Ｐゴシック"/>
              </a:rPr>
              <a:t>) après un TR court, les 2 tissus garderont une différence d’aimantation, due à leur différence de T1</a:t>
            </a:r>
          </a:p>
          <a:p>
            <a:pPr marL="0" indent="0" algn="ctr">
              <a:buClr>
                <a:srgbClr val="00A7F2"/>
              </a:buClr>
              <a:buNone/>
              <a:defRPr/>
            </a:pPr>
            <a:r>
              <a:rPr lang="fr-FR" sz="1800" b="0" kern="0" dirty="0">
                <a:ea typeface="ＭＳ Ｐゴシック"/>
              </a:rPr>
              <a:t>(pour rappel, on ne peut mesurer que </a:t>
            </a:r>
            <a:r>
              <a:rPr lang="fr-FR" sz="1800" b="0" kern="0" dirty="0" err="1">
                <a:ea typeface="ＭＳ Ｐゴシック"/>
              </a:rPr>
              <a:t>M</a:t>
            </a:r>
            <a:r>
              <a:rPr lang="fr-FR" sz="1800" b="0" kern="0" baseline="-25000" dirty="0" err="1">
                <a:ea typeface="ＭＳ Ｐゴシック"/>
              </a:rPr>
              <a:t>xy</a:t>
            </a:r>
            <a:r>
              <a:rPr lang="fr-FR" sz="1800" b="0" kern="0" dirty="0">
                <a:ea typeface="ＭＳ Ｐゴシック"/>
              </a:rPr>
              <a:t> en IRM)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E4C675EA-FEAC-4CE5-9249-FC3551FD769E}"/>
              </a:ext>
            </a:extLst>
          </p:cNvPr>
          <p:cNvGrpSpPr/>
          <p:nvPr/>
        </p:nvGrpSpPr>
        <p:grpSpPr>
          <a:xfrm>
            <a:off x="2381093" y="2507492"/>
            <a:ext cx="4300525" cy="4164778"/>
            <a:chOff x="278288" y="2301347"/>
            <a:chExt cx="4300525" cy="4164778"/>
          </a:xfrm>
        </p:grpSpPr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9AC19604-4A6C-42AE-9D8C-FBAE615370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0993" y="2301347"/>
              <a:ext cx="4097820" cy="4164778"/>
            </a:xfrm>
            <a:prstGeom prst="rect">
              <a:avLst/>
            </a:prstGeom>
          </p:spPr>
        </p:pic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D8DBF04B-3016-4C2B-B0C2-CB7B2FCFA3DA}"/>
                </a:ext>
              </a:extLst>
            </p:cNvPr>
            <p:cNvSpPr/>
            <p:nvPr/>
          </p:nvSpPr>
          <p:spPr>
            <a:xfrm>
              <a:off x="1235412" y="2859931"/>
              <a:ext cx="264544" cy="24278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36957EB6-99C4-4B1B-9831-D1E1E1816645}"/>
                </a:ext>
              </a:extLst>
            </p:cNvPr>
            <p:cNvSpPr txBox="1"/>
            <p:nvPr/>
          </p:nvSpPr>
          <p:spPr>
            <a:xfrm>
              <a:off x="1314819" y="2771568"/>
              <a:ext cx="3241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/>
                <a:t>A</a:t>
              </a:r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E2C7415D-E25D-4C9E-A195-21ADF581B8FB}"/>
                </a:ext>
              </a:extLst>
            </p:cNvPr>
            <p:cNvSpPr/>
            <p:nvPr/>
          </p:nvSpPr>
          <p:spPr>
            <a:xfrm>
              <a:off x="1618217" y="4854103"/>
              <a:ext cx="181400" cy="18482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DF5EF534-B21B-449B-9698-E4051E2E702C}"/>
                </a:ext>
              </a:extLst>
            </p:cNvPr>
            <p:cNvSpPr txBox="1"/>
            <p:nvPr/>
          </p:nvSpPr>
          <p:spPr>
            <a:xfrm>
              <a:off x="1496219" y="4773171"/>
              <a:ext cx="3241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/>
                <a:t>A</a:t>
              </a:r>
            </a:p>
          </p:txBody>
        </p:sp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0AB80663-1FDE-4DC1-84AE-DCB4E2CED30D}"/>
                </a:ext>
              </a:extLst>
            </p:cNvPr>
            <p:cNvSpPr/>
            <p:nvPr/>
          </p:nvSpPr>
          <p:spPr>
            <a:xfrm>
              <a:off x="1838526" y="3219856"/>
              <a:ext cx="243192" cy="21887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584F8FE6-E3BA-406F-A6BE-3AA977D5A74B}"/>
                </a:ext>
              </a:extLst>
            </p:cNvPr>
            <p:cNvSpPr/>
            <p:nvPr/>
          </p:nvSpPr>
          <p:spPr>
            <a:xfrm>
              <a:off x="2081718" y="5230239"/>
              <a:ext cx="243192" cy="21887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AE06F297-C988-423B-BB8B-7E41169D4338}"/>
                </a:ext>
              </a:extLst>
            </p:cNvPr>
            <p:cNvSpPr txBox="1"/>
            <p:nvPr/>
          </p:nvSpPr>
          <p:spPr>
            <a:xfrm>
              <a:off x="1960122" y="3160414"/>
              <a:ext cx="3145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/>
                <a:t>B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BA0560C9-95C8-49E3-8EB2-A098DA6E6364}"/>
                </a:ext>
              </a:extLst>
            </p:cNvPr>
            <p:cNvSpPr txBox="1"/>
            <p:nvPr/>
          </p:nvSpPr>
          <p:spPr>
            <a:xfrm>
              <a:off x="2112522" y="5155009"/>
              <a:ext cx="3145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/>
                <a:t>B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02A4EF42-5518-401E-8476-72BCF6B742E0}"/>
                </a:ext>
              </a:extLst>
            </p:cNvPr>
            <p:cNvSpPr txBox="1"/>
            <p:nvPr/>
          </p:nvSpPr>
          <p:spPr>
            <a:xfrm>
              <a:off x="278289" y="2301347"/>
              <a:ext cx="626384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r-FR" dirty="0" err="1"/>
                <a:t>Mz</a:t>
              </a:r>
              <a:endParaRPr lang="fr-FR" dirty="0"/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78A4C876-DC1B-4862-AAEC-127834BB124C}"/>
                </a:ext>
              </a:extLst>
            </p:cNvPr>
            <p:cNvSpPr txBox="1"/>
            <p:nvPr/>
          </p:nvSpPr>
          <p:spPr>
            <a:xfrm>
              <a:off x="278288" y="4374647"/>
              <a:ext cx="626384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r-FR" dirty="0" err="1"/>
                <a:t>Mz</a:t>
              </a:r>
              <a:endParaRPr lang="fr-FR" dirty="0"/>
            </a:p>
          </p:txBody>
        </p:sp>
      </p:grpSp>
      <p:sp>
        <p:nvSpPr>
          <p:cNvPr id="19" name="Cœur 18">
            <a:extLst>
              <a:ext uri="{FF2B5EF4-FFF2-40B4-BE49-F238E27FC236}">
                <a16:creationId xmlns:a16="http://schemas.microsoft.com/office/drawing/2014/main" id="{FA7B1FB7-60D1-43C0-9941-0DDF11C4A116}"/>
              </a:ext>
            </a:extLst>
          </p:cNvPr>
          <p:cNvSpPr/>
          <p:nvPr/>
        </p:nvSpPr>
        <p:spPr>
          <a:xfrm>
            <a:off x="9195475" y="1726863"/>
            <a:ext cx="430449" cy="351532"/>
          </a:xfrm>
          <a:prstGeom prst="heart">
            <a:avLst/>
          </a:prstGeom>
          <a:solidFill>
            <a:schemeClr val="accent2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Accolade fermante 7">
            <a:extLst>
              <a:ext uri="{FF2B5EF4-FFF2-40B4-BE49-F238E27FC236}">
                <a16:creationId xmlns:a16="http://schemas.microsoft.com/office/drawing/2014/main" id="{D76B9B5C-2E26-4E6E-ADAB-AAABB6822927}"/>
              </a:ext>
            </a:extLst>
          </p:cNvPr>
          <p:cNvSpPr/>
          <p:nvPr/>
        </p:nvSpPr>
        <p:spPr>
          <a:xfrm>
            <a:off x="4967573" y="5790095"/>
            <a:ext cx="228600" cy="512093"/>
          </a:xfrm>
          <a:prstGeom prst="rightBrac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C67A2D0-35AC-4F98-AFFB-048C38D14CE6}"/>
              </a:ext>
            </a:extLst>
          </p:cNvPr>
          <p:cNvSpPr txBox="1"/>
          <p:nvPr/>
        </p:nvSpPr>
        <p:spPr>
          <a:xfrm>
            <a:off x="5548507" y="5615956"/>
            <a:ext cx="38621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/>
              <a:t>Si RF à ce moment là </a:t>
            </a:r>
            <a:r>
              <a:rPr lang="fr-FR" sz="1400" dirty="0">
                <a:sym typeface="Wingdings" panose="05000000000000000000" pitchFamily="2" charset="2"/>
              </a:rPr>
              <a:t> seules ces parties seront basculées dans le plan transverse et acquises</a:t>
            </a:r>
            <a:endParaRPr lang="fr-FR" sz="1400" dirty="0"/>
          </a:p>
        </p:txBody>
      </p:sp>
      <p:sp>
        <p:nvSpPr>
          <p:cNvPr id="20" name="Accolade fermante 19">
            <a:extLst>
              <a:ext uri="{FF2B5EF4-FFF2-40B4-BE49-F238E27FC236}">
                <a16:creationId xmlns:a16="http://schemas.microsoft.com/office/drawing/2014/main" id="{BDAA500F-4B19-446E-920A-A2A9E8063E34}"/>
              </a:ext>
            </a:extLst>
          </p:cNvPr>
          <p:cNvSpPr/>
          <p:nvPr/>
        </p:nvSpPr>
        <p:spPr>
          <a:xfrm>
            <a:off x="5227168" y="5444664"/>
            <a:ext cx="228600" cy="865804"/>
          </a:xfrm>
          <a:prstGeom prst="rightBrac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D44D0FFB-1B88-4089-A304-81C184DAF299}"/>
              </a:ext>
            </a:extLst>
          </p:cNvPr>
          <p:cNvCxnSpPr/>
          <p:nvPr/>
        </p:nvCxnSpPr>
        <p:spPr>
          <a:xfrm flipV="1">
            <a:off x="3591944" y="5411401"/>
            <a:ext cx="1617294" cy="12506"/>
          </a:xfrm>
          <a:prstGeom prst="line">
            <a:avLst/>
          </a:prstGeom>
          <a:ln w="19050">
            <a:solidFill>
              <a:schemeClr val="accent4">
                <a:lumMod val="60000"/>
                <a:lumOff val="4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61040F9A-4CBA-4782-BCBE-4C4EF680E371}"/>
              </a:ext>
            </a:extLst>
          </p:cNvPr>
          <p:cNvCxnSpPr>
            <a:cxnSpLocks/>
          </p:cNvCxnSpPr>
          <p:nvPr/>
        </p:nvCxnSpPr>
        <p:spPr>
          <a:xfrm>
            <a:off x="3606518" y="5790095"/>
            <a:ext cx="1346482" cy="0"/>
          </a:xfrm>
          <a:prstGeom prst="line">
            <a:avLst/>
          </a:prstGeom>
          <a:ln w="19050">
            <a:solidFill>
              <a:schemeClr val="accent4">
                <a:lumMod val="60000"/>
                <a:lumOff val="4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86372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17CA641-ABD4-4747-96CF-C8C0E9BC0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24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F97100B0-A0C8-4819-AD2A-07C5BD7A166E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Effet d’un TE « long » ou « court »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42781519-0FB9-4C99-B2E9-F00A37884EEA}"/>
              </a:ext>
            </a:extLst>
          </p:cNvPr>
          <p:cNvSpPr txBox="1">
            <a:spLocks/>
          </p:cNvSpPr>
          <p:nvPr/>
        </p:nvSpPr>
        <p:spPr>
          <a:xfrm>
            <a:off x="123962" y="1163339"/>
            <a:ext cx="9750551" cy="78050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On considère maintenant que les 2 aimantations sont revenues à leur équilibre (TR long) et sont basculées de nouveau dans le plan transverse ensuite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4845B34-C34F-4A97-A2A5-FECD1E09AC38}"/>
              </a:ext>
            </a:extLst>
          </p:cNvPr>
          <p:cNvSpPr txBox="1"/>
          <p:nvPr/>
        </p:nvSpPr>
        <p:spPr>
          <a:xfrm>
            <a:off x="4380742" y="2502167"/>
            <a:ext cx="50827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TE « court » les 2 aimantations </a:t>
            </a:r>
            <a:r>
              <a:rPr lang="fr-FR" dirty="0" err="1"/>
              <a:t>M</a:t>
            </a:r>
            <a:r>
              <a:rPr lang="fr-FR" baseline="-25000" dirty="0" err="1"/>
              <a:t>xy,A</a:t>
            </a:r>
            <a:r>
              <a:rPr lang="fr-FR" dirty="0"/>
              <a:t> et </a:t>
            </a:r>
            <a:r>
              <a:rPr lang="fr-FR" dirty="0" err="1"/>
              <a:t>M</a:t>
            </a:r>
            <a:r>
              <a:rPr lang="fr-FR" baseline="-25000" dirty="0" err="1"/>
              <a:t>xy,B</a:t>
            </a:r>
            <a:r>
              <a:rPr lang="fr-FR" dirty="0"/>
              <a:t> n’ont</a:t>
            </a:r>
            <a:r>
              <a:rPr lang="fr-FR" dirty="0">
                <a:sym typeface="Wingdings" panose="05000000000000000000" pitchFamily="2" charset="2"/>
              </a:rPr>
              <a:t> pas encore eu le temps de se différencier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dirty="0">
                <a:sym typeface="Wingdings" panose="05000000000000000000" pitchFamily="2" charset="2"/>
              </a:rPr>
              <a:t>TE court = pas de pondération T2 possible</a:t>
            </a:r>
            <a:endParaRPr lang="fr-FR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F66E842-9ECF-4BE1-B75A-54CC79B60AE7}"/>
              </a:ext>
            </a:extLst>
          </p:cNvPr>
          <p:cNvSpPr txBox="1"/>
          <p:nvPr/>
        </p:nvSpPr>
        <p:spPr>
          <a:xfrm>
            <a:off x="4328650" y="4823205"/>
            <a:ext cx="527365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TE « long » (mais pas trop …) l’aimantation </a:t>
            </a:r>
            <a:r>
              <a:rPr lang="fr-FR" dirty="0" err="1"/>
              <a:t>M</a:t>
            </a:r>
            <a:r>
              <a:rPr lang="fr-FR" baseline="-25000" dirty="0" err="1"/>
              <a:t>xy,A</a:t>
            </a:r>
            <a:r>
              <a:rPr lang="fr-FR" dirty="0"/>
              <a:t> décroit moins vite que que l’aimantation </a:t>
            </a:r>
            <a:r>
              <a:rPr lang="fr-FR" dirty="0" err="1"/>
              <a:t>M</a:t>
            </a:r>
            <a:r>
              <a:rPr lang="fr-FR" baseline="-25000" dirty="0" err="1"/>
              <a:t>xy,B</a:t>
            </a:r>
            <a:r>
              <a:rPr lang="fr-FR" dirty="0"/>
              <a:t> 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dirty="0">
                <a:sym typeface="Wingdings" panose="05000000000000000000" pitchFamily="2" charset="2"/>
              </a:rPr>
              <a:t>Il y a une différence d’aimantation pour un TE suffisamment long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dirty="0">
                <a:sym typeface="Wingdings" panose="05000000000000000000" pitchFamily="2" charset="2"/>
              </a:rPr>
              <a:t>TE long = pondération T2 possible</a:t>
            </a:r>
            <a:endParaRPr lang="fr-FR" dirty="0"/>
          </a:p>
        </p:txBody>
      </p: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AA961BE1-474B-4D55-8D49-065CEB140B1E}"/>
              </a:ext>
            </a:extLst>
          </p:cNvPr>
          <p:cNvGrpSpPr/>
          <p:nvPr/>
        </p:nvGrpSpPr>
        <p:grpSpPr>
          <a:xfrm>
            <a:off x="251600" y="1952979"/>
            <a:ext cx="3379726" cy="4805708"/>
            <a:chOff x="-20605" y="2038731"/>
            <a:chExt cx="3379726" cy="4805708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36449F95-6E84-423A-8EBC-29370225BB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88515"/>
            <a:stretch/>
          </p:blipFill>
          <p:spPr>
            <a:xfrm>
              <a:off x="31487" y="2180595"/>
              <a:ext cx="680059" cy="4663844"/>
            </a:xfrm>
            <a:prstGeom prst="rect">
              <a:avLst/>
            </a:prstGeom>
          </p:spPr>
        </p:pic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D8DBF04B-3016-4C2B-B0C2-CB7B2FCFA3DA}"/>
                </a:ext>
              </a:extLst>
            </p:cNvPr>
            <p:cNvSpPr/>
            <p:nvPr/>
          </p:nvSpPr>
          <p:spPr>
            <a:xfrm>
              <a:off x="858706" y="2780941"/>
              <a:ext cx="264544" cy="24278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36957EB6-99C4-4B1B-9831-D1E1E1816645}"/>
                </a:ext>
              </a:extLst>
            </p:cNvPr>
            <p:cNvSpPr txBox="1"/>
            <p:nvPr/>
          </p:nvSpPr>
          <p:spPr>
            <a:xfrm>
              <a:off x="815659" y="2704773"/>
              <a:ext cx="3241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/>
                <a:t>A</a:t>
              </a:r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E2C7415D-E25D-4C9E-A195-21ADF581B8FB}"/>
                </a:ext>
              </a:extLst>
            </p:cNvPr>
            <p:cNvSpPr/>
            <p:nvPr/>
          </p:nvSpPr>
          <p:spPr>
            <a:xfrm>
              <a:off x="941850" y="5197687"/>
              <a:ext cx="181400" cy="18482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DF5EF534-B21B-449B-9698-E4051E2E702C}"/>
                </a:ext>
              </a:extLst>
            </p:cNvPr>
            <p:cNvSpPr txBox="1"/>
            <p:nvPr/>
          </p:nvSpPr>
          <p:spPr>
            <a:xfrm>
              <a:off x="1088709" y="4943491"/>
              <a:ext cx="3241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/>
                <a:t>A</a:t>
              </a:r>
            </a:p>
          </p:txBody>
        </p:sp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0AB80663-1FDE-4DC1-84AE-DCB4E2CED30D}"/>
                </a:ext>
              </a:extLst>
            </p:cNvPr>
            <p:cNvSpPr/>
            <p:nvPr/>
          </p:nvSpPr>
          <p:spPr>
            <a:xfrm>
              <a:off x="1461820" y="3140866"/>
              <a:ext cx="243192" cy="21887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584F8FE6-E3BA-406F-A6BE-3AA977D5A74B}"/>
                </a:ext>
              </a:extLst>
            </p:cNvPr>
            <p:cNvSpPr/>
            <p:nvPr/>
          </p:nvSpPr>
          <p:spPr>
            <a:xfrm>
              <a:off x="1444263" y="5573823"/>
              <a:ext cx="243192" cy="21887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AE06F297-C988-423B-BB8B-7E41169D4338}"/>
                </a:ext>
              </a:extLst>
            </p:cNvPr>
            <p:cNvSpPr txBox="1"/>
            <p:nvPr/>
          </p:nvSpPr>
          <p:spPr>
            <a:xfrm>
              <a:off x="1460962" y="3093619"/>
              <a:ext cx="3145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/>
                <a:t>B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BA0560C9-95C8-49E3-8EB2-A098DA6E6364}"/>
                </a:ext>
              </a:extLst>
            </p:cNvPr>
            <p:cNvSpPr txBox="1"/>
            <p:nvPr/>
          </p:nvSpPr>
          <p:spPr>
            <a:xfrm>
              <a:off x="1705012" y="5325329"/>
              <a:ext cx="3145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/>
                <a:t>B</a:t>
              </a:r>
            </a:p>
          </p:txBody>
        </p:sp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29ADE404-0888-409C-A9F1-6F8CF18A88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55039"/>
            <a:stretch/>
          </p:blipFill>
          <p:spPr>
            <a:xfrm>
              <a:off x="696878" y="2177601"/>
              <a:ext cx="2662243" cy="4663844"/>
            </a:xfrm>
            <a:prstGeom prst="rect">
              <a:avLst/>
            </a:prstGeom>
          </p:spPr>
        </p:pic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4D20466B-9484-4F1F-925A-DB14F0E1F2D3}"/>
                </a:ext>
              </a:extLst>
            </p:cNvPr>
            <p:cNvSpPr/>
            <p:nvPr/>
          </p:nvSpPr>
          <p:spPr>
            <a:xfrm>
              <a:off x="1625192" y="3388113"/>
              <a:ext cx="181400" cy="18482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45B54988-385D-48D1-A98A-F4D4DF53DA5B}"/>
                </a:ext>
              </a:extLst>
            </p:cNvPr>
            <p:cNvSpPr txBox="1"/>
            <p:nvPr/>
          </p:nvSpPr>
          <p:spPr>
            <a:xfrm>
              <a:off x="1667996" y="3274685"/>
              <a:ext cx="3241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/>
                <a:t>A</a:t>
              </a:r>
            </a:p>
          </p:txBody>
        </p:sp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36919102-3A63-48A4-B3D2-B940C8EFA901}"/>
                </a:ext>
              </a:extLst>
            </p:cNvPr>
            <p:cNvSpPr/>
            <p:nvPr/>
          </p:nvSpPr>
          <p:spPr>
            <a:xfrm>
              <a:off x="1023948" y="3594117"/>
              <a:ext cx="197564" cy="22587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9056087E-DFF4-4CCD-85B5-B0AEFD18027F}"/>
                </a:ext>
              </a:extLst>
            </p:cNvPr>
            <p:cNvSpPr txBox="1"/>
            <p:nvPr/>
          </p:nvSpPr>
          <p:spPr>
            <a:xfrm>
              <a:off x="1023948" y="3611815"/>
              <a:ext cx="3145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/>
                <a:t>B</a:t>
              </a:r>
            </a:p>
          </p:txBody>
        </p:sp>
        <p:sp>
          <p:nvSpPr>
            <p:cNvPr id="25" name="Ellipse 24">
              <a:extLst>
                <a:ext uri="{FF2B5EF4-FFF2-40B4-BE49-F238E27FC236}">
                  <a16:creationId xmlns:a16="http://schemas.microsoft.com/office/drawing/2014/main" id="{06D2480A-6B9F-4F60-8853-0EEA121309D6}"/>
                </a:ext>
              </a:extLst>
            </p:cNvPr>
            <p:cNvSpPr/>
            <p:nvPr/>
          </p:nvSpPr>
          <p:spPr>
            <a:xfrm>
              <a:off x="962504" y="5918755"/>
              <a:ext cx="243192" cy="21887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F3583C4C-1B69-4CF5-B39D-8604C4C44021}"/>
                </a:ext>
              </a:extLst>
            </p:cNvPr>
            <p:cNvSpPr/>
            <p:nvPr/>
          </p:nvSpPr>
          <p:spPr>
            <a:xfrm>
              <a:off x="1338458" y="5538185"/>
              <a:ext cx="243192" cy="21887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D1D42C91-4823-4DBE-92FB-FBC157D46ED3}"/>
                </a:ext>
              </a:extLst>
            </p:cNvPr>
            <p:cNvSpPr txBox="1"/>
            <p:nvPr/>
          </p:nvSpPr>
          <p:spPr>
            <a:xfrm>
              <a:off x="1438964" y="5506395"/>
              <a:ext cx="3241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/>
                <a:t>A</a:t>
              </a:r>
            </a:p>
          </p:txBody>
        </p:sp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9837932A-7673-45DB-B385-7436FE430A75}"/>
                </a:ext>
              </a:extLst>
            </p:cNvPr>
            <p:cNvSpPr txBox="1"/>
            <p:nvPr/>
          </p:nvSpPr>
          <p:spPr>
            <a:xfrm>
              <a:off x="794916" y="5843525"/>
              <a:ext cx="3145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/>
                <a:t>B</a:t>
              </a:r>
            </a:p>
          </p:txBody>
        </p: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51858CF7-7A20-4B16-8BE8-EFAB023053EE}"/>
                </a:ext>
              </a:extLst>
            </p:cNvPr>
            <p:cNvSpPr txBox="1"/>
            <p:nvPr/>
          </p:nvSpPr>
          <p:spPr>
            <a:xfrm>
              <a:off x="514681" y="4268749"/>
              <a:ext cx="709681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1200" b="1" dirty="0"/>
                <a:t>TE court</a:t>
              </a:r>
            </a:p>
          </p:txBody>
        </p:sp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9364F6AB-719C-4357-8402-F2B900D661CB}"/>
                </a:ext>
              </a:extLst>
            </p:cNvPr>
            <p:cNvSpPr txBox="1"/>
            <p:nvPr/>
          </p:nvSpPr>
          <p:spPr>
            <a:xfrm>
              <a:off x="-20605" y="2038731"/>
              <a:ext cx="61336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r-FR" dirty="0" err="1"/>
                <a:t>M</a:t>
              </a:r>
              <a:r>
                <a:rPr lang="fr-FR" baseline="-25000" dirty="0" err="1"/>
                <a:t>xy</a:t>
              </a:r>
              <a:endParaRPr lang="fr-FR" baseline="-25000" dirty="0"/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AF7B803C-0939-4485-9BD0-39E980219490}"/>
                </a:ext>
              </a:extLst>
            </p:cNvPr>
            <p:cNvSpPr txBox="1"/>
            <p:nvPr/>
          </p:nvSpPr>
          <p:spPr>
            <a:xfrm>
              <a:off x="-19940" y="4441585"/>
              <a:ext cx="61336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r-FR" dirty="0" err="1"/>
                <a:t>M</a:t>
              </a:r>
              <a:r>
                <a:rPr lang="fr-FR" baseline="-25000" dirty="0" err="1"/>
                <a:t>xy</a:t>
              </a:r>
              <a:endParaRPr lang="fr-FR" baseline="-25000" dirty="0"/>
            </a:p>
          </p:txBody>
        </p:sp>
      </p:grpSp>
    </p:spTree>
    <p:extLst>
      <p:ext uri="{BB962C8B-B14F-4D97-AF65-F5344CB8AC3E}">
        <p14:creationId xmlns:p14="http://schemas.microsoft.com/office/powerpoint/2010/main" val="417570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17CA641-ABD4-4747-96CF-C8C0E9BC0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25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F97100B0-A0C8-4819-AD2A-07C5BD7A166E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Pondération T1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42781519-0FB9-4C99-B2E9-F00A37884EEA}"/>
              </a:ext>
            </a:extLst>
          </p:cNvPr>
          <p:cNvSpPr txBox="1">
            <a:spLocks/>
          </p:cNvSpPr>
          <p:nvPr/>
        </p:nvSpPr>
        <p:spPr>
          <a:xfrm>
            <a:off x="0" y="1163338"/>
            <a:ext cx="9874513" cy="472751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kern="0" dirty="0">
                <a:ea typeface="ＭＳ Ｐゴシック"/>
              </a:rPr>
              <a:t>Objectif de la pondération T1 </a:t>
            </a:r>
            <a:r>
              <a:rPr lang="fr-FR" sz="1800" b="0" kern="0" dirty="0">
                <a:ea typeface="ＭＳ Ｐゴシック"/>
              </a:rPr>
              <a:t>= recherche d’un contraste en T1 et minimisation d’un contraste en T2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FA5F2770-BA0D-4084-8CFF-4752646D87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65986" y="1981697"/>
            <a:ext cx="4533314" cy="2894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C63A2153-E1FB-4591-8BC2-CF1AE85ADC11}"/>
              </a:ext>
            </a:extLst>
          </p:cNvPr>
          <p:cNvSpPr txBox="1">
            <a:spLocks/>
          </p:cNvSpPr>
          <p:nvPr/>
        </p:nvSpPr>
        <p:spPr>
          <a:xfrm>
            <a:off x="1075174" y="5446630"/>
            <a:ext cx="8335526" cy="3651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buClr>
                <a:srgbClr val="00A7F2"/>
              </a:buClr>
              <a:buNone/>
              <a:defRPr/>
            </a:pPr>
            <a:r>
              <a:rPr lang="fr-FR" sz="1800" kern="0" dirty="0">
                <a:ea typeface="ＭＳ Ｐゴシック"/>
              </a:rPr>
              <a:t>TR court </a:t>
            </a:r>
            <a:r>
              <a:rPr lang="fr-FR" sz="1800" b="0" kern="0" dirty="0">
                <a:ea typeface="ＭＳ Ｐゴシック"/>
              </a:rPr>
              <a:t>( = contraste possible en T1) </a:t>
            </a:r>
            <a:r>
              <a:rPr lang="fr-FR" sz="1800" kern="0" dirty="0">
                <a:ea typeface="ＭＳ Ｐゴシック"/>
              </a:rPr>
              <a:t>+ TE court</a:t>
            </a:r>
            <a:r>
              <a:rPr lang="fr-FR" sz="1800" b="0" kern="0" dirty="0">
                <a:ea typeface="ＭＳ Ｐゴシック"/>
              </a:rPr>
              <a:t> ( = pas de différence due au T2)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AB5EAD4D-A55C-4F9B-9691-14699D063A77}"/>
              </a:ext>
            </a:extLst>
          </p:cNvPr>
          <p:cNvCxnSpPr/>
          <p:nvPr/>
        </p:nvCxnSpPr>
        <p:spPr>
          <a:xfrm flipV="1">
            <a:off x="3618689" y="3229583"/>
            <a:ext cx="0" cy="875489"/>
          </a:xfrm>
          <a:prstGeom prst="line">
            <a:avLst/>
          </a:prstGeom>
          <a:ln w="38100">
            <a:solidFill>
              <a:srgbClr val="FF993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E7CEF856-8E34-4476-9DE7-D5DF17AB691B}"/>
              </a:ext>
            </a:extLst>
          </p:cNvPr>
          <p:cNvCxnSpPr>
            <a:cxnSpLocks/>
          </p:cNvCxnSpPr>
          <p:nvPr/>
        </p:nvCxnSpPr>
        <p:spPr>
          <a:xfrm flipH="1">
            <a:off x="3725695" y="3132306"/>
            <a:ext cx="2101173" cy="296694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5D356889-FBDB-4D2B-85D2-23F9AEFAA003}"/>
              </a:ext>
            </a:extLst>
          </p:cNvPr>
          <p:cNvSpPr txBox="1"/>
          <p:nvPr/>
        </p:nvSpPr>
        <p:spPr>
          <a:xfrm>
            <a:off x="5894366" y="2891866"/>
            <a:ext cx="2422168" cy="646331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FFC000"/>
                </a:solidFill>
              </a:rPr>
              <a:t>On acquière le signal ici (à TE)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4F5725-42B0-4102-9B04-5209F4156F5B}"/>
              </a:ext>
            </a:extLst>
          </p:cNvPr>
          <p:cNvSpPr/>
          <p:nvPr/>
        </p:nvSpPr>
        <p:spPr>
          <a:xfrm>
            <a:off x="3394970" y="2114635"/>
            <a:ext cx="2422168" cy="8448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393384C-957E-4022-BF72-725BC1C51FEB}"/>
              </a:ext>
            </a:extLst>
          </p:cNvPr>
          <p:cNvSpPr/>
          <p:nvPr/>
        </p:nvSpPr>
        <p:spPr>
          <a:xfrm>
            <a:off x="3112862" y="2394789"/>
            <a:ext cx="1225666" cy="59842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Impulsion 90°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3B9020C-D262-43BB-B65A-F7B8C2FB40C4}"/>
              </a:ext>
            </a:extLst>
          </p:cNvPr>
          <p:cNvSpPr/>
          <p:nvPr/>
        </p:nvSpPr>
        <p:spPr>
          <a:xfrm>
            <a:off x="46236" y="6211669"/>
            <a:ext cx="4953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400" dirty="0">
                <a:hlinkClick r:id="rId3"/>
              </a:rPr>
              <a:t>Paramètres TR et TE et pondérations en T1, T2, densité protonique en IRM (imaios.com)</a:t>
            </a:r>
            <a:endParaRPr lang="fr-FR" sz="14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8ECC17C-5AF0-4FC6-88CD-ABC5FFDFD058}"/>
              </a:ext>
            </a:extLst>
          </p:cNvPr>
          <p:cNvSpPr/>
          <p:nvPr/>
        </p:nvSpPr>
        <p:spPr>
          <a:xfrm>
            <a:off x="2480553" y="1981697"/>
            <a:ext cx="1060315" cy="27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Accolade fermante 1">
            <a:extLst>
              <a:ext uri="{FF2B5EF4-FFF2-40B4-BE49-F238E27FC236}">
                <a16:creationId xmlns:a16="http://schemas.microsoft.com/office/drawing/2014/main" id="{70778A14-71E1-41CC-B9E0-9ECA67E52C55}"/>
              </a:ext>
            </a:extLst>
          </p:cNvPr>
          <p:cNvSpPr/>
          <p:nvPr/>
        </p:nvSpPr>
        <p:spPr>
          <a:xfrm rot="16200000">
            <a:off x="3144427" y="1853165"/>
            <a:ext cx="218980" cy="413745"/>
          </a:xfrm>
          <a:prstGeom prst="rightBrac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Accolade fermante 16">
            <a:extLst>
              <a:ext uri="{FF2B5EF4-FFF2-40B4-BE49-F238E27FC236}">
                <a16:creationId xmlns:a16="http://schemas.microsoft.com/office/drawing/2014/main" id="{E0B46E29-6275-499A-81E8-5E2A8F16D487}"/>
              </a:ext>
            </a:extLst>
          </p:cNvPr>
          <p:cNvSpPr/>
          <p:nvPr/>
        </p:nvSpPr>
        <p:spPr>
          <a:xfrm rot="16200000">
            <a:off x="4229334" y="1262083"/>
            <a:ext cx="218980" cy="1595910"/>
          </a:xfrm>
          <a:prstGeom prst="rightBrac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FFAC5DC-B821-4660-A79D-4379EAEED8ED}"/>
              </a:ext>
            </a:extLst>
          </p:cNvPr>
          <p:cNvSpPr/>
          <p:nvPr/>
        </p:nvSpPr>
        <p:spPr>
          <a:xfrm>
            <a:off x="4079482" y="1531149"/>
            <a:ext cx="5180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err="1"/>
              <a:t>M</a:t>
            </a:r>
            <a:r>
              <a:rPr lang="fr-FR" baseline="-25000" dirty="0" err="1"/>
              <a:t>xy</a:t>
            </a:r>
            <a:endParaRPr lang="fr-F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0F7EF5-566D-4501-AAE2-37E44DA9DFFA}"/>
              </a:ext>
            </a:extLst>
          </p:cNvPr>
          <p:cNvSpPr/>
          <p:nvPr/>
        </p:nvSpPr>
        <p:spPr>
          <a:xfrm>
            <a:off x="3068154" y="1531149"/>
            <a:ext cx="4427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err="1"/>
              <a:t>M</a:t>
            </a:r>
            <a:r>
              <a:rPr lang="fr-FR" baseline="-25000" dirty="0" err="1"/>
              <a:t>z</a:t>
            </a:r>
            <a:endParaRPr lang="fr-FR" dirty="0"/>
          </a:p>
        </p:txBody>
      </p:sp>
      <p:sp>
        <p:nvSpPr>
          <p:cNvPr id="18" name="Cœur 17">
            <a:extLst>
              <a:ext uri="{FF2B5EF4-FFF2-40B4-BE49-F238E27FC236}">
                <a16:creationId xmlns:a16="http://schemas.microsoft.com/office/drawing/2014/main" id="{FA019F86-DDAE-4771-B28B-8F0D3E21E0CE}"/>
              </a:ext>
            </a:extLst>
          </p:cNvPr>
          <p:cNvSpPr/>
          <p:nvPr/>
        </p:nvSpPr>
        <p:spPr>
          <a:xfrm>
            <a:off x="374774" y="5460224"/>
            <a:ext cx="430449" cy="351532"/>
          </a:xfrm>
          <a:prstGeom prst="heart">
            <a:avLst/>
          </a:prstGeom>
          <a:solidFill>
            <a:schemeClr val="accent2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94996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17CA641-ABD4-4747-96CF-C8C0E9BC0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26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F97100B0-A0C8-4819-AD2A-07C5BD7A166E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Pondération T2(*)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42781519-0FB9-4C99-B2E9-F00A37884EEA}"/>
              </a:ext>
            </a:extLst>
          </p:cNvPr>
          <p:cNvSpPr txBox="1">
            <a:spLocks/>
          </p:cNvSpPr>
          <p:nvPr/>
        </p:nvSpPr>
        <p:spPr>
          <a:xfrm>
            <a:off x="0" y="1163338"/>
            <a:ext cx="9874513" cy="472751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kern="0" dirty="0">
                <a:ea typeface="ＭＳ Ｐゴシック"/>
              </a:rPr>
              <a:t>Objectif de la pondération T2(*) </a:t>
            </a:r>
            <a:r>
              <a:rPr lang="fr-FR" sz="1800" b="0" kern="0" dirty="0">
                <a:ea typeface="ＭＳ Ｐゴシック"/>
              </a:rPr>
              <a:t>= recherche d’un contraste en T2(*) et minimisation d’un contraste en T1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E45569E7-9288-4680-8C69-BAF4715635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4170" y="2014597"/>
            <a:ext cx="5009744" cy="3222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ED1B2FB8-9DE6-4972-8D51-41EEE04F4A13}"/>
              </a:ext>
            </a:extLst>
          </p:cNvPr>
          <p:cNvSpPr txBox="1">
            <a:spLocks/>
          </p:cNvSpPr>
          <p:nvPr/>
        </p:nvSpPr>
        <p:spPr>
          <a:xfrm>
            <a:off x="1557494" y="5678187"/>
            <a:ext cx="7640293" cy="3651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buClr>
                <a:srgbClr val="00A7F2"/>
              </a:buClr>
              <a:buNone/>
              <a:defRPr/>
            </a:pPr>
            <a:r>
              <a:rPr lang="fr-FR" sz="1800" kern="0" dirty="0">
                <a:ea typeface="ＭＳ Ｐゴシック"/>
              </a:rPr>
              <a:t>TR long </a:t>
            </a:r>
            <a:r>
              <a:rPr lang="fr-FR" sz="1800" b="0" kern="0" dirty="0">
                <a:ea typeface="ＭＳ Ｐゴシック"/>
              </a:rPr>
              <a:t>( = pas de contraste possible en T1)</a:t>
            </a:r>
            <a:r>
              <a:rPr lang="fr-FR" sz="1800" kern="0" dirty="0">
                <a:ea typeface="ＭＳ Ｐゴシック"/>
              </a:rPr>
              <a:t> + TE long </a:t>
            </a:r>
            <a:r>
              <a:rPr lang="fr-FR" sz="1800" b="0" kern="0" dirty="0">
                <a:ea typeface="ＭＳ Ｐゴシック"/>
              </a:rPr>
              <a:t>( = contraste en T2(*))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A3A28F-ECCB-44B7-A77D-5BF472495BD9}"/>
              </a:ext>
            </a:extLst>
          </p:cNvPr>
          <p:cNvSpPr/>
          <p:nvPr/>
        </p:nvSpPr>
        <p:spPr>
          <a:xfrm>
            <a:off x="3725695" y="2360763"/>
            <a:ext cx="1225666" cy="59842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Impulsion 90°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2407EB21-09E6-4511-8C34-E09D18625F08}"/>
              </a:ext>
            </a:extLst>
          </p:cNvPr>
          <p:cNvCxnSpPr/>
          <p:nvPr/>
        </p:nvCxnSpPr>
        <p:spPr>
          <a:xfrm>
            <a:off x="4231532" y="2959188"/>
            <a:ext cx="0" cy="20230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C79DA17-3AEB-47BF-AC68-AC89DCCDC726}"/>
              </a:ext>
            </a:extLst>
          </p:cNvPr>
          <p:cNvSpPr/>
          <p:nvPr/>
        </p:nvSpPr>
        <p:spPr>
          <a:xfrm>
            <a:off x="4542817" y="3054485"/>
            <a:ext cx="3712183" cy="7684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A0A67CF-AAE5-4A5C-9B36-6E78787BF1B0}"/>
              </a:ext>
            </a:extLst>
          </p:cNvPr>
          <p:cNvSpPr/>
          <p:nvPr/>
        </p:nvSpPr>
        <p:spPr>
          <a:xfrm>
            <a:off x="4831406" y="3192093"/>
            <a:ext cx="1225666" cy="598425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FFC000"/>
                </a:solidFill>
              </a:rPr>
              <a:t>TE = acquisition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EA76B2B-0CB1-41E9-B4C2-F1B498522BDE}"/>
              </a:ext>
            </a:extLst>
          </p:cNvPr>
          <p:cNvSpPr/>
          <p:nvPr/>
        </p:nvSpPr>
        <p:spPr>
          <a:xfrm>
            <a:off x="77724" y="6311160"/>
            <a:ext cx="4953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200" dirty="0">
                <a:hlinkClick r:id="rId3"/>
              </a:rPr>
              <a:t>Paramètres TR et TE et pondérations en T1, T2, densité protonique en IRM (imaios.com)</a:t>
            </a:r>
            <a:endParaRPr lang="fr-FR" sz="12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F42E72B-8599-4C20-BC31-47D3954789BC}"/>
              </a:ext>
            </a:extLst>
          </p:cNvPr>
          <p:cNvSpPr/>
          <p:nvPr/>
        </p:nvSpPr>
        <p:spPr>
          <a:xfrm>
            <a:off x="1799617" y="2160620"/>
            <a:ext cx="1060315" cy="27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Accolade fermante 13">
            <a:extLst>
              <a:ext uri="{FF2B5EF4-FFF2-40B4-BE49-F238E27FC236}">
                <a16:creationId xmlns:a16="http://schemas.microsoft.com/office/drawing/2014/main" id="{D21D267B-84B8-452D-99F5-4C3DE5A42942}"/>
              </a:ext>
            </a:extLst>
          </p:cNvPr>
          <p:cNvSpPr/>
          <p:nvPr/>
        </p:nvSpPr>
        <p:spPr>
          <a:xfrm rot="16200000">
            <a:off x="3189622" y="1262083"/>
            <a:ext cx="218980" cy="1595910"/>
          </a:xfrm>
          <a:prstGeom prst="rightBrac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Accolade fermante 14">
            <a:extLst>
              <a:ext uri="{FF2B5EF4-FFF2-40B4-BE49-F238E27FC236}">
                <a16:creationId xmlns:a16="http://schemas.microsoft.com/office/drawing/2014/main" id="{49E69CEB-2142-4080-8736-D6365E9992E2}"/>
              </a:ext>
            </a:extLst>
          </p:cNvPr>
          <p:cNvSpPr/>
          <p:nvPr/>
        </p:nvSpPr>
        <p:spPr>
          <a:xfrm rot="16200000">
            <a:off x="4921234" y="1253175"/>
            <a:ext cx="218980" cy="1595910"/>
          </a:xfrm>
          <a:prstGeom prst="rightBrac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712D759-87CC-4884-A836-0BFAEB0895E7}"/>
              </a:ext>
            </a:extLst>
          </p:cNvPr>
          <p:cNvSpPr/>
          <p:nvPr/>
        </p:nvSpPr>
        <p:spPr>
          <a:xfrm>
            <a:off x="4771678" y="1523189"/>
            <a:ext cx="5180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err="1"/>
              <a:t>M</a:t>
            </a:r>
            <a:r>
              <a:rPr lang="fr-FR" baseline="-25000" dirty="0" err="1"/>
              <a:t>xy</a:t>
            </a:r>
            <a:endParaRPr lang="fr-FR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62B145F-6F08-425C-A5B7-BE4009737B43}"/>
              </a:ext>
            </a:extLst>
          </p:cNvPr>
          <p:cNvSpPr/>
          <p:nvPr/>
        </p:nvSpPr>
        <p:spPr>
          <a:xfrm>
            <a:off x="3077737" y="1531149"/>
            <a:ext cx="4427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err="1"/>
              <a:t>M</a:t>
            </a:r>
            <a:r>
              <a:rPr lang="fr-FR" baseline="-25000" dirty="0" err="1"/>
              <a:t>z</a:t>
            </a:r>
            <a:endParaRPr lang="fr-FR" dirty="0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80910004-A471-48E8-92DA-EA42150FF16A}"/>
              </a:ext>
            </a:extLst>
          </p:cNvPr>
          <p:cNvCxnSpPr/>
          <p:nvPr/>
        </p:nvCxnSpPr>
        <p:spPr>
          <a:xfrm flipV="1">
            <a:off x="4906536" y="4167893"/>
            <a:ext cx="0" cy="630445"/>
          </a:xfrm>
          <a:prstGeom prst="line">
            <a:avLst/>
          </a:prstGeom>
          <a:ln w="38100">
            <a:solidFill>
              <a:srgbClr val="FF993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œur 18">
            <a:extLst>
              <a:ext uri="{FF2B5EF4-FFF2-40B4-BE49-F238E27FC236}">
                <a16:creationId xmlns:a16="http://schemas.microsoft.com/office/drawing/2014/main" id="{768E6794-8A0A-4BD3-A9C7-DD39573F2938}"/>
              </a:ext>
            </a:extLst>
          </p:cNvPr>
          <p:cNvSpPr/>
          <p:nvPr/>
        </p:nvSpPr>
        <p:spPr>
          <a:xfrm>
            <a:off x="599311" y="5678187"/>
            <a:ext cx="430449" cy="351532"/>
          </a:xfrm>
          <a:prstGeom prst="heart">
            <a:avLst/>
          </a:prstGeom>
          <a:solidFill>
            <a:schemeClr val="accent2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71450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17CA641-ABD4-4747-96CF-C8C0E9BC0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27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F97100B0-A0C8-4819-AD2A-07C5BD7A166E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Densité de proton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42781519-0FB9-4C99-B2E9-F00A37884EEA}"/>
              </a:ext>
            </a:extLst>
          </p:cNvPr>
          <p:cNvSpPr txBox="1">
            <a:spLocks/>
          </p:cNvSpPr>
          <p:nvPr/>
        </p:nvSpPr>
        <p:spPr>
          <a:xfrm>
            <a:off x="123962" y="1163338"/>
            <a:ext cx="9750551" cy="47275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kern="0" dirty="0">
                <a:ea typeface="ＭＳ Ｐゴシック"/>
              </a:rPr>
              <a:t>Objectif de la pondération DP </a:t>
            </a:r>
            <a:r>
              <a:rPr lang="fr-FR" sz="1800" b="0" kern="0" dirty="0">
                <a:ea typeface="ＭＳ Ｐゴシック"/>
              </a:rPr>
              <a:t>= minimisation d’un contraste en T1 </a:t>
            </a:r>
            <a:r>
              <a:rPr lang="fr-FR" sz="1800" kern="0" dirty="0">
                <a:ea typeface="ＭＳ Ｐゴシック"/>
              </a:rPr>
              <a:t>et</a:t>
            </a:r>
            <a:r>
              <a:rPr lang="fr-FR" sz="1800" b="0" kern="0" dirty="0">
                <a:ea typeface="ＭＳ Ｐゴシック"/>
              </a:rPr>
              <a:t> en T2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C8A8CA1E-BEFD-49EE-A7D6-F55454EA7EDE}"/>
              </a:ext>
            </a:extLst>
          </p:cNvPr>
          <p:cNvSpPr txBox="1">
            <a:spLocks/>
          </p:cNvSpPr>
          <p:nvPr/>
        </p:nvSpPr>
        <p:spPr>
          <a:xfrm>
            <a:off x="984738" y="5791759"/>
            <a:ext cx="8820059" cy="3651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buClr>
                <a:srgbClr val="00A7F2"/>
              </a:buClr>
              <a:buNone/>
              <a:defRPr/>
            </a:pPr>
            <a:r>
              <a:rPr lang="fr-FR" sz="1800" kern="0" dirty="0">
                <a:ea typeface="ＭＳ Ｐゴシック"/>
              </a:rPr>
              <a:t>TR long </a:t>
            </a:r>
            <a:r>
              <a:rPr lang="fr-FR" sz="1800" b="0" kern="0" dirty="0">
                <a:ea typeface="ＭＳ Ｐゴシック"/>
              </a:rPr>
              <a:t>( = pas de contraste possible en T1) </a:t>
            </a:r>
            <a:r>
              <a:rPr lang="fr-FR" sz="1800" kern="0" dirty="0">
                <a:ea typeface="ＭＳ Ｐゴシック"/>
              </a:rPr>
              <a:t>+ TE court </a:t>
            </a:r>
            <a:r>
              <a:rPr lang="fr-FR" sz="1800" b="0" kern="0" dirty="0">
                <a:ea typeface="ＭＳ Ｐゴシック"/>
              </a:rPr>
              <a:t>( = pas de contraste possible en T2)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16F140B-71E4-4A2D-92E2-19EFF5F10849}"/>
              </a:ext>
            </a:extLst>
          </p:cNvPr>
          <p:cNvGrpSpPr/>
          <p:nvPr/>
        </p:nvGrpSpPr>
        <p:grpSpPr>
          <a:xfrm>
            <a:off x="4953000" y="1695378"/>
            <a:ext cx="4757304" cy="3504151"/>
            <a:chOff x="1819072" y="1523189"/>
            <a:chExt cx="5578338" cy="4037091"/>
          </a:xfrm>
        </p:grpSpPr>
        <p:grpSp>
          <p:nvGrpSpPr>
            <p:cNvPr id="2" name="Groupe 1">
              <a:extLst>
                <a:ext uri="{FF2B5EF4-FFF2-40B4-BE49-F238E27FC236}">
                  <a16:creationId xmlns:a16="http://schemas.microsoft.com/office/drawing/2014/main" id="{545B4217-2DB7-4E1C-84BD-B67C6BB3996B}"/>
                </a:ext>
              </a:extLst>
            </p:cNvPr>
            <p:cNvGrpSpPr/>
            <p:nvPr/>
          </p:nvGrpSpPr>
          <p:grpSpPr>
            <a:xfrm>
              <a:off x="1819072" y="1713910"/>
              <a:ext cx="5578338" cy="3846370"/>
              <a:chOff x="1819072" y="1713910"/>
              <a:chExt cx="5578338" cy="3846370"/>
            </a:xfrm>
          </p:grpSpPr>
          <p:pic>
            <p:nvPicPr>
              <p:cNvPr id="5" name="Picture 2">
                <a:extLst>
                  <a:ext uri="{FF2B5EF4-FFF2-40B4-BE49-F238E27FC236}">
                    <a16:creationId xmlns:a16="http://schemas.microsoft.com/office/drawing/2014/main" id="{C3458E88-8A90-4466-93B7-F8208574459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2094082" y="1713910"/>
                <a:ext cx="5303328" cy="38463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0CDA87B0-9BDF-44E3-BED4-74C082F5B78E}"/>
                  </a:ext>
                </a:extLst>
              </p:cNvPr>
              <p:cNvSpPr/>
              <p:nvPr/>
            </p:nvSpPr>
            <p:spPr>
              <a:xfrm>
                <a:off x="1819072" y="2118697"/>
                <a:ext cx="1060315" cy="36512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" name="Accolade fermante 7">
                <a:extLst>
                  <a:ext uri="{FF2B5EF4-FFF2-40B4-BE49-F238E27FC236}">
                    <a16:creationId xmlns:a16="http://schemas.microsoft.com/office/drawing/2014/main" id="{7A09C8E8-36F4-4274-BE3C-FAB4D452E5C6}"/>
                  </a:ext>
                </a:extLst>
              </p:cNvPr>
              <p:cNvSpPr/>
              <p:nvPr/>
            </p:nvSpPr>
            <p:spPr>
              <a:xfrm rot="16200000">
                <a:off x="3346406" y="1105299"/>
                <a:ext cx="218980" cy="1909478"/>
              </a:xfrm>
              <a:prstGeom prst="rightBrac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0" name="Accolade fermante 9">
                <a:extLst>
                  <a:ext uri="{FF2B5EF4-FFF2-40B4-BE49-F238E27FC236}">
                    <a16:creationId xmlns:a16="http://schemas.microsoft.com/office/drawing/2014/main" id="{62343287-43EE-4241-B6D7-873516413FEF}"/>
                  </a:ext>
                </a:extLst>
              </p:cNvPr>
              <p:cNvSpPr/>
              <p:nvPr/>
            </p:nvSpPr>
            <p:spPr>
              <a:xfrm rot="16200000">
                <a:off x="5192607" y="1253174"/>
                <a:ext cx="218980" cy="1595910"/>
              </a:xfrm>
              <a:prstGeom prst="rightBrac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81B64A2-B600-4C46-8D7B-9352FE928448}"/>
                </a:ext>
              </a:extLst>
            </p:cNvPr>
            <p:cNvSpPr/>
            <p:nvPr/>
          </p:nvSpPr>
          <p:spPr>
            <a:xfrm>
              <a:off x="5058548" y="1523189"/>
              <a:ext cx="51809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dirty="0" err="1"/>
                <a:t>M</a:t>
              </a:r>
              <a:r>
                <a:rPr lang="fr-FR" baseline="-25000" dirty="0" err="1"/>
                <a:t>xy</a:t>
              </a:r>
              <a:endParaRPr lang="fr-FR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3BF95D9-12E4-45E9-9EC8-86CF1F45D129}"/>
                </a:ext>
              </a:extLst>
            </p:cNvPr>
            <p:cNvSpPr/>
            <p:nvPr/>
          </p:nvSpPr>
          <p:spPr>
            <a:xfrm>
              <a:off x="3239103" y="1531149"/>
              <a:ext cx="44275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dirty="0" err="1"/>
                <a:t>M</a:t>
              </a:r>
              <a:r>
                <a:rPr lang="fr-FR" baseline="-25000" dirty="0" err="1"/>
                <a:t>z</a:t>
              </a:r>
              <a:endParaRPr lang="fr-FR" dirty="0"/>
            </a:p>
          </p:txBody>
        </p:sp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010D3686-88EB-4629-9881-4782621EA1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582" y="2675151"/>
            <a:ext cx="4324536" cy="2040980"/>
          </a:xfrm>
          <a:prstGeom prst="rect">
            <a:avLst/>
          </a:prstGeom>
        </p:spPr>
      </p:pic>
      <p:sp>
        <p:nvSpPr>
          <p:cNvPr id="15" name="Cœur 14">
            <a:extLst>
              <a:ext uri="{FF2B5EF4-FFF2-40B4-BE49-F238E27FC236}">
                <a16:creationId xmlns:a16="http://schemas.microsoft.com/office/drawing/2014/main" id="{A0B37C71-E304-4F56-ACAF-BF4778D8CEAB}"/>
              </a:ext>
            </a:extLst>
          </p:cNvPr>
          <p:cNvSpPr/>
          <p:nvPr/>
        </p:nvSpPr>
        <p:spPr>
          <a:xfrm>
            <a:off x="339186" y="5791759"/>
            <a:ext cx="430449" cy="351532"/>
          </a:xfrm>
          <a:prstGeom prst="heart">
            <a:avLst/>
          </a:prstGeom>
          <a:solidFill>
            <a:schemeClr val="accent2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55593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17CA641-ABD4-4747-96CF-C8C0E9BC0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28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F97100B0-A0C8-4819-AD2A-07C5BD7A166E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4</a:t>
            </a:r>
            <a:r>
              <a:rPr lang="fr-FR" sz="2800" baseline="300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e</a:t>
            </a: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 cas : TR court et TE long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C8A8CA1E-BEFD-49EE-A7D6-F55454EA7EDE}"/>
              </a:ext>
            </a:extLst>
          </p:cNvPr>
          <p:cNvSpPr txBox="1">
            <a:spLocks/>
          </p:cNvSpPr>
          <p:nvPr/>
        </p:nvSpPr>
        <p:spPr>
          <a:xfrm>
            <a:off x="1964987" y="5974322"/>
            <a:ext cx="5710136" cy="3651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buClr>
                <a:srgbClr val="00A7F2"/>
              </a:buClr>
              <a:buNone/>
              <a:defRPr/>
            </a:pPr>
            <a:r>
              <a:rPr lang="fr-FR" sz="1800" b="0" kern="0" dirty="0">
                <a:ea typeface="ＭＳ Ｐゴシック"/>
              </a:rPr>
              <a:t>Pas d’info utile en IRM car pas de signal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651667-5405-4A8D-805A-9CB646A0DA1A}"/>
              </a:ext>
            </a:extLst>
          </p:cNvPr>
          <p:cNvGrpSpPr/>
          <p:nvPr/>
        </p:nvGrpSpPr>
        <p:grpSpPr>
          <a:xfrm>
            <a:off x="1964987" y="1566935"/>
            <a:ext cx="5537193" cy="3724130"/>
            <a:chOff x="1476450" y="1960832"/>
            <a:chExt cx="5537193" cy="3724130"/>
          </a:xfrm>
        </p:grpSpPr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7E416C15-ED05-4153-94A0-5947D3DE7E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76450" y="1960832"/>
              <a:ext cx="5537193" cy="3724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2D2F3FA-BBF4-48F7-AFF1-0DBCEE571625}"/>
                </a:ext>
              </a:extLst>
            </p:cNvPr>
            <p:cNvSpPr/>
            <p:nvPr/>
          </p:nvSpPr>
          <p:spPr>
            <a:xfrm>
              <a:off x="1476450" y="2118697"/>
              <a:ext cx="1060315" cy="274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2605800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17CA641-ABD4-4747-96CF-C8C0E9BC0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29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F97100B0-A0C8-4819-AD2A-07C5BD7A166E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Bilan des pondérations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AD0E5E44-FCAC-4545-809B-D68E2B96D485}"/>
              </a:ext>
            </a:extLst>
          </p:cNvPr>
          <p:cNvSpPr txBox="1">
            <a:spLocks/>
          </p:cNvSpPr>
          <p:nvPr/>
        </p:nvSpPr>
        <p:spPr>
          <a:xfrm>
            <a:off x="155449" y="1342738"/>
            <a:ext cx="9400927" cy="487876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kern="0" dirty="0">
                <a:ea typeface="ＭＳ Ｐゴシック"/>
              </a:rPr>
              <a:t>Pondération</a:t>
            </a:r>
            <a:r>
              <a:rPr lang="fr-FR" sz="1800" b="0" kern="0" dirty="0">
                <a:ea typeface="ＭＳ Ｐゴシック"/>
              </a:rPr>
              <a:t> = équilibre ou balance (« </a:t>
            </a:r>
            <a:r>
              <a:rPr lang="fr-FR" sz="1800" b="0" kern="0" dirty="0" err="1">
                <a:ea typeface="ＭＳ Ｐゴシック"/>
              </a:rPr>
              <a:t>weighting</a:t>
            </a:r>
            <a:r>
              <a:rPr lang="fr-FR" sz="1800" b="0" kern="0" dirty="0">
                <a:ea typeface="ＭＳ Ｐゴシック"/>
              </a:rPr>
              <a:t> »)</a:t>
            </a:r>
          </a:p>
          <a:p>
            <a:pPr marL="0" indent="0">
              <a:buClr>
                <a:srgbClr val="00A7F2"/>
              </a:buClr>
              <a:buNone/>
              <a:defRPr/>
            </a:pPr>
            <a:endParaRPr lang="fr-FR" sz="1800" b="0" kern="0" dirty="0">
              <a:ea typeface="ＭＳ Ｐゴシック"/>
            </a:endParaRPr>
          </a:p>
          <a:p>
            <a:pPr marL="342900" lvl="1" indent="-342900">
              <a:buClr>
                <a:srgbClr val="00A7F2"/>
              </a:buClr>
              <a:buFont typeface="Wingdings" charset="0"/>
              <a:buChar char="Ä"/>
              <a:defRPr/>
            </a:pPr>
            <a:r>
              <a:rPr lang="fr-FR" sz="1800" kern="0" dirty="0">
                <a:ea typeface="ＭＳ Ｐゴシック"/>
              </a:rPr>
              <a:t>Pondération T1 :</a:t>
            </a:r>
          </a:p>
          <a:p>
            <a:pPr marL="457200" lvl="3" indent="0">
              <a:buClr>
                <a:srgbClr val="00A7F2"/>
              </a:buClr>
              <a:buNone/>
              <a:defRPr/>
            </a:pPr>
            <a:r>
              <a:rPr lang="fr-FR" sz="1400" kern="0" dirty="0">
                <a:ea typeface="ＭＳ Ｐゴシック"/>
              </a:rPr>
              <a:t>Maximisation du contraste T1 (composante longitudinale </a:t>
            </a:r>
            <a:r>
              <a:rPr lang="fr-FR" sz="1400" kern="0" dirty="0" err="1">
                <a:ea typeface="ＭＳ Ｐゴシック"/>
              </a:rPr>
              <a:t>Mz</a:t>
            </a:r>
            <a:r>
              <a:rPr lang="fr-FR" sz="1400" kern="0" dirty="0">
                <a:ea typeface="ＭＳ Ｐゴシック"/>
              </a:rPr>
              <a:t>) </a:t>
            </a:r>
          </a:p>
          <a:p>
            <a:pPr marL="457200" lvl="3" indent="0">
              <a:buClr>
                <a:srgbClr val="00A7F2"/>
              </a:buClr>
              <a:buNone/>
              <a:defRPr/>
            </a:pPr>
            <a:r>
              <a:rPr lang="fr-FR" sz="1400" kern="0" dirty="0">
                <a:ea typeface="ＭＳ Ｐゴシック"/>
              </a:rPr>
              <a:t>Minimisation du contraste T2 (composante transversale </a:t>
            </a:r>
            <a:r>
              <a:rPr lang="fr-FR" sz="1400" kern="0" dirty="0" err="1">
                <a:ea typeface="ＭＳ Ｐゴシック"/>
              </a:rPr>
              <a:t>Mxy</a:t>
            </a:r>
            <a:r>
              <a:rPr lang="fr-FR" sz="1400" kern="0" dirty="0">
                <a:ea typeface="ＭＳ Ｐゴシック"/>
              </a:rPr>
              <a:t>)</a:t>
            </a:r>
          </a:p>
          <a:p>
            <a:pPr marL="742950" lvl="3" indent="-285750">
              <a:buClr>
                <a:srgbClr val="00A7F2"/>
              </a:buClr>
              <a:buFont typeface="Wingdings" panose="05000000000000000000" pitchFamily="2" charset="2"/>
              <a:buChar char="à"/>
              <a:defRPr/>
            </a:pPr>
            <a:r>
              <a:rPr lang="fr-FR" sz="1600" b="1" kern="0" dirty="0">
                <a:ea typeface="ＭＳ Ｐゴシック"/>
              </a:rPr>
              <a:t>TR court et TE court</a:t>
            </a:r>
          </a:p>
          <a:p>
            <a:pPr marL="457200" lvl="3" indent="0">
              <a:buClr>
                <a:srgbClr val="00A7F2"/>
              </a:buClr>
              <a:buNone/>
              <a:defRPr/>
            </a:pPr>
            <a:endParaRPr lang="fr-FR" sz="1400" kern="0" dirty="0">
              <a:ea typeface="ＭＳ Ｐゴシック"/>
            </a:endParaRPr>
          </a:p>
          <a:p>
            <a:pPr marL="342900" lvl="1" indent="-342900">
              <a:buClr>
                <a:srgbClr val="00A7F2"/>
              </a:buClr>
              <a:buFont typeface="Wingdings" charset="0"/>
              <a:buChar char="Ä"/>
              <a:defRPr/>
            </a:pPr>
            <a:r>
              <a:rPr lang="fr-FR" sz="1800" kern="0" dirty="0">
                <a:ea typeface="ＭＳ Ｐゴシック"/>
              </a:rPr>
              <a:t>Pondération T2(*) :</a:t>
            </a:r>
          </a:p>
          <a:p>
            <a:pPr marL="400050" lvl="2" indent="0">
              <a:buClr>
                <a:srgbClr val="00A7F2"/>
              </a:buClr>
              <a:buNone/>
              <a:defRPr/>
            </a:pPr>
            <a:r>
              <a:rPr lang="fr-FR" sz="1400" kern="0" dirty="0">
                <a:ea typeface="ＭＳ Ｐゴシック"/>
              </a:rPr>
              <a:t>Maximisation du contraste T2 (composante transversale </a:t>
            </a:r>
            <a:r>
              <a:rPr lang="fr-FR" sz="1400" kern="0" dirty="0" err="1">
                <a:ea typeface="ＭＳ Ｐゴシック"/>
              </a:rPr>
              <a:t>Mxy</a:t>
            </a:r>
            <a:r>
              <a:rPr lang="fr-FR" sz="1400" kern="0" dirty="0">
                <a:ea typeface="ＭＳ Ｐゴシック"/>
              </a:rPr>
              <a:t>)</a:t>
            </a:r>
          </a:p>
          <a:p>
            <a:pPr marL="400050" lvl="2" indent="0">
              <a:buClr>
                <a:srgbClr val="00A7F2"/>
              </a:buClr>
              <a:buNone/>
              <a:defRPr/>
            </a:pPr>
            <a:r>
              <a:rPr lang="fr-FR" sz="1400" kern="0" dirty="0">
                <a:ea typeface="ＭＳ Ｐゴシック"/>
              </a:rPr>
              <a:t>Minimisation du contraste T1 (composante transversale </a:t>
            </a:r>
            <a:r>
              <a:rPr lang="fr-FR" sz="1400" kern="0" dirty="0" err="1">
                <a:ea typeface="ＭＳ Ｐゴシック"/>
              </a:rPr>
              <a:t>Mz</a:t>
            </a:r>
            <a:r>
              <a:rPr lang="fr-FR" sz="1400" kern="0" dirty="0">
                <a:ea typeface="ＭＳ Ｐゴシック"/>
              </a:rPr>
              <a:t>) </a:t>
            </a:r>
          </a:p>
          <a:p>
            <a:pPr marL="685800" lvl="2" indent="-285750">
              <a:buClr>
                <a:srgbClr val="00A7F2"/>
              </a:buClr>
              <a:buFont typeface="Wingdings" panose="05000000000000000000" pitchFamily="2" charset="2"/>
              <a:buChar char="à"/>
              <a:defRPr/>
            </a:pPr>
            <a:r>
              <a:rPr lang="fr-FR" sz="1600" b="1" kern="0" dirty="0">
                <a:ea typeface="ＭＳ Ｐゴシック"/>
              </a:rPr>
              <a:t>TR long et TE long</a:t>
            </a:r>
          </a:p>
          <a:p>
            <a:pPr marL="400050" lvl="2" indent="0">
              <a:buClr>
                <a:srgbClr val="00A7F2"/>
              </a:buClr>
              <a:buNone/>
              <a:defRPr/>
            </a:pPr>
            <a:endParaRPr lang="fr-FR" sz="1800" kern="0" dirty="0">
              <a:ea typeface="ＭＳ Ｐゴシック"/>
            </a:endParaRPr>
          </a:p>
          <a:p>
            <a:pPr marL="342900" lvl="1" indent="-342900">
              <a:buClr>
                <a:srgbClr val="00A7F2"/>
              </a:buClr>
              <a:buFont typeface="Wingdings" charset="0"/>
              <a:buChar char="Ä"/>
              <a:defRPr/>
            </a:pPr>
            <a:r>
              <a:rPr lang="fr-FR" sz="1800" kern="0" dirty="0">
                <a:ea typeface="ＭＳ Ｐゴシック"/>
              </a:rPr>
              <a:t>Pondération DP :</a:t>
            </a:r>
          </a:p>
          <a:p>
            <a:pPr marL="400050" lvl="2" indent="0">
              <a:buClr>
                <a:srgbClr val="00A7F2"/>
              </a:buClr>
              <a:buNone/>
              <a:defRPr/>
            </a:pPr>
            <a:r>
              <a:rPr lang="fr-FR" sz="1400" kern="0" dirty="0">
                <a:ea typeface="ＭＳ Ｐゴシック"/>
              </a:rPr>
              <a:t>Minimisation du contraste T1 (composante longitudinale </a:t>
            </a:r>
            <a:r>
              <a:rPr lang="fr-FR" sz="1400" kern="0" dirty="0" err="1">
                <a:ea typeface="ＭＳ Ｐゴシック"/>
              </a:rPr>
              <a:t>Mz</a:t>
            </a:r>
            <a:r>
              <a:rPr lang="fr-FR" sz="1400" kern="0" dirty="0">
                <a:ea typeface="ＭＳ Ｐゴシック"/>
              </a:rPr>
              <a:t>)  </a:t>
            </a:r>
          </a:p>
          <a:p>
            <a:pPr marL="400050" lvl="2" indent="0">
              <a:buClr>
                <a:srgbClr val="00A7F2"/>
              </a:buClr>
              <a:buNone/>
              <a:defRPr/>
            </a:pPr>
            <a:r>
              <a:rPr lang="fr-FR" sz="1400" kern="0" dirty="0">
                <a:ea typeface="ＭＳ Ｐゴシック"/>
              </a:rPr>
              <a:t>Minimisation du contraste T2 (composante transversale </a:t>
            </a:r>
            <a:r>
              <a:rPr lang="fr-FR" sz="1400" kern="0" dirty="0" err="1">
                <a:ea typeface="ＭＳ Ｐゴシック"/>
              </a:rPr>
              <a:t>Mxy</a:t>
            </a:r>
            <a:r>
              <a:rPr lang="fr-FR" sz="1400" kern="0" dirty="0">
                <a:ea typeface="ＭＳ Ｐゴシック"/>
              </a:rPr>
              <a:t>) </a:t>
            </a:r>
          </a:p>
          <a:p>
            <a:pPr marL="685800" lvl="2" indent="-285750">
              <a:buClr>
                <a:srgbClr val="00A7F2"/>
              </a:buClr>
              <a:buFont typeface="Wingdings" panose="05000000000000000000" pitchFamily="2" charset="2"/>
              <a:buChar char="à"/>
              <a:defRPr/>
            </a:pPr>
            <a:r>
              <a:rPr lang="fr-FR" sz="1600" b="1" kern="0" dirty="0">
                <a:ea typeface="ＭＳ Ｐゴシック"/>
              </a:rPr>
              <a:t>TR long et TE court</a:t>
            </a:r>
          </a:p>
          <a:p>
            <a:pPr marL="400050" lvl="2" indent="0">
              <a:buClr>
                <a:srgbClr val="00A7F2"/>
              </a:buClr>
              <a:buNone/>
              <a:defRPr/>
            </a:pPr>
            <a:endParaRPr lang="fr-FR" sz="1800" kern="0" dirty="0">
              <a:ea typeface="ＭＳ Ｐゴシック"/>
            </a:endParaRPr>
          </a:p>
          <a:p>
            <a:pPr>
              <a:buClr>
                <a:srgbClr val="00A7F2"/>
              </a:buClr>
              <a:defRPr/>
            </a:pPr>
            <a:endParaRPr lang="fr-FR" sz="1800" b="0" kern="0" dirty="0">
              <a:ea typeface="ＭＳ Ｐゴシック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A569F05-A2EF-4B37-B10C-DEA17AE4F719}"/>
              </a:ext>
            </a:extLst>
          </p:cNvPr>
          <p:cNvSpPr txBox="1"/>
          <p:nvPr/>
        </p:nvSpPr>
        <p:spPr>
          <a:xfrm>
            <a:off x="5944975" y="2414399"/>
            <a:ext cx="2592288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800" dirty="0"/>
              <a:t>TR &lt; 500 ms ; TE &lt; 20ms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D308A8F-31D9-4078-972F-D3CE8820FA7A}"/>
              </a:ext>
            </a:extLst>
          </p:cNvPr>
          <p:cNvSpPr txBox="1"/>
          <p:nvPr/>
        </p:nvSpPr>
        <p:spPr>
          <a:xfrm>
            <a:off x="5944975" y="3782551"/>
            <a:ext cx="2613216" cy="369332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sz="1800" dirty="0"/>
              <a:t>TR &gt; 1500 ms ; TE &gt; 50 ms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128AF07-7E2D-46A3-8B39-6E1E18ED371C}"/>
              </a:ext>
            </a:extLst>
          </p:cNvPr>
          <p:cNvSpPr txBox="1"/>
          <p:nvPr/>
        </p:nvSpPr>
        <p:spPr>
          <a:xfrm>
            <a:off x="5944975" y="5159995"/>
            <a:ext cx="2592288" cy="369332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800" dirty="0"/>
              <a:t>TR &gt; 1500 ms ; TE &lt; 20 ms</a:t>
            </a:r>
          </a:p>
        </p:txBody>
      </p:sp>
      <p:sp>
        <p:nvSpPr>
          <p:cNvPr id="9" name="Cœur 8">
            <a:extLst>
              <a:ext uri="{FF2B5EF4-FFF2-40B4-BE49-F238E27FC236}">
                <a16:creationId xmlns:a16="http://schemas.microsoft.com/office/drawing/2014/main" id="{5AD52B5E-34DF-48EB-8AA4-6364FC3B056C}"/>
              </a:ext>
            </a:extLst>
          </p:cNvPr>
          <p:cNvSpPr/>
          <p:nvPr/>
        </p:nvSpPr>
        <p:spPr>
          <a:xfrm>
            <a:off x="4070815" y="460729"/>
            <a:ext cx="430449" cy="351532"/>
          </a:xfrm>
          <a:prstGeom prst="heart">
            <a:avLst/>
          </a:prstGeom>
          <a:solidFill>
            <a:schemeClr val="accent2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4832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6C5E039-E422-4C34-BA81-A34772D3F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3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C6E8F59-60E4-45B0-86C3-C1A1A2903575}"/>
              </a:ext>
            </a:extLst>
          </p:cNvPr>
          <p:cNvSpPr txBox="1"/>
          <p:nvPr/>
        </p:nvSpPr>
        <p:spPr>
          <a:xfrm>
            <a:off x="287604" y="1454215"/>
            <a:ext cx="93307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Contraste, pondération</a:t>
            </a:r>
          </a:p>
          <a:p>
            <a:pPr marL="971550" lvl="1" indent="-514350">
              <a:buAutoNum type="alphaLcPeriod"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Principe du contraste en IRM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Rappel sur les séquences : TE, TR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Rappel sur la relaxation du signal : T1, T2</a:t>
            </a:r>
          </a:p>
          <a:p>
            <a:pPr marL="971550" lvl="1" indent="-514350">
              <a:buFontTx/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Rappel sur la réception du signal et séquences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Pondérations T1, T2, DP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Autres contrastes : inversion récupération / suppression de la graisse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F40B037-3934-4839-B84E-11B6F1446AB3}"/>
              </a:ext>
            </a:extLst>
          </p:cNvPr>
          <p:cNvSpPr txBox="1"/>
          <p:nvPr/>
        </p:nvSpPr>
        <p:spPr>
          <a:xfrm>
            <a:off x="287604" y="3647570"/>
            <a:ext cx="933079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fr-FR" sz="20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Rehaussement de contraste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 de l’injection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Principe de fonctionnement du rehaussement de contraste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Agents paramagnétiques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Agents </a:t>
            </a:r>
            <a:r>
              <a:rPr lang="fr-FR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superparamagnétiques</a:t>
            </a:r>
            <a:endParaRPr lang="fr-FR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Autres produits de contraste</a:t>
            </a:r>
          </a:p>
        </p:txBody>
      </p:sp>
    </p:spTree>
    <p:extLst>
      <p:ext uri="{BB962C8B-B14F-4D97-AF65-F5344CB8AC3E}">
        <p14:creationId xmlns:p14="http://schemas.microsoft.com/office/powerpoint/2010/main" val="36723660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17CA641-ABD4-4747-96CF-C8C0E9BC0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30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F97100B0-A0C8-4819-AD2A-07C5BD7A166E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Bilan des pondérations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AD0E5E44-FCAC-4545-809B-D68E2B96D485}"/>
              </a:ext>
            </a:extLst>
          </p:cNvPr>
          <p:cNvSpPr txBox="1">
            <a:spLocks/>
          </p:cNvSpPr>
          <p:nvPr/>
        </p:nvSpPr>
        <p:spPr>
          <a:xfrm>
            <a:off x="155449" y="1342738"/>
            <a:ext cx="9400927" cy="487876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kern="0" dirty="0">
                <a:ea typeface="ＭＳ Ｐゴシック"/>
              </a:rPr>
              <a:t>Pondération</a:t>
            </a:r>
            <a:r>
              <a:rPr lang="fr-FR" sz="1800" b="0" kern="0" dirty="0">
                <a:ea typeface="ＭＳ Ｐゴシック"/>
              </a:rPr>
              <a:t> = résumé en un graphe </a:t>
            </a:r>
            <a:r>
              <a:rPr lang="fr-FR" sz="1800" b="0" i="1" kern="0" dirty="0">
                <a:ea typeface="ＭＳ Ｐゴシック"/>
              </a:rPr>
              <a:t>(rho = densité de protons)</a:t>
            </a:r>
            <a:endParaRPr lang="fr-FR" sz="1400" i="1" kern="0" dirty="0">
              <a:ea typeface="ＭＳ Ｐゴシック"/>
            </a:endParaRPr>
          </a:p>
          <a:p>
            <a:pPr marL="400050" lvl="2" indent="0">
              <a:buClr>
                <a:srgbClr val="00A7F2"/>
              </a:buClr>
              <a:buNone/>
              <a:defRPr/>
            </a:pPr>
            <a:endParaRPr lang="fr-FR" sz="1800" kern="0" dirty="0">
              <a:ea typeface="ＭＳ Ｐゴシック"/>
            </a:endParaRPr>
          </a:p>
          <a:p>
            <a:pPr>
              <a:buClr>
                <a:srgbClr val="00A7F2"/>
              </a:buClr>
              <a:defRPr/>
            </a:pPr>
            <a:endParaRPr lang="fr-FR" sz="1800" b="0" kern="0" dirty="0">
              <a:ea typeface="ＭＳ Ｐゴシック"/>
            </a:endParaRPr>
          </a:p>
        </p:txBody>
      </p:sp>
      <p:pic>
        <p:nvPicPr>
          <p:cNvPr id="9" name="Content Placeholder 4" descr="http://www.e-mri.org/fr/cours/Module_4_Signal/nuancier.jpg">
            <a:extLst>
              <a:ext uri="{FF2B5EF4-FFF2-40B4-BE49-F238E27FC236}">
                <a16:creationId xmlns:a16="http://schemas.microsoft.com/office/drawing/2014/main" id="{786CFDA6-1E97-4DFF-A3D2-239B279BF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7732" y="1976122"/>
            <a:ext cx="5430536" cy="4167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œur 6">
            <a:extLst>
              <a:ext uri="{FF2B5EF4-FFF2-40B4-BE49-F238E27FC236}">
                <a16:creationId xmlns:a16="http://schemas.microsoft.com/office/drawing/2014/main" id="{FC9FE340-0142-4678-A30E-B5E4652CDE24}"/>
              </a:ext>
            </a:extLst>
          </p:cNvPr>
          <p:cNvSpPr/>
          <p:nvPr/>
        </p:nvSpPr>
        <p:spPr>
          <a:xfrm>
            <a:off x="4070815" y="460729"/>
            <a:ext cx="430449" cy="351532"/>
          </a:xfrm>
          <a:prstGeom prst="heart">
            <a:avLst/>
          </a:prstGeom>
          <a:solidFill>
            <a:schemeClr val="accent2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80933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17CA641-ABD4-4747-96CF-C8C0E9BC0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31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F97100B0-A0C8-4819-AD2A-07C5BD7A166E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En équations … 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A17984C-CC09-4803-8751-77111B691D0D}"/>
              </a:ext>
            </a:extLst>
          </p:cNvPr>
          <p:cNvSpPr/>
          <p:nvPr/>
        </p:nvSpPr>
        <p:spPr>
          <a:xfrm>
            <a:off x="904673" y="4646442"/>
            <a:ext cx="776267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91935" lvl="1" indent="-457200"/>
            <a:endParaRPr lang="fr-FR" dirty="0"/>
          </a:p>
          <a:p>
            <a:pPr marL="1326669" lvl="2" indent="-457200"/>
            <a:r>
              <a:rPr lang="fr-FR" dirty="0"/>
              <a:t>Varier TE et TR pour influer sur la part de T1 et T2* dans le signal</a:t>
            </a:r>
          </a:p>
          <a:p>
            <a:pPr marL="447675" lvl="2" indent="420688"/>
            <a:r>
              <a:rPr lang="fr-FR" dirty="0"/>
              <a:t>Varier l’angle α (angle de bascule de l’impulsion RF) pour influer sur la part de T1 dans le signal</a:t>
            </a:r>
          </a:p>
          <a:p>
            <a:pPr marL="891935" lvl="1" indent="-457200"/>
            <a:endParaRPr lang="fr-FR" dirty="0"/>
          </a:p>
        </p:txBody>
      </p:sp>
      <p:pic>
        <p:nvPicPr>
          <p:cNvPr id="7" name="Picture 2" descr="Picture">
            <a:extLst>
              <a:ext uri="{FF2B5EF4-FFF2-40B4-BE49-F238E27FC236}">
                <a16:creationId xmlns:a16="http://schemas.microsoft.com/office/drawing/2014/main" id="{C5563FC5-F1C8-4C39-8DC0-C3AA7F8473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8253" y="1550107"/>
            <a:ext cx="3002009" cy="348233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</p:pic>
      <p:pic>
        <p:nvPicPr>
          <p:cNvPr id="8" name="Picture 6" descr="Résultat de recherche d'images pour &quot;gradient echo equation&quot;">
            <a:extLst>
              <a:ext uri="{FF2B5EF4-FFF2-40B4-BE49-F238E27FC236}">
                <a16:creationId xmlns:a16="http://schemas.microsoft.com/office/drawing/2014/main" id="{B876DB1D-4196-4FED-AC2C-7895D9CF0D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20665" y="3722563"/>
            <a:ext cx="3783732" cy="62608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</p:pic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960B96CA-C0E0-4257-89A9-70E6252A57D4}"/>
              </a:ext>
            </a:extLst>
          </p:cNvPr>
          <p:cNvSpPr txBox="1">
            <a:spLocks/>
          </p:cNvSpPr>
          <p:nvPr/>
        </p:nvSpPr>
        <p:spPr>
          <a:xfrm>
            <a:off x="260150" y="1251472"/>
            <a:ext cx="9750551" cy="47275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kern="0" dirty="0">
                <a:ea typeface="ＭＳ Ｐゴシック"/>
              </a:rPr>
              <a:t>En spin écho :</a:t>
            </a:r>
            <a:endParaRPr lang="fr-FR" sz="1800" b="0" kern="0" dirty="0">
              <a:ea typeface="ＭＳ Ｐゴシック"/>
            </a:endParaRPr>
          </a:p>
        </p:txBody>
      </p:sp>
      <p:sp>
        <p:nvSpPr>
          <p:cNvPr id="12" name="Espace réservé du contenu 2">
            <a:extLst>
              <a:ext uri="{FF2B5EF4-FFF2-40B4-BE49-F238E27FC236}">
                <a16:creationId xmlns:a16="http://schemas.microsoft.com/office/drawing/2014/main" id="{03C11057-8C1E-4C84-B6B2-BC5EC7E6ACDA}"/>
              </a:ext>
            </a:extLst>
          </p:cNvPr>
          <p:cNvSpPr txBox="1">
            <a:spLocks/>
          </p:cNvSpPr>
          <p:nvPr/>
        </p:nvSpPr>
        <p:spPr>
          <a:xfrm>
            <a:off x="260150" y="3257690"/>
            <a:ext cx="9750551" cy="47275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kern="0" dirty="0">
                <a:ea typeface="ＭＳ Ｐゴシック"/>
              </a:rPr>
              <a:t>En gradient écho :</a:t>
            </a:r>
            <a:endParaRPr lang="fr-FR" sz="1800" b="0" kern="0" dirty="0">
              <a:ea typeface="ＭＳ Ｐゴシック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8EFD8DF-6C8F-4083-922F-0AEAA3D55601}"/>
              </a:ext>
            </a:extLst>
          </p:cNvPr>
          <p:cNvSpPr/>
          <p:nvPr/>
        </p:nvSpPr>
        <p:spPr>
          <a:xfrm>
            <a:off x="897452" y="2363898"/>
            <a:ext cx="71636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26669" lvl="2" indent="-457200"/>
            <a:r>
              <a:rPr lang="fr-FR" dirty="0"/>
              <a:t>Varier TE et TR pour influer sur la part du T1 et T2 dans le signal </a:t>
            </a:r>
          </a:p>
        </p:txBody>
      </p:sp>
    </p:spTree>
    <p:extLst>
      <p:ext uri="{BB962C8B-B14F-4D97-AF65-F5344CB8AC3E}">
        <p14:creationId xmlns:p14="http://schemas.microsoft.com/office/powerpoint/2010/main" val="9039144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>
            <a:extLst>
              <a:ext uri="{FF2B5EF4-FFF2-40B4-BE49-F238E27FC236}">
                <a16:creationId xmlns:a16="http://schemas.microsoft.com/office/drawing/2014/main" id="{A3FBED0A-EDB6-4A60-9C66-4273F85DA7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743" y="1204425"/>
            <a:ext cx="83058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fr-FR" dirty="0">
                <a:solidFill>
                  <a:srgbClr val="4F81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T1 dépend des tissus et de la pathologie</a:t>
            </a:r>
          </a:p>
          <a:p>
            <a:endParaRPr lang="fr-FR" sz="2400" dirty="0">
              <a:solidFill>
                <a:srgbClr val="4F81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Substance blanche (blanche) &gt; substance grise &gt; LCR (noir)</a:t>
            </a:r>
          </a:p>
          <a:p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Graisse (blanche) &gt; tissus (gris) &gt;  eau (noir-gris) &gt; air &amp; os (noir)</a:t>
            </a:r>
          </a:p>
          <a:p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Séquence courte et anatomique</a:t>
            </a: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C6EDFF87-2E97-4D42-AC63-87FA598B5E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180" y="3154481"/>
            <a:ext cx="3119438" cy="311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2">
            <a:extLst>
              <a:ext uri="{FF2B5EF4-FFF2-40B4-BE49-F238E27FC236}">
                <a16:creationId xmlns:a16="http://schemas.microsoft.com/office/drawing/2014/main" id="{047AF2DA-0DDE-4D22-A48B-1A18C444F9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5114" y="1807575"/>
            <a:ext cx="2311400" cy="9233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fr-FR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T1graisse=260ms</a:t>
            </a:r>
          </a:p>
          <a:p>
            <a:pPr algn="r"/>
            <a:r>
              <a:rPr lang="fr-FR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T1muscle=870ms</a:t>
            </a:r>
          </a:p>
          <a:p>
            <a:pPr algn="r"/>
            <a:r>
              <a:rPr lang="fr-FR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T1 LCR=2400ms</a:t>
            </a:r>
          </a:p>
        </p:txBody>
      </p:sp>
      <p:pic>
        <p:nvPicPr>
          <p:cNvPr id="6" name="Picture 3" descr="C:\Users\u531160\AppData\Local\Temp\1.3.12.2.1107.5.2.18.42241.20160929092633422747257751.bmp">
            <a:extLst>
              <a:ext uri="{FF2B5EF4-FFF2-40B4-BE49-F238E27FC236}">
                <a16:creationId xmlns:a16="http://schemas.microsoft.com/office/drawing/2014/main" id="{EC939A54-8014-431B-8CF2-1C0174C78F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31" t="22148" r="10336" b="20267"/>
          <a:stretch/>
        </p:blipFill>
        <p:spPr bwMode="auto">
          <a:xfrm>
            <a:off x="3779366" y="3152654"/>
            <a:ext cx="4104456" cy="3119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B98D061-9929-4C6E-B794-34BF53F10C6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65569"/>
          <a:stretch/>
        </p:blipFill>
        <p:spPr>
          <a:xfrm>
            <a:off x="7883822" y="3776389"/>
            <a:ext cx="1084927" cy="1612528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08292665-6987-474D-A687-3703B11B179E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9575703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+mj-lt"/>
              </a:rPr>
              <a:t>Pondération T1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ADA2362-8EFE-457B-A55C-7C73DDC83C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9969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08292665-6987-474D-A687-3703B11B179E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9575703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+mj-lt"/>
              </a:rPr>
              <a:t>Pondération T2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D1EB7A20-ED9F-4A3D-BBF5-B8C5E74249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1958" y="2063408"/>
            <a:ext cx="184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fr-FR" sz="2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8">
            <a:extLst>
              <a:ext uri="{FF2B5EF4-FFF2-40B4-BE49-F238E27FC236}">
                <a16:creationId xmlns:a16="http://schemas.microsoft.com/office/drawing/2014/main" id="{0B145CBD-D8A4-4CF8-8515-11EE296328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4686" y="3110679"/>
            <a:ext cx="3528392" cy="3526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9">
            <a:extLst>
              <a:ext uri="{FF2B5EF4-FFF2-40B4-BE49-F238E27FC236}">
                <a16:creationId xmlns:a16="http://schemas.microsoft.com/office/drawing/2014/main" id="{8999DAE5-C3DF-461E-94A5-78E5165639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737" y="1185457"/>
            <a:ext cx="83058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fr-FR" sz="1800" dirty="0">
                <a:solidFill>
                  <a:srgbClr val="4F81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T2 dépend des tissus et de la pathologie</a:t>
            </a:r>
          </a:p>
          <a:p>
            <a:endParaRPr lang="fr-FR" sz="1800" dirty="0">
              <a:solidFill>
                <a:srgbClr val="4F81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LCR (blanc) &gt;Substance grise &gt;substance blanche (noir gris)</a:t>
            </a:r>
          </a:p>
          <a:p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Liquide stagnant = blanc</a:t>
            </a:r>
          </a:p>
          <a:p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Graisse (gris-clair)&gt;  tissus (gris) &gt; air &amp; os (noir)</a:t>
            </a:r>
          </a:p>
          <a:p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Phénomènes pathologiques allongent les temps de relaxation</a:t>
            </a:r>
          </a:p>
        </p:txBody>
      </p:sp>
      <p:sp>
        <p:nvSpPr>
          <p:cNvPr id="12" name="Text Box 13">
            <a:extLst>
              <a:ext uri="{FF2B5EF4-FFF2-40B4-BE49-F238E27FC236}">
                <a16:creationId xmlns:a16="http://schemas.microsoft.com/office/drawing/2014/main" id="{47FFEAD5-3AF2-479C-84F3-A2D582DDDE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2135" y="1519133"/>
            <a:ext cx="2499402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r"/>
            <a:r>
              <a:rPr lang="fr-FR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T2 graisse=80ms</a:t>
            </a:r>
          </a:p>
          <a:p>
            <a:pPr algn="r"/>
            <a:r>
              <a:rPr lang="fr-FR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T2 muscle=45ms</a:t>
            </a:r>
          </a:p>
          <a:p>
            <a:pPr algn="r"/>
            <a:r>
              <a:rPr lang="fr-FR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T2 LCR=160ms</a:t>
            </a:r>
          </a:p>
          <a:p>
            <a:pPr algn="r"/>
            <a:r>
              <a:rPr lang="fr-FR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T2 Mat Grise=77ms</a:t>
            </a:r>
          </a:p>
          <a:p>
            <a:pPr algn="r"/>
            <a:r>
              <a:rPr lang="fr-FR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T2 Mat Blanche=67ms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7FC5D16-0DA0-47D5-9D67-49DF8C38295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7600"/>
          <a:stretch/>
        </p:blipFill>
        <p:spPr>
          <a:xfrm>
            <a:off x="7911509" y="4397206"/>
            <a:ext cx="1336034" cy="1612528"/>
          </a:xfrm>
          <a:prstGeom prst="rect">
            <a:avLst/>
          </a:prstGeom>
        </p:spPr>
      </p:pic>
      <p:pic>
        <p:nvPicPr>
          <p:cNvPr id="14" name="Picture 4" descr="C:\Users\u531160\AppData\Local\Temp\1.2.840.113619.2.322.4120.11635441.13931.1403596936.4420.bmp">
            <a:extLst>
              <a:ext uri="{FF2B5EF4-FFF2-40B4-BE49-F238E27FC236}">
                <a16:creationId xmlns:a16="http://schemas.microsoft.com/office/drawing/2014/main" id="{258B55B9-2159-4455-AB7D-85C3290B66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" t="6063" r="3954" b="11251"/>
          <a:stretch/>
        </p:blipFill>
        <p:spPr bwMode="auto">
          <a:xfrm>
            <a:off x="4303557" y="3770097"/>
            <a:ext cx="3327473" cy="286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Espace réservé du numéro de diapositive 14">
            <a:extLst>
              <a:ext uri="{FF2B5EF4-FFF2-40B4-BE49-F238E27FC236}">
                <a16:creationId xmlns:a16="http://schemas.microsoft.com/office/drawing/2014/main" id="{4D8561A0-CF1F-4CDC-8AFB-6B78D66333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73846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DBC68B8-103E-4F0A-ADAC-04B9D4803D06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9575703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+mj-lt"/>
              </a:rPr>
              <a:t>Hypo/hyper/</a:t>
            </a:r>
            <a:r>
              <a:rPr kumimoji="0" lang="fr-FR" sz="280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+mj-lt"/>
              </a:rPr>
              <a:t>isosignal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+mj-lt"/>
            </a:endParaRPr>
          </a:p>
        </p:txBody>
      </p:sp>
      <p:pic>
        <p:nvPicPr>
          <p:cNvPr id="4" name="Picture 3" descr="C:\Users\u531160\AppData\Local\Temp\1.2.840.113619.2.312.3596.11862144.11629.1475045525.6171.bmp">
            <a:extLst>
              <a:ext uri="{FF2B5EF4-FFF2-40B4-BE49-F238E27FC236}">
                <a16:creationId xmlns:a16="http://schemas.microsoft.com/office/drawing/2014/main" id="{655DD77B-9F20-4423-B30D-8CC7D65F39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0" t="17344" r="22174" b="13258"/>
          <a:stretch/>
        </p:blipFill>
        <p:spPr bwMode="auto">
          <a:xfrm>
            <a:off x="559239" y="1049943"/>
            <a:ext cx="2808313" cy="3464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u531160\AppData\Local\Temp\1.2.840.113619.2.80.45416576.19627.1475066256.271.bmp">
            <a:extLst>
              <a:ext uri="{FF2B5EF4-FFF2-40B4-BE49-F238E27FC236}">
                <a16:creationId xmlns:a16="http://schemas.microsoft.com/office/drawing/2014/main" id="{7596E417-DB05-47BD-883A-138B6C601B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19" t="8485" r="18790" b="16211"/>
          <a:stretch/>
        </p:blipFill>
        <p:spPr bwMode="auto">
          <a:xfrm>
            <a:off x="3448600" y="1049944"/>
            <a:ext cx="2943287" cy="3464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u531160\AppData\Local\Temp\1.2.840.113619.2.312.3596.11862144.11629.1475045525.4291.bmp">
            <a:extLst>
              <a:ext uri="{FF2B5EF4-FFF2-40B4-BE49-F238E27FC236}">
                <a16:creationId xmlns:a16="http://schemas.microsoft.com/office/drawing/2014/main" id="{60FF656B-3ADB-4144-BE28-6BA6F017AE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69" t="16979" r="21946" b="15099"/>
          <a:stretch/>
        </p:blipFill>
        <p:spPr bwMode="auto">
          <a:xfrm>
            <a:off x="6472935" y="1049943"/>
            <a:ext cx="2968747" cy="3501599"/>
          </a:xfrm>
          <a:prstGeom prst="rect">
            <a:avLst/>
          </a:prstGeom>
          <a:noFill/>
          <a:ln w="571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6">
            <a:extLst>
              <a:ext uri="{FF2B5EF4-FFF2-40B4-BE49-F238E27FC236}">
                <a16:creationId xmlns:a16="http://schemas.microsoft.com/office/drawing/2014/main" id="{23AA9BAD-48CD-4271-B0F2-8F9DA0BB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4337" y="4540820"/>
            <a:ext cx="4968552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b="1" dirty="0">
                <a:solidFill>
                  <a:srgbClr val="4F81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Flair</a:t>
            </a:r>
          </a:p>
        </p:txBody>
      </p:sp>
      <p:sp>
        <p:nvSpPr>
          <p:cNvPr id="8" name="Text Box 6">
            <a:extLst>
              <a:ext uri="{FF2B5EF4-FFF2-40B4-BE49-F238E27FC236}">
                <a16:creationId xmlns:a16="http://schemas.microsoft.com/office/drawing/2014/main" id="{7B73E834-7A7B-404C-BCC5-7C758A722C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4337" y="5049849"/>
            <a:ext cx="4968552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Mixte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B0ED6E4-1BB4-4A8B-A94F-B6DDDC7747EF}"/>
              </a:ext>
            </a:extLst>
          </p:cNvPr>
          <p:cNvSpPr txBox="1"/>
          <p:nvPr/>
        </p:nvSpPr>
        <p:spPr>
          <a:xfrm>
            <a:off x="1734047" y="5874479"/>
            <a:ext cx="5859296" cy="830997"/>
          </a:xfrm>
          <a:prstGeom prst="rect">
            <a:avLst/>
          </a:prstGeom>
          <a:solidFill>
            <a:srgbClr val="FFFFCC"/>
          </a:solidFill>
        </p:spPr>
        <p:txBody>
          <a:bodyPr wrap="non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Hématome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intraparenchymateux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récent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sang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8D1F54BD-6EDA-4D59-BCC7-13D4823D4133}"/>
              </a:ext>
            </a:extLst>
          </p:cNvPr>
          <p:cNvSpPr/>
          <p:nvPr/>
        </p:nvSpPr>
        <p:spPr>
          <a:xfrm>
            <a:off x="6391887" y="1783408"/>
            <a:ext cx="1368152" cy="1728192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6">
            <a:extLst>
              <a:ext uri="{FF2B5EF4-FFF2-40B4-BE49-F238E27FC236}">
                <a16:creationId xmlns:a16="http://schemas.microsoft.com/office/drawing/2014/main" id="{97100CF8-FA99-42DE-AB15-AEEAC9DB60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545" y="4569937"/>
            <a:ext cx="2558473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b="1" dirty="0">
                <a:solidFill>
                  <a:srgbClr val="4F81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T1</a:t>
            </a:r>
          </a:p>
        </p:txBody>
      </p:sp>
      <p:sp>
        <p:nvSpPr>
          <p:cNvPr id="12" name="Text Box 6">
            <a:extLst>
              <a:ext uri="{FF2B5EF4-FFF2-40B4-BE49-F238E27FC236}">
                <a16:creationId xmlns:a16="http://schemas.microsoft.com/office/drawing/2014/main" id="{1238685C-0ED7-4344-9D64-10C7E0F0CF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2935" y="4533295"/>
            <a:ext cx="296874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b="1" dirty="0">
                <a:solidFill>
                  <a:srgbClr val="4F81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T2*</a:t>
            </a:r>
          </a:p>
        </p:txBody>
      </p:sp>
      <p:sp>
        <p:nvSpPr>
          <p:cNvPr id="13" name="Text Box 6">
            <a:extLst>
              <a:ext uri="{FF2B5EF4-FFF2-40B4-BE49-F238E27FC236}">
                <a16:creationId xmlns:a16="http://schemas.microsoft.com/office/drawing/2014/main" id="{1AD9AC64-98AE-41FA-BFC0-8CE5C3DBC6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239" y="5057522"/>
            <a:ext cx="2808313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Hypersignal</a:t>
            </a:r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6">
            <a:extLst>
              <a:ext uri="{FF2B5EF4-FFF2-40B4-BE49-F238E27FC236}">
                <a16:creationId xmlns:a16="http://schemas.microsoft.com/office/drawing/2014/main" id="{589E844F-DD45-4944-B182-167B96913A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1886" y="5068244"/>
            <a:ext cx="304979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Hyposignal</a:t>
            </a:r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Espace réservé du numéro de diapositive 14">
            <a:extLst>
              <a:ext uri="{FF2B5EF4-FFF2-40B4-BE49-F238E27FC236}">
                <a16:creationId xmlns:a16="http://schemas.microsoft.com/office/drawing/2014/main" id="{C43587D0-CC90-428C-B1C9-0CD785A7B2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6279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17CA641-ABD4-4747-96CF-C8C0E9BC0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35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F97100B0-A0C8-4819-AD2A-07C5BD7A166E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Mise en application…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21B39B-B48C-4212-8BAE-40D24F6E5BFE}"/>
              </a:ext>
            </a:extLst>
          </p:cNvPr>
          <p:cNvSpPr/>
          <p:nvPr/>
        </p:nvSpPr>
        <p:spPr>
          <a:xfrm>
            <a:off x="1265873" y="1553348"/>
            <a:ext cx="7234947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26669" lvl="2" indent="-457200"/>
            <a:r>
              <a:rPr lang="fr-FR" dirty="0"/>
              <a:t>T1 : SG </a:t>
            </a:r>
            <a:r>
              <a:rPr lang="fr-FR" dirty="0" err="1"/>
              <a:t>isosignal</a:t>
            </a:r>
            <a:r>
              <a:rPr lang="fr-FR" dirty="0"/>
              <a:t>--, SB : </a:t>
            </a:r>
            <a:r>
              <a:rPr lang="fr-FR" dirty="0" err="1"/>
              <a:t>isosignal</a:t>
            </a:r>
            <a:r>
              <a:rPr lang="fr-FR" dirty="0"/>
              <a:t>++, LCR: hyposignal</a:t>
            </a:r>
          </a:p>
          <a:p>
            <a:pPr marL="1326669" lvl="2" indent="-457200"/>
            <a:r>
              <a:rPr lang="fr-FR" dirty="0"/>
              <a:t>T2 : SG  </a:t>
            </a:r>
            <a:r>
              <a:rPr lang="fr-FR" dirty="0" err="1"/>
              <a:t>isosignal</a:t>
            </a:r>
            <a:r>
              <a:rPr lang="fr-FR" dirty="0"/>
              <a:t>++, SB: hyposignal, LCR: hypersignal</a:t>
            </a:r>
          </a:p>
          <a:p>
            <a:pPr marL="1326669" lvl="2" indent="-457200"/>
            <a:r>
              <a:rPr lang="fr-FR" dirty="0"/>
              <a:t>DP : SG </a:t>
            </a:r>
            <a:r>
              <a:rPr lang="fr-FR" dirty="0" err="1"/>
              <a:t>isosignal</a:t>
            </a:r>
            <a:r>
              <a:rPr lang="fr-FR" dirty="0"/>
              <a:t> ++, SB: </a:t>
            </a:r>
            <a:r>
              <a:rPr lang="fr-FR" dirty="0" err="1"/>
              <a:t>isosignal</a:t>
            </a:r>
            <a:r>
              <a:rPr lang="fr-FR" dirty="0"/>
              <a:t> --, LCR: </a:t>
            </a:r>
            <a:r>
              <a:rPr lang="fr-FR" dirty="0" err="1"/>
              <a:t>isosignal</a:t>
            </a:r>
            <a:endParaRPr lang="fr-FR" dirty="0"/>
          </a:p>
          <a:p>
            <a:pPr marL="1326669" lvl="2" indent="-457200"/>
            <a:endParaRPr lang="fr-FR" dirty="0"/>
          </a:p>
          <a:p>
            <a:pPr marL="1326669" lvl="2" indent="-457200"/>
            <a:endParaRPr lang="fr-FR" sz="1600" dirty="0">
              <a:solidFill>
                <a:srgbClr val="C00000"/>
              </a:solidFill>
            </a:endParaRPr>
          </a:p>
          <a:p>
            <a:pPr marL="891935" lvl="1" indent="-457200"/>
            <a:endParaRPr lang="fr-FR" sz="1600" b="1" u="sng" dirty="0">
              <a:solidFill>
                <a:srgbClr val="C00000"/>
              </a:solidFill>
            </a:endParaRPr>
          </a:p>
          <a:p>
            <a:pPr marL="1326669" lvl="2" indent="-457200"/>
            <a:endParaRPr lang="fr-FR" sz="1600" dirty="0"/>
          </a:p>
          <a:p>
            <a:pPr marL="1326669" lvl="2" indent="-457200"/>
            <a:endParaRPr lang="fr-FR" sz="1600" dirty="0"/>
          </a:p>
          <a:p>
            <a:pPr marL="1326669" lvl="2" indent="-457200"/>
            <a:endParaRPr lang="fr-FR" sz="1600" dirty="0"/>
          </a:p>
          <a:p>
            <a:pPr marL="1326669" lvl="2" indent="-457200"/>
            <a:endParaRPr lang="fr-FR" sz="1600" dirty="0"/>
          </a:p>
          <a:p>
            <a:pPr marL="1326669" lvl="2" indent="-457200"/>
            <a:endParaRPr lang="fr-FR" sz="1600" dirty="0"/>
          </a:p>
          <a:p>
            <a:pPr marL="891935" lvl="1" indent="-457200"/>
            <a:endParaRPr lang="fr-FR" sz="2000" dirty="0"/>
          </a:p>
        </p:txBody>
      </p:sp>
      <p:pic>
        <p:nvPicPr>
          <p:cNvPr id="14" name="Picture 3" descr="C:\Users\JSLO\Documents\Enseignement\images ponderation neuro\IMG-0002-00001.jpg">
            <a:extLst>
              <a:ext uri="{FF2B5EF4-FFF2-40B4-BE49-F238E27FC236}">
                <a16:creationId xmlns:a16="http://schemas.microsoft.com/office/drawing/2014/main" id="{22A3737F-B106-4517-B8DF-5CEC24BE27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8507" y="2971682"/>
            <a:ext cx="1828800" cy="2438400"/>
          </a:xfrm>
          <a:prstGeom prst="rect">
            <a:avLst/>
          </a:prstGeom>
          <a:noFill/>
        </p:spPr>
      </p:pic>
      <p:pic>
        <p:nvPicPr>
          <p:cNvPr id="15" name="Picture 5" descr="C:\Users\JSLO\Documents\Enseignement\images ponderation neuro\IMG-0001-00001.jpg">
            <a:extLst>
              <a:ext uri="{FF2B5EF4-FFF2-40B4-BE49-F238E27FC236}">
                <a16:creationId xmlns:a16="http://schemas.microsoft.com/office/drawing/2014/main" id="{DFE5CE23-73ED-4862-874A-C6A1F19C62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3331" y="2961810"/>
            <a:ext cx="1828800" cy="2438400"/>
          </a:xfrm>
          <a:prstGeom prst="rect">
            <a:avLst/>
          </a:prstGeom>
          <a:noFill/>
        </p:spPr>
      </p:pic>
      <p:pic>
        <p:nvPicPr>
          <p:cNvPr id="16" name="Picture 6" descr="C:\Users\JSLO\Documents\Enseignement\images ponderation neuro\EG T1 00001.jpg">
            <a:extLst>
              <a:ext uri="{FF2B5EF4-FFF2-40B4-BE49-F238E27FC236}">
                <a16:creationId xmlns:a16="http://schemas.microsoft.com/office/drawing/2014/main" id="{F16DD042-6335-4B1E-B063-DF289DE303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41563" y="2961810"/>
            <a:ext cx="1828800" cy="2438400"/>
          </a:xfrm>
          <a:prstGeom prst="rect">
            <a:avLst/>
          </a:prstGeom>
          <a:noFill/>
        </p:spPr>
      </p:pic>
      <p:pic>
        <p:nvPicPr>
          <p:cNvPr id="17" name="Picture 9" descr="C:\Users\JSLO\Documents\Enseignement\images ponderation neuro\T2 FLAIR anot 00001.jpg">
            <a:extLst>
              <a:ext uri="{FF2B5EF4-FFF2-40B4-BE49-F238E27FC236}">
                <a16:creationId xmlns:a16="http://schemas.microsoft.com/office/drawing/2014/main" id="{BEDBB7E6-BDDA-42D7-824A-7F06228B2D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85779" y="2961810"/>
            <a:ext cx="1828800" cy="2438400"/>
          </a:xfrm>
          <a:prstGeom prst="rect">
            <a:avLst/>
          </a:prstGeom>
          <a:noFill/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872FF6C3-8273-4283-B4E5-761B55E5F0E3}"/>
              </a:ext>
            </a:extLst>
          </p:cNvPr>
          <p:cNvSpPr txBox="1"/>
          <p:nvPr/>
        </p:nvSpPr>
        <p:spPr>
          <a:xfrm>
            <a:off x="793699" y="5410082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Pondération DP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F9DEA8F-5A50-48EA-8C78-4CEE2EDF309A}"/>
              </a:ext>
            </a:extLst>
          </p:cNvPr>
          <p:cNvSpPr txBox="1"/>
          <p:nvPr/>
        </p:nvSpPr>
        <p:spPr>
          <a:xfrm>
            <a:off x="2881931" y="5410082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Pondération T2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E5F2573-23B4-4B97-9E64-3BCCD58783DA}"/>
              </a:ext>
            </a:extLst>
          </p:cNvPr>
          <p:cNvSpPr txBox="1"/>
          <p:nvPr/>
        </p:nvSpPr>
        <p:spPr>
          <a:xfrm>
            <a:off x="4898155" y="5410082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Pondération T1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4870E1C-921C-4830-A1A2-873064409479}"/>
              </a:ext>
            </a:extLst>
          </p:cNvPr>
          <p:cNvSpPr txBox="1"/>
          <p:nvPr/>
        </p:nvSpPr>
        <p:spPr>
          <a:xfrm>
            <a:off x="6842371" y="5410082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Pondération T2 FLAIR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91553BB7-8B05-4FFA-B109-3A3163187765}"/>
              </a:ext>
            </a:extLst>
          </p:cNvPr>
          <p:cNvSpPr/>
          <p:nvPr/>
        </p:nvSpPr>
        <p:spPr>
          <a:xfrm>
            <a:off x="6842371" y="5651770"/>
            <a:ext cx="1872208" cy="40011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FAD6DE2-C954-4372-97EA-6E0FB0251802}"/>
              </a:ext>
            </a:extLst>
          </p:cNvPr>
          <p:cNvSpPr txBox="1"/>
          <p:nvPr/>
        </p:nvSpPr>
        <p:spPr>
          <a:xfrm>
            <a:off x="8714579" y="5682548"/>
            <a:ext cx="614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C000"/>
                </a:solidFill>
              </a:rPr>
              <a:t>????</a:t>
            </a:r>
          </a:p>
        </p:txBody>
      </p:sp>
    </p:spTree>
    <p:extLst>
      <p:ext uri="{BB962C8B-B14F-4D97-AF65-F5344CB8AC3E}">
        <p14:creationId xmlns:p14="http://schemas.microsoft.com/office/powerpoint/2010/main" val="3311284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6" grpId="0" animBg="1"/>
      <p:bldP spid="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6C5E039-E422-4C34-BA81-A34772D3F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36</a:t>
            </a:fld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0B5BAD8-CFB1-4061-B528-264EE48DCEF5}"/>
              </a:ext>
            </a:extLst>
          </p:cNvPr>
          <p:cNvSpPr txBox="1"/>
          <p:nvPr/>
        </p:nvSpPr>
        <p:spPr>
          <a:xfrm>
            <a:off x="287604" y="1393920"/>
            <a:ext cx="93307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Contraste, pondération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Principe du contraste en IRM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Rappel sur les séquences : TE, TR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Rappel sur la relaxation du signal : T1, T2</a:t>
            </a:r>
          </a:p>
          <a:p>
            <a:pPr marL="971550" lvl="1" indent="-514350">
              <a:buFontTx/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Rappel sur la réception du signal et séquences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Pondérations T1, T2, DP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>
              <a:buAutoNum type="alphaLcPeriod"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Autres contrastes : inversion récupération / suppression de la graisse</a:t>
            </a:r>
            <a:endParaRPr lang="fr-FR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2D3A22A-40BE-4B5D-9E00-B3A1E878A534}"/>
              </a:ext>
            </a:extLst>
          </p:cNvPr>
          <p:cNvSpPr txBox="1"/>
          <p:nvPr/>
        </p:nvSpPr>
        <p:spPr>
          <a:xfrm>
            <a:off x="287604" y="3587275"/>
            <a:ext cx="933079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fr-FR" sz="20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Rehaussement de contraste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 de l’injection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Principe de fonctionnement du rehaussement de contraste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Agents paramagnétiques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Agents </a:t>
            </a:r>
            <a:r>
              <a:rPr lang="fr-FR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superparamagnétiques</a:t>
            </a:r>
            <a:endParaRPr lang="fr-FR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Autres produits de contraste</a:t>
            </a:r>
          </a:p>
        </p:txBody>
      </p:sp>
    </p:spTree>
    <p:extLst>
      <p:ext uri="{BB962C8B-B14F-4D97-AF65-F5344CB8AC3E}">
        <p14:creationId xmlns:p14="http://schemas.microsoft.com/office/powerpoint/2010/main" val="201806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B3BE91D-A82E-4638-9CF8-5950FBE231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37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EF5E3014-778D-4D7E-BA91-20AC0138104F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>
              <a:defRPr/>
            </a:pPr>
            <a:r>
              <a:rPr lang="en-US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Encore </a:t>
            </a:r>
            <a:r>
              <a:rPr lang="en-US" sz="2800" dirty="0" err="1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d’autres</a:t>
            </a:r>
            <a:r>
              <a:rPr lang="en-US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 types de </a:t>
            </a:r>
            <a:r>
              <a:rPr lang="en-US" sz="2800" dirty="0" err="1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contraste</a:t>
            </a:r>
            <a:r>
              <a:rPr lang="en-US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 possible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2314E9F-82A2-4BFF-8C0C-51EA33E655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0333" y="1187993"/>
            <a:ext cx="6708369" cy="506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1982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FBA44930-3DD9-41C2-A34C-6F7C919DE6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38</a:t>
            </a:fld>
            <a:endParaRPr lang="fr-FR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D98D7984-D8ED-4074-8DAD-2FFAE6CB7312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>
              <a:defRPr/>
            </a:pPr>
            <a:r>
              <a:rPr lang="en-US" sz="2800" dirty="0" err="1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Séquence</a:t>
            </a:r>
            <a:r>
              <a:rPr lang="en-US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 inversion-</a:t>
            </a:r>
            <a:r>
              <a:rPr lang="en-US" sz="2800" dirty="0" err="1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récupération</a:t>
            </a:r>
            <a:endParaRPr lang="en-US" sz="2800" dirty="0">
              <a:solidFill>
                <a:sysClr val="windowText" lastClr="000000">
                  <a:lumMod val="75000"/>
                  <a:lumOff val="25000"/>
                </a:sysClr>
              </a:solidFill>
            </a:endParaRPr>
          </a:p>
        </p:txBody>
      </p:sp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AD44A849-23A3-4385-9983-A0D706626478}"/>
              </a:ext>
            </a:extLst>
          </p:cNvPr>
          <p:cNvSpPr txBox="1">
            <a:spLocks/>
          </p:cNvSpPr>
          <p:nvPr/>
        </p:nvSpPr>
        <p:spPr>
          <a:xfrm>
            <a:off x="155449" y="1216392"/>
            <a:ext cx="9400927" cy="487876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2000" kern="0" dirty="0">
                <a:ea typeface="ＭＳ Ｐゴシック"/>
              </a:rPr>
              <a:t>Principe de l’inversion-récupération</a:t>
            </a:r>
          </a:p>
          <a:p>
            <a:pPr>
              <a:buClr>
                <a:srgbClr val="00A7F2"/>
              </a:buClr>
              <a:defRPr/>
            </a:pPr>
            <a:endParaRPr lang="fr-FR" sz="1800" b="0" kern="0" dirty="0">
              <a:ea typeface="ＭＳ Ｐゴシック"/>
            </a:endParaRPr>
          </a:p>
        </p:txBody>
      </p:sp>
      <p:pic>
        <p:nvPicPr>
          <p:cNvPr id="19" name="Picture 3" descr="C:\Users\JSLO\Documents\Enseignement\ti\201709040950521000.jpg">
            <a:extLst>
              <a:ext uri="{FF2B5EF4-FFF2-40B4-BE49-F238E27FC236}">
                <a16:creationId xmlns:a16="http://schemas.microsoft.com/office/drawing/2014/main" id="{C05D5393-A66F-4F55-BD99-61D7BF698A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l="11628" t="1626" r="11628" b="12869"/>
          <a:stretch>
            <a:fillRect/>
          </a:stretch>
        </p:blipFill>
        <p:spPr bwMode="auto">
          <a:xfrm>
            <a:off x="2050615" y="2281699"/>
            <a:ext cx="5269076" cy="4073908"/>
          </a:xfrm>
          <a:prstGeom prst="rect">
            <a:avLst/>
          </a:prstGeom>
          <a:noFill/>
        </p:spPr>
      </p:pic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8285C420-0B50-475C-B24D-AAC35BCC4C15}"/>
              </a:ext>
            </a:extLst>
          </p:cNvPr>
          <p:cNvCxnSpPr>
            <a:cxnSpLocks/>
          </p:cNvCxnSpPr>
          <p:nvPr/>
        </p:nvCxnSpPr>
        <p:spPr>
          <a:xfrm flipH="1">
            <a:off x="2626469" y="2013496"/>
            <a:ext cx="1001948" cy="16830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>
            <a:extLst>
              <a:ext uri="{FF2B5EF4-FFF2-40B4-BE49-F238E27FC236}">
                <a16:creationId xmlns:a16="http://schemas.microsoft.com/office/drawing/2014/main" id="{D13A0524-05FD-49B9-BBD1-58AEE272F6A4}"/>
              </a:ext>
            </a:extLst>
          </p:cNvPr>
          <p:cNvSpPr txBox="1"/>
          <p:nvPr/>
        </p:nvSpPr>
        <p:spPr>
          <a:xfrm>
            <a:off x="3541435" y="1671730"/>
            <a:ext cx="59859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Au temps 0 = impulsion 180° qui bascule l’aimantation en –z (direction négative)</a:t>
            </a:r>
          </a:p>
        </p:txBody>
      </p: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08787283-FFA5-4EAF-A07E-B9D71CCE60C2}"/>
              </a:ext>
            </a:extLst>
          </p:cNvPr>
          <p:cNvCxnSpPr>
            <a:cxnSpLocks/>
          </p:cNvCxnSpPr>
          <p:nvPr/>
        </p:nvCxnSpPr>
        <p:spPr>
          <a:xfrm flipH="1">
            <a:off x="5191329" y="3132306"/>
            <a:ext cx="625812" cy="649815"/>
          </a:xfrm>
          <a:prstGeom prst="straightConnector1">
            <a:avLst/>
          </a:prstGeom>
          <a:ln w="190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>
            <a:extLst>
              <a:ext uri="{FF2B5EF4-FFF2-40B4-BE49-F238E27FC236}">
                <a16:creationId xmlns:a16="http://schemas.microsoft.com/office/drawing/2014/main" id="{2888FAB4-7E35-40DD-89AB-050397F04A15}"/>
              </a:ext>
            </a:extLst>
          </p:cNvPr>
          <p:cNvSpPr txBox="1"/>
          <p:nvPr/>
        </p:nvSpPr>
        <p:spPr>
          <a:xfrm>
            <a:off x="5817140" y="2772120"/>
            <a:ext cx="39467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 Ti (temps d’inversion), on commence la séquence « classique » écho de spin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DAA2C54-D4D1-4D8D-BB06-CFCD19C8AA3A}"/>
              </a:ext>
            </a:extLst>
          </p:cNvPr>
          <p:cNvSpPr/>
          <p:nvPr/>
        </p:nvSpPr>
        <p:spPr>
          <a:xfrm>
            <a:off x="2553435" y="2157773"/>
            <a:ext cx="503531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dirty="0" err="1"/>
              <a:t>M</a:t>
            </a:r>
            <a:r>
              <a:rPr lang="fr-FR" baseline="-25000" dirty="0" err="1"/>
              <a:t>z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310096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FBA44930-3DD9-41C2-A34C-6F7C919DE6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39</a:t>
            </a:fld>
            <a:endParaRPr lang="fr-FR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D98D7984-D8ED-4074-8DAD-2FFAE6CB7312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>
              <a:defRPr/>
            </a:pPr>
            <a:r>
              <a:rPr lang="en-US" sz="2800" dirty="0" err="1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Séquence</a:t>
            </a:r>
            <a:r>
              <a:rPr lang="en-US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 inversion-</a:t>
            </a:r>
            <a:r>
              <a:rPr lang="en-US" sz="2800" dirty="0" err="1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récupération</a:t>
            </a:r>
            <a:endParaRPr lang="en-US" sz="2800" dirty="0">
              <a:solidFill>
                <a:sysClr val="windowText" lastClr="000000">
                  <a:lumMod val="75000"/>
                  <a:lumOff val="25000"/>
                </a:sysClr>
              </a:solidFill>
            </a:endParaRPr>
          </a:p>
        </p:txBody>
      </p:sp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AD44A849-23A3-4385-9983-A0D706626478}"/>
              </a:ext>
            </a:extLst>
          </p:cNvPr>
          <p:cNvSpPr txBox="1">
            <a:spLocks/>
          </p:cNvSpPr>
          <p:nvPr/>
        </p:nvSpPr>
        <p:spPr>
          <a:xfrm>
            <a:off x="155449" y="1342738"/>
            <a:ext cx="4797551" cy="487876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kern="0" dirty="0">
                <a:ea typeface="ＭＳ Ｐゴシック"/>
              </a:rPr>
              <a:t>Principe de l’inversion-récupération</a:t>
            </a:r>
          </a:p>
          <a:p>
            <a:pPr>
              <a:buClr>
                <a:srgbClr val="00A7F2"/>
              </a:buClr>
              <a:defRPr/>
            </a:pPr>
            <a:endParaRPr lang="fr-FR" sz="1800" kern="0" dirty="0">
              <a:ea typeface="ＭＳ Ｐゴシック"/>
            </a:endParaRPr>
          </a:p>
          <a:p>
            <a:pPr lvl="1">
              <a:buClr>
                <a:srgbClr val="00A7F2"/>
              </a:buClr>
              <a:defRPr/>
            </a:pPr>
            <a:r>
              <a:rPr lang="fr-FR" sz="1800" kern="0" dirty="0">
                <a:ea typeface="ＭＳ Ｐゴシック"/>
              </a:rPr>
              <a:t>Technique de préparation (=avant la séquence) de l’aimantation</a:t>
            </a:r>
          </a:p>
          <a:p>
            <a:pPr lvl="1">
              <a:buClr>
                <a:srgbClr val="00A7F2"/>
              </a:buClr>
              <a:defRPr/>
            </a:pPr>
            <a:endParaRPr lang="fr-FR" sz="1800" kern="0" dirty="0">
              <a:ea typeface="ＭＳ Ｐゴシック"/>
            </a:endParaRPr>
          </a:p>
          <a:p>
            <a:pPr lvl="1">
              <a:buClr>
                <a:srgbClr val="00A7F2"/>
              </a:buClr>
              <a:defRPr/>
            </a:pPr>
            <a:r>
              <a:rPr lang="fr-FR" sz="1800" kern="0" dirty="0">
                <a:ea typeface="ＭＳ Ｐゴシック"/>
              </a:rPr>
              <a:t>Cette séquence a 2 applications possibles</a:t>
            </a:r>
          </a:p>
          <a:p>
            <a:pPr lvl="2">
              <a:buClr>
                <a:srgbClr val="00A7F2"/>
              </a:buClr>
              <a:defRPr/>
            </a:pPr>
            <a:r>
              <a:rPr lang="fr-FR" sz="1600" kern="0" dirty="0">
                <a:ea typeface="ＭＳ Ｐゴシック"/>
              </a:rPr>
              <a:t>Soit elle va permettre d’accroitre le contraste en T1, par rapport à une séquence « classique » …</a:t>
            </a:r>
          </a:p>
          <a:p>
            <a:pPr lvl="2">
              <a:buClr>
                <a:srgbClr val="00A7F2"/>
              </a:buClr>
              <a:defRPr/>
            </a:pPr>
            <a:r>
              <a:rPr lang="fr-FR" sz="1600" kern="0" dirty="0">
                <a:ea typeface="ＭＳ Ｐゴシック"/>
              </a:rPr>
              <a:t>Doublement du parcours de la relaxation longitudinale</a:t>
            </a:r>
          </a:p>
          <a:p>
            <a:pPr lvl="1">
              <a:buClr>
                <a:srgbClr val="00A7F2"/>
              </a:buClr>
              <a:defRPr/>
            </a:pPr>
            <a:endParaRPr lang="fr-FR" sz="1800" kern="0" dirty="0">
              <a:ea typeface="ＭＳ Ｐゴシック"/>
            </a:endParaRPr>
          </a:p>
          <a:p>
            <a:pPr>
              <a:buClr>
                <a:srgbClr val="00A7F2"/>
              </a:buClr>
              <a:defRPr/>
            </a:pPr>
            <a:endParaRPr lang="fr-FR" sz="1800" b="0" kern="0" dirty="0">
              <a:ea typeface="ＭＳ Ｐゴシック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28FEDD1-CE72-4174-A970-D9AEDAD158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0415" y="1516784"/>
            <a:ext cx="4658507" cy="4972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28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6C5E039-E422-4C34-BA81-A34772D3F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4</a:t>
            </a:fld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84DD2B76-2E25-4D74-B323-1261F364E145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Principe du contraste en IRM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33BFFAC-494E-4548-B349-7D3A722389FB}"/>
              </a:ext>
            </a:extLst>
          </p:cNvPr>
          <p:cNvGrpSpPr/>
          <p:nvPr/>
        </p:nvGrpSpPr>
        <p:grpSpPr>
          <a:xfrm>
            <a:off x="807815" y="3876117"/>
            <a:ext cx="8290370" cy="2014254"/>
            <a:chOff x="252314" y="3705521"/>
            <a:chExt cx="8550791" cy="1952774"/>
          </a:xfrm>
        </p:grpSpPr>
        <p:pic>
          <p:nvPicPr>
            <p:cNvPr id="9" name="Picture 9">
              <a:extLst>
                <a:ext uri="{FF2B5EF4-FFF2-40B4-BE49-F238E27FC236}">
                  <a16:creationId xmlns:a16="http://schemas.microsoft.com/office/drawing/2014/main" id="{1200F0B1-CFB4-48E1-8BD3-EE2563FED9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2314" y="3717826"/>
              <a:ext cx="5544616" cy="19404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6" descr="Résultat de recherche d'images pour &quot;brain ct scanner coronal&quot;">
              <a:extLst>
                <a:ext uri="{FF2B5EF4-FFF2-40B4-BE49-F238E27FC236}">
                  <a16:creationId xmlns:a16="http://schemas.microsoft.com/office/drawing/2014/main" id="{671E91FA-405C-49AD-A0AE-A9D41B36378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/>
            <a:srcRect/>
            <a:stretch/>
          </p:blipFill>
          <p:spPr bwMode="auto">
            <a:xfrm>
              <a:off x="6224291" y="3705521"/>
              <a:ext cx="2578814" cy="1930849"/>
            </a:xfrm>
            <a:prstGeom prst="rect">
              <a:avLst/>
            </a:prstGeom>
            <a:noFill/>
          </p:spPr>
        </p:pic>
      </p:grpSp>
      <p:sp>
        <p:nvSpPr>
          <p:cNvPr id="11" name="ZoneTexte 10">
            <a:extLst>
              <a:ext uri="{FF2B5EF4-FFF2-40B4-BE49-F238E27FC236}">
                <a16:creationId xmlns:a16="http://schemas.microsoft.com/office/drawing/2014/main" id="{5C5EA29C-B17A-4F98-80DF-5CF7D341E659}"/>
              </a:ext>
            </a:extLst>
          </p:cNvPr>
          <p:cNvSpPr txBox="1"/>
          <p:nvPr/>
        </p:nvSpPr>
        <p:spPr>
          <a:xfrm>
            <a:off x="8331233" y="1341552"/>
            <a:ext cx="1296144" cy="147732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u="sng" dirty="0"/>
              <a:t>Notations:</a:t>
            </a:r>
          </a:p>
          <a:p>
            <a:pPr algn="ctr"/>
            <a:r>
              <a:rPr lang="fr-FR" dirty="0"/>
              <a:t>T1w</a:t>
            </a:r>
          </a:p>
          <a:p>
            <a:pPr algn="ctr"/>
            <a:r>
              <a:rPr lang="fr-FR" dirty="0"/>
              <a:t>T2w</a:t>
            </a:r>
          </a:p>
          <a:p>
            <a:pPr algn="ctr"/>
            <a:r>
              <a:rPr lang="fr-FR" dirty="0" err="1"/>
              <a:t>PDw</a:t>
            </a:r>
            <a:endParaRPr lang="fr-FR" dirty="0"/>
          </a:p>
          <a:p>
            <a:pPr algn="ctr"/>
            <a:r>
              <a:rPr lang="fr-FR" dirty="0" err="1"/>
              <a:t>Dw</a:t>
            </a:r>
            <a:r>
              <a:rPr lang="fr-FR" dirty="0"/>
              <a:t>…</a:t>
            </a:r>
          </a:p>
        </p:txBody>
      </p:sp>
      <p:pic>
        <p:nvPicPr>
          <p:cNvPr id="12" name="Picture 8" descr="Résultat de recherche d'images pour &quot;point d'exclamation mgs&quot;">
            <a:extLst>
              <a:ext uri="{FF2B5EF4-FFF2-40B4-BE49-F238E27FC236}">
                <a16:creationId xmlns:a16="http://schemas.microsoft.com/office/drawing/2014/main" id="{5EE34E60-05D2-4CAE-8063-DA66FF8F1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19865" y="974648"/>
            <a:ext cx="196081" cy="261442"/>
          </a:xfrm>
          <a:prstGeom prst="rect">
            <a:avLst/>
          </a:prstGeom>
          <a:noFill/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332CDEA3-0D94-4EB0-A517-EDFC419838BB}"/>
              </a:ext>
            </a:extLst>
          </p:cNvPr>
          <p:cNvSpPr txBox="1"/>
          <p:nvPr/>
        </p:nvSpPr>
        <p:spPr>
          <a:xfrm>
            <a:off x="197223" y="1243407"/>
            <a:ext cx="92865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Font typeface="Wingdings" charset="0"/>
              <a:buChar char="Ä"/>
              <a:defRPr/>
            </a:pPr>
            <a:endParaRPr kumimoji="1" lang="fr-FR" kern="0" dirty="0">
              <a:ea typeface="ＭＳ Ｐゴシック"/>
            </a:endParaRP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Font typeface="Wingdings" charset="0"/>
              <a:buChar char="Ä"/>
              <a:defRPr/>
            </a:pPr>
            <a:r>
              <a:rPr kumimoji="1" lang="fr-FR" kern="0" dirty="0">
                <a:ea typeface="ＭＳ Ｐゴシック"/>
              </a:rPr>
              <a:t>Les contrastes possibles : T1, T2, Densité de Proton (DP), Diffusion …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Font typeface="Wingdings" charset="0"/>
              <a:buChar char="Ä"/>
              <a:defRPr/>
            </a:pPr>
            <a:endParaRPr kumimoji="1" lang="fr-FR" kern="0" dirty="0">
              <a:ea typeface="ＭＳ Ｐゴシック"/>
            </a:endParaRP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Font typeface="Wingdings" charset="0"/>
              <a:buChar char="Ä"/>
              <a:defRPr/>
            </a:pPr>
            <a:r>
              <a:rPr kumimoji="1" lang="fr-FR" kern="0" dirty="0">
                <a:ea typeface="ＭＳ Ｐゴシック"/>
              </a:rPr>
              <a:t>T1 et T2 sont des propriétés </a:t>
            </a:r>
            <a:r>
              <a:rPr kumimoji="1" lang="fr-FR" b="1" kern="0" dirty="0">
                <a:ea typeface="ＭＳ Ｐゴシック"/>
              </a:rPr>
              <a:t>intrinsèques</a:t>
            </a:r>
            <a:r>
              <a:rPr kumimoji="1" lang="fr-FR" kern="0" dirty="0">
                <a:ea typeface="ＭＳ Ｐゴシック"/>
              </a:rPr>
              <a:t> aux différents tissus biologiques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Font typeface="Wingdings" charset="0"/>
              <a:buChar char="Ä"/>
              <a:defRPr/>
            </a:pPr>
            <a:endParaRPr kumimoji="1" lang="fr-FR" kern="0" dirty="0">
              <a:ea typeface="ＭＳ Ｐゴシック"/>
            </a:endParaRP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Font typeface="Wingdings" charset="0"/>
              <a:buChar char="Ä"/>
              <a:defRPr/>
            </a:pPr>
            <a:r>
              <a:rPr kumimoji="1" lang="fr-FR" b="1" kern="0" dirty="0">
                <a:ea typeface="ＭＳ Ｐゴシック"/>
              </a:rPr>
              <a:t>Principe du contraste en IRM </a:t>
            </a:r>
            <a:r>
              <a:rPr kumimoji="1" lang="fr-FR" kern="0" dirty="0">
                <a:ea typeface="ＭＳ Ｐゴシック"/>
              </a:rPr>
              <a:t>: utiliser ces différences de propriétés pour créer un contraste sur l’image entre les tissus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20A2363-44B3-4915-B550-1E29D3D28C97}"/>
              </a:ext>
            </a:extLst>
          </p:cNvPr>
          <p:cNvSpPr txBox="1"/>
          <p:nvPr/>
        </p:nvSpPr>
        <p:spPr>
          <a:xfrm>
            <a:off x="1098038" y="5883046"/>
            <a:ext cx="14072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00CCFF"/>
                </a:solidFill>
              </a:rPr>
              <a:t>Pondéré DP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B176F90-5E42-4B26-9D4A-F1F9AEBBD749}"/>
              </a:ext>
            </a:extLst>
          </p:cNvPr>
          <p:cNvSpPr txBox="1"/>
          <p:nvPr/>
        </p:nvSpPr>
        <p:spPr>
          <a:xfrm>
            <a:off x="2833686" y="5886729"/>
            <a:ext cx="13719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00CCFF"/>
                </a:solidFill>
              </a:rPr>
              <a:t>Pondéré T2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2756F92-9ED3-431F-8B0E-D92D1CF93FC5}"/>
              </a:ext>
            </a:extLst>
          </p:cNvPr>
          <p:cNvSpPr txBox="1"/>
          <p:nvPr/>
        </p:nvSpPr>
        <p:spPr>
          <a:xfrm>
            <a:off x="4608859" y="5890372"/>
            <a:ext cx="13719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00CCFF"/>
                </a:solidFill>
              </a:rPr>
              <a:t>Pondéré T1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E580DB3-E955-4299-ADB3-2C8D71103971}"/>
              </a:ext>
            </a:extLst>
          </p:cNvPr>
          <p:cNvSpPr txBox="1"/>
          <p:nvPr/>
        </p:nvSpPr>
        <p:spPr>
          <a:xfrm>
            <a:off x="6284869" y="5898435"/>
            <a:ext cx="35459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00CCFF"/>
                </a:solidFill>
              </a:rPr>
              <a:t>≠ CT-scan : 1 seul contraste possible</a:t>
            </a:r>
          </a:p>
        </p:txBody>
      </p:sp>
    </p:spTree>
    <p:extLst>
      <p:ext uri="{BB962C8B-B14F-4D97-AF65-F5344CB8AC3E}">
        <p14:creationId xmlns:p14="http://schemas.microsoft.com/office/powerpoint/2010/main" val="32008417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FBA44930-3DD9-41C2-A34C-6F7C919DE6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40</a:t>
            </a:fld>
            <a:endParaRPr lang="fr-FR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D98D7984-D8ED-4074-8DAD-2FFAE6CB7312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>
              <a:defRPr/>
            </a:pPr>
            <a:r>
              <a:rPr lang="en-US" sz="2800" dirty="0" err="1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Séquence</a:t>
            </a:r>
            <a:r>
              <a:rPr lang="en-US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 inversion-</a:t>
            </a:r>
            <a:r>
              <a:rPr lang="en-US" sz="2800" dirty="0" err="1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récupération</a:t>
            </a:r>
            <a:endParaRPr lang="en-US" sz="2800" dirty="0">
              <a:solidFill>
                <a:sysClr val="windowText" lastClr="000000">
                  <a:lumMod val="75000"/>
                  <a:lumOff val="25000"/>
                </a:sysClr>
              </a:solidFill>
            </a:endParaRPr>
          </a:p>
        </p:txBody>
      </p:sp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AD44A849-23A3-4385-9983-A0D706626478}"/>
              </a:ext>
            </a:extLst>
          </p:cNvPr>
          <p:cNvSpPr txBox="1">
            <a:spLocks/>
          </p:cNvSpPr>
          <p:nvPr/>
        </p:nvSpPr>
        <p:spPr>
          <a:xfrm>
            <a:off x="155449" y="1342738"/>
            <a:ext cx="8633549" cy="487876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kern="0" dirty="0">
                <a:ea typeface="ＭＳ Ｐゴシック"/>
              </a:rPr>
              <a:t>Principe de l’inversion-récupération</a:t>
            </a:r>
          </a:p>
          <a:p>
            <a:pPr>
              <a:buClr>
                <a:srgbClr val="00A7F2"/>
              </a:buClr>
              <a:defRPr/>
            </a:pPr>
            <a:endParaRPr lang="fr-FR" sz="1800" kern="0" dirty="0">
              <a:ea typeface="ＭＳ Ｐゴシック"/>
            </a:endParaRPr>
          </a:p>
          <a:p>
            <a:pPr marL="457200" lvl="1" indent="0">
              <a:buClr>
                <a:srgbClr val="00A7F2"/>
              </a:buClr>
              <a:buNone/>
              <a:defRPr/>
            </a:pPr>
            <a:endParaRPr lang="fr-FR" sz="1800" kern="0" dirty="0">
              <a:ea typeface="ＭＳ Ｐゴシック"/>
            </a:endParaRPr>
          </a:p>
          <a:p>
            <a:pPr lvl="1">
              <a:buClr>
                <a:srgbClr val="00A7F2"/>
              </a:buClr>
              <a:defRPr/>
            </a:pPr>
            <a:endParaRPr lang="fr-FR" sz="1800" kern="0" dirty="0">
              <a:ea typeface="ＭＳ Ｐゴシック"/>
            </a:endParaRPr>
          </a:p>
          <a:p>
            <a:pPr>
              <a:buClr>
                <a:srgbClr val="00A7F2"/>
              </a:buClr>
              <a:defRPr/>
            </a:pPr>
            <a:endParaRPr lang="fr-FR" sz="1800" b="0" kern="0" dirty="0">
              <a:ea typeface="ＭＳ Ｐゴシック"/>
            </a:endParaRPr>
          </a:p>
        </p:txBody>
      </p:sp>
      <p:pic>
        <p:nvPicPr>
          <p:cNvPr id="8" name="Picture 2" descr="phase-sensitive IR by inversion time (TI)">
            <a:extLst>
              <a:ext uri="{FF2B5EF4-FFF2-40B4-BE49-F238E27FC236}">
                <a16:creationId xmlns:a16="http://schemas.microsoft.com/office/drawing/2014/main" id="{78F84987-9896-4098-99CE-0DDAC88B94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887" y="2369446"/>
            <a:ext cx="6190226" cy="34500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762871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FBA44930-3DD9-41C2-A34C-6F7C919DE6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41</a:t>
            </a:fld>
            <a:endParaRPr lang="fr-FR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D98D7984-D8ED-4074-8DAD-2FFAE6CB7312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>
              <a:defRPr/>
            </a:pPr>
            <a:r>
              <a:rPr lang="en-US" sz="2800" dirty="0" err="1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Séquence</a:t>
            </a:r>
            <a:r>
              <a:rPr lang="en-US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 inversion-</a:t>
            </a:r>
            <a:r>
              <a:rPr lang="en-US" sz="2800" dirty="0" err="1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récupération</a:t>
            </a:r>
            <a:endParaRPr lang="en-US" sz="2800" dirty="0">
              <a:solidFill>
                <a:sysClr val="windowText" lastClr="000000">
                  <a:lumMod val="75000"/>
                  <a:lumOff val="25000"/>
                </a:sysClr>
              </a:solidFill>
            </a:endParaRPr>
          </a:p>
        </p:txBody>
      </p:sp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AD44A849-23A3-4385-9983-A0D706626478}"/>
              </a:ext>
            </a:extLst>
          </p:cNvPr>
          <p:cNvSpPr txBox="1">
            <a:spLocks/>
          </p:cNvSpPr>
          <p:nvPr/>
        </p:nvSpPr>
        <p:spPr>
          <a:xfrm>
            <a:off x="155449" y="1342738"/>
            <a:ext cx="9400927" cy="487876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kern="0" dirty="0">
                <a:ea typeface="ＭＳ Ｐゴシック"/>
              </a:rPr>
              <a:t>Principe de l’inversion-récupération</a:t>
            </a:r>
          </a:p>
          <a:p>
            <a:pPr lvl="1">
              <a:buClr>
                <a:srgbClr val="00A7F2"/>
              </a:buClr>
              <a:defRPr/>
            </a:pPr>
            <a:r>
              <a:rPr lang="fr-FR" sz="1800" kern="0" dirty="0">
                <a:ea typeface="ＭＳ Ｐゴシック"/>
              </a:rPr>
              <a:t>Technique de préparation (=avant la séquence) de l’aimantation</a:t>
            </a:r>
          </a:p>
          <a:p>
            <a:pPr lvl="1">
              <a:buClr>
                <a:srgbClr val="00A7F2"/>
              </a:buClr>
              <a:defRPr/>
            </a:pPr>
            <a:r>
              <a:rPr lang="fr-FR" sz="1800" kern="0" dirty="0">
                <a:ea typeface="ＭＳ Ｐゴシック"/>
              </a:rPr>
              <a:t>Cette séquence a 2 applications possibles</a:t>
            </a:r>
          </a:p>
          <a:p>
            <a:pPr lvl="2">
              <a:buClr>
                <a:srgbClr val="00A7F2"/>
              </a:buClr>
              <a:defRPr/>
            </a:pPr>
            <a:r>
              <a:rPr lang="fr-FR" sz="1600" kern="0" dirty="0">
                <a:ea typeface="ＭＳ Ｐゴシック"/>
              </a:rPr>
              <a:t>… Soit elle va permettre de supprimer le signal d’un tissu en particulier </a:t>
            </a:r>
          </a:p>
          <a:p>
            <a:pPr lvl="1">
              <a:buClr>
                <a:srgbClr val="00A7F2"/>
              </a:buClr>
              <a:defRPr/>
            </a:pPr>
            <a:endParaRPr lang="fr-FR" sz="1800" kern="0" dirty="0">
              <a:ea typeface="ＭＳ Ｐゴシック"/>
            </a:endParaRPr>
          </a:p>
          <a:p>
            <a:pPr>
              <a:buClr>
                <a:srgbClr val="00A7F2"/>
              </a:buClr>
              <a:defRPr/>
            </a:pPr>
            <a:endParaRPr lang="fr-FR" sz="1800" b="0" kern="0" dirty="0">
              <a:ea typeface="ＭＳ Ｐゴシック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2A0FC7F0-00A2-42E5-8F8F-88A77AC69CD0}"/>
              </a:ext>
            </a:extLst>
          </p:cNvPr>
          <p:cNvGrpSpPr/>
          <p:nvPr/>
        </p:nvGrpSpPr>
        <p:grpSpPr>
          <a:xfrm>
            <a:off x="1592886" y="2743199"/>
            <a:ext cx="6708432" cy="3998493"/>
            <a:chOff x="1592886" y="2743199"/>
            <a:chExt cx="6708432" cy="3998493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850DED77-843E-4AFE-88BD-6B87A36132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/>
            <a:stretch/>
          </p:blipFill>
          <p:spPr>
            <a:xfrm>
              <a:off x="1852389" y="2962740"/>
              <a:ext cx="6201221" cy="3769989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6130152-FD9C-40DE-B125-B2DD408D9C41}"/>
                </a:ext>
              </a:extLst>
            </p:cNvPr>
            <p:cNvSpPr/>
            <p:nvPr/>
          </p:nvSpPr>
          <p:spPr>
            <a:xfrm>
              <a:off x="8026715" y="2743199"/>
              <a:ext cx="274603" cy="398952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8A98952-51D8-4E33-BCB6-09C1CDCE5538}"/>
                </a:ext>
              </a:extLst>
            </p:cNvPr>
            <p:cNvSpPr/>
            <p:nvPr/>
          </p:nvSpPr>
          <p:spPr>
            <a:xfrm>
              <a:off x="1592886" y="2752163"/>
              <a:ext cx="274603" cy="398952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6723881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FBA44930-3DD9-41C2-A34C-6F7C919DE6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42</a:t>
            </a:fld>
            <a:endParaRPr lang="fr-FR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D98D7984-D8ED-4074-8DAD-2FFAE6CB7312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>
              <a:defRPr/>
            </a:pPr>
            <a:r>
              <a:rPr lang="en-US" sz="2800" dirty="0" err="1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Séquence</a:t>
            </a:r>
            <a:r>
              <a:rPr lang="en-US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 inversion-</a:t>
            </a:r>
            <a:r>
              <a:rPr lang="en-US" sz="2800" dirty="0" err="1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récupération</a:t>
            </a:r>
            <a:endParaRPr lang="en-US" sz="2800" dirty="0">
              <a:solidFill>
                <a:sysClr val="windowText" lastClr="000000">
                  <a:lumMod val="75000"/>
                  <a:lumOff val="25000"/>
                </a:sysClr>
              </a:solidFill>
            </a:endParaRPr>
          </a:p>
        </p:txBody>
      </p:sp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AD44A849-23A3-4385-9983-A0D706626478}"/>
              </a:ext>
            </a:extLst>
          </p:cNvPr>
          <p:cNvSpPr txBox="1">
            <a:spLocks/>
          </p:cNvSpPr>
          <p:nvPr/>
        </p:nvSpPr>
        <p:spPr>
          <a:xfrm>
            <a:off x="155449" y="1342738"/>
            <a:ext cx="9400927" cy="487876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kern="0" dirty="0">
                <a:ea typeface="ＭＳ Ｐゴシック"/>
              </a:rPr>
              <a:t>Principe de l’inversion-récupération</a:t>
            </a:r>
          </a:p>
          <a:p>
            <a:pPr lvl="1">
              <a:buClr>
                <a:srgbClr val="00A7F2"/>
              </a:buClr>
              <a:defRPr/>
            </a:pPr>
            <a:r>
              <a:rPr lang="fr-FR" sz="1800" kern="0" dirty="0">
                <a:ea typeface="ＭＳ Ｐゴシック"/>
              </a:rPr>
              <a:t>Technique de préparation (=avant la séquence) de l’aimantation</a:t>
            </a:r>
          </a:p>
          <a:p>
            <a:pPr lvl="1">
              <a:buClr>
                <a:srgbClr val="00A7F2"/>
              </a:buClr>
              <a:defRPr/>
            </a:pPr>
            <a:r>
              <a:rPr lang="fr-FR" sz="1800" kern="0" dirty="0">
                <a:ea typeface="ＭＳ Ｐゴシック"/>
              </a:rPr>
              <a:t>Cette séquence a 2 applications possibles</a:t>
            </a:r>
          </a:p>
          <a:p>
            <a:pPr lvl="2">
              <a:buClr>
                <a:srgbClr val="00A7F2"/>
              </a:buClr>
              <a:defRPr/>
            </a:pPr>
            <a:r>
              <a:rPr lang="fr-FR" sz="1600" kern="0" dirty="0">
                <a:ea typeface="ＭＳ Ｐゴシック"/>
              </a:rPr>
              <a:t>… Soit elle va permettre de supprimer le signal d’un tissu en particulier</a:t>
            </a:r>
          </a:p>
          <a:p>
            <a:pPr lvl="2">
              <a:buClr>
                <a:srgbClr val="00A7F2"/>
              </a:buClr>
              <a:defRPr/>
            </a:pPr>
            <a:r>
              <a:rPr lang="fr-FR" sz="1600" kern="0" dirty="0">
                <a:ea typeface="ＭＳ Ｐゴシック"/>
              </a:rPr>
              <a:t>Principalement pour supprimer le signal de la graisse ou du LCR </a:t>
            </a:r>
          </a:p>
          <a:p>
            <a:pPr lvl="1">
              <a:buClr>
                <a:srgbClr val="00A7F2"/>
              </a:buClr>
              <a:defRPr/>
            </a:pPr>
            <a:endParaRPr lang="fr-FR" sz="1800" kern="0" dirty="0">
              <a:ea typeface="ＭＳ Ｐゴシック"/>
            </a:endParaRPr>
          </a:p>
          <a:p>
            <a:pPr>
              <a:buClr>
                <a:srgbClr val="00A7F2"/>
              </a:buClr>
              <a:defRPr/>
            </a:pPr>
            <a:endParaRPr lang="fr-FR" sz="1800" b="0" kern="0" dirty="0">
              <a:ea typeface="ＭＳ Ｐゴシック"/>
            </a:endParaRPr>
          </a:p>
        </p:txBody>
      </p:sp>
      <p:pic>
        <p:nvPicPr>
          <p:cNvPr id="9" name="Picture 6" descr="TI for nulling">
            <a:extLst>
              <a:ext uri="{FF2B5EF4-FFF2-40B4-BE49-F238E27FC236}">
                <a16:creationId xmlns:a16="http://schemas.microsoft.com/office/drawing/2014/main" id="{E7F5A526-5EEF-4819-9558-C886FBA53A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l="2695" t="18750" r="4334"/>
          <a:stretch>
            <a:fillRect/>
          </a:stretch>
        </p:blipFill>
        <p:spPr bwMode="auto">
          <a:xfrm>
            <a:off x="2232126" y="3043239"/>
            <a:ext cx="5441747" cy="33123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1605876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FBA44930-3DD9-41C2-A34C-6F7C919DE6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43</a:t>
            </a:fld>
            <a:endParaRPr lang="fr-FR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D98D7984-D8ED-4074-8DAD-2FFAE6CB7312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>
              <a:defRPr/>
            </a:pPr>
            <a:r>
              <a:rPr lang="en-US" sz="2800" dirty="0" err="1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Séquence</a:t>
            </a:r>
            <a:r>
              <a:rPr lang="en-US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 inversion-</a:t>
            </a:r>
            <a:r>
              <a:rPr lang="en-US" sz="2800" dirty="0" err="1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récupération</a:t>
            </a:r>
            <a:endParaRPr lang="en-US" sz="2800" dirty="0">
              <a:solidFill>
                <a:sysClr val="windowText" lastClr="000000">
                  <a:lumMod val="75000"/>
                  <a:lumOff val="25000"/>
                </a:sysClr>
              </a:solidFill>
            </a:endParaRPr>
          </a:p>
        </p:txBody>
      </p:sp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AD44A849-23A3-4385-9983-A0D706626478}"/>
              </a:ext>
            </a:extLst>
          </p:cNvPr>
          <p:cNvSpPr txBox="1">
            <a:spLocks/>
          </p:cNvSpPr>
          <p:nvPr/>
        </p:nvSpPr>
        <p:spPr>
          <a:xfrm>
            <a:off x="155449" y="1342738"/>
            <a:ext cx="9400927" cy="487876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kern="0" dirty="0">
                <a:ea typeface="ＭＳ Ｐゴシック"/>
              </a:rPr>
              <a:t>Principe de l’inversion-récupération</a:t>
            </a:r>
          </a:p>
          <a:p>
            <a:pPr lvl="1">
              <a:buClr>
                <a:srgbClr val="00A7F2"/>
              </a:buClr>
              <a:defRPr/>
            </a:pPr>
            <a:endParaRPr lang="fr-FR" sz="1800" kern="0" dirty="0">
              <a:ea typeface="ＭＳ Ｐゴシック"/>
            </a:endParaRPr>
          </a:p>
          <a:p>
            <a:pPr>
              <a:buClr>
                <a:srgbClr val="00A7F2"/>
              </a:buClr>
              <a:defRPr/>
            </a:pPr>
            <a:endParaRPr lang="fr-FR" sz="1800" b="0" kern="0" dirty="0">
              <a:ea typeface="ＭＳ Ｐゴシック"/>
            </a:endParaRPr>
          </a:p>
        </p:txBody>
      </p:sp>
      <p:pic>
        <p:nvPicPr>
          <p:cNvPr id="6" name="Picture 2" descr="Inversion time (TI)">
            <a:extLst>
              <a:ext uri="{FF2B5EF4-FFF2-40B4-BE49-F238E27FC236}">
                <a16:creationId xmlns:a16="http://schemas.microsoft.com/office/drawing/2014/main" id="{81151A2B-2516-4016-A8F7-0D5F0C9C0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26376" y="2345071"/>
            <a:ext cx="7253247" cy="2874099"/>
          </a:xfrm>
          <a:prstGeom prst="rect">
            <a:avLst/>
          </a:prstGeom>
          <a:noFill/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9F2B48F-125F-496A-A593-F6BFDC04D07F}"/>
              </a:ext>
            </a:extLst>
          </p:cNvPr>
          <p:cNvSpPr txBox="1"/>
          <p:nvPr/>
        </p:nvSpPr>
        <p:spPr>
          <a:xfrm>
            <a:off x="6963508" y="5505213"/>
            <a:ext cx="17212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Suppression LCR</a:t>
            </a:r>
          </a:p>
        </p:txBody>
      </p:sp>
    </p:spTree>
    <p:extLst>
      <p:ext uri="{BB962C8B-B14F-4D97-AF65-F5344CB8AC3E}">
        <p14:creationId xmlns:p14="http://schemas.microsoft.com/office/powerpoint/2010/main" val="325949745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FBA44930-3DD9-41C2-A34C-6F7C919DE6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44</a:t>
            </a:fld>
            <a:endParaRPr lang="fr-FR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D98D7984-D8ED-4074-8DAD-2FFAE6CB7312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>
              <a:defRPr/>
            </a:pPr>
            <a:r>
              <a:rPr lang="en-US" sz="2800" dirty="0" err="1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Séquence</a:t>
            </a:r>
            <a:r>
              <a:rPr lang="en-US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 inversion-</a:t>
            </a:r>
            <a:r>
              <a:rPr lang="en-US" sz="2800" dirty="0" err="1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récupération</a:t>
            </a:r>
            <a:r>
              <a:rPr lang="en-US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 : FLAIR</a:t>
            </a:r>
          </a:p>
        </p:txBody>
      </p:sp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AD44A849-23A3-4385-9983-A0D706626478}"/>
              </a:ext>
            </a:extLst>
          </p:cNvPr>
          <p:cNvSpPr txBox="1">
            <a:spLocks/>
          </p:cNvSpPr>
          <p:nvPr/>
        </p:nvSpPr>
        <p:spPr>
          <a:xfrm>
            <a:off x="155449" y="1342738"/>
            <a:ext cx="9400927" cy="487876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kern="0" dirty="0">
                <a:ea typeface="ＭＳ Ｐゴシック"/>
              </a:rPr>
              <a:t>Principe de l’inversion-récupération</a:t>
            </a:r>
          </a:p>
          <a:p>
            <a:pPr lvl="1">
              <a:buClr>
                <a:srgbClr val="00A7F2"/>
              </a:buClr>
              <a:defRPr/>
            </a:pPr>
            <a:r>
              <a:rPr lang="fr-FR" sz="1800" kern="0" dirty="0">
                <a:ea typeface="ＭＳ Ｐゴシック"/>
              </a:rPr>
              <a:t>FLAIR (</a:t>
            </a:r>
            <a:r>
              <a:rPr lang="fr-FR" sz="1800" i="1" kern="0" dirty="0" err="1">
                <a:ea typeface="ＭＳ Ｐゴシック"/>
              </a:rPr>
              <a:t>Fluid</a:t>
            </a:r>
            <a:r>
              <a:rPr lang="fr-FR" sz="1800" i="1" kern="0" dirty="0">
                <a:ea typeface="ＭＳ Ｐゴシック"/>
              </a:rPr>
              <a:t> </a:t>
            </a:r>
            <a:r>
              <a:rPr lang="fr-FR" sz="1800" i="1" kern="0" dirty="0" err="1">
                <a:ea typeface="ＭＳ Ｐゴシック"/>
              </a:rPr>
              <a:t>attenuation</a:t>
            </a:r>
            <a:r>
              <a:rPr lang="fr-FR" sz="1800" i="1" kern="0" dirty="0">
                <a:ea typeface="ＭＳ Ｐゴシック"/>
              </a:rPr>
              <a:t> by inversion </a:t>
            </a:r>
            <a:r>
              <a:rPr lang="fr-FR" sz="1800" i="1" kern="0" dirty="0" err="1">
                <a:ea typeface="ＭＳ Ｐゴシック"/>
              </a:rPr>
              <a:t>recovery</a:t>
            </a:r>
            <a:r>
              <a:rPr lang="fr-FR" sz="1800" i="1" kern="0" dirty="0">
                <a:ea typeface="ＭＳ Ｐゴシック"/>
              </a:rPr>
              <a:t>) </a:t>
            </a:r>
            <a:r>
              <a:rPr lang="fr-FR" sz="1800" kern="0" dirty="0">
                <a:ea typeface="ＭＳ Ｐゴシック"/>
              </a:rPr>
              <a:t>= suppression du signal de l’eau</a:t>
            </a:r>
          </a:p>
          <a:p>
            <a:pPr lvl="1">
              <a:buClr>
                <a:srgbClr val="00A7F2"/>
              </a:buClr>
              <a:defRPr/>
            </a:pPr>
            <a:r>
              <a:rPr lang="fr-FR" sz="1800" dirty="0"/>
              <a:t>Principalement utilisée pour supprimer le signal du LCR en neuro (pour la SEP par exemple)</a:t>
            </a:r>
            <a:endParaRPr lang="fr-FR" sz="1800" kern="0" dirty="0">
              <a:ea typeface="ＭＳ Ｐゴシック"/>
            </a:endParaRPr>
          </a:p>
          <a:p>
            <a:pPr lvl="1">
              <a:buClr>
                <a:srgbClr val="00A7F2"/>
              </a:buClr>
              <a:defRPr/>
            </a:pPr>
            <a:endParaRPr lang="fr-FR" sz="2000" kern="0" dirty="0">
              <a:ea typeface="ＭＳ Ｐゴシック"/>
            </a:endParaRPr>
          </a:p>
          <a:p>
            <a:pPr>
              <a:buClr>
                <a:srgbClr val="00A7F2"/>
              </a:buClr>
              <a:defRPr/>
            </a:pPr>
            <a:endParaRPr lang="fr-FR" sz="1800" b="0" kern="0" dirty="0">
              <a:ea typeface="ＭＳ Ｐゴシック"/>
            </a:endParaRPr>
          </a:p>
        </p:txBody>
      </p:sp>
      <p:pic>
        <p:nvPicPr>
          <p:cNvPr id="7" name="Picture 8" descr="C:\Users\JSLO\Documents\Enseignement\images ponderation neuro\T2 flair00001.jpg">
            <a:extLst>
              <a:ext uri="{FF2B5EF4-FFF2-40B4-BE49-F238E27FC236}">
                <a16:creationId xmlns:a16="http://schemas.microsoft.com/office/drawing/2014/main" id="{CB2AE905-90CB-448B-B51C-58789D83A0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81459" y="2763388"/>
            <a:ext cx="2376264" cy="3168352"/>
          </a:xfrm>
          <a:prstGeom prst="rect">
            <a:avLst/>
          </a:prstGeom>
          <a:noFill/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A471596A-C8E9-46C1-9856-08434F208F0F}"/>
              </a:ext>
            </a:extLst>
          </p:cNvPr>
          <p:cNvSpPr txBox="1"/>
          <p:nvPr/>
        </p:nvSpPr>
        <p:spPr>
          <a:xfrm>
            <a:off x="2608339" y="5731685"/>
            <a:ext cx="15007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TI ~ 2200 ms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B89FC90-5A9B-4C22-A02D-7EB8E261503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415" y="2447336"/>
            <a:ext cx="4704286" cy="3228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679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B3BE91D-A82E-4638-9CF8-5950FBE231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45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EF5E3014-778D-4D7E-BA91-20AC0138104F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>
              <a:defRPr/>
            </a:pPr>
            <a:r>
              <a:rPr lang="en-US" sz="2800" dirty="0" err="1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Exemple</a:t>
            </a:r>
            <a:r>
              <a:rPr lang="en-US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 FLAIR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2314E9F-82A2-4BFF-8C0C-51EA33E655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2491" b="49959"/>
          <a:stretch/>
        </p:blipFill>
        <p:spPr>
          <a:xfrm>
            <a:off x="327805" y="2163654"/>
            <a:ext cx="3555162" cy="282476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9F25057-C761-47EC-8E06-B8BD3B310D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162" t="47957"/>
          <a:stretch/>
        </p:blipFill>
        <p:spPr>
          <a:xfrm>
            <a:off x="5853767" y="2102295"/>
            <a:ext cx="3953996" cy="2937753"/>
          </a:xfrm>
          <a:prstGeom prst="rect">
            <a:avLst/>
          </a:prstGeom>
        </p:spPr>
      </p:pic>
      <p:sp>
        <p:nvSpPr>
          <p:cNvPr id="3" name="Flèche : droite 2">
            <a:extLst>
              <a:ext uri="{FF2B5EF4-FFF2-40B4-BE49-F238E27FC236}">
                <a16:creationId xmlns:a16="http://schemas.microsoft.com/office/drawing/2014/main" id="{2F8A74B6-070F-4ED9-84D4-E8DAF1017B6A}"/>
              </a:ext>
            </a:extLst>
          </p:cNvPr>
          <p:cNvSpPr/>
          <p:nvPr/>
        </p:nvSpPr>
        <p:spPr>
          <a:xfrm>
            <a:off x="4417979" y="3407673"/>
            <a:ext cx="1040859" cy="3404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15D5FDF-4220-40FA-A9FA-2C6C8AB9B53A}"/>
              </a:ext>
            </a:extLst>
          </p:cNvPr>
          <p:cNvSpPr txBox="1"/>
          <p:nvPr/>
        </p:nvSpPr>
        <p:spPr>
          <a:xfrm>
            <a:off x="4164009" y="2373389"/>
            <a:ext cx="14087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Suppression « eau libre »</a:t>
            </a:r>
          </a:p>
        </p:txBody>
      </p:sp>
    </p:spTree>
    <p:extLst>
      <p:ext uri="{BB962C8B-B14F-4D97-AF65-F5344CB8AC3E}">
        <p14:creationId xmlns:p14="http://schemas.microsoft.com/office/powerpoint/2010/main" val="132299832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FBA44930-3DD9-41C2-A34C-6F7C919DE6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46</a:t>
            </a:fld>
            <a:endParaRPr lang="fr-FR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D98D7984-D8ED-4074-8DAD-2FFAE6CB7312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>
              <a:defRPr/>
            </a:pPr>
            <a:r>
              <a:rPr lang="en-US" sz="2800" dirty="0" err="1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Séquence</a:t>
            </a:r>
            <a:r>
              <a:rPr lang="en-US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 inversion/recuperation : STIR</a:t>
            </a:r>
          </a:p>
        </p:txBody>
      </p:sp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AD44A849-23A3-4385-9983-A0D706626478}"/>
              </a:ext>
            </a:extLst>
          </p:cNvPr>
          <p:cNvSpPr txBox="1">
            <a:spLocks/>
          </p:cNvSpPr>
          <p:nvPr/>
        </p:nvSpPr>
        <p:spPr>
          <a:xfrm>
            <a:off x="155449" y="1342738"/>
            <a:ext cx="9400927" cy="487876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kern="0" dirty="0">
                <a:ea typeface="ＭＳ Ｐゴシック"/>
              </a:rPr>
              <a:t>Principe de l’inversion-récupération</a:t>
            </a:r>
          </a:p>
          <a:p>
            <a:pPr lvl="1">
              <a:buClr>
                <a:srgbClr val="00A7F2"/>
              </a:buClr>
              <a:defRPr/>
            </a:pPr>
            <a:r>
              <a:rPr lang="fr-FR" sz="1800" kern="0" dirty="0">
                <a:ea typeface="ＭＳ Ｐゴシック"/>
              </a:rPr>
              <a:t>STIR (short TI inversion </a:t>
            </a:r>
            <a:r>
              <a:rPr lang="fr-FR" sz="1800" kern="0" dirty="0" err="1">
                <a:ea typeface="ＭＳ Ｐゴシック"/>
              </a:rPr>
              <a:t>recovery</a:t>
            </a:r>
            <a:r>
              <a:rPr lang="fr-FR" sz="1800" kern="0" dirty="0">
                <a:ea typeface="ＭＳ Ｐゴシック"/>
              </a:rPr>
              <a:t>) = suppression du signal de la graisse</a:t>
            </a:r>
            <a:endParaRPr lang="fr-FR" sz="1600" kern="0" dirty="0">
              <a:ea typeface="ＭＳ Ｐゴシック"/>
            </a:endParaRPr>
          </a:p>
          <a:p>
            <a:pPr lvl="1">
              <a:buClr>
                <a:srgbClr val="00A7F2"/>
              </a:buClr>
              <a:defRPr/>
            </a:pPr>
            <a:endParaRPr lang="fr-FR" sz="1800" kern="0" dirty="0">
              <a:ea typeface="ＭＳ Ｐゴシック"/>
            </a:endParaRPr>
          </a:p>
          <a:p>
            <a:pPr>
              <a:buClr>
                <a:srgbClr val="00A7F2"/>
              </a:buClr>
              <a:defRPr/>
            </a:pPr>
            <a:endParaRPr lang="fr-FR" sz="1800" b="0" kern="0" dirty="0">
              <a:ea typeface="ＭＳ Ｐゴシック"/>
            </a:endParaRPr>
          </a:p>
        </p:txBody>
      </p:sp>
      <p:pic>
        <p:nvPicPr>
          <p:cNvPr id="10" name="Picture 5" descr="STIR spine">
            <a:extLst>
              <a:ext uri="{FF2B5EF4-FFF2-40B4-BE49-F238E27FC236}">
                <a16:creationId xmlns:a16="http://schemas.microsoft.com/office/drawing/2014/main" id="{D3F6CC41-A259-4197-86E7-831EF4ECDB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8560" y="2409921"/>
            <a:ext cx="4772552" cy="3105341"/>
          </a:xfrm>
          <a:prstGeom prst="rect">
            <a:avLst/>
          </a:prstGeom>
          <a:noFill/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3E3C43C9-5005-409E-B657-E7423E001208}"/>
              </a:ext>
            </a:extLst>
          </p:cNvPr>
          <p:cNvSpPr txBox="1"/>
          <p:nvPr/>
        </p:nvSpPr>
        <p:spPr>
          <a:xfrm>
            <a:off x="1336232" y="5506265"/>
            <a:ext cx="13708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TI ~ 150 ms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0B2BEA9-0062-4938-A6B2-837A13AA31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160" y="2434866"/>
            <a:ext cx="3477195" cy="3240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9954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FBA44930-3DD9-41C2-A34C-6F7C919DE6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47</a:t>
            </a:fld>
            <a:endParaRPr lang="fr-FR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D98D7984-D8ED-4074-8DAD-2FFAE6CB7312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>
              <a:defRPr/>
            </a:pPr>
            <a:r>
              <a:rPr lang="en-US" sz="2800" dirty="0" err="1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Exemple</a:t>
            </a:r>
            <a:r>
              <a:rPr lang="en-US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 STIR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677635E-1871-459E-BFEF-FD1BDFDC1C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8341" b="50821"/>
          <a:stretch/>
        </p:blipFill>
        <p:spPr>
          <a:xfrm>
            <a:off x="610496" y="2069767"/>
            <a:ext cx="3117418" cy="277612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86BAA2F-63E7-42C4-9A10-ED9D3E0A41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7687" r="58341" b="1132"/>
          <a:stretch/>
        </p:blipFill>
        <p:spPr>
          <a:xfrm>
            <a:off x="6178084" y="2013271"/>
            <a:ext cx="3117418" cy="2889115"/>
          </a:xfrm>
          <a:prstGeom prst="rect">
            <a:avLst/>
          </a:prstGeom>
        </p:spPr>
      </p:pic>
      <p:sp>
        <p:nvSpPr>
          <p:cNvPr id="4" name="Flèche : droite 3">
            <a:extLst>
              <a:ext uri="{FF2B5EF4-FFF2-40B4-BE49-F238E27FC236}">
                <a16:creationId xmlns:a16="http://schemas.microsoft.com/office/drawing/2014/main" id="{3C805563-7EFC-4108-AEEC-1B64712D069B}"/>
              </a:ext>
            </a:extLst>
          </p:cNvPr>
          <p:cNvSpPr/>
          <p:nvPr/>
        </p:nvSpPr>
        <p:spPr>
          <a:xfrm>
            <a:off x="4367718" y="3182460"/>
            <a:ext cx="1170562" cy="4377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EBF3272-BF69-4B5D-A5D1-576CD240C307}"/>
              </a:ext>
            </a:extLst>
          </p:cNvPr>
          <p:cNvSpPr txBox="1"/>
          <p:nvPr/>
        </p:nvSpPr>
        <p:spPr>
          <a:xfrm>
            <a:off x="3942819" y="2641470"/>
            <a:ext cx="2020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Suppression graisse</a:t>
            </a:r>
          </a:p>
        </p:txBody>
      </p:sp>
    </p:spTree>
    <p:extLst>
      <p:ext uri="{BB962C8B-B14F-4D97-AF65-F5344CB8AC3E}">
        <p14:creationId xmlns:p14="http://schemas.microsoft.com/office/powerpoint/2010/main" val="144373524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FBA44930-3DD9-41C2-A34C-6F7C919DE6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48</a:t>
            </a:fld>
            <a:endParaRPr lang="fr-FR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D98D7984-D8ED-4074-8DAD-2FFAE6CB7312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58431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>
              <a:defRPr/>
            </a:pPr>
            <a:r>
              <a:rPr lang="en-US" sz="2800" dirty="0" err="1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Séquences</a:t>
            </a:r>
            <a:r>
              <a:rPr lang="en-US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 </a:t>
            </a:r>
            <a:r>
              <a:rPr lang="en-US" sz="2800" dirty="0" err="1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permettant</a:t>
            </a:r>
            <a:r>
              <a:rPr lang="en-US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 de </a:t>
            </a:r>
            <a:r>
              <a:rPr lang="en-US" sz="2800" dirty="0" err="1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supprimer</a:t>
            </a:r>
            <a:r>
              <a:rPr lang="en-US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 la </a:t>
            </a:r>
            <a:r>
              <a:rPr lang="en-US" sz="2800" dirty="0" err="1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graisse</a:t>
            </a:r>
            <a:endParaRPr lang="en-US" sz="2800" dirty="0">
              <a:solidFill>
                <a:sysClr val="windowText" lastClr="000000">
                  <a:lumMod val="75000"/>
                  <a:lumOff val="25000"/>
                </a:sysClr>
              </a:solidFill>
            </a:endParaRPr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2339CB89-FB5D-4AA2-B2ED-9742BBFD9B3C}"/>
              </a:ext>
            </a:extLst>
          </p:cNvPr>
          <p:cNvSpPr txBox="1">
            <a:spLocks/>
          </p:cNvSpPr>
          <p:nvPr/>
        </p:nvSpPr>
        <p:spPr>
          <a:xfrm>
            <a:off x="155449" y="1342738"/>
            <a:ext cx="9400927" cy="487876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kern="0" dirty="0">
                <a:ea typeface="ＭＳ Ｐゴシック"/>
              </a:rPr>
              <a:t>Séquences de suppression de la graisse</a:t>
            </a:r>
          </a:p>
          <a:p>
            <a:pPr lvl="1">
              <a:buClr>
                <a:srgbClr val="00A7F2"/>
              </a:buClr>
              <a:defRPr/>
            </a:pPr>
            <a:endParaRPr lang="fr-FR" sz="1800" kern="0" dirty="0">
              <a:ea typeface="ＭＳ Ｐゴシック"/>
            </a:endParaRPr>
          </a:p>
          <a:p>
            <a:pPr>
              <a:buClr>
                <a:srgbClr val="00A7F2"/>
              </a:buClr>
              <a:defRPr/>
            </a:pPr>
            <a:endParaRPr lang="fr-FR" sz="1800" b="0" kern="0" dirty="0">
              <a:ea typeface="ＭＳ Ｐゴシック"/>
            </a:endParaRPr>
          </a:p>
        </p:txBody>
      </p:sp>
      <p:sp>
        <p:nvSpPr>
          <p:cNvPr id="11" name="Rectangle à coins arrondis 27">
            <a:extLst>
              <a:ext uri="{FF2B5EF4-FFF2-40B4-BE49-F238E27FC236}">
                <a16:creationId xmlns:a16="http://schemas.microsoft.com/office/drawing/2014/main" id="{E106BE7A-C5C1-4A6A-B8F1-1888A1E06759}"/>
              </a:ext>
            </a:extLst>
          </p:cNvPr>
          <p:cNvSpPr/>
          <p:nvPr/>
        </p:nvSpPr>
        <p:spPr>
          <a:xfrm>
            <a:off x="524508" y="3456961"/>
            <a:ext cx="2880320" cy="648072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Déplacement chimique</a:t>
            </a:r>
          </a:p>
        </p:txBody>
      </p:sp>
      <p:sp>
        <p:nvSpPr>
          <p:cNvPr id="12" name="Rectangle à coins arrondis 28">
            <a:extLst>
              <a:ext uri="{FF2B5EF4-FFF2-40B4-BE49-F238E27FC236}">
                <a16:creationId xmlns:a16="http://schemas.microsoft.com/office/drawing/2014/main" id="{E36C495D-53CC-4111-97F5-AF89DDB83DC2}"/>
              </a:ext>
            </a:extLst>
          </p:cNvPr>
          <p:cNvSpPr/>
          <p:nvPr/>
        </p:nvSpPr>
        <p:spPr>
          <a:xfrm>
            <a:off x="3476836" y="2232825"/>
            <a:ext cx="2952328" cy="648072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Suppression de graisse</a:t>
            </a:r>
          </a:p>
        </p:txBody>
      </p:sp>
      <p:sp>
        <p:nvSpPr>
          <p:cNvPr id="13" name="Rectangle à coins arrondis 29">
            <a:extLst>
              <a:ext uri="{FF2B5EF4-FFF2-40B4-BE49-F238E27FC236}">
                <a16:creationId xmlns:a16="http://schemas.microsoft.com/office/drawing/2014/main" id="{C5C8BF44-F602-406C-8F82-FB8F9EC10CCC}"/>
              </a:ext>
            </a:extLst>
          </p:cNvPr>
          <p:cNvSpPr/>
          <p:nvPr/>
        </p:nvSpPr>
        <p:spPr>
          <a:xfrm>
            <a:off x="3476836" y="3456961"/>
            <a:ext cx="2952328" cy="648072"/>
          </a:xfrm>
          <a:prstGeom prst="roundRect">
            <a:avLst/>
          </a:prstGeom>
          <a:solidFill>
            <a:srgbClr val="D60093"/>
          </a:solidFill>
          <a:ln>
            <a:solidFill>
              <a:srgbClr val="7030A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Hybride</a:t>
            </a:r>
          </a:p>
        </p:txBody>
      </p:sp>
      <p:sp>
        <p:nvSpPr>
          <p:cNvPr id="14" name="Rectangle à coins arrondis 30">
            <a:extLst>
              <a:ext uri="{FF2B5EF4-FFF2-40B4-BE49-F238E27FC236}">
                <a16:creationId xmlns:a16="http://schemas.microsoft.com/office/drawing/2014/main" id="{E8FB6EC8-CD5F-4203-BD83-CA767D7B06B3}"/>
              </a:ext>
            </a:extLst>
          </p:cNvPr>
          <p:cNvSpPr/>
          <p:nvPr/>
        </p:nvSpPr>
        <p:spPr>
          <a:xfrm>
            <a:off x="6501172" y="3456961"/>
            <a:ext cx="2880320" cy="648072"/>
          </a:xfrm>
          <a:prstGeom prst="round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Inversion Récupération</a:t>
            </a:r>
          </a:p>
        </p:txBody>
      </p:sp>
      <p:sp>
        <p:nvSpPr>
          <p:cNvPr id="15" name="Rectangle à coins arrondis 31">
            <a:extLst>
              <a:ext uri="{FF2B5EF4-FFF2-40B4-BE49-F238E27FC236}">
                <a16:creationId xmlns:a16="http://schemas.microsoft.com/office/drawing/2014/main" id="{C2651751-E820-4265-9C6A-F64037DB75E2}"/>
              </a:ext>
            </a:extLst>
          </p:cNvPr>
          <p:cNvSpPr/>
          <p:nvPr/>
        </p:nvSpPr>
        <p:spPr>
          <a:xfrm>
            <a:off x="524508" y="4537081"/>
            <a:ext cx="1152128" cy="648072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Fat-</a:t>
            </a:r>
            <a:r>
              <a:rPr lang="fr-FR" b="1" dirty="0" err="1"/>
              <a:t>Sat</a:t>
            </a:r>
            <a:endParaRPr lang="fr-FR" b="1" dirty="0"/>
          </a:p>
        </p:txBody>
      </p:sp>
      <p:sp>
        <p:nvSpPr>
          <p:cNvPr id="16" name="Rectangle à coins arrondis 32">
            <a:extLst>
              <a:ext uri="{FF2B5EF4-FFF2-40B4-BE49-F238E27FC236}">
                <a16:creationId xmlns:a16="http://schemas.microsoft.com/office/drawing/2014/main" id="{C0C42200-3FF8-49A8-8636-BCD07979C635}"/>
              </a:ext>
            </a:extLst>
          </p:cNvPr>
          <p:cNvSpPr/>
          <p:nvPr/>
        </p:nvSpPr>
        <p:spPr>
          <a:xfrm>
            <a:off x="1748644" y="4537081"/>
            <a:ext cx="1152128" cy="648072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WE</a:t>
            </a:r>
          </a:p>
        </p:txBody>
      </p:sp>
      <p:sp>
        <p:nvSpPr>
          <p:cNvPr id="17" name="Rectangle à coins arrondis 12">
            <a:extLst>
              <a:ext uri="{FF2B5EF4-FFF2-40B4-BE49-F238E27FC236}">
                <a16:creationId xmlns:a16="http://schemas.microsoft.com/office/drawing/2014/main" id="{1DBE4E5E-67AB-4267-9AE1-8D9B5E5AB2CA}"/>
              </a:ext>
            </a:extLst>
          </p:cNvPr>
          <p:cNvSpPr/>
          <p:nvPr/>
        </p:nvSpPr>
        <p:spPr>
          <a:xfrm>
            <a:off x="2972780" y="4537081"/>
            <a:ext cx="1152128" cy="648072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DIXON</a:t>
            </a:r>
          </a:p>
        </p:txBody>
      </p:sp>
      <p:cxnSp>
        <p:nvCxnSpPr>
          <p:cNvPr id="18" name="Connecteur en angle 16">
            <a:extLst>
              <a:ext uri="{FF2B5EF4-FFF2-40B4-BE49-F238E27FC236}">
                <a16:creationId xmlns:a16="http://schemas.microsoft.com/office/drawing/2014/main" id="{E213CDC5-B24A-4983-8947-4D4284617C45}"/>
              </a:ext>
            </a:extLst>
          </p:cNvPr>
          <p:cNvCxnSpPr>
            <a:stCxn id="11" idx="2"/>
            <a:endCxn id="15" idx="0"/>
          </p:cNvCxnSpPr>
          <p:nvPr/>
        </p:nvCxnSpPr>
        <p:spPr>
          <a:xfrm rot="5400000">
            <a:off x="1316596" y="3889009"/>
            <a:ext cx="432048" cy="864096"/>
          </a:xfrm>
          <a:prstGeom prst="bentConnector3">
            <a:avLst>
              <a:gd name="adj1" fmla="val 50000"/>
            </a:avLst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en angle 17">
            <a:extLst>
              <a:ext uri="{FF2B5EF4-FFF2-40B4-BE49-F238E27FC236}">
                <a16:creationId xmlns:a16="http://schemas.microsoft.com/office/drawing/2014/main" id="{D0B0A81D-FCA4-4FBD-A462-BE0324861610}"/>
              </a:ext>
            </a:extLst>
          </p:cNvPr>
          <p:cNvCxnSpPr>
            <a:stCxn id="11" idx="2"/>
            <a:endCxn id="16" idx="0"/>
          </p:cNvCxnSpPr>
          <p:nvPr/>
        </p:nvCxnSpPr>
        <p:spPr>
          <a:xfrm rot="16200000" flipH="1">
            <a:off x="1928664" y="4141037"/>
            <a:ext cx="432048" cy="360040"/>
          </a:xfrm>
          <a:prstGeom prst="bentConnector3">
            <a:avLst>
              <a:gd name="adj1" fmla="val 50000"/>
            </a:avLst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en angle 20">
            <a:extLst>
              <a:ext uri="{FF2B5EF4-FFF2-40B4-BE49-F238E27FC236}">
                <a16:creationId xmlns:a16="http://schemas.microsoft.com/office/drawing/2014/main" id="{27873334-30BF-4C13-9CAF-0A1087E3C626}"/>
              </a:ext>
            </a:extLst>
          </p:cNvPr>
          <p:cNvCxnSpPr>
            <a:stCxn id="11" idx="2"/>
            <a:endCxn id="17" idx="0"/>
          </p:cNvCxnSpPr>
          <p:nvPr/>
        </p:nvCxnSpPr>
        <p:spPr>
          <a:xfrm rot="16200000" flipH="1">
            <a:off x="2540732" y="3528969"/>
            <a:ext cx="432048" cy="1584176"/>
          </a:xfrm>
          <a:prstGeom prst="bentConnector3">
            <a:avLst>
              <a:gd name="adj1" fmla="val 50000"/>
            </a:avLst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à coins arrondis 23">
            <a:extLst>
              <a:ext uri="{FF2B5EF4-FFF2-40B4-BE49-F238E27FC236}">
                <a16:creationId xmlns:a16="http://schemas.microsoft.com/office/drawing/2014/main" id="{FD308671-626B-4C32-ADE9-FBB91BC6F7BF}"/>
              </a:ext>
            </a:extLst>
          </p:cNvPr>
          <p:cNvSpPr/>
          <p:nvPr/>
        </p:nvSpPr>
        <p:spPr>
          <a:xfrm>
            <a:off x="4412940" y="4537081"/>
            <a:ext cx="1512168" cy="648072"/>
          </a:xfrm>
          <a:prstGeom prst="roundRect">
            <a:avLst/>
          </a:prstGeom>
          <a:solidFill>
            <a:srgbClr val="D60093"/>
          </a:solidFill>
          <a:ln>
            <a:solidFill>
              <a:srgbClr val="7030A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SPAIR</a:t>
            </a:r>
          </a:p>
        </p:txBody>
      </p:sp>
      <p:cxnSp>
        <p:nvCxnSpPr>
          <p:cNvPr id="22" name="Connecteur en angle 24">
            <a:extLst>
              <a:ext uri="{FF2B5EF4-FFF2-40B4-BE49-F238E27FC236}">
                <a16:creationId xmlns:a16="http://schemas.microsoft.com/office/drawing/2014/main" id="{16541625-5FCB-4977-B677-8A832BEC85FE}"/>
              </a:ext>
            </a:extLst>
          </p:cNvPr>
          <p:cNvCxnSpPr>
            <a:stCxn id="13" idx="2"/>
            <a:endCxn id="21" idx="0"/>
          </p:cNvCxnSpPr>
          <p:nvPr/>
        </p:nvCxnSpPr>
        <p:spPr>
          <a:xfrm rot="16200000" flipH="1">
            <a:off x="4844988" y="4213045"/>
            <a:ext cx="432048" cy="216024"/>
          </a:xfrm>
          <a:prstGeom prst="bentConnector3">
            <a:avLst>
              <a:gd name="adj1" fmla="val 50000"/>
            </a:avLst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à coins arrondis 33">
            <a:extLst>
              <a:ext uri="{FF2B5EF4-FFF2-40B4-BE49-F238E27FC236}">
                <a16:creationId xmlns:a16="http://schemas.microsoft.com/office/drawing/2014/main" id="{09A4C1F2-E09A-4247-AE1B-00B20A067C0D}"/>
              </a:ext>
            </a:extLst>
          </p:cNvPr>
          <p:cNvSpPr/>
          <p:nvPr/>
        </p:nvSpPr>
        <p:spPr>
          <a:xfrm>
            <a:off x="7437276" y="4537081"/>
            <a:ext cx="1224136" cy="648072"/>
          </a:xfrm>
          <a:prstGeom prst="round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STIR</a:t>
            </a:r>
          </a:p>
        </p:txBody>
      </p:sp>
      <p:cxnSp>
        <p:nvCxnSpPr>
          <p:cNvPr id="24" name="Connecteur en angle 35">
            <a:extLst>
              <a:ext uri="{FF2B5EF4-FFF2-40B4-BE49-F238E27FC236}">
                <a16:creationId xmlns:a16="http://schemas.microsoft.com/office/drawing/2014/main" id="{B3CCE2E3-A298-4AA4-8A7E-1D0A5F9F2CD3}"/>
              </a:ext>
            </a:extLst>
          </p:cNvPr>
          <p:cNvCxnSpPr>
            <a:stCxn id="14" idx="2"/>
            <a:endCxn id="23" idx="0"/>
          </p:cNvCxnSpPr>
          <p:nvPr/>
        </p:nvCxnSpPr>
        <p:spPr>
          <a:xfrm rot="16200000" flipH="1">
            <a:off x="7779314" y="4267051"/>
            <a:ext cx="432048" cy="108012"/>
          </a:xfrm>
          <a:prstGeom prst="bentConnector3">
            <a:avLst>
              <a:gd name="adj1" fmla="val 50000"/>
            </a:avLst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en angle 38">
            <a:extLst>
              <a:ext uri="{FF2B5EF4-FFF2-40B4-BE49-F238E27FC236}">
                <a16:creationId xmlns:a16="http://schemas.microsoft.com/office/drawing/2014/main" id="{CCDD2B87-41D3-40F9-A22A-A773B5F8A7C4}"/>
              </a:ext>
            </a:extLst>
          </p:cNvPr>
          <p:cNvCxnSpPr>
            <a:stCxn id="12" idx="2"/>
            <a:endCxn id="11" idx="0"/>
          </p:cNvCxnSpPr>
          <p:nvPr/>
        </p:nvCxnSpPr>
        <p:spPr>
          <a:xfrm rot="5400000">
            <a:off x="3170802" y="1674763"/>
            <a:ext cx="576064" cy="2988332"/>
          </a:xfrm>
          <a:prstGeom prst="bentConnector3">
            <a:avLst>
              <a:gd name="adj1" fmla="val 50000"/>
            </a:avLst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en angle 41">
            <a:extLst>
              <a:ext uri="{FF2B5EF4-FFF2-40B4-BE49-F238E27FC236}">
                <a16:creationId xmlns:a16="http://schemas.microsoft.com/office/drawing/2014/main" id="{C47AD502-86C1-4B17-80DB-CE3AAB87AE56}"/>
              </a:ext>
            </a:extLst>
          </p:cNvPr>
          <p:cNvCxnSpPr>
            <a:stCxn id="12" idx="2"/>
            <a:endCxn id="13" idx="0"/>
          </p:cNvCxnSpPr>
          <p:nvPr/>
        </p:nvCxnSpPr>
        <p:spPr>
          <a:xfrm rot="5400000">
            <a:off x="4664968" y="3168929"/>
            <a:ext cx="576064" cy="12700"/>
          </a:xfrm>
          <a:prstGeom prst="bentConnector3">
            <a:avLst>
              <a:gd name="adj1" fmla="val 50000"/>
            </a:avLst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en angle 44">
            <a:extLst>
              <a:ext uri="{FF2B5EF4-FFF2-40B4-BE49-F238E27FC236}">
                <a16:creationId xmlns:a16="http://schemas.microsoft.com/office/drawing/2014/main" id="{42003256-91BC-4FFA-B046-026CEF2ADDA4}"/>
              </a:ext>
            </a:extLst>
          </p:cNvPr>
          <p:cNvCxnSpPr>
            <a:stCxn id="12" idx="2"/>
            <a:endCxn id="14" idx="0"/>
          </p:cNvCxnSpPr>
          <p:nvPr/>
        </p:nvCxnSpPr>
        <p:spPr>
          <a:xfrm rot="16200000" flipH="1">
            <a:off x="6159134" y="1674763"/>
            <a:ext cx="576064" cy="2988332"/>
          </a:xfrm>
          <a:prstGeom prst="bentConnector3">
            <a:avLst>
              <a:gd name="adj1" fmla="val 50000"/>
            </a:avLst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991792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6C5E039-E422-4C34-BA81-A34772D3F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49</a:t>
            </a:fld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0B5BAD8-CFB1-4061-B528-264EE48DCEF5}"/>
              </a:ext>
            </a:extLst>
          </p:cNvPr>
          <p:cNvSpPr txBox="1"/>
          <p:nvPr/>
        </p:nvSpPr>
        <p:spPr>
          <a:xfrm>
            <a:off x="287604" y="1434114"/>
            <a:ext cx="93307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r-FR" sz="20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Contraste, pondération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Principe du contraste en IRM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Rappel sur les séquences : TE, TR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Rappel sur la relaxation du signal : T1, T2</a:t>
            </a:r>
          </a:p>
          <a:p>
            <a:pPr marL="971550" lvl="1" indent="-514350">
              <a:buFontTx/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Rappel sur la réception du signal et séquences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Pondérations T1, T2, DP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Autres contrastes : inversion récupération / suppression de la graisse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2D3A22A-40BE-4B5D-9E00-B3A1E878A534}"/>
              </a:ext>
            </a:extLst>
          </p:cNvPr>
          <p:cNvSpPr txBox="1"/>
          <p:nvPr/>
        </p:nvSpPr>
        <p:spPr>
          <a:xfrm>
            <a:off x="287604" y="3627469"/>
            <a:ext cx="933079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Rehaussement de contraste</a:t>
            </a:r>
          </a:p>
          <a:p>
            <a:pPr marL="971550" lvl="1" indent="-514350">
              <a:buAutoNum type="alphaLcPeriod"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But de l’injection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Principe de fonctionnement du rehaussement de contraste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Agents paramagnétiques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Agents </a:t>
            </a:r>
            <a:r>
              <a:rPr lang="fr-FR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superparamagnétiques</a:t>
            </a:r>
            <a:endParaRPr lang="fr-FR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Autres produits de contraste</a:t>
            </a:r>
          </a:p>
        </p:txBody>
      </p:sp>
    </p:spTree>
    <p:extLst>
      <p:ext uri="{BB962C8B-B14F-4D97-AF65-F5344CB8AC3E}">
        <p14:creationId xmlns:p14="http://schemas.microsoft.com/office/powerpoint/2010/main" val="310576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6C5E039-E422-4C34-BA81-A34772D3F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5</a:t>
            </a:fld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84DD2B76-2E25-4D74-B323-1261F364E145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Principe du contraste en IRM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32CDEA3-0D94-4EB0-A517-EDFC419838BB}"/>
              </a:ext>
            </a:extLst>
          </p:cNvPr>
          <p:cNvSpPr txBox="1"/>
          <p:nvPr/>
        </p:nvSpPr>
        <p:spPr>
          <a:xfrm>
            <a:off x="211136" y="1445395"/>
            <a:ext cx="928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Font typeface="Wingdings" charset="0"/>
              <a:buChar char="Ä"/>
              <a:defRPr/>
            </a:pPr>
            <a:r>
              <a:rPr lang="fr-FR" dirty="0"/>
              <a:t>Quelques exemples de valeurs de T1 et T2 de tissus (1,5 T):</a:t>
            </a:r>
            <a:endParaRPr lang="fr-FR" sz="1400" b="1" u="sng" dirty="0">
              <a:solidFill>
                <a:srgbClr val="C00000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FDC3621-28C3-46E4-A95D-0AF4AC1B3170}"/>
              </a:ext>
            </a:extLst>
          </p:cNvPr>
          <p:cNvSpPr/>
          <p:nvPr/>
        </p:nvSpPr>
        <p:spPr>
          <a:xfrm>
            <a:off x="495300" y="2249709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dirty="0"/>
              <a:t>Eau = 3000 ms</a:t>
            </a:r>
          </a:p>
          <a:p>
            <a:pPr algn="ctr"/>
            <a:r>
              <a:rPr lang="fr-FR" dirty="0"/>
              <a:t>LCR = 2400ms</a:t>
            </a:r>
          </a:p>
          <a:p>
            <a:pPr algn="ctr"/>
            <a:r>
              <a:rPr lang="fr-FR" dirty="0"/>
              <a:t>Mat Grise = 760ms</a:t>
            </a:r>
          </a:p>
          <a:p>
            <a:pPr algn="ctr"/>
            <a:r>
              <a:rPr lang="fr-FR" dirty="0"/>
              <a:t>Mat Blanche = 510ms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00DB7CA-4DE4-4726-955E-D277FE4C79F6}"/>
              </a:ext>
            </a:extLst>
          </p:cNvPr>
          <p:cNvSpPr/>
          <p:nvPr/>
        </p:nvSpPr>
        <p:spPr>
          <a:xfrm>
            <a:off x="5688943" y="2294422"/>
            <a:ext cx="25978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/>
              <a:t>Eau = 3000 ms</a:t>
            </a:r>
          </a:p>
          <a:p>
            <a:pPr algn="ctr"/>
            <a:r>
              <a:rPr lang="fr-FR" dirty="0"/>
              <a:t>LCR = 160ms</a:t>
            </a:r>
          </a:p>
          <a:p>
            <a:pPr algn="ctr"/>
            <a:r>
              <a:rPr lang="fr-FR" dirty="0"/>
              <a:t>Mat Grise = 77ms</a:t>
            </a:r>
          </a:p>
          <a:p>
            <a:pPr algn="ctr"/>
            <a:r>
              <a:rPr lang="fr-FR" dirty="0"/>
              <a:t>Mat Blanche = 67ms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4DE90E0-6D53-424C-895C-D92E4C8EFD7F}"/>
              </a:ext>
            </a:extLst>
          </p:cNvPr>
          <p:cNvSpPr txBox="1"/>
          <p:nvPr/>
        </p:nvSpPr>
        <p:spPr>
          <a:xfrm>
            <a:off x="2573551" y="2021776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CCFF"/>
                </a:solidFill>
              </a:rPr>
              <a:t>T1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DAE29509-18F0-436E-BFD7-A0FC0AF6E161}"/>
              </a:ext>
            </a:extLst>
          </p:cNvPr>
          <p:cNvSpPr txBox="1"/>
          <p:nvPr/>
        </p:nvSpPr>
        <p:spPr>
          <a:xfrm>
            <a:off x="6891551" y="2021776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CCFF"/>
                </a:solidFill>
              </a:rPr>
              <a:t>T2</a:t>
            </a:r>
          </a:p>
        </p:txBody>
      </p:sp>
      <p:pic>
        <p:nvPicPr>
          <p:cNvPr id="18" name="Picture 9">
            <a:extLst>
              <a:ext uri="{FF2B5EF4-FFF2-40B4-BE49-F238E27FC236}">
                <a16:creationId xmlns:a16="http://schemas.microsoft.com/office/drawing/2014/main" id="{9C490F85-A646-4A0F-A8F2-879B1A91E7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363" y="3756907"/>
            <a:ext cx="6848383" cy="2396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4B63145-A3B4-4DBC-8D0B-31FFB515E0AE}"/>
              </a:ext>
            </a:extLst>
          </p:cNvPr>
          <p:cNvSpPr txBox="1"/>
          <p:nvPr/>
        </p:nvSpPr>
        <p:spPr>
          <a:xfrm>
            <a:off x="1866634" y="6164584"/>
            <a:ext cx="14072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00CCFF"/>
                </a:solidFill>
              </a:rPr>
              <a:t>Pondéré DP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2D744E6-8E68-4896-86D9-53CEFBEBE7F9}"/>
              </a:ext>
            </a:extLst>
          </p:cNvPr>
          <p:cNvSpPr txBox="1"/>
          <p:nvPr/>
        </p:nvSpPr>
        <p:spPr>
          <a:xfrm>
            <a:off x="4176564" y="6177934"/>
            <a:ext cx="13719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00CCFF"/>
                </a:solidFill>
              </a:rPr>
              <a:t>Pondéré T2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40376F0-8AAF-41EF-81A4-0DC9322DC0B7}"/>
              </a:ext>
            </a:extLst>
          </p:cNvPr>
          <p:cNvSpPr txBox="1"/>
          <p:nvPr/>
        </p:nvSpPr>
        <p:spPr>
          <a:xfrm>
            <a:off x="6451228" y="6182077"/>
            <a:ext cx="13719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00CCFF"/>
                </a:solidFill>
              </a:rPr>
              <a:t>Pondéré T1</a:t>
            </a:r>
          </a:p>
        </p:txBody>
      </p:sp>
    </p:spTree>
    <p:extLst>
      <p:ext uri="{BB962C8B-B14F-4D97-AF65-F5344CB8AC3E}">
        <p14:creationId xmlns:p14="http://schemas.microsoft.com/office/powerpoint/2010/main" val="57570829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6C5E039-E422-4C34-BA81-A34772D3F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50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AAC124FD-146D-4404-92F5-37211F656E07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But de l’injection en IRM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F5E17FED-0F18-4A74-8A4D-7D1ABBD0B37B}"/>
              </a:ext>
            </a:extLst>
          </p:cNvPr>
          <p:cNvSpPr txBox="1">
            <a:spLocks/>
          </p:cNvSpPr>
          <p:nvPr/>
        </p:nvSpPr>
        <p:spPr>
          <a:xfrm>
            <a:off x="22236" y="1175811"/>
            <a:ext cx="9704568" cy="513455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r>
              <a:rPr lang="fr-FR" sz="2000" b="0" kern="0" dirty="0">
                <a:ea typeface="ＭＳ Ｐゴシック"/>
              </a:rPr>
              <a:t>Rehaussement de contraste = injection d’un produit de </a:t>
            </a:r>
            <a:r>
              <a:rPr lang="fr-FR" sz="2000" kern="0" dirty="0">
                <a:ea typeface="ＭＳ Ｐゴシック"/>
              </a:rPr>
              <a:t>contraste</a:t>
            </a:r>
          </a:p>
          <a:p>
            <a:pPr lvl="1" indent="-342900">
              <a:buClr>
                <a:srgbClr val="00A7F2"/>
              </a:buClr>
              <a:buFont typeface="Wingdings" panose="05000000000000000000" pitchFamily="2" charset="2"/>
              <a:buChar char="§"/>
              <a:defRPr/>
            </a:pPr>
            <a:r>
              <a:rPr lang="fr-FR" sz="2000" kern="0" dirty="0">
                <a:ea typeface="ＭＳ Ｐゴシック"/>
              </a:rPr>
              <a:t>Objectifs : </a:t>
            </a:r>
          </a:p>
          <a:p>
            <a:pPr lvl="2" indent="-342900">
              <a:buClr>
                <a:srgbClr val="00A7F2"/>
              </a:buClr>
              <a:buFont typeface="Wingdings" panose="05000000000000000000" pitchFamily="2" charset="2"/>
              <a:buChar char="§"/>
              <a:defRPr/>
            </a:pPr>
            <a:r>
              <a:rPr lang="fr-FR" sz="1800" kern="0" dirty="0">
                <a:ea typeface="ＭＳ Ｐゴシック"/>
              </a:rPr>
              <a:t>Améliorer le Contraste sur Bruit</a:t>
            </a:r>
          </a:p>
          <a:p>
            <a:pPr lvl="2" indent="-342900">
              <a:buClr>
                <a:srgbClr val="00A7F2"/>
              </a:buClr>
              <a:buFont typeface="Wingdings" panose="05000000000000000000" pitchFamily="2" charset="2"/>
              <a:buChar char="§"/>
              <a:defRPr/>
            </a:pPr>
            <a:r>
              <a:rPr lang="fr-FR" sz="1800" kern="0" dirty="0">
                <a:ea typeface="ＭＳ Ｐゴシック"/>
              </a:rPr>
              <a:t>Visualiser les vaisseaux sanguins (MRA)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endParaRPr lang="fr-FR" sz="2000" kern="0" dirty="0">
              <a:ea typeface="ＭＳ Ｐゴシック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endParaRPr lang="fr-FR" sz="2000" kern="0" dirty="0">
              <a:ea typeface="ＭＳ Ｐゴシック"/>
            </a:endParaRPr>
          </a:p>
        </p:txBody>
      </p:sp>
      <p:pic>
        <p:nvPicPr>
          <p:cNvPr id="16" name="Picture 11" descr="ln011">
            <a:extLst>
              <a:ext uri="{FF2B5EF4-FFF2-40B4-BE49-F238E27FC236}">
                <a16:creationId xmlns:a16="http://schemas.microsoft.com/office/drawing/2014/main" id="{5B9CE889-0A9B-4DD7-B50A-BF7D6A8BA7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0593" y="3494098"/>
            <a:ext cx="2567306" cy="2434198"/>
          </a:xfrm>
          <a:prstGeom prst="rect">
            <a:avLst/>
          </a:prstGeom>
          <a:noFill/>
        </p:spPr>
      </p:pic>
      <p:pic>
        <p:nvPicPr>
          <p:cNvPr id="18" name="3DMIPNSF">
            <a:hlinkClick r:id="" action="ppaction://media"/>
            <a:extLst>
              <a:ext uri="{FF2B5EF4-FFF2-40B4-BE49-F238E27FC236}">
                <a16:creationId xmlns:a16="http://schemas.microsoft.com/office/drawing/2014/main" id="{69862538-8DC9-4AF0-8C60-3F19F6E2CFA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6433348" y="3494097"/>
            <a:ext cx="2390747" cy="2390747"/>
          </a:xfrm>
          <a:prstGeom prst="rect">
            <a:avLst/>
          </a:prstGeom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52F2F395-4919-47B6-98BE-5246F26B99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81904" y="3494098"/>
            <a:ext cx="1822070" cy="2495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52769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6C5E039-E422-4C34-BA81-A34772D3F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51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AAC124FD-146D-4404-92F5-37211F656E07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But de l’injection en IRM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F5E17FED-0F18-4A74-8A4D-7D1ABBD0B37B}"/>
              </a:ext>
            </a:extLst>
          </p:cNvPr>
          <p:cNvSpPr txBox="1">
            <a:spLocks/>
          </p:cNvSpPr>
          <p:nvPr/>
        </p:nvSpPr>
        <p:spPr>
          <a:xfrm>
            <a:off x="22236" y="1175811"/>
            <a:ext cx="9704568" cy="513455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r>
              <a:rPr lang="fr-FR" sz="2000" b="0" kern="0" dirty="0">
                <a:ea typeface="ＭＳ Ｐゴシック"/>
              </a:rPr>
              <a:t>Rehaussement de contraste = injection d’un produit de </a:t>
            </a:r>
            <a:r>
              <a:rPr lang="fr-FR" sz="2000" kern="0" dirty="0">
                <a:ea typeface="ＭＳ Ｐゴシック"/>
              </a:rPr>
              <a:t>contraste</a:t>
            </a:r>
          </a:p>
          <a:p>
            <a:pPr lvl="1" indent="-342900">
              <a:buClr>
                <a:srgbClr val="00A7F2"/>
              </a:buClr>
              <a:buFont typeface="Wingdings" panose="05000000000000000000" pitchFamily="2" charset="2"/>
              <a:buChar char="§"/>
              <a:defRPr/>
            </a:pPr>
            <a:r>
              <a:rPr lang="fr-FR" sz="2000" kern="0" dirty="0">
                <a:ea typeface="ＭＳ Ｐゴシック"/>
              </a:rPr>
              <a:t>Objectifs : </a:t>
            </a:r>
          </a:p>
          <a:p>
            <a:pPr lvl="2" indent="-342900">
              <a:buClr>
                <a:srgbClr val="00A7F2"/>
              </a:buClr>
              <a:buFont typeface="Wingdings" panose="05000000000000000000" pitchFamily="2" charset="2"/>
              <a:buChar char="§"/>
              <a:defRPr/>
            </a:pPr>
            <a:r>
              <a:rPr lang="fr-FR" sz="1800" kern="0" dirty="0">
                <a:ea typeface="ＭＳ Ｐゴシック"/>
              </a:rPr>
              <a:t>Etudier la perfusion d’un tissu = caractériser la fonction des organes par l’étude de la cinétique de rehaussement après injection de produit de contraste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endParaRPr lang="fr-FR" sz="2000" kern="0" dirty="0">
              <a:ea typeface="ＭＳ Ｐゴシック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endParaRPr lang="fr-FR" sz="2000" kern="0" dirty="0">
              <a:ea typeface="ＭＳ Ｐゴシック"/>
            </a:endParaRPr>
          </a:p>
        </p:txBody>
      </p:sp>
      <p:pic>
        <p:nvPicPr>
          <p:cNvPr id="21" name="Picture 2">
            <a:extLst>
              <a:ext uri="{FF2B5EF4-FFF2-40B4-BE49-F238E27FC236}">
                <a16:creationId xmlns:a16="http://schemas.microsoft.com/office/drawing/2014/main" id="{AAD042C2-B627-4E21-8261-E961BB86E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86044" y="3102835"/>
            <a:ext cx="3150285" cy="1858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01010_MR_GAUCHEavcROI++">
            <a:hlinkClick r:id="" action="ppaction://media"/>
            <a:extLst>
              <a:ext uri="{FF2B5EF4-FFF2-40B4-BE49-F238E27FC236}">
                <a16:creationId xmlns:a16="http://schemas.microsoft.com/office/drawing/2014/main" id="{9796FEBA-5FC9-4C4C-A757-41C4999BFCD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39717" y="2963595"/>
            <a:ext cx="1806384" cy="2360167"/>
          </a:xfrm>
          <a:prstGeom prst="rect">
            <a:avLst/>
          </a:prstGeom>
        </p:spPr>
      </p:pic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6EC9D2FA-D645-476A-880E-5A75D63A55DC}"/>
              </a:ext>
            </a:extLst>
          </p:cNvPr>
          <p:cNvCxnSpPr>
            <a:cxnSpLocks/>
          </p:cNvCxnSpPr>
          <p:nvPr/>
        </p:nvCxnSpPr>
        <p:spPr>
          <a:xfrm>
            <a:off x="4099727" y="4137281"/>
            <a:ext cx="95459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A56E8018-5B01-46E5-9AC6-23932B3D5F06}"/>
              </a:ext>
            </a:extLst>
          </p:cNvPr>
          <p:cNvSpPr txBox="1"/>
          <p:nvPr/>
        </p:nvSpPr>
        <p:spPr>
          <a:xfrm>
            <a:off x="1382330" y="5447731"/>
            <a:ext cx="2121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Injection et imagerie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CD63127-17AB-4902-B55D-660545167DEA}"/>
              </a:ext>
            </a:extLst>
          </p:cNvPr>
          <p:cNvSpPr txBox="1"/>
          <p:nvPr/>
        </p:nvSpPr>
        <p:spPr>
          <a:xfrm>
            <a:off x="5882258" y="5447731"/>
            <a:ext cx="3150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Analyse de la prise de contraste</a:t>
            </a:r>
          </a:p>
        </p:txBody>
      </p:sp>
    </p:spTree>
    <p:extLst>
      <p:ext uri="{BB962C8B-B14F-4D97-AF65-F5344CB8AC3E}">
        <p14:creationId xmlns:p14="http://schemas.microsoft.com/office/powerpoint/2010/main" val="820311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6C5E039-E422-4C34-BA81-A34772D3F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52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AAC124FD-146D-4404-92F5-37211F656E07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But de l’injection en IRM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F5E17FED-0F18-4A74-8A4D-7D1ABBD0B37B}"/>
              </a:ext>
            </a:extLst>
          </p:cNvPr>
          <p:cNvSpPr txBox="1">
            <a:spLocks/>
          </p:cNvSpPr>
          <p:nvPr/>
        </p:nvSpPr>
        <p:spPr>
          <a:xfrm>
            <a:off x="22236" y="1175811"/>
            <a:ext cx="9704568" cy="513455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r>
              <a:rPr lang="fr-FR" sz="2000" b="0" kern="0" dirty="0">
                <a:ea typeface="ＭＳ Ｐゴシック"/>
              </a:rPr>
              <a:t>Rehaussement de contraste = injection d’un produit de </a:t>
            </a:r>
            <a:r>
              <a:rPr lang="fr-FR" sz="2000" kern="0" dirty="0">
                <a:ea typeface="ＭＳ Ｐゴシック"/>
              </a:rPr>
              <a:t>contraste</a:t>
            </a:r>
          </a:p>
          <a:p>
            <a:pPr lvl="1" indent="-342900">
              <a:buClr>
                <a:srgbClr val="00A7F2"/>
              </a:buClr>
              <a:buFont typeface="Wingdings" panose="05000000000000000000" pitchFamily="2" charset="2"/>
              <a:buChar char="§"/>
              <a:defRPr/>
            </a:pPr>
            <a:r>
              <a:rPr lang="fr-FR" sz="2000" kern="0" dirty="0">
                <a:ea typeface="ＭＳ Ｐゴシック"/>
              </a:rPr>
              <a:t>Objectifs : </a:t>
            </a:r>
          </a:p>
          <a:p>
            <a:pPr lvl="2" indent="-342900">
              <a:buClr>
                <a:srgbClr val="00A7F2"/>
              </a:buClr>
              <a:buFont typeface="Wingdings" panose="05000000000000000000" pitchFamily="2" charset="2"/>
              <a:buChar char="§"/>
              <a:defRPr/>
            </a:pPr>
            <a:r>
              <a:rPr lang="fr-FR" sz="1800" kern="0" dirty="0">
                <a:ea typeface="ＭＳ Ｐゴシック"/>
              </a:rPr>
              <a:t>Visualiser des zones de « prise de contraste »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endParaRPr lang="fr-FR" sz="2000" kern="0" dirty="0">
              <a:ea typeface="ＭＳ Ｐゴシック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endParaRPr lang="fr-FR" sz="2000" kern="0" dirty="0">
              <a:ea typeface="ＭＳ Ｐゴシック"/>
            </a:endParaRPr>
          </a:p>
        </p:txBody>
      </p:sp>
      <p:pic>
        <p:nvPicPr>
          <p:cNvPr id="11" name="Picture 3" descr="C:\Users\u531160\AppData\Local\Temp\1.2.840.113619.2.374.2807.1588392.13803.1468650552.3400.bmp">
            <a:extLst>
              <a:ext uri="{FF2B5EF4-FFF2-40B4-BE49-F238E27FC236}">
                <a16:creationId xmlns:a16="http://schemas.microsoft.com/office/drawing/2014/main" id="{01070DCF-E2F2-4CE5-952A-E0AC9B8B04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6" t="8777" r="10138" b="21824"/>
          <a:stretch/>
        </p:blipFill>
        <p:spPr bwMode="auto">
          <a:xfrm>
            <a:off x="3490680" y="2502942"/>
            <a:ext cx="3166820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Box 6">
            <a:extLst>
              <a:ext uri="{FF2B5EF4-FFF2-40B4-BE49-F238E27FC236}">
                <a16:creationId xmlns:a16="http://schemas.microsoft.com/office/drawing/2014/main" id="{E6BCD68F-3F86-4FE1-B440-64C65CBBE9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2030" y="5311254"/>
            <a:ext cx="3211760" cy="707886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</a:rPr>
              <a:t>T1 + </a:t>
            </a:r>
            <a:r>
              <a:rPr lang="fr-FR" sz="2000" b="1" dirty="0" err="1">
                <a:solidFill>
                  <a:schemeClr val="bg1"/>
                </a:solidFill>
              </a:rPr>
              <a:t>gado</a:t>
            </a:r>
            <a:r>
              <a:rPr lang="fr-FR" sz="2000" b="1" dirty="0">
                <a:solidFill>
                  <a:schemeClr val="bg1"/>
                </a:solidFill>
              </a:rPr>
              <a:t>: </a:t>
            </a:r>
            <a:r>
              <a:rPr lang="fr-FR" sz="2000" b="1" dirty="0" err="1">
                <a:solidFill>
                  <a:schemeClr val="bg1"/>
                </a:solidFill>
              </a:rPr>
              <a:t>hypersignal</a:t>
            </a:r>
            <a:r>
              <a:rPr lang="fr-FR" sz="2000" b="1" dirty="0">
                <a:solidFill>
                  <a:schemeClr val="bg1"/>
                </a:solidFill>
              </a:rPr>
              <a:t>= rehaussement</a:t>
            </a:r>
          </a:p>
        </p:txBody>
      </p:sp>
    </p:spTree>
    <p:extLst>
      <p:ext uri="{BB962C8B-B14F-4D97-AF65-F5344CB8AC3E}">
        <p14:creationId xmlns:p14="http://schemas.microsoft.com/office/powerpoint/2010/main" val="179540537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6C5E039-E422-4C34-BA81-A34772D3F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53</a:t>
            </a:fld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0B5BAD8-CFB1-4061-B528-264EE48DCEF5}"/>
              </a:ext>
            </a:extLst>
          </p:cNvPr>
          <p:cNvSpPr txBox="1"/>
          <p:nvPr/>
        </p:nvSpPr>
        <p:spPr>
          <a:xfrm>
            <a:off x="287604" y="1434114"/>
            <a:ext cx="93307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r-FR" sz="20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Contraste, pondération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Principe du contraste en IRM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Rappel sur les séquences : TE, TR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Rappel sur la relaxation du signal : T1, T2</a:t>
            </a:r>
          </a:p>
          <a:p>
            <a:pPr marL="971550" lvl="1" indent="-514350">
              <a:buFontTx/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Rappel sur la réception du signal et séquences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Pondérations T1, T2, DP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Autres contrastes : inversion récupération / suppression de la graisse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2D3A22A-40BE-4B5D-9E00-B3A1E878A534}"/>
              </a:ext>
            </a:extLst>
          </p:cNvPr>
          <p:cNvSpPr txBox="1"/>
          <p:nvPr/>
        </p:nvSpPr>
        <p:spPr>
          <a:xfrm>
            <a:off x="287604" y="3627469"/>
            <a:ext cx="933079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Rehaussement de contraste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 de l’injection</a:t>
            </a:r>
          </a:p>
          <a:p>
            <a:pPr marL="971550" lvl="1" indent="-514350">
              <a:buAutoNum type="alphaLcPeriod"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Principe de fonctionnement du rehaussement de contraste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Agents paramagnétiques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Agents </a:t>
            </a:r>
            <a:r>
              <a:rPr lang="fr-FR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superparamagnétiques</a:t>
            </a:r>
            <a:endParaRPr lang="fr-FR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Autres produits de contraste</a:t>
            </a:r>
          </a:p>
        </p:txBody>
      </p:sp>
    </p:spTree>
    <p:extLst>
      <p:ext uri="{BB962C8B-B14F-4D97-AF65-F5344CB8AC3E}">
        <p14:creationId xmlns:p14="http://schemas.microsoft.com/office/powerpoint/2010/main" val="42658278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6C5E039-E422-4C34-BA81-A34772D3F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54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AAC124FD-146D-4404-92F5-37211F656E07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Principe de fonctionnement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F5E17FED-0F18-4A74-8A4D-7D1ABBD0B37B}"/>
              </a:ext>
            </a:extLst>
          </p:cNvPr>
          <p:cNvSpPr txBox="1">
            <a:spLocks/>
          </p:cNvSpPr>
          <p:nvPr/>
        </p:nvSpPr>
        <p:spPr>
          <a:xfrm>
            <a:off x="22236" y="1175811"/>
            <a:ext cx="9704568" cy="513455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r>
              <a:rPr lang="fr-FR" sz="2000" b="0" kern="0" dirty="0">
                <a:ea typeface="ＭＳ Ｐゴシック"/>
              </a:rPr>
              <a:t>Rehaussement de contraste = injection d’un produit de </a:t>
            </a:r>
            <a:r>
              <a:rPr lang="fr-FR" sz="2000" kern="0" dirty="0">
                <a:ea typeface="ＭＳ Ｐゴシック"/>
              </a:rPr>
              <a:t>contraste</a:t>
            </a:r>
          </a:p>
          <a:p>
            <a:pPr lvl="1" indent="-342900">
              <a:buClr>
                <a:srgbClr val="00A7F2"/>
              </a:buClr>
              <a:buFont typeface="Wingdings" panose="05000000000000000000" pitchFamily="2" charset="2"/>
              <a:buChar char="§"/>
              <a:defRPr/>
            </a:pPr>
            <a:r>
              <a:rPr lang="fr-FR" sz="2000" kern="0" dirty="0">
                <a:ea typeface="ＭＳ Ｐゴシック"/>
              </a:rPr>
              <a:t>Le produit de contraste va agir sur les temps de relaxation T1 et T2 des tissus</a:t>
            </a:r>
          </a:p>
          <a:p>
            <a:pPr lvl="1" indent="-342900">
              <a:buClr>
                <a:srgbClr val="00A7F2"/>
              </a:buClr>
              <a:buFont typeface="Wingdings" panose="05000000000000000000" pitchFamily="2" charset="2"/>
              <a:buChar char="§"/>
              <a:defRPr/>
            </a:pPr>
            <a:endParaRPr lang="fr-FR" sz="2000" kern="0" dirty="0">
              <a:ea typeface="ＭＳ Ｐゴシック"/>
            </a:endParaRPr>
          </a:p>
          <a:p>
            <a:pPr lvl="1" indent="-342900">
              <a:buClr>
                <a:srgbClr val="00A7F2"/>
              </a:buClr>
              <a:buFont typeface="Wingdings" panose="05000000000000000000" pitchFamily="2" charset="2"/>
              <a:buChar char="§"/>
              <a:defRPr/>
            </a:pPr>
            <a:r>
              <a:rPr lang="fr-FR" sz="2000" b="1" kern="0" dirty="0">
                <a:ea typeface="ＭＳ Ｐゴシック"/>
              </a:rPr>
              <a:t>Action indirecte </a:t>
            </a:r>
            <a:r>
              <a:rPr lang="fr-FR" sz="2000" kern="0" dirty="0">
                <a:ea typeface="ＭＳ Ｐゴシック"/>
              </a:rPr>
              <a:t>(par rapport à l’iode en RX par exemple)</a:t>
            </a:r>
          </a:p>
          <a:p>
            <a:pPr lvl="2" indent="-342900">
              <a:buClr>
                <a:srgbClr val="00A7F2"/>
              </a:buClr>
              <a:buFont typeface="Wingdings" panose="05000000000000000000" pitchFamily="2" charset="2"/>
              <a:buChar char="§"/>
              <a:defRPr/>
            </a:pPr>
            <a:r>
              <a:rPr lang="fr-FR" sz="1600" kern="0" dirty="0">
                <a:ea typeface="ＭＳ Ｐゴシック"/>
              </a:rPr>
              <a:t>On ne voit pas directement le produit de contraste, mais </a:t>
            </a:r>
            <a:r>
              <a:rPr lang="fr-FR" sz="1600" b="1" kern="0" dirty="0">
                <a:ea typeface="ＭＳ Ｐゴシック"/>
              </a:rPr>
              <a:t>on constate son effet </a:t>
            </a:r>
            <a:r>
              <a:rPr lang="fr-FR" sz="1600" kern="0" dirty="0">
                <a:ea typeface="ＭＳ Ｐゴシック"/>
              </a:rPr>
              <a:t>local sur la relaxation de l’aimantation = perturbation de l’aimantation des protons de l’eau = accélération de la relaxation T1/T2</a:t>
            </a:r>
          </a:p>
          <a:p>
            <a:pPr lvl="2" indent="-342900">
              <a:buClr>
                <a:srgbClr val="00A7F2"/>
              </a:buClr>
              <a:buFont typeface="Wingdings" panose="05000000000000000000" pitchFamily="2" charset="2"/>
              <a:buChar char="§"/>
              <a:defRPr/>
            </a:pPr>
            <a:r>
              <a:rPr lang="fr-FR" sz="1600" kern="0" dirty="0">
                <a:ea typeface="ＭＳ Ｐゴシック"/>
              </a:rPr>
              <a:t>Raccourcissement des temps de relaxation T1/T2 des protons des molécules d’eau</a:t>
            </a:r>
          </a:p>
          <a:p>
            <a:pPr lvl="2" indent="-342900">
              <a:buClr>
                <a:srgbClr val="00A7F2"/>
              </a:buClr>
              <a:buFont typeface="Wingdings" panose="05000000000000000000" pitchFamily="2" charset="2"/>
              <a:buChar char="§"/>
              <a:defRPr/>
            </a:pPr>
            <a:endParaRPr lang="fr-FR" sz="1600" kern="0" dirty="0">
              <a:ea typeface="ＭＳ Ｐゴシック"/>
            </a:endParaRPr>
          </a:p>
          <a:p>
            <a:pPr lvl="1" indent="-342900">
              <a:buClr>
                <a:srgbClr val="00A7F2"/>
              </a:buClr>
              <a:buFont typeface="Wingdings" panose="05000000000000000000" pitchFamily="2" charset="2"/>
              <a:buChar char="§"/>
              <a:defRPr/>
            </a:pPr>
            <a:r>
              <a:rPr lang="fr-FR" sz="2000" kern="0" dirty="0">
                <a:ea typeface="ＭＳ Ｐゴシック"/>
              </a:rPr>
              <a:t>Plusieurs types d’agents de contraste</a:t>
            </a:r>
          </a:p>
          <a:p>
            <a:pPr lvl="2" indent="-342900">
              <a:buClr>
                <a:srgbClr val="00A7F2"/>
              </a:buClr>
              <a:buFont typeface="Wingdings" panose="05000000000000000000" pitchFamily="2" charset="2"/>
              <a:buChar char="§"/>
              <a:defRPr/>
            </a:pPr>
            <a:r>
              <a:rPr lang="fr-FR" sz="1600" kern="0" dirty="0">
                <a:ea typeface="ＭＳ Ｐゴシック"/>
              </a:rPr>
              <a:t>Paramagnétique = effet T1 à faible concentration = dit à effet positif</a:t>
            </a:r>
          </a:p>
          <a:p>
            <a:pPr lvl="2" indent="-342900">
              <a:buClr>
                <a:srgbClr val="00A7F2"/>
              </a:buClr>
              <a:buFont typeface="Wingdings" panose="05000000000000000000" pitchFamily="2" charset="2"/>
              <a:buChar char="§"/>
              <a:defRPr/>
            </a:pPr>
            <a:r>
              <a:rPr lang="fr-FR" sz="1600" kern="0" dirty="0">
                <a:ea typeface="ＭＳ Ｐゴシック"/>
              </a:rPr>
              <a:t>Super-paramagnétique = effet T2 = dit à effet négatif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endParaRPr lang="fr-FR" sz="2000" kern="0" dirty="0">
              <a:ea typeface="ＭＳ Ｐゴシック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endParaRPr lang="fr-FR" sz="2000" kern="0" dirty="0"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20216964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6C5E039-E422-4C34-BA81-A34772D3F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55</a:t>
            </a:fld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0B5BAD8-CFB1-4061-B528-264EE48DCEF5}"/>
              </a:ext>
            </a:extLst>
          </p:cNvPr>
          <p:cNvSpPr txBox="1"/>
          <p:nvPr/>
        </p:nvSpPr>
        <p:spPr>
          <a:xfrm>
            <a:off x="287604" y="1434114"/>
            <a:ext cx="93307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r-FR" sz="20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Contraste, pondération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Principe du contraste en IRM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Rappel sur les séquences : TE, TR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Rappel sur la relaxation du signal : T1, T2</a:t>
            </a:r>
          </a:p>
          <a:p>
            <a:pPr marL="971550" lvl="1" indent="-514350">
              <a:buFontTx/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Rappel sur la réception du signal et séquences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Pondérations T1, T2, DP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Autres contrastes : inversion récupération / suppression de la graisse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2D3A22A-40BE-4B5D-9E00-B3A1E878A534}"/>
              </a:ext>
            </a:extLst>
          </p:cNvPr>
          <p:cNvSpPr txBox="1"/>
          <p:nvPr/>
        </p:nvSpPr>
        <p:spPr>
          <a:xfrm>
            <a:off x="287604" y="3627469"/>
            <a:ext cx="933079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Rehaussement de contraste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 de l’injection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Principe de fonctionnement du rehaussement de contraste</a:t>
            </a:r>
          </a:p>
          <a:p>
            <a:pPr marL="971550" lvl="1" indent="-514350">
              <a:buAutoNum type="alphaLcPeriod"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Agents paramagnétiques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Agents </a:t>
            </a:r>
            <a:r>
              <a:rPr lang="fr-FR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superparamagnétiques</a:t>
            </a:r>
            <a:endParaRPr lang="fr-FR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Autres produits de contraste</a:t>
            </a:r>
          </a:p>
        </p:txBody>
      </p:sp>
    </p:spTree>
    <p:extLst>
      <p:ext uri="{BB962C8B-B14F-4D97-AF65-F5344CB8AC3E}">
        <p14:creationId xmlns:p14="http://schemas.microsoft.com/office/powerpoint/2010/main" val="78510540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6C5E039-E422-4C34-BA81-A34772D3F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56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AAC124FD-146D-4404-92F5-37211F656E07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Principe de fonctionnement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F5E17FED-0F18-4A74-8A4D-7D1ABBD0B37B}"/>
              </a:ext>
            </a:extLst>
          </p:cNvPr>
          <p:cNvSpPr txBox="1">
            <a:spLocks/>
          </p:cNvSpPr>
          <p:nvPr/>
        </p:nvSpPr>
        <p:spPr>
          <a:xfrm>
            <a:off x="22236" y="1175811"/>
            <a:ext cx="9704568" cy="513455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r>
              <a:rPr lang="fr-FR" sz="2000" b="0" kern="0" dirty="0">
                <a:ea typeface="ＭＳ Ｐゴシック"/>
              </a:rPr>
              <a:t>Agents paramagnétiques (effet T1 positif – faible concentration)</a:t>
            </a:r>
          </a:p>
          <a:p>
            <a:pPr lvl="1" indent="-342900">
              <a:buClr>
                <a:srgbClr val="00A7F2"/>
              </a:buClr>
              <a:buFont typeface="Wingdings" charset="0"/>
              <a:buChar char="Ä"/>
              <a:defRPr/>
            </a:pPr>
            <a:r>
              <a:rPr lang="fr-FR" sz="1600" kern="0" dirty="0">
                <a:ea typeface="ＭＳ Ｐゴシック"/>
              </a:rPr>
              <a:t>Le plus utilisé : ions de Gadolinium Gd</a:t>
            </a:r>
            <a:r>
              <a:rPr lang="fr-FR" sz="1600" kern="0" baseline="30000" dirty="0">
                <a:ea typeface="ＭＳ Ｐゴシック"/>
              </a:rPr>
              <a:t>3+</a:t>
            </a:r>
          </a:p>
          <a:p>
            <a:pPr lvl="1" indent="-342900">
              <a:buClr>
                <a:srgbClr val="00A7F2"/>
              </a:buClr>
              <a:buFont typeface="Wingdings" charset="0"/>
              <a:buChar char="Ä"/>
              <a:defRPr/>
            </a:pPr>
            <a:r>
              <a:rPr lang="fr-FR" sz="1600" kern="0" dirty="0">
                <a:ea typeface="ＭＳ Ｐゴシック"/>
              </a:rPr>
              <a:t>Gd seul = toxique (compétition avec les ions Calcium) </a:t>
            </a:r>
            <a:r>
              <a:rPr lang="fr-FR" sz="1600" kern="0" dirty="0">
                <a:ea typeface="ＭＳ Ｐゴシック"/>
                <a:sym typeface="Wingdings" panose="05000000000000000000" pitchFamily="2" charset="2"/>
              </a:rPr>
              <a:t></a:t>
            </a:r>
            <a:r>
              <a:rPr lang="fr-FR" sz="1600" kern="0" dirty="0">
                <a:ea typeface="ＭＳ Ｐゴシック"/>
              </a:rPr>
              <a:t> Chélate de Gd = tolérance ++</a:t>
            </a:r>
          </a:p>
          <a:p>
            <a:pPr lvl="1" indent="-342900">
              <a:buClr>
                <a:srgbClr val="00A7F2"/>
              </a:buClr>
              <a:buFont typeface="Wingdings" charset="0"/>
              <a:buChar char="Ä"/>
              <a:defRPr/>
            </a:pPr>
            <a:r>
              <a:rPr lang="fr-FR" sz="1600" kern="0" dirty="0">
                <a:ea typeface="ＭＳ Ｐゴシック"/>
              </a:rPr>
              <a:t>Le Gd va raccourcir le T1 des tissus </a:t>
            </a:r>
            <a:r>
              <a:rPr lang="fr-FR" sz="1600" kern="0" dirty="0">
                <a:ea typeface="ＭＳ Ｐゴシック"/>
                <a:sym typeface="Wingdings" panose="05000000000000000000" pitchFamily="2" charset="2"/>
              </a:rPr>
              <a:t> repousse plus rapide de l’aimantation</a:t>
            </a:r>
          </a:p>
          <a:p>
            <a:pPr marL="400050" lvl="1" indent="0">
              <a:buClr>
                <a:srgbClr val="00A7F2"/>
              </a:buClr>
              <a:buNone/>
              <a:defRPr/>
            </a:pPr>
            <a:r>
              <a:rPr lang="fr-FR" sz="1600" kern="0" dirty="0">
                <a:ea typeface="ＭＳ Ｐゴシック"/>
                <a:sym typeface="Wingdings" panose="05000000000000000000" pitchFamily="2" charset="2"/>
              </a:rPr>
              <a:t>		</a:t>
            </a:r>
            <a:r>
              <a:rPr lang="fr-FR" sz="1800" b="1" kern="0" dirty="0">
                <a:ea typeface="ＭＳ Ｐゴシック"/>
                <a:sym typeface="Wingdings" panose="05000000000000000000" pitchFamily="2" charset="2"/>
              </a:rPr>
              <a:t>	 augmentation du signal en pondération T1</a:t>
            </a:r>
            <a:endParaRPr lang="fr-FR" sz="1600" b="1" kern="0" dirty="0">
              <a:ea typeface="ＭＳ Ｐゴシック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endParaRPr lang="fr-FR" sz="2000" kern="0" dirty="0">
              <a:ea typeface="ＭＳ Ｐゴシック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endParaRPr lang="fr-FR" sz="2000" kern="0" dirty="0">
              <a:ea typeface="ＭＳ Ｐゴシック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4D8F3E6-220D-4EB9-85A9-C29BF6DBDC8F}"/>
              </a:ext>
            </a:extLst>
          </p:cNvPr>
          <p:cNvGrpSpPr/>
          <p:nvPr/>
        </p:nvGrpSpPr>
        <p:grpSpPr>
          <a:xfrm>
            <a:off x="2666946" y="3228858"/>
            <a:ext cx="3816424" cy="3009900"/>
            <a:chOff x="2666946" y="3228858"/>
            <a:chExt cx="3816424" cy="3009900"/>
          </a:xfrm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06270763-EB42-4674-BE9B-BD51B0EEAD0C}"/>
                </a:ext>
              </a:extLst>
            </p:cNvPr>
            <p:cNvGrpSpPr/>
            <p:nvPr/>
          </p:nvGrpSpPr>
          <p:grpSpPr>
            <a:xfrm>
              <a:off x="2666946" y="3228858"/>
              <a:ext cx="3816424" cy="3009900"/>
              <a:chOff x="3132634" y="2637706"/>
              <a:chExt cx="3816424" cy="3009900"/>
            </a:xfrm>
          </p:grpSpPr>
          <p:pic>
            <p:nvPicPr>
              <p:cNvPr id="8" name="Picture 2">
                <a:extLst>
                  <a:ext uri="{FF2B5EF4-FFF2-40B4-BE49-F238E27FC236}">
                    <a16:creationId xmlns:a16="http://schemas.microsoft.com/office/drawing/2014/main" id="{1D3DA982-894B-4DE9-8B73-7361DDFC996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r="45923"/>
              <a:stretch>
                <a:fillRect/>
              </a:stretch>
            </p:blipFill>
            <p:spPr bwMode="auto">
              <a:xfrm>
                <a:off x="3132634" y="2637706"/>
                <a:ext cx="3600400" cy="30099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4251E19E-4A7C-444C-A47C-C1C37C916E92}"/>
                  </a:ext>
                </a:extLst>
              </p:cNvPr>
              <p:cNvSpPr/>
              <p:nvPr/>
            </p:nvSpPr>
            <p:spPr>
              <a:xfrm>
                <a:off x="6589018" y="2709714"/>
                <a:ext cx="360040" cy="43204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D2A8360-3486-418A-9639-FF2350CD3C2F}"/>
                </a:ext>
              </a:extLst>
            </p:cNvPr>
            <p:cNvSpPr/>
            <p:nvPr/>
          </p:nvSpPr>
          <p:spPr>
            <a:xfrm>
              <a:off x="3687745" y="3959050"/>
              <a:ext cx="160774" cy="49236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07892A64-D03F-4342-9193-6C82E9865D2D}"/>
              </a:ext>
            </a:extLst>
          </p:cNvPr>
          <p:cNvCxnSpPr>
            <a:cxnSpLocks/>
          </p:cNvCxnSpPr>
          <p:nvPr/>
        </p:nvCxnSpPr>
        <p:spPr>
          <a:xfrm flipV="1">
            <a:off x="3828420" y="3858566"/>
            <a:ext cx="0" cy="62299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781590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6C5E039-E422-4C34-BA81-A34772D3F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57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AAC124FD-146D-4404-92F5-37211F656E07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Principe de fonctionnement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F5E17FED-0F18-4A74-8A4D-7D1ABBD0B37B}"/>
              </a:ext>
            </a:extLst>
          </p:cNvPr>
          <p:cNvSpPr txBox="1">
            <a:spLocks/>
          </p:cNvSpPr>
          <p:nvPr/>
        </p:nvSpPr>
        <p:spPr>
          <a:xfrm>
            <a:off x="22236" y="1175811"/>
            <a:ext cx="9704568" cy="513455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r>
              <a:rPr lang="fr-FR" sz="2000" b="0" kern="0" dirty="0">
                <a:ea typeface="ＭＳ Ｐゴシック"/>
              </a:rPr>
              <a:t>Agents paramagnétiques (effet T1 positif – faible concentration)</a:t>
            </a:r>
          </a:p>
          <a:p>
            <a:pPr marL="400050" lvl="1" indent="0">
              <a:buClr>
                <a:srgbClr val="00A7F2"/>
              </a:buClr>
              <a:buNone/>
              <a:defRPr/>
            </a:pPr>
            <a:r>
              <a:rPr lang="fr-FR" sz="1600" kern="0" dirty="0">
                <a:ea typeface="ＭＳ Ｐゴシック"/>
                <a:sym typeface="Wingdings" panose="05000000000000000000" pitchFamily="2" charset="2"/>
              </a:rPr>
              <a:t>		</a:t>
            </a:r>
            <a:r>
              <a:rPr lang="fr-FR" sz="1800" b="1" kern="0" dirty="0">
                <a:ea typeface="ＭＳ Ｐゴシック"/>
                <a:sym typeface="Wingdings" panose="05000000000000000000" pitchFamily="2" charset="2"/>
              </a:rPr>
              <a:t>	 augmentation du signal en pondération T1</a:t>
            </a:r>
            <a:endParaRPr lang="fr-FR" sz="1600" b="1" kern="0" dirty="0">
              <a:ea typeface="ＭＳ Ｐゴシック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endParaRPr lang="fr-FR" sz="2000" kern="0" dirty="0">
              <a:ea typeface="ＭＳ Ｐゴシック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endParaRPr lang="fr-FR" sz="2000" kern="0" dirty="0">
              <a:ea typeface="ＭＳ Ｐゴシック"/>
            </a:endParaRPr>
          </a:p>
        </p:txBody>
      </p:sp>
      <p:pic>
        <p:nvPicPr>
          <p:cNvPr id="7" name="Picture 2" descr="C:\Users\u531160\AppData\Local\Temp\1.2.840.113619.2.374.2807.1588392.13803.1468650551.521.bmp">
            <a:extLst>
              <a:ext uri="{FF2B5EF4-FFF2-40B4-BE49-F238E27FC236}">
                <a16:creationId xmlns:a16="http://schemas.microsoft.com/office/drawing/2014/main" id="{690390AD-4B1A-480A-81F7-C220F47EB3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2" t="8203" r="5899" b="13540"/>
          <a:stretch/>
        </p:blipFill>
        <p:spPr bwMode="auto">
          <a:xfrm>
            <a:off x="3166011" y="2460237"/>
            <a:ext cx="3232207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u531160\AppData\Local\Temp\1.2.840.113619.2.374.2807.1588392.13803.1468650552.3400.bmp">
            <a:extLst>
              <a:ext uri="{FF2B5EF4-FFF2-40B4-BE49-F238E27FC236}">
                <a16:creationId xmlns:a16="http://schemas.microsoft.com/office/drawing/2014/main" id="{9061DF14-1E90-4557-BA8E-B1FD4E72FD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6" t="8777" r="10138" b="21824"/>
          <a:stretch/>
        </p:blipFill>
        <p:spPr bwMode="auto">
          <a:xfrm>
            <a:off x="6334363" y="2460237"/>
            <a:ext cx="3166820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u531160\AppData\Local\Temp\1.3.12.2.1107.5.2.18.42232.2015090914555770884886460.bmp">
            <a:extLst>
              <a:ext uri="{FF2B5EF4-FFF2-40B4-BE49-F238E27FC236}">
                <a16:creationId xmlns:a16="http://schemas.microsoft.com/office/drawing/2014/main" id="{4FF4E40B-1FB4-4412-809E-6453CA7376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7" t="11221" r="7669" b="4616"/>
          <a:stretch/>
        </p:blipFill>
        <p:spPr bwMode="auto">
          <a:xfrm>
            <a:off x="393417" y="2460237"/>
            <a:ext cx="2808312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6">
            <a:extLst>
              <a:ext uri="{FF2B5EF4-FFF2-40B4-BE49-F238E27FC236}">
                <a16:creationId xmlns:a16="http://schemas.microsoft.com/office/drawing/2014/main" id="{88353B51-6EDA-403A-9617-4CB0FA758F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885" y="5268549"/>
            <a:ext cx="2880320" cy="369332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fr-FR" sz="1800" b="1" dirty="0">
                <a:solidFill>
                  <a:schemeClr val="bg1"/>
                </a:solidFill>
              </a:rPr>
              <a:t>T2: </a:t>
            </a:r>
            <a:r>
              <a:rPr lang="fr-FR" sz="1800" b="1" dirty="0" err="1">
                <a:solidFill>
                  <a:schemeClr val="bg1"/>
                </a:solidFill>
              </a:rPr>
              <a:t>hypersignal</a:t>
            </a:r>
            <a:r>
              <a:rPr lang="fr-FR" sz="1800" b="1" dirty="0">
                <a:solidFill>
                  <a:schemeClr val="bg1"/>
                </a:solidFill>
              </a:rPr>
              <a:t> modéré</a:t>
            </a:r>
          </a:p>
        </p:txBody>
      </p:sp>
      <p:sp>
        <p:nvSpPr>
          <p:cNvPr id="11" name="Text Box 6">
            <a:extLst>
              <a:ext uri="{FF2B5EF4-FFF2-40B4-BE49-F238E27FC236}">
                <a16:creationId xmlns:a16="http://schemas.microsoft.com/office/drawing/2014/main" id="{88BA4944-E7E0-4CE9-BF74-5183E22354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0543" y="5268549"/>
            <a:ext cx="2088232" cy="400110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</a:rPr>
              <a:t>T1: </a:t>
            </a:r>
            <a:r>
              <a:rPr lang="fr-FR" sz="2000" b="1" dirty="0" err="1">
                <a:solidFill>
                  <a:schemeClr val="bg1"/>
                </a:solidFill>
              </a:rPr>
              <a:t>hyposignal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2" name="Text Box 6">
            <a:extLst>
              <a:ext uri="{FF2B5EF4-FFF2-40B4-BE49-F238E27FC236}">
                <a16:creationId xmlns:a16="http://schemas.microsoft.com/office/drawing/2014/main" id="{2B356B6A-F56B-4B1E-8771-C9282E753A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5713" y="5268549"/>
            <a:ext cx="3211760" cy="707886"/>
          </a:xfrm>
          <a:prstGeom prst="rect">
            <a:avLst/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</a:rPr>
              <a:t>T1 + </a:t>
            </a:r>
            <a:r>
              <a:rPr lang="fr-FR" sz="2000" b="1" dirty="0" err="1">
                <a:solidFill>
                  <a:schemeClr val="bg1"/>
                </a:solidFill>
              </a:rPr>
              <a:t>gado</a:t>
            </a:r>
            <a:r>
              <a:rPr lang="fr-FR" sz="2000" b="1" dirty="0">
                <a:solidFill>
                  <a:schemeClr val="bg1"/>
                </a:solidFill>
              </a:rPr>
              <a:t>: </a:t>
            </a:r>
            <a:r>
              <a:rPr lang="fr-FR" sz="2000" b="1" dirty="0" err="1">
                <a:solidFill>
                  <a:schemeClr val="bg1"/>
                </a:solidFill>
              </a:rPr>
              <a:t>hypersignal</a:t>
            </a:r>
            <a:r>
              <a:rPr lang="fr-FR" sz="2000" b="1" dirty="0">
                <a:solidFill>
                  <a:schemeClr val="bg1"/>
                </a:solidFill>
              </a:rPr>
              <a:t>= rehaussement</a:t>
            </a:r>
          </a:p>
        </p:txBody>
      </p:sp>
    </p:spTree>
    <p:extLst>
      <p:ext uri="{BB962C8B-B14F-4D97-AF65-F5344CB8AC3E}">
        <p14:creationId xmlns:p14="http://schemas.microsoft.com/office/powerpoint/2010/main" val="395802650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6C5E039-E422-4C34-BA81-A34772D3F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58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AAC124FD-146D-4404-92F5-37211F656E07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Principe de fonctionnement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F5E17FED-0F18-4A74-8A4D-7D1ABBD0B37B}"/>
              </a:ext>
            </a:extLst>
          </p:cNvPr>
          <p:cNvSpPr txBox="1">
            <a:spLocks/>
          </p:cNvSpPr>
          <p:nvPr/>
        </p:nvSpPr>
        <p:spPr>
          <a:xfrm>
            <a:off x="22236" y="1175811"/>
            <a:ext cx="9704568" cy="513455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r>
              <a:rPr lang="fr-FR" sz="2000" b="0" kern="0" dirty="0">
                <a:ea typeface="ＭＳ Ｐゴシック"/>
              </a:rPr>
              <a:t>Agents paramagnétiques (effet T1 positif – faible concentration)</a:t>
            </a:r>
          </a:p>
          <a:p>
            <a:pPr marL="400050" lvl="1" indent="0">
              <a:buClr>
                <a:srgbClr val="00A7F2"/>
              </a:buClr>
              <a:buNone/>
              <a:defRPr/>
            </a:pPr>
            <a:r>
              <a:rPr lang="fr-FR" sz="1600" kern="0" dirty="0">
                <a:ea typeface="ＭＳ Ｐゴシック"/>
                <a:sym typeface="Wingdings" panose="05000000000000000000" pitchFamily="2" charset="2"/>
              </a:rPr>
              <a:t>		</a:t>
            </a:r>
            <a:r>
              <a:rPr lang="fr-FR" sz="1800" b="1" kern="0" dirty="0">
                <a:ea typeface="ＭＳ Ｐゴシック"/>
                <a:sym typeface="Wingdings" panose="05000000000000000000" pitchFamily="2" charset="2"/>
              </a:rPr>
              <a:t>	 augmentation du signal en pondération T1</a:t>
            </a:r>
            <a:endParaRPr lang="fr-FR" sz="1600" b="1" kern="0" dirty="0">
              <a:ea typeface="ＭＳ Ｐゴシック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endParaRPr lang="fr-FR" sz="2000" kern="0" dirty="0">
              <a:ea typeface="ＭＳ Ｐゴシック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endParaRPr lang="fr-FR" sz="2000" kern="0" dirty="0">
              <a:ea typeface="ＭＳ Ｐゴシック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A604322-46D8-4519-A48E-7A68A18555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0386" y="2148827"/>
            <a:ext cx="6025924" cy="376334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FD24718-9B00-4DB2-8F2B-8E189382486D}"/>
              </a:ext>
            </a:extLst>
          </p:cNvPr>
          <p:cNvSpPr txBox="1"/>
          <p:nvPr/>
        </p:nvSpPr>
        <p:spPr>
          <a:xfrm>
            <a:off x="179196" y="2505670"/>
            <a:ext cx="17802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T1 </a:t>
            </a:r>
          </a:p>
          <a:p>
            <a:pPr algn="ctr"/>
            <a:r>
              <a:rPr lang="fr-FR" sz="1600" dirty="0"/>
              <a:t>Saturation graisse Avant Gd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F473423-A97B-475F-AC17-B91F1D9D68B5}"/>
              </a:ext>
            </a:extLst>
          </p:cNvPr>
          <p:cNvSpPr txBox="1"/>
          <p:nvPr/>
        </p:nvSpPr>
        <p:spPr>
          <a:xfrm>
            <a:off x="7747267" y="2490878"/>
            <a:ext cx="17802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T1 </a:t>
            </a:r>
          </a:p>
          <a:p>
            <a:pPr algn="ctr"/>
            <a:r>
              <a:rPr lang="fr-FR" sz="1600" dirty="0"/>
              <a:t>Sans </a:t>
            </a:r>
            <a:r>
              <a:rPr lang="fr-FR" sz="1600" dirty="0" err="1"/>
              <a:t>Sat</a:t>
            </a:r>
            <a:r>
              <a:rPr lang="fr-FR" sz="1600" dirty="0"/>
              <a:t> graisse Après Gd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339E0AD-AB0B-49CA-A8A2-12E240491573}"/>
              </a:ext>
            </a:extLst>
          </p:cNvPr>
          <p:cNvSpPr txBox="1"/>
          <p:nvPr/>
        </p:nvSpPr>
        <p:spPr>
          <a:xfrm>
            <a:off x="179195" y="4492175"/>
            <a:ext cx="17802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T1 </a:t>
            </a:r>
          </a:p>
          <a:p>
            <a:pPr algn="ctr"/>
            <a:r>
              <a:rPr lang="fr-FR" sz="1600" dirty="0"/>
              <a:t>Avec </a:t>
            </a:r>
            <a:r>
              <a:rPr lang="fr-FR" sz="1600" dirty="0" err="1"/>
              <a:t>Sat</a:t>
            </a:r>
            <a:r>
              <a:rPr lang="fr-FR" sz="1600" dirty="0"/>
              <a:t> graisse Après Gd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87F7E28-037F-4E65-9394-D3043BC9EC99}"/>
              </a:ext>
            </a:extLst>
          </p:cNvPr>
          <p:cNvSpPr txBox="1"/>
          <p:nvPr/>
        </p:nvSpPr>
        <p:spPr>
          <a:xfrm>
            <a:off x="7806789" y="4738396"/>
            <a:ext cx="17802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a - c</a:t>
            </a:r>
          </a:p>
        </p:txBody>
      </p:sp>
    </p:spTree>
    <p:extLst>
      <p:ext uri="{BB962C8B-B14F-4D97-AF65-F5344CB8AC3E}">
        <p14:creationId xmlns:p14="http://schemas.microsoft.com/office/powerpoint/2010/main" val="47817691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6C5E039-E422-4C34-BA81-A34772D3F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59</a:t>
            </a:fld>
            <a:endParaRPr lang="fr-FR" dirty="0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AAC124FD-146D-4404-92F5-37211F656E07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Principe de fonctionnement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10" name="Picture 6" descr="Circulation sanguine générale">
            <a:extLst>
              <a:ext uri="{FF2B5EF4-FFF2-40B4-BE49-F238E27FC236}">
                <a16:creationId xmlns:a16="http://schemas.microsoft.com/office/drawing/2014/main" id="{E80BB774-8CE8-4D4B-AFCD-DAE301C88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36485" y="2157716"/>
            <a:ext cx="2162733" cy="3696176"/>
          </a:xfrm>
          <a:prstGeom prst="rect">
            <a:avLst/>
          </a:prstGeom>
          <a:noFill/>
        </p:spPr>
      </p:pic>
      <p:sp>
        <p:nvSpPr>
          <p:cNvPr id="12" name="Text Box 9">
            <a:extLst>
              <a:ext uri="{FF2B5EF4-FFF2-40B4-BE49-F238E27FC236}">
                <a16:creationId xmlns:a16="http://schemas.microsoft.com/office/drawing/2014/main" id="{6F34136E-BF8F-4210-9DD5-3DC25CEC55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651" y="1142053"/>
            <a:ext cx="969334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4447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019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3591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163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 eaLnBrk="0" hangingPunct="0"/>
            <a:r>
              <a:rPr lang="fr-FR" altLang="en-US" dirty="0">
                <a:solidFill>
                  <a:srgbClr val="4F81B8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Injection par voie intraveineuse de produits de contraste</a:t>
            </a:r>
            <a:r>
              <a:rPr lang="fr-FR" altLang="en-US" dirty="0">
                <a:latin typeface="Arial" panose="020B0604020202020204" pitchFamily="34" charset="0"/>
                <a:sym typeface="Wingdings" panose="05000000000000000000" pitchFamily="2" charset="2"/>
              </a:rPr>
              <a:t> paramagnétiques (chélate de gadolinium) = Effets « magnétique », donc sur les relaxations (T1/T2)</a:t>
            </a:r>
          </a:p>
          <a:p>
            <a:pPr defTabSz="914400" eaLnBrk="0" hangingPunct="0"/>
            <a:r>
              <a:rPr lang="fr-FR" altLang="en-US" dirty="0">
                <a:latin typeface="Arial" panose="020B0604020202020204" pitchFamily="34" charset="0"/>
                <a:sym typeface="Wingdings" panose="05000000000000000000" pitchFamily="2" charset="2"/>
              </a:rPr>
              <a:t> </a:t>
            </a:r>
          </a:p>
        </p:txBody>
      </p:sp>
      <p:pic>
        <p:nvPicPr>
          <p:cNvPr id="13" name="_se7">
            <a:hlinkClick r:id="" action="ppaction://media"/>
            <a:extLst>
              <a:ext uri="{FF2B5EF4-FFF2-40B4-BE49-F238E27FC236}">
                <a16:creationId xmlns:a16="http://schemas.microsoft.com/office/drawing/2014/main" id="{C45ADA87-BF36-4CA0-82FA-1F6061425ED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21151" y="2239405"/>
            <a:ext cx="2819902" cy="2819902"/>
          </a:xfrm>
          <a:prstGeom prst="rect">
            <a:avLst/>
          </a:prstGeom>
        </p:spPr>
      </p:pic>
      <p:sp>
        <p:nvSpPr>
          <p:cNvPr id="17" name="Ellipse 16">
            <a:extLst>
              <a:ext uri="{FF2B5EF4-FFF2-40B4-BE49-F238E27FC236}">
                <a16:creationId xmlns:a16="http://schemas.microsoft.com/office/drawing/2014/main" id="{31BF88F2-0905-4E50-B0D4-97F6CC63D711}"/>
              </a:ext>
            </a:extLst>
          </p:cNvPr>
          <p:cNvSpPr/>
          <p:nvPr/>
        </p:nvSpPr>
        <p:spPr>
          <a:xfrm>
            <a:off x="5431778" y="3519412"/>
            <a:ext cx="72008" cy="72008"/>
          </a:xfrm>
          <a:prstGeom prst="ellipse">
            <a:avLst/>
          </a:prstGeom>
          <a:solidFill>
            <a:srgbClr val="FF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29B6FF92-0CF4-476C-8D04-6915265B24D3}"/>
              </a:ext>
            </a:extLst>
          </p:cNvPr>
          <p:cNvSpPr/>
          <p:nvPr/>
        </p:nvSpPr>
        <p:spPr>
          <a:xfrm>
            <a:off x="5431778" y="3519412"/>
            <a:ext cx="72008" cy="72008"/>
          </a:xfrm>
          <a:prstGeom prst="ellipse">
            <a:avLst/>
          </a:prstGeom>
          <a:solidFill>
            <a:srgbClr val="FF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BD9DD4DD-CB4F-4500-B72F-2D8C69DE38B3}"/>
              </a:ext>
            </a:extLst>
          </p:cNvPr>
          <p:cNvSpPr/>
          <p:nvPr/>
        </p:nvSpPr>
        <p:spPr>
          <a:xfrm>
            <a:off x="5431778" y="3519412"/>
            <a:ext cx="72008" cy="72008"/>
          </a:xfrm>
          <a:prstGeom prst="ellipse">
            <a:avLst/>
          </a:prstGeom>
          <a:solidFill>
            <a:srgbClr val="FF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Text Box 12">
            <a:extLst>
              <a:ext uri="{FF2B5EF4-FFF2-40B4-BE49-F238E27FC236}">
                <a16:creationId xmlns:a16="http://schemas.microsoft.com/office/drawing/2014/main" id="{7DB163D1-E7AF-4F67-AE40-576AA3DBCD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9703" y="5188820"/>
            <a:ext cx="1992853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Premier passage </a:t>
            </a:r>
          </a:p>
        </p:txBody>
      </p:sp>
      <p:pic>
        <p:nvPicPr>
          <p:cNvPr id="21" name="Picture 11" descr="ln011">
            <a:extLst>
              <a:ext uri="{FF2B5EF4-FFF2-40B4-BE49-F238E27FC236}">
                <a16:creationId xmlns:a16="http://schemas.microsoft.com/office/drawing/2014/main" id="{37A01824-CC6B-4AE4-A9F8-393F25454C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80365" y="2445967"/>
            <a:ext cx="2530335" cy="2438400"/>
          </a:xfrm>
          <a:prstGeom prst="rect">
            <a:avLst/>
          </a:prstGeom>
          <a:noFill/>
        </p:spPr>
      </p:pic>
      <p:sp>
        <p:nvSpPr>
          <p:cNvPr id="22" name="Text Box 12">
            <a:extLst>
              <a:ext uri="{FF2B5EF4-FFF2-40B4-BE49-F238E27FC236}">
                <a16:creationId xmlns:a16="http://schemas.microsoft.com/office/drawing/2014/main" id="{2A413482-AEB9-4741-9FD1-8BE1CA56D6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1953" y="5059307"/>
            <a:ext cx="3480440" cy="95410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Images de rétention tardive </a:t>
            </a:r>
          </a:p>
          <a:p>
            <a:pPr algn="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10 à 15 minutes après l’injection</a:t>
            </a:r>
          </a:p>
          <a:p>
            <a:pPr algn="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Flèche droite 11">
            <a:extLst>
              <a:ext uri="{FF2B5EF4-FFF2-40B4-BE49-F238E27FC236}">
                <a16:creationId xmlns:a16="http://schemas.microsoft.com/office/drawing/2014/main" id="{A88373CF-E564-45F1-BB5D-9ED4CC5473EA}"/>
              </a:ext>
            </a:extLst>
          </p:cNvPr>
          <p:cNvSpPr/>
          <p:nvPr/>
        </p:nvSpPr>
        <p:spPr>
          <a:xfrm>
            <a:off x="2869634" y="5981546"/>
            <a:ext cx="1019129" cy="720080"/>
          </a:xfrm>
          <a:prstGeom prst="rightArrow">
            <a:avLst/>
          </a:prstGeom>
          <a:solidFill>
            <a:srgbClr val="4F81BD"/>
          </a:solidFill>
          <a:ln w="1905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DE66547D-27EF-44CD-A313-480E0CA1E415}"/>
              </a:ext>
            </a:extLst>
          </p:cNvPr>
          <p:cNvSpPr txBox="1"/>
          <p:nvPr/>
        </p:nvSpPr>
        <p:spPr>
          <a:xfrm>
            <a:off x="4059880" y="6013414"/>
            <a:ext cx="29931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Caractérisation tissulaire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Zone d’infarctus</a:t>
            </a:r>
          </a:p>
        </p:txBody>
      </p:sp>
    </p:spTree>
    <p:extLst>
      <p:ext uri="{BB962C8B-B14F-4D97-AF65-F5344CB8AC3E}">
        <p14:creationId xmlns:p14="http://schemas.microsoft.com/office/powerpoint/2010/main" val="1326936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7692E-6 2.96296E-6 C 0.00145 -0.00533 0.00145 -0.0044 -3.07692E-6 -0.01389 C -0.00032 -0.01574 -0.00208 -0.0169 -0.00256 -0.01875 C -0.00336 -0.02084 -0.00368 -0.02292 -0.00416 -0.025 C -0.00609 -0.03287 -0.00609 -0.04121 -0.00881 -0.04861 C -0.01025 -0.05232 -0.01025 -0.05648 -0.01298 -0.05903 C -0.01458 -0.06551 -0.01522 -0.07523 -0.02083 -0.07778 C -0.02323 -0.08102 -0.0274 -0.08125 -0.03077 -0.08264 C -0.03461 -0.08426 -0.04263 -0.08403 -0.04263 -0.0838 C -0.04839 -0.08357 -0.05448 -0.08357 -0.05929 -0.07917 C -0.05977 -0.07778 -0.06009 -0.07639 -0.06041 -0.075 C -0.06057 -0.07431 -0.06089 -0.07292 -0.06089 -0.07269 C -0.06041 -0.04792 -0.06234 -0.05672 -0.05929 -0.04514 C -0.05881 -0.04283 -0.05833 -0.0382 -0.05721 -0.03611 C -0.05657 -0.03449 -0.05256 -0.03473 -0.05368 -0.03334 C -0.054 -0.03287 -0.05705 -0.03449 -0.05785 -0.03473 C -0.05849 -0.03611 -0.06025 -0.03658 -0.06041 -0.0382 C -0.06089 -0.04213 -0.06009 -0.04676 -0.05721 -0.04792 C -0.05352 -0.05301 -0.0492 -0.05486 -0.04375 -0.05625 C -0.03589 -0.05579 -0.03525 -0.05602 -0.02964 -0.05417 C -0.02788 -0.05255 -0.02644 -0.05232 -0.025 -0.05 C -0.02436 -0.04861 -0.02355 -0.04723 -0.02291 -0.04584 C -0.02259 -0.04514 -0.02179 -0.04375 -0.02179 -0.04352 C -0.02211 -0.04213 -0.02131 -0.03982 -0.02243 -0.03889 C -0.02323 -0.03797 -0.02548 -0.04028 -0.02548 -0.04005 C -0.02676 -0.0419 -0.02724 -0.04398 -0.02868 -0.04514 C -0.03173 -0.04792 -0.03638 -0.04954 -0.04006 -0.05 C -0.04246 -0.05209 -0.04391 -0.05116 -0.04583 -0.04861 C -0.04663 -0.04491 -0.04679 -0.0419 -0.04423 -0.03959 C -0.04214 -0.03102 -0.04263 -0.03102 -0.04839 -0.03195 C -0.0524 -0.03727 -0.05224 -0.04607 -0.05368 -0.05278 C -0.05432 -0.05648 -0.05513 -0.06389 -0.05513 -0.06366 C -0.05464 -0.07685 -0.05432 -0.09005 -0.05625 -0.10278 C -0.05593 -0.11065 -0.05593 -0.11875 -0.05416 -0.12639 C -0.05384 -0.12801 -0.05208 -0.13241 -0.05208 -0.13403 C -0.05176 -0.14098 -0.05208 -0.14792 -0.05208 -0.15486 " pathEditMode="relative" rAng="0" ptsTypes="AAAAAAAAAAAAAAAAAAAAAAAAAAAAAAAAAAAA">
                                      <p:cBhvr>
                                        <p:cTn id="6" dur="1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13" y="-775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6 2.96296E-6 C -0.00096 -0.00348 -0.00224 -0.00718 -0.00384 -0.01042 C -0.00513 -0.01783 -0.00753 -0.02523 -0.00849 -0.03264 C -0.00913 -0.03704 -0.00897 -0.04074 -0.01105 -0.04445 C -0.01202 -0.04885 -0.0125 -0.05394 -0.01426 -0.05764 C -0.01586 -0.06783 -0.01843 -0.07824 -0.02676 -0.08195 C -0.02852 -0.08426 -0.02772 -0.08403 -0.0298 -0.08473 C -0.03125 -0.08519 -0.03397 -0.08611 -0.03397 -0.08588 C -0.04214 -0.08588 -0.05064 -0.0875 -0.05849 -0.08403 C -0.06025 -0.08172 -0.06234 -0.08056 -0.06426 -0.07848 C -0.06522 -0.07246 -0.06362 -0.0669 -0.06266 -0.06111 C -0.06121 -0.05255 -0.06218 -0.04306 -0.05593 -0.0375 C -0.05609 -0.03635 -0.05577 -0.03496 -0.05641 -0.03403 C -0.05769 -0.03241 -0.06105 -0.0375 -0.06105 -0.03727 C -0.06234 -0.03982 -0.0625 -0.0419 -0.06314 -0.04445 C -0.0625 -0.04815 -0.06202 -0.05047 -0.05945 -0.05278 C -0.05833 -0.05787 -0.05432 -0.05949 -0.05064 -0.06111 C -0.04711 -0.06088 -0.04343 -0.06088 -0.03974 -0.06042 C -0.03718 -0.06019 -0.03573 -0.05648 -0.03349 -0.05556 C -0.03141 -0.05139 -0.03365 -0.0551 -0.03045 -0.05278 C -0.02932 -0.05209 -0.02724 -0.05 -0.02724 -0.04977 C -0.02564 -0.04676 -0.02452 -0.04723 -0.02307 -0.04306 C -0.02259 -0.04167 -0.02211 -0.03889 -0.02211 -0.03866 C -0.02227 -0.03496 -0.02115 -0.0294 -0.02355 -0.02709 C -0.02452 -0.02616 -0.02676 -0.0257 -0.02676 -0.02547 C -0.03141 -0.02616 -0.03141 -0.02523 -0.03461 -0.02778 C -0.03557 -0.02871 -0.03766 -0.03056 -0.03766 -0.03033 C -0.0415 -0.03797 -0.03846 -0.04746 -0.04599 -0.0507 C -0.05192 -0.04954 -0.05096 -0.05093 -0.05176 -0.04167 C -0.05977 -0.04514 -0.0548 -0.04167 -0.05545 -0.0632 C -0.05977 -0.05556 -0.05545 -0.04445 -0.0532 -0.03611 C -0.05416 -0.01736 -0.05513 0.00139 -0.05641 0.02014 C -0.05625 0.03009 -0.05833 0.04398 -0.05224 0.05208 C -0.05112 0.0574 -0.04871 0.0669 -0.04439 0.06875 C -0.0423 0.07245 -0.0423 0.07639 -0.03926 0.07916 C -0.0391 0.08055 -0.03894 0.08194 -0.03862 0.08333 C -0.0383 0.08472 -0.03766 0.0875 -0.03766 0.08773 C -0.03798 0.10231 -0.03782 0.11967 -0.04439 0.13264 C -0.04631 0.14282 -0.04311 0.15324 -0.04295 0.16319 C -0.04263 0.17176 -0.04295 0.18032 -0.04295 0.18889 " pathEditMode="relative" rAng="0" ptsTypes="AAAAAAAAAAAAAAAAAAAAAAAAAAAAAAAAAAAAAAAA">
                                      <p:cBhvr>
                                        <p:cTn id="8" dur="1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21" y="511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6 -0.0007 C -0.0016 -0.00625 -0.00176 -0.01366 -0.00384 -0.01875 C -0.00593 -0.02385 -0.00785 -0.02523 -0.00849 -0.03125 C -0.00961 -0.04005 -0.01234 -0.04931 -0.01586 -0.05695 C -0.01682 -0.06389 -0.01763 -0.07107 -0.01939 -0.07778 C -0.02003 -0.07963 -0.02067 -0.08334 -0.02211 -0.08403 C -0.02468 -0.08519 -0.02708 -0.08611 -0.02932 -0.0882 C -0.04134 -0.08773 -0.04743 -0.09005 -0.05641 -0.08611 C -0.05865 -0.0838 -0.0617 -0.08172 -0.06314 -0.07848 C -0.06394 -0.07709 -0.06522 -0.07431 -0.06522 -0.07408 C -0.0649 -0.06459 -0.06522 -0.06019 -0.0617 -0.05278 C -0.06089 -0.04885 -0.05929 -0.04491 -0.05849 -0.04098 C -0.05849 -0.04074 -0.05721 -0.03588 -0.05689 -0.03473 C -0.05673 -0.03403 -0.05641 -0.03264 -0.05641 -0.03241 C -0.06041 -0.03079 -0.06186 -0.03704 -0.06314 -0.04098 C -0.06362 -0.04236 -0.06426 -0.04514 -0.06426 -0.04491 C -0.06314 -0.05718 -0.05785 -0.05672 -0.04968 -0.05764 C -0.04487 -0.05926 -0.04166 -0.0588 -0.0367 -0.05834 C -0.03189 -0.05417 -0.02852 -0.05047 -0.02516 -0.04445 C -0.02355 -0.04167 -0.0242 -0.04236 -0.02307 -0.0382 C -0.02291 -0.0375 -0.02259 -0.03611 -0.02259 -0.03588 C -0.02307 -0.02871 -0.02227 -0.02709 -0.02724 -0.0257 C -0.03461 -0.02685 -0.03205 -0.02732 -0.03605 -0.03264 C -0.03638 -0.03519 -0.03766 -0.04028 -0.03766 -0.04005 C -0.03814 -0.04792 -0.03798 -0.05371 -0.04391 -0.05625 C -0.05 -0.05533 -0.05448 -0.05764 -0.05641 -0.05 C -0.05625 -0.04908 -0.05625 -0.04792 -0.05593 -0.04723 C -0.054 -0.04375 -0.05176 -0.04306 -0.05064 -0.03889 C -0.05048 -0.0382 -0.04968 -0.03704 -0.05016 -0.03681 C -0.05064 -0.03658 -0.05368 -0.03797 -0.05432 -0.0382 C -0.05513 -0.04051 -0.05641 -0.04514 -0.05641 -0.04491 C -0.05721 -0.05787 -0.06041 -0.07176 -0.05016 -0.07639 C -0.03109 -0.07523 -0.04631 -0.07732 -0.03509 -0.07361 C -0.03189 -0.07246 -0.03365 -0.07315 -0.0298 -0.07153 C -0.02932 -0.0713 -0.02836 -0.07084 -0.02836 -0.0706 C -0.02628 -0.06806 -0.02388 -0.06667 -0.02147 -0.06459 C -0.02099 -0.06412 -0.02003 -0.0632 -0.02003 -0.06297 C -0.01939 -0.06088 -0.01795 -0.05926 -0.0173 -0.05695 C -0.01634 -0.05278 -0.01554 -0.04746 -0.01378 -0.04375 C -0.01234 -0.03658 -0.01234 -0.02824 -0.01057 -0.02153 C -0.00977 -0.01343 -0.00769 -0.00556 -0.00545 0.00208 C -0.0048 0.00671 -0.00384 0.01458 -0.00272 0.01875 C -0.0024 0.02014 -0.00176 0.02291 -0.00176 0.02315 C -0.00064 0.03379 -0.00048 0.05069 -0.00593 0.06041 C -0.00609 0.06273 -0.00641 0.06736 -0.00641 0.06759 " pathEditMode="relative" rAng="0" ptsTypes="AAAAAAAAAAAAAAAAAAAAAAAAAAAAAAAAAAAAAAAAAAAAA">
                                      <p:cBhvr>
                                        <p:cTn id="10" dur="1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53" y="-995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  <p:bldLst>
      <p:bldP spid="17" grpId="0" animBg="1"/>
      <p:bldP spid="18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6C5E039-E422-4C34-BA81-A34772D3F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6</a:t>
            </a:fld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DC84E8C-A9EB-4D91-99B0-09DAF5BCCEF3}"/>
              </a:ext>
            </a:extLst>
          </p:cNvPr>
          <p:cNvSpPr txBox="1"/>
          <p:nvPr/>
        </p:nvSpPr>
        <p:spPr>
          <a:xfrm>
            <a:off x="287604" y="1554693"/>
            <a:ext cx="93307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Contraste, pondération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Principe du contraste en IRM</a:t>
            </a:r>
          </a:p>
          <a:p>
            <a:pPr marL="971550" lvl="1" indent="-514350">
              <a:buAutoNum type="alphaLcPeriod"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Rappel sur les séquences : TE, TR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Rappel sur la relaxation du signal : T1, T2</a:t>
            </a:r>
          </a:p>
          <a:p>
            <a:pPr marL="971550" lvl="1" indent="-514350">
              <a:buFontTx/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Rappel sur la réception du signal et séquences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Pondérations T1, T2, DP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Autres contrastes : inversion récupération / suppression de la graisse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76032A9-F60B-4BCB-B2B8-F68D636CB31D}"/>
              </a:ext>
            </a:extLst>
          </p:cNvPr>
          <p:cNvSpPr txBox="1"/>
          <p:nvPr/>
        </p:nvSpPr>
        <p:spPr>
          <a:xfrm>
            <a:off x="287604" y="3748048"/>
            <a:ext cx="933079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fr-FR" sz="20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Rehaussement de contraste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 de l’injection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Principe de fonctionnement du rehaussement de contraste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Agents paramagnétiques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Agents </a:t>
            </a:r>
            <a:r>
              <a:rPr lang="fr-FR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superparamagnétiques</a:t>
            </a:r>
            <a:endParaRPr lang="fr-FR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Autres produits de contraste</a:t>
            </a:r>
          </a:p>
        </p:txBody>
      </p:sp>
    </p:spTree>
    <p:extLst>
      <p:ext uri="{BB962C8B-B14F-4D97-AF65-F5344CB8AC3E}">
        <p14:creationId xmlns:p14="http://schemas.microsoft.com/office/powerpoint/2010/main" val="416955002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6C5E039-E422-4C34-BA81-A34772D3F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60</a:t>
            </a:fld>
            <a:endParaRPr lang="fr-FR" dirty="0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AAC124FD-146D-4404-92F5-37211F656E07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Principe de fonctionnement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15" name="Text Box 9">
            <a:extLst>
              <a:ext uri="{FF2B5EF4-FFF2-40B4-BE49-F238E27FC236}">
                <a16:creationId xmlns:a16="http://schemas.microsoft.com/office/drawing/2014/main" id="{28D2593D-D7F9-49CE-9115-E2B8E5BDF1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486" y="1090280"/>
            <a:ext cx="905986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4447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019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3591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1635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 eaLnBrk="0" hangingPunct="0"/>
            <a:r>
              <a:rPr lang="fr-FR" altLang="en-US" dirty="0">
                <a:solidFill>
                  <a:srgbClr val="4F81B8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Injection par voie intraveineuse de produit de contraste</a:t>
            </a:r>
          </a:p>
          <a:p>
            <a:pPr defTabSz="914400" eaLnBrk="0" hangingPunct="0"/>
            <a:r>
              <a:rPr lang="fr-FR" altLang="en-US" dirty="0">
                <a:solidFill>
                  <a:srgbClr val="4F81B8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Étude de la fonction ou d’un métabolisme augmenté</a:t>
            </a:r>
            <a:endParaRPr lang="fr-FR" altLang="en-US" dirty="0">
              <a:latin typeface="Arial" panose="020B0604020202020204" pitchFamily="34" charset="0"/>
              <a:sym typeface="Wingdings" panose="05000000000000000000" pitchFamily="2" charset="2"/>
            </a:endParaRPr>
          </a:p>
        </p:txBody>
      </p:sp>
      <p:pic>
        <p:nvPicPr>
          <p:cNvPr id="16" name="media6">
            <a:hlinkClick r:id="" action="ppaction://media"/>
            <a:extLst>
              <a:ext uri="{FF2B5EF4-FFF2-40B4-BE49-F238E27FC236}">
                <a16:creationId xmlns:a16="http://schemas.microsoft.com/office/drawing/2014/main" id="{F0357435-6337-40EC-A5D4-8C3BE49D8FA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1963" y="2105678"/>
            <a:ext cx="3087163" cy="4244849"/>
          </a:xfrm>
          <a:prstGeom prst="rect">
            <a:avLst/>
          </a:prstGeom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id="{9068953A-7A34-4EEE-AD19-AA1A6B312C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08650" y="3366078"/>
            <a:ext cx="3735387" cy="220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" name="AutoShape 3">
            <a:extLst>
              <a:ext uri="{FF2B5EF4-FFF2-40B4-BE49-F238E27FC236}">
                <a16:creationId xmlns:a16="http://schemas.microsoft.com/office/drawing/2014/main" id="{3E4D988F-2E1A-4AD2-B0F6-30DCDC6D2D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2947" y="3973081"/>
            <a:ext cx="844550" cy="431800"/>
          </a:xfrm>
          <a:prstGeom prst="rightArrow">
            <a:avLst>
              <a:gd name="adj1" fmla="val 50000"/>
              <a:gd name="adj2" fmla="val 48897"/>
            </a:avLst>
          </a:prstGeom>
          <a:gradFill rotWithShape="1">
            <a:gsLst>
              <a:gs pos="0">
                <a:srgbClr val="4F81BD"/>
              </a:gs>
              <a:gs pos="100000">
                <a:srgbClr val="4F81BD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ysClr val="window" lastClr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000" b="0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914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66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9866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6C5E039-E422-4C34-BA81-A34772D3F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61</a:t>
            </a:fld>
            <a:endParaRPr lang="fr-FR" dirty="0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AAC124FD-146D-4404-92F5-37211F656E07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Principe de fonctionnement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F5E17FED-0F18-4A74-8A4D-7D1ABBD0B37B}"/>
              </a:ext>
            </a:extLst>
          </p:cNvPr>
          <p:cNvSpPr txBox="1">
            <a:spLocks/>
          </p:cNvSpPr>
          <p:nvPr/>
        </p:nvSpPr>
        <p:spPr>
          <a:xfrm>
            <a:off x="22236" y="1175811"/>
            <a:ext cx="9704568" cy="513455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r>
              <a:rPr lang="fr-FR" sz="2000" b="0" kern="0" dirty="0">
                <a:ea typeface="ＭＳ Ｐゴシック"/>
              </a:rPr>
              <a:t>Agents paramagnétiques (effet T1 positif – faible concentration)</a:t>
            </a:r>
          </a:p>
          <a:p>
            <a:pPr lvl="1" indent="-342900">
              <a:buClr>
                <a:srgbClr val="00A7F2"/>
              </a:buClr>
              <a:buFont typeface="Wingdings" panose="05000000000000000000" pitchFamily="2" charset="2"/>
              <a:buChar char="§"/>
              <a:defRPr/>
            </a:pPr>
            <a:r>
              <a:rPr lang="fr-FR" sz="1600" kern="0" dirty="0">
                <a:ea typeface="ＭＳ Ｐゴシック"/>
              </a:rPr>
              <a:t>Noms commerciaux :</a:t>
            </a:r>
          </a:p>
          <a:p>
            <a:pPr lvl="2" indent="-342900">
              <a:buClr>
                <a:srgbClr val="00A7F2"/>
              </a:buClr>
              <a:buFont typeface="Arial" panose="020B0604020202020204" pitchFamily="34" charset="0"/>
              <a:buChar char="•"/>
              <a:defRPr/>
            </a:pPr>
            <a:r>
              <a:rPr lang="fr-FR" sz="1400" kern="0" dirty="0" err="1">
                <a:ea typeface="ＭＳ Ｐゴシック"/>
              </a:rPr>
              <a:t>Dotarem</a:t>
            </a:r>
            <a:r>
              <a:rPr lang="fr-FR" sz="1400" kern="0" dirty="0">
                <a:ea typeface="ＭＳ Ｐゴシック"/>
              </a:rPr>
              <a:t> (Gd-DOTA)</a:t>
            </a:r>
          </a:p>
          <a:p>
            <a:pPr lvl="2" indent="-342900">
              <a:buClr>
                <a:srgbClr val="00A7F2"/>
              </a:buClr>
              <a:buFont typeface="Arial" panose="020B0604020202020204" pitchFamily="34" charset="0"/>
              <a:buChar char="•"/>
              <a:defRPr/>
            </a:pPr>
            <a:r>
              <a:rPr lang="fr-FR" sz="1400" kern="0" dirty="0" err="1">
                <a:ea typeface="ＭＳ Ｐゴシック"/>
              </a:rPr>
              <a:t>Eovist</a:t>
            </a:r>
            <a:r>
              <a:rPr lang="fr-FR" sz="1400" kern="0" dirty="0">
                <a:ea typeface="ＭＳ Ｐゴシック"/>
              </a:rPr>
              <a:t> (Gd-EOB-DTPA)</a:t>
            </a:r>
          </a:p>
          <a:p>
            <a:pPr lvl="2" indent="-342900">
              <a:buClr>
                <a:srgbClr val="00A7F2"/>
              </a:buClr>
              <a:buFont typeface="Arial" panose="020B0604020202020204" pitchFamily="34" charset="0"/>
              <a:buChar char="•"/>
              <a:defRPr/>
            </a:pPr>
            <a:r>
              <a:rPr lang="fr-FR" sz="1400" kern="0" dirty="0" err="1">
                <a:ea typeface="ＭＳ Ｐゴシック"/>
              </a:rPr>
              <a:t>Multihance</a:t>
            </a:r>
            <a:r>
              <a:rPr lang="fr-FR" sz="1400" kern="0" dirty="0">
                <a:ea typeface="ＭＳ Ｐゴシック"/>
              </a:rPr>
              <a:t> (Gd-BOPTA) </a:t>
            </a:r>
            <a:r>
              <a:rPr lang="fr-FR" sz="1400" kern="0" dirty="0">
                <a:ea typeface="ＭＳ Ｐゴシック"/>
                <a:sym typeface="Wingdings" panose="05000000000000000000" pitchFamily="2" charset="2"/>
              </a:rPr>
              <a:t> juste pour le foie</a:t>
            </a:r>
            <a:endParaRPr lang="fr-FR" sz="1400" kern="0" dirty="0">
              <a:ea typeface="ＭＳ Ｐゴシック"/>
            </a:endParaRPr>
          </a:p>
          <a:p>
            <a:pPr lvl="2" indent="-342900">
              <a:buClr>
                <a:srgbClr val="00A7F2"/>
              </a:buClr>
              <a:buFont typeface="Arial" panose="020B0604020202020204" pitchFamily="34" charset="0"/>
              <a:buChar char="•"/>
              <a:defRPr/>
            </a:pPr>
            <a:r>
              <a:rPr lang="fr-FR" sz="1400" kern="0" dirty="0">
                <a:ea typeface="ＭＳ Ｐゴシック"/>
              </a:rPr>
              <a:t>…</a:t>
            </a:r>
          </a:p>
          <a:p>
            <a:pPr marL="800100" lvl="2" indent="0">
              <a:buClr>
                <a:srgbClr val="00A7F2"/>
              </a:buClr>
              <a:buNone/>
              <a:defRPr/>
            </a:pPr>
            <a:endParaRPr lang="fr-FR" sz="1200" b="1" kern="0" dirty="0">
              <a:ea typeface="ＭＳ Ｐゴシック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endParaRPr lang="fr-FR" sz="2000" kern="0" dirty="0">
              <a:ea typeface="ＭＳ Ｐゴシック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endParaRPr lang="fr-FR" sz="2000" kern="0" dirty="0">
              <a:ea typeface="ＭＳ Ｐゴシック"/>
            </a:endParaRPr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id="{01F0B6B3-409C-4B9D-8EB9-5E23273F74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l="3030" t="920" r="3030"/>
          <a:stretch>
            <a:fillRect/>
          </a:stretch>
        </p:blipFill>
        <p:spPr bwMode="auto">
          <a:xfrm rot="16200000">
            <a:off x="3173685" y="747693"/>
            <a:ext cx="2232248" cy="775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15" descr="Résultat de recherche d'images pour &quot;dotarem&quot;">
            <a:extLst>
              <a:ext uri="{FF2B5EF4-FFF2-40B4-BE49-F238E27FC236}">
                <a16:creationId xmlns:a16="http://schemas.microsoft.com/office/drawing/2014/main" id="{53459720-0BDE-4857-9FC5-A7B6EF322F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20712" y="1715990"/>
            <a:ext cx="1224136" cy="1224136"/>
          </a:xfrm>
          <a:prstGeom prst="rect">
            <a:avLst/>
          </a:prstGeom>
          <a:noFill/>
        </p:spPr>
      </p:pic>
      <p:pic>
        <p:nvPicPr>
          <p:cNvPr id="15" name="Picture 2" descr="http://img.medscapestatic.com/pi/features/drugdirectory/octupdate/MIP01882.jpg">
            <a:extLst>
              <a:ext uri="{FF2B5EF4-FFF2-40B4-BE49-F238E27FC236}">
                <a16:creationId xmlns:a16="http://schemas.microsoft.com/office/drawing/2014/main" id="{65566B58-BF90-41B9-A75A-B75A490859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 l="54309"/>
          <a:stretch>
            <a:fillRect/>
          </a:stretch>
        </p:blipFill>
        <p:spPr bwMode="auto">
          <a:xfrm>
            <a:off x="8038464" y="1639943"/>
            <a:ext cx="792088" cy="1300183"/>
          </a:xfrm>
          <a:prstGeom prst="rect">
            <a:avLst/>
          </a:prstGeom>
          <a:noFill/>
        </p:spPr>
      </p:pic>
      <p:sp>
        <p:nvSpPr>
          <p:cNvPr id="2" name="Signe de multiplication 1">
            <a:extLst>
              <a:ext uri="{FF2B5EF4-FFF2-40B4-BE49-F238E27FC236}">
                <a16:creationId xmlns:a16="http://schemas.microsoft.com/office/drawing/2014/main" id="{097BC17A-26A4-4AE1-A4C5-23D1E2BF769F}"/>
              </a:ext>
            </a:extLst>
          </p:cNvPr>
          <p:cNvSpPr/>
          <p:nvPr/>
        </p:nvSpPr>
        <p:spPr>
          <a:xfrm>
            <a:off x="8078656" y="3806850"/>
            <a:ext cx="193350" cy="302433"/>
          </a:xfrm>
          <a:prstGeom prst="mathMultiply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Signe de multiplication 15">
            <a:extLst>
              <a:ext uri="{FF2B5EF4-FFF2-40B4-BE49-F238E27FC236}">
                <a16:creationId xmlns:a16="http://schemas.microsoft.com/office/drawing/2014/main" id="{823B2CB2-3231-4E92-B158-49CE74A637B9}"/>
              </a:ext>
            </a:extLst>
          </p:cNvPr>
          <p:cNvSpPr/>
          <p:nvPr/>
        </p:nvSpPr>
        <p:spPr>
          <a:xfrm>
            <a:off x="8158325" y="4604654"/>
            <a:ext cx="193350" cy="302433"/>
          </a:xfrm>
          <a:prstGeom prst="mathMultiply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041813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6C5E039-E422-4C34-BA81-A34772D3F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62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AAC124FD-146D-4404-92F5-37211F656E07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Principe de fonctionnement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F5E17FED-0F18-4A74-8A4D-7D1ABBD0B37B}"/>
              </a:ext>
            </a:extLst>
          </p:cNvPr>
          <p:cNvSpPr txBox="1">
            <a:spLocks/>
          </p:cNvSpPr>
          <p:nvPr/>
        </p:nvSpPr>
        <p:spPr>
          <a:xfrm>
            <a:off x="22236" y="1175811"/>
            <a:ext cx="9704568" cy="513455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r>
              <a:rPr lang="fr-FR" sz="2000" b="0" kern="0" dirty="0">
                <a:ea typeface="ＭＳ Ｐゴシック"/>
              </a:rPr>
              <a:t>Agents paramagnétiques (effet T1 positif – faible concentration)</a:t>
            </a:r>
          </a:p>
          <a:p>
            <a:pPr lvl="1" indent="-342900">
              <a:buClr>
                <a:srgbClr val="00A7F2"/>
              </a:buClr>
              <a:buFont typeface="Wingdings" panose="05000000000000000000" pitchFamily="2" charset="2"/>
              <a:buChar char="§"/>
              <a:defRPr/>
            </a:pPr>
            <a:r>
              <a:rPr lang="fr-FR" sz="1800" kern="0" dirty="0">
                <a:ea typeface="ＭＳ Ｐゴシック"/>
              </a:rPr>
              <a:t>En pratique </a:t>
            </a:r>
            <a:r>
              <a:rPr lang="fr-FR" sz="1600" kern="0" dirty="0">
                <a:ea typeface="ＭＳ Ｐゴシック"/>
              </a:rPr>
              <a:t>: </a:t>
            </a:r>
            <a:endParaRPr lang="fr-FR" sz="2000" kern="0" dirty="0">
              <a:ea typeface="ＭＳ Ｐゴシック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endParaRPr lang="fr-FR" sz="2000" kern="0" dirty="0">
              <a:ea typeface="ＭＳ Ｐゴシック"/>
            </a:endParaRPr>
          </a:p>
        </p:txBody>
      </p:sp>
      <p:pic>
        <p:nvPicPr>
          <p:cNvPr id="7" name="Picture 2" descr="Résultat de recherche d'images pour &quot;Injecteur IRM&quot;">
            <a:extLst>
              <a:ext uri="{FF2B5EF4-FFF2-40B4-BE49-F238E27FC236}">
                <a16:creationId xmlns:a16="http://schemas.microsoft.com/office/drawing/2014/main" id="{19D70D7C-6119-4DDF-9E32-B75A98DCD2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8298" y="2565698"/>
            <a:ext cx="1260140" cy="2520280"/>
          </a:xfrm>
          <a:prstGeom prst="rect">
            <a:avLst/>
          </a:prstGeom>
          <a:noFill/>
        </p:spPr>
      </p:pic>
      <p:pic>
        <p:nvPicPr>
          <p:cNvPr id="8" name="Picture 6" descr="http://www.performancemedicalgroup.com/images/stories/virtuemart/product/medrad_spectris_solaris_ep_mr6.jpg">
            <a:extLst>
              <a:ext uri="{FF2B5EF4-FFF2-40B4-BE49-F238E27FC236}">
                <a16:creationId xmlns:a16="http://schemas.microsoft.com/office/drawing/2014/main" id="{067593C6-AE68-45F9-9ECC-F17F138BA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4442" y="2781722"/>
            <a:ext cx="3106226" cy="2376264"/>
          </a:xfrm>
          <a:prstGeom prst="rect">
            <a:avLst/>
          </a:prstGeom>
          <a:noFill/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E7B09FF-511C-4622-AFF3-28E62E4A6EC6}"/>
              </a:ext>
            </a:extLst>
          </p:cNvPr>
          <p:cNvSpPr/>
          <p:nvPr/>
        </p:nvSpPr>
        <p:spPr>
          <a:xfrm>
            <a:off x="4953000" y="3077302"/>
            <a:ext cx="3793731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* Dose: 0.03 - 0.2 mM/kg</a:t>
            </a:r>
          </a:p>
          <a:p>
            <a:r>
              <a:rPr lang="fr-FR" dirty="0"/>
              <a:t>Effet T1 uniquement sur tissu d’intérêt</a:t>
            </a:r>
          </a:p>
          <a:p>
            <a:r>
              <a:rPr lang="fr-FR" dirty="0"/>
              <a:t>Effet T2 dans zones d’excrétion rénale</a:t>
            </a:r>
          </a:p>
          <a:p>
            <a:endParaRPr lang="fr-FR" dirty="0"/>
          </a:p>
          <a:p>
            <a:r>
              <a:rPr lang="fr-FR" dirty="0"/>
              <a:t>* Débit : 3 – 6 </a:t>
            </a:r>
            <a:r>
              <a:rPr lang="fr-FR" dirty="0" err="1"/>
              <a:t>mL</a:t>
            </a:r>
            <a:r>
              <a:rPr lang="fr-FR" dirty="0"/>
              <a:t>/s </a:t>
            </a:r>
          </a:p>
        </p:txBody>
      </p:sp>
    </p:spTree>
    <p:extLst>
      <p:ext uri="{BB962C8B-B14F-4D97-AF65-F5344CB8AC3E}">
        <p14:creationId xmlns:p14="http://schemas.microsoft.com/office/powerpoint/2010/main" val="229345801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6C5E039-E422-4C34-BA81-A34772D3F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63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AAC124FD-146D-4404-92F5-37211F656E07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Principe de fonctionnement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F5E17FED-0F18-4A74-8A4D-7D1ABBD0B37B}"/>
              </a:ext>
            </a:extLst>
          </p:cNvPr>
          <p:cNvSpPr txBox="1">
            <a:spLocks/>
          </p:cNvSpPr>
          <p:nvPr/>
        </p:nvSpPr>
        <p:spPr>
          <a:xfrm>
            <a:off x="22236" y="1175811"/>
            <a:ext cx="9704568" cy="513455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r>
              <a:rPr lang="fr-FR" sz="2000" b="0" kern="0" dirty="0">
                <a:ea typeface="ＭＳ Ｐゴシック"/>
              </a:rPr>
              <a:t>Agents paramagnétiques (effet T1 positif – faible concentration)</a:t>
            </a:r>
          </a:p>
          <a:p>
            <a:pPr lvl="1" indent="-342900">
              <a:buClr>
                <a:srgbClr val="00A7F2"/>
              </a:buClr>
              <a:buFont typeface="Wingdings" panose="05000000000000000000" pitchFamily="2" charset="2"/>
              <a:buChar char="§"/>
              <a:defRPr/>
            </a:pPr>
            <a:r>
              <a:rPr lang="fr-FR" sz="1800" kern="0" dirty="0">
                <a:ea typeface="ＭＳ Ｐゴシック"/>
              </a:rPr>
              <a:t>Angiographie par IRM</a:t>
            </a:r>
            <a:endParaRPr lang="fr-FR" sz="2000" kern="0" dirty="0">
              <a:ea typeface="ＭＳ Ｐゴシック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endParaRPr lang="fr-FR" sz="2000" kern="0" dirty="0">
              <a:ea typeface="ＭＳ Ｐゴシック"/>
            </a:endParaRPr>
          </a:p>
        </p:txBody>
      </p:sp>
      <p:pic>
        <p:nvPicPr>
          <p:cNvPr id="9" name="Picture 6" descr="e10384aa">
            <a:extLst>
              <a:ext uri="{FF2B5EF4-FFF2-40B4-BE49-F238E27FC236}">
                <a16:creationId xmlns:a16="http://schemas.microsoft.com/office/drawing/2014/main" id="{A18ED733-348F-4B6D-97BF-0AE0008E24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lum bright="24000" contrast="24000"/>
          </a:blip>
          <a:srcRect l="21875" r="18750"/>
          <a:stretch>
            <a:fillRect/>
          </a:stretch>
        </p:blipFill>
        <p:spPr bwMode="auto">
          <a:xfrm>
            <a:off x="6324898" y="2388259"/>
            <a:ext cx="2153857" cy="407786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1" name="3RDSTA~1">
            <a:hlinkClick r:id="" action="ppaction://media"/>
            <a:extLst>
              <a:ext uri="{FF2B5EF4-FFF2-40B4-BE49-F238E27FC236}">
                <a16:creationId xmlns:a16="http://schemas.microsoft.com/office/drawing/2014/main" id="{7E5E22CF-C132-4010-BB85-8771BD4AD8C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260426" y="2565698"/>
            <a:ext cx="3816424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086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6C5E039-E422-4C34-BA81-A34772D3F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64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AAC124FD-146D-4404-92F5-37211F656E07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Principe de fonctionnement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F5E17FED-0F18-4A74-8A4D-7D1ABBD0B37B}"/>
              </a:ext>
            </a:extLst>
          </p:cNvPr>
          <p:cNvSpPr txBox="1">
            <a:spLocks/>
          </p:cNvSpPr>
          <p:nvPr/>
        </p:nvSpPr>
        <p:spPr>
          <a:xfrm>
            <a:off x="22236" y="1175811"/>
            <a:ext cx="9704568" cy="513455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r>
              <a:rPr lang="fr-FR" sz="2000" b="0" kern="0" dirty="0">
                <a:ea typeface="ＭＳ Ｐゴシック"/>
              </a:rPr>
              <a:t>Agents paramagnétiques (effet T1 positif – faible concentration)</a:t>
            </a:r>
          </a:p>
          <a:p>
            <a:pPr lvl="1" indent="-342900">
              <a:buClr>
                <a:srgbClr val="00A7F2"/>
              </a:buClr>
              <a:buFont typeface="Wingdings" panose="05000000000000000000" pitchFamily="2" charset="2"/>
              <a:buChar char="§"/>
              <a:defRPr/>
            </a:pPr>
            <a:r>
              <a:rPr lang="fr-FR" sz="1800" kern="0" dirty="0">
                <a:ea typeface="ＭＳ Ｐゴシック"/>
              </a:rPr>
              <a:t>Acquisition dynamique (IRM de perfusion)</a:t>
            </a:r>
            <a:endParaRPr lang="fr-FR" sz="2000" kern="0" dirty="0">
              <a:ea typeface="ＭＳ Ｐゴシック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endParaRPr lang="fr-FR" sz="2000" kern="0" dirty="0">
              <a:ea typeface="ＭＳ Ｐゴシック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57FE41B4-9376-4762-B78C-14EA5C1913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b="28984"/>
          <a:stretch>
            <a:fillRect/>
          </a:stretch>
        </p:blipFill>
        <p:spPr bwMode="auto">
          <a:xfrm>
            <a:off x="473346" y="2108514"/>
            <a:ext cx="4582874" cy="4111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8C244CA-6D1F-4F44-8BD5-13FCB06FEEE3}"/>
              </a:ext>
            </a:extLst>
          </p:cNvPr>
          <p:cNvSpPr txBox="1"/>
          <p:nvPr/>
        </p:nvSpPr>
        <p:spPr>
          <a:xfrm>
            <a:off x="6310365" y="3823472"/>
            <a:ext cx="32227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Paramètres semi-quantitatifs et quantitatifs</a:t>
            </a:r>
          </a:p>
        </p:txBody>
      </p:sp>
      <p:sp>
        <p:nvSpPr>
          <p:cNvPr id="8" name="Flèche : droite 7">
            <a:extLst>
              <a:ext uri="{FF2B5EF4-FFF2-40B4-BE49-F238E27FC236}">
                <a16:creationId xmlns:a16="http://schemas.microsoft.com/office/drawing/2014/main" id="{4D9EDB8D-03FD-4A9A-88FF-D0757A8210D7}"/>
              </a:ext>
            </a:extLst>
          </p:cNvPr>
          <p:cNvSpPr/>
          <p:nvPr/>
        </p:nvSpPr>
        <p:spPr>
          <a:xfrm>
            <a:off x="5265336" y="4079631"/>
            <a:ext cx="834013" cy="2411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688056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6C5E039-E422-4C34-BA81-A34772D3F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65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AAC124FD-146D-4404-92F5-37211F656E07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Principe de fonctionnement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F5E17FED-0F18-4A74-8A4D-7D1ABBD0B37B}"/>
              </a:ext>
            </a:extLst>
          </p:cNvPr>
          <p:cNvSpPr txBox="1">
            <a:spLocks/>
          </p:cNvSpPr>
          <p:nvPr/>
        </p:nvSpPr>
        <p:spPr>
          <a:xfrm>
            <a:off x="22236" y="1175811"/>
            <a:ext cx="9704568" cy="513455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r>
              <a:rPr lang="fr-FR" sz="2000" b="0" kern="0" dirty="0">
                <a:ea typeface="ＭＳ Ｐゴシック"/>
              </a:rPr>
              <a:t>Agents paramagnétiques (effet T1 positif – faible concentration)</a:t>
            </a:r>
          </a:p>
          <a:p>
            <a:pPr lvl="1" indent="-342900">
              <a:buClr>
                <a:srgbClr val="00A7F2"/>
              </a:buClr>
              <a:buFont typeface="Wingdings" panose="05000000000000000000" pitchFamily="2" charset="2"/>
              <a:buChar char="§"/>
              <a:defRPr/>
            </a:pPr>
            <a:r>
              <a:rPr lang="fr-FR" sz="1800" kern="0" dirty="0">
                <a:ea typeface="ＭＳ Ｐゴシック"/>
              </a:rPr>
              <a:t>Effet de la concentration : pas que T1 à forte concentration…</a:t>
            </a:r>
            <a:endParaRPr lang="fr-FR" sz="2000" kern="0" dirty="0">
              <a:ea typeface="ＭＳ Ｐゴシック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endParaRPr lang="fr-FR" sz="2000" kern="0" dirty="0">
              <a:ea typeface="ＭＳ Ｐゴシック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B8F68A9B-68AC-4B01-991B-40D3894262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l="49750"/>
          <a:stretch>
            <a:fillRect/>
          </a:stretch>
        </p:blipFill>
        <p:spPr bwMode="auto">
          <a:xfrm>
            <a:off x="2484562" y="2340149"/>
            <a:ext cx="4752528" cy="3342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5396885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6C5E039-E422-4C34-BA81-A34772D3F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66</a:t>
            </a:fld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0B5BAD8-CFB1-4061-B528-264EE48DCEF5}"/>
              </a:ext>
            </a:extLst>
          </p:cNvPr>
          <p:cNvSpPr txBox="1"/>
          <p:nvPr/>
        </p:nvSpPr>
        <p:spPr>
          <a:xfrm>
            <a:off x="287604" y="1434114"/>
            <a:ext cx="93307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r-FR" sz="20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Contraste, pondération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Principe du contraste en IRM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Rappel sur les séquences : TE, TR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Rappel sur la relaxation du signal : T1, T2</a:t>
            </a:r>
          </a:p>
          <a:p>
            <a:pPr marL="971550" lvl="1" indent="-514350">
              <a:buFontTx/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Rappel sur la réception du signal et séquences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Pondérations T1, T2, DP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Autres contrastes : inversion récupération / suppression de la graisse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2D3A22A-40BE-4B5D-9E00-B3A1E878A534}"/>
              </a:ext>
            </a:extLst>
          </p:cNvPr>
          <p:cNvSpPr txBox="1"/>
          <p:nvPr/>
        </p:nvSpPr>
        <p:spPr>
          <a:xfrm>
            <a:off x="287604" y="3627469"/>
            <a:ext cx="933079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Rehaussement de contraste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 de l’injection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Principe de fonctionnement du rehaussement de contraste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Agents paramagnétiques</a:t>
            </a:r>
          </a:p>
          <a:p>
            <a:pPr marL="971550" lvl="1" indent="-514350">
              <a:buAutoNum type="alphaLcPeriod"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Agents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superparamagnétiques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Autres produits de contraste</a:t>
            </a:r>
          </a:p>
        </p:txBody>
      </p:sp>
    </p:spTree>
    <p:extLst>
      <p:ext uri="{BB962C8B-B14F-4D97-AF65-F5344CB8AC3E}">
        <p14:creationId xmlns:p14="http://schemas.microsoft.com/office/powerpoint/2010/main" val="91176690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6C5E039-E422-4C34-BA81-A34772D3F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67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AAC124FD-146D-4404-92F5-37211F656E07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Principe de fonctionnement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F5E17FED-0F18-4A74-8A4D-7D1ABBD0B37B}"/>
              </a:ext>
            </a:extLst>
          </p:cNvPr>
          <p:cNvSpPr txBox="1">
            <a:spLocks/>
          </p:cNvSpPr>
          <p:nvPr/>
        </p:nvSpPr>
        <p:spPr>
          <a:xfrm>
            <a:off x="22236" y="1175811"/>
            <a:ext cx="9704568" cy="513455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r>
              <a:rPr lang="fr-FR" sz="2000" b="0" kern="0" dirty="0">
                <a:ea typeface="ＭＳ Ｐゴシック"/>
              </a:rPr>
              <a:t>Agents super-paramagnétiques </a:t>
            </a:r>
          </a:p>
          <a:p>
            <a:pPr lvl="1" indent="-342900">
              <a:buClr>
                <a:srgbClr val="00A7F2"/>
              </a:buClr>
              <a:buFont typeface="Wingdings" panose="05000000000000000000" pitchFamily="2" charset="2"/>
              <a:buChar char="§"/>
              <a:defRPr/>
            </a:pPr>
            <a:r>
              <a:rPr lang="fr-FR" sz="1800" b="0" kern="0" dirty="0">
                <a:ea typeface="ＭＳ Ｐゴシック"/>
              </a:rPr>
              <a:t>Principalement des particules de ferrite (</a:t>
            </a:r>
            <a:r>
              <a:rPr lang="fr-FR" sz="1800" b="0" kern="0" dirty="0" err="1">
                <a:ea typeface="ＭＳ Ｐゴシック"/>
              </a:rPr>
              <a:t>SuperParamagnetic</a:t>
            </a:r>
            <a:r>
              <a:rPr lang="fr-FR" sz="1800" b="0" kern="0" dirty="0">
                <a:ea typeface="ＭＳ Ｐゴシック"/>
              </a:rPr>
              <a:t> </a:t>
            </a:r>
            <a:r>
              <a:rPr lang="fr-FR" sz="1800" b="0" kern="0" dirty="0" err="1">
                <a:ea typeface="ＭＳ Ｐゴシック"/>
              </a:rPr>
              <a:t>Iron</a:t>
            </a:r>
            <a:r>
              <a:rPr lang="fr-FR" sz="1800" b="0" kern="0" dirty="0">
                <a:ea typeface="ＭＳ Ｐゴシック"/>
              </a:rPr>
              <a:t> Oxide SPIO et </a:t>
            </a:r>
            <a:r>
              <a:rPr lang="fr-FR" sz="1800" b="0" kern="0" dirty="0" err="1">
                <a:ea typeface="ＭＳ Ｐゴシック"/>
              </a:rPr>
              <a:t>UltraSmall</a:t>
            </a:r>
            <a:r>
              <a:rPr lang="fr-FR" sz="1800" b="0" kern="0" dirty="0">
                <a:ea typeface="ＭＳ Ｐゴシック"/>
              </a:rPr>
              <a:t> </a:t>
            </a:r>
            <a:r>
              <a:rPr lang="fr-FR" sz="1800" b="0" kern="0" dirty="0" err="1">
                <a:ea typeface="ＭＳ Ｐゴシック"/>
              </a:rPr>
              <a:t>Superparamagnetic</a:t>
            </a:r>
            <a:r>
              <a:rPr lang="fr-FR" sz="1800" b="0" kern="0" dirty="0">
                <a:ea typeface="ＭＳ Ｐゴシック"/>
              </a:rPr>
              <a:t> Oxide USPIO)</a:t>
            </a:r>
          </a:p>
          <a:p>
            <a:pPr lvl="1" indent="-342900">
              <a:buClr>
                <a:srgbClr val="00A7F2"/>
              </a:buClr>
              <a:buFont typeface="Wingdings" panose="05000000000000000000" pitchFamily="2" charset="2"/>
              <a:buChar char="§"/>
              <a:defRPr/>
            </a:pPr>
            <a:r>
              <a:rPr lang="fr-FR" sz="1800" b="0" kern="0" dirty="0">
                <a:ea typeface="ＭＳ Ｐゴシック"/>
              </a:rPr>
              <a:t>effet T2(*) (négatif) : diminution de temps T2 </a:t>
            </a:r>
            <a:r>
              <a:rPr lang="fr-FR" sz="1800" b="0" kern="0" dirty="0">
                <a:ea typeface="ＭＳ Ｐゴシック"/>
                <a:sym typeface="Wingdings" panose="05000000000000000000" pitchFamily="2" charset="2"/>
              </a:rPr>
              <a:t> </a:t>
            </a:r>
            <a:r>
              <a:rPr lang="fr-FR" sz="1800" b="0" kern="0" dirty="0">
                <a:ea typeface="ＭＳ Ｐゴシック"/>
              </a:rPr>
              <a:t>diminution du signal au niveau du tissu normal qui capte les particules d’oxyde de fer, contrairement aux zones avec envahissement métastatique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endParaRPr lang="fr-FR" sz="2000" kern="0" dirty="0">
              <a:ea typeface="ＭＳ Ｐゴシック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09A3BDD-A5B6-44CA-B5B3-A4EBB3658118}"/>
              </a:ext>
            </a:extLst>
          </p:cNvPr>
          <p:cNvGraphicFramePr>
            <a:graphicFrameLocks noGrp="1"/>
          </p:cNvGraphicFramePr>
          <p:nvPr/>
        </p:nvGraphicFramePr>
        <p:xfrm>
          <a:off x="1113071" y="5386546"/>
          <a:ext cx="6912768" cy="1315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1600" dirty="0"/>
                        <a:t>Nom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Nom commercial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Organe cible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Type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dirty="0"/>
                        <a:t>SPIO/USPIO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 err="1"/>
                        <a:t>Endorem</a:t>
                      </a:r>
                      <a:r>
                        <a:rPr lang="fr-FR" sz="1400" dirty="0"/>
                        <a:t>®</a:t>
                      </a:r>
                    </a:p>
                    <a:p>
                      <a:r>
                        <a:rPr lang="fr-FR" sz="1400" dirty="0" err="1"/>
                        <a:t>Feridex</a:t>
                      </a:r>
                      <a:r>
                        <a:rPr lang="fr-FR" sz="1400" dirty="0"/>
                        <a:t>®</a:t>
                      </a:r>
                    </a:p>
                    <a:p>
                      <a:r>
                        <a:rPr lang="fr-FR" sz="1400" dirty="0" err="1"/>
                        <a:t>Resovist</a:t>
                      </a:r>
                      <a:r>
                        <a:rPr lang="fr-FR" sz="1400" dirty="0"/>
                        <a:t>®</a:t>
                      </a:r>
                    </a:p>
                    <a:p>
                      <a:r>
                        <a:rPr lang="fr-FR" sz="1400" dirty="0" err="1"/>
                        <a:t>Cliavist</a:t>
                      </a:r>
                      <a:r>
                        <a:rPr lang="fr-FR" sz="1400" dirty="0"/>
                        <a:t>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Cellule de </a:t>
                      </a:r>
                      <a:r>
                        <a:rPr lang="fr-FR" sz="1400" dirty="0" err="1"/>
                        <a:t>Küpfer</a:t>
                      </a:r>
                      <a:r>
                        <a:rPr lang="fr-FR" sz="1400" baseline="0" dirty="0"/>
                        <a:t> (foie), ++ </a:t>
                      </a:r>
                      <a:br>
                        <a:rPr lang="fr-FR" sz="1400" baseline="0" dirty="0"/>
                      </a:br>
                      <a:r>
                        <a:rPr lang="fr-FR" sz="1400" baseline="0" dirty="0"/>
                        <a:t>rate, ganglions, </a:t>
                      </a:r>
                      <a:br>
                        <a:rPr lang="fr-FR" sz="1400" baseline="0" dirty="0"/>
                      </a:br>
                      <a:r>
                        <a:rPr lang="fr-FR" sz="1400" baseline="0" dirty="0"/>
                        <a:t>Moelle osseuse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Nano particule d’oxyde de fer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8" name="Groupe 7">
            <a:extLst>
              <a:ext uri="{FF2B5EF4-FFF2-40B4-BE49-F238E27FC236}">
                <a16:creationId xmlns:a16="http://schemas.microsoft.com/office/drawing/2014/main" id="{2BC9B7A3-CC80-4F1D-A725-438E9D6415FE}"/>
              </a:ext>
            </a:extLst>
          </p:cNvPr>
          <p:cNvGrpSpPr/>
          <p:nvPr/>
        </p:nvGrpSpPr>
        <p:grpSpPr>
          <a:xfrm>
            <a:off x="3368495" y="3035889"/>
            <a:ext cx="2401919" cy="2289820"/>
            <a:chOff x="2268538" y="2421682"/>
            <a:chExt cx="3345607" cy="3009900"/>
          </a:xfrm>
        </p:grpSpPr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7F661331-2798-4130-8941-0BEC390403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 l="51913"/>
            <a:stretch>
              <a:fillRect/>
            </a:stretch>
          </p:blipFill>
          <p:spPr bwMode="auto">
            <a:xfrm>
              <a:off x="2412554" y="2421682"/>
              <a:ext cx="3201591" cy="3009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23F0085-E25C-4FCD-AE28-406EE14668FB}"/>
                </a:ext>
              </a:extLst>
            </p:cNvPr>
            <p:cNvSpPr/>
            <p:nvPr/>
          </p:nvSpPr>
          <p:spPr>
            <a:xfrm>
              <a:off x="2268538" y="3141762"/>
              <a:ext cx="360040" cy="4320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54490986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6C5E039-E422-4C34-BA81-A34772D3F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68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AAC124FD-146D-4404-92F5-37211F656E07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Principe de fonctionnement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F5E17FED-0F18-4A74-8A4D-7D1ABBD0B37B}"/>
              </a:ext>
            </a:extLst>
          </p:cNvPr>
          <p:cNvSpPr txBox="1">
            <a:spLocks/>
          </p:cNvSpPr>
          <p:nvPr/>
        </p:nvSpPr>
        <p:spPr>
          <a:xfrm>
            <a:off x="22236" y="1175811"/>
            <a:ext cx="9704568" cy="513455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r>
              <a:rPr lang="fr-FR" sz="2000" b="0" kern="0" dirty="0">
                <a:ea typeface="ＭＳ Ｐゴシック"/>
              </a:rPr>
              <a:t>Agents super-paramagnétiques </a:t>
            </a:r>
          </a:p>
          <a:p>
            <a:pPr lvl="1" indent="-342900">
              <a:buClr>
                <a:srgbClr val="00A7F2"/>
              </a:buClr>
              <a:buFont typeface="Wingdings" panose="05000000000000000000" pitchFamily="2" charset="2"/>
              <a:buChar char="§"/>
              <a:defRPr/>
            </a:pPr>
            <a:r>
              <a:rPr lang="fr-FR" sz="2000" b="0" kern="0" dirty="0">
                <a:ea typeface="ＭＳ Ｐゴシック"/>
              </a:rPr>
              <a:t>En pratique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endParaRPr lang="fr-FR" sz="2000" kern="0" dirty="0">
              <a:ea typeface="ＭＳ Ｐゴシック"/>
            </a:endParaRPr>
          </a:p>
        </p:txBody>
      </p:sp>
      <p:pic>
        <p:nvPicPr>
          <p:cNvPr id="9" name="Picture 2" descr="superparamagnetism, ferrites, Feridex, ferumoxide, liver MRI">
            <a:extLst>
              <a:ext uri="{FF2B5EF4-FFF2-40B4-BE49-F238E27FC236}">
                <a16:creationId xmlns:a16="http://schemas.microsoft.com/office/drawing/2014/main" id="{461C0873-0025-4DC7-AEDC-00A41E1EB0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3400" y="2535814"/>
            <a:ext cx="3813275" cy="2736304"/>
          </a:xfrm>
          <a:prstGeom prst="rect">
            <a:avLst/>
          </a:prstGeom>
          <a:noFill/>
        </p:spPr>
      </p:pic>
      <p:pic>
        <p:nvPicPr>
          <p:cNvPr id="12" name="Picture 4" descr="https://www.researchgate.net/profile/Yves_Gossuin/publication/241068970/figure/fig1/AS:393255754715138@1470770886502/FIG-1-Liver-MR-images-before-and-after-administration-of-a-super-paramagnetic-contrast.png">
            <a:extLst>
              <a:ext uri="{FF2B5EF4-FFF2-40B4-BE49-F238E27FC236}">
                <a16:creationId xmlns:a16="http://schemas.microsoft.com/office/drawing/2014/main" id="{AC503DFE-018E-4267-857A-6F203A3A01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3920" y="2535814"/>
            <a:ext cx="3583306" cy="27443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2600345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6C5E039-E422-4C34-BA81-A34772D3F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69</a:t>
            </a:fld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0B5BAD8-CFB1-4061-B528-264EE48DCEF5}"/>
              </a:ext>
            </a:extLst>
          </p:cNvPr>
          <p:cNvSpPr txBox="1"/>
          <p:nvPr/>
        </p:nvSpPr>
        <p:spPr>
          <a:xfrm>
            <a:off x="287604" y="1434114"/>
            <a:ext cx="93307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r-FR" sz="20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Contraste, pondération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Principe du contraste en IRM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Rappel sur les séquences : TE, TR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Rappel sur la relaxation du signal : T1, T2</a:t>
            </a:r>
          </a:p>
          <a:p>
            <a:pPr marL="971550" lvl="1" indent="-514350">
              <a:buFontTx/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Rappel sur la réception du signal et séquences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Pondérations T1, T2, DP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Autres contrastes : inversion récupération / suppression de la graisse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2D3A22A-40BE-4B5D-9E00-B3A1E878A534}"/>
              </a:ext>
            </a:extLst>
          </p:cNvPr>
          <p:cNvSpPr txBox="1"/>
          <p:nvPr/>
        </p:nvSpPr>
        <p:spPr>
          <a:xfrm>
            <a:off x="287604" y="3627469"/>
            <a:ext cx="933079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Rehaussement de contraste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 de l’injection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Principe de fonctionnement du rehaussement de contraste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Agents paramagnétiques</a:t>
            </a:r>
          </a:p>
          <a:p>
            <a:pPr marL="971550" lvl="1" indent="-514350">
              <a:buAutoNum type="alphaLcPeriod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Agents </a:t>
            </a:r>
            <a:r>
              <a:rPr lang="fr-FR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superparamagnétiques</a:t>
            </a:r>
            <a:endParaRPr lang="fr-FR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1" indent="-514350">
              <a:buAutoNum type="alphaLcPeriod"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Autres produits de contraste</a:t>
            </a:r>
          </a:p>
        </p:txBody>
      </p:sp>
    </p:spTree>
    <p:extLst>
      <p:ext uri="{BB962C8B-B14F-4D97-AF65-F5344CB8AC3E}">
        <p14:creationId xmlns:p14="http://schemas.microsoft.com/office/powerpoint/2010/main" val="459215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6C5E039-E422-4C34-BA81-A34772D3F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7</a:t>
            </a:fld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84DD2B76-2E25-4D74-B323-1261F364E145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Rappel sur les séquences en IRM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49" name="Picture 3">
            <a:extLst>
              <a:ext uri="{FF2B5EF4-FFF2-40B4-BE49-F238E27FC236}">
                <a16:creationId xmlns:a16="http://schemas.microsoft.com/office/drawing/2014/main" id="{A80ECB7F-EB17-46D1-A566-495864C8C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01291" y="1899450"/>
            <a:ext cx="1700050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" name="Rectangle à coins arrondis 35">
            <a:extLst>
              <a:ext uri="{FF2B5EF4-FFF2-40B4-BE49-F238E27FC236}">
                <a16:creationId xmlns:a16="http://schemas.microsoft.com/office/drawing/2014/main" id="{0E6FDDB7-04D1-47D8-9FE9-F100990BF104}"/>
              </a:ext>
            </a:extLst>
          </p:cNvPr>
          <p:cNvSpPr/>
          <p:nvPr/>
        </p:nvSpPr>
        <p:spPr>
          <a:xfrm>
            <a:off x="179363" y="1920194"/>
            <a:ext cx="1581386" cy="1323899"/>
          </a:xfrm>
          <a:prstGeom prst="roundRect">
            <a:avLst/>
          </a:prstGeom>
          <a:blipFill rotWithShape="0">
            <a:blip r:embed="rId3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3" name="Forme libre 37">
            <a:extLst>
              <a:ext uri="{FF2B5EF4-FFF2-40B4-BE49-F238E27FC236}">
                <a16:creationId xmlns:a16="http://schemas.microsoft.com/office/drawing/2014/main" id="{F6D9684C-865F-4523-B134-3D1DAAC41E7C}"/>
              </a:ext>
            </a:extLst>
          </p:cNvPr>
          <p:cNvSpPr/>
          <p:nvPr/>
        </p:nvSpPr>
        <p:spPr>
          <a:xfrm>
            <a:off x="60205" y="3521708"/>
            <a:ext cx="1891001" cy="1098551"/>
          </a:xfrm>
          <a:custGeom>
            <a:avLst/>
            <a:gdLst>
              <a:gd name="connsiteX0" fmla="*/ 0 w 2584374"/>
              <a:gd name="connsiteY0" fmla="*/ 0 h 906232"/>
              <a:gd name="connsiteX1" fmla="*/ 2584374 w 2584374"/>
              <a:gd name="connsiteY1" fmla="*/ 0 h 906232"/>
              <a:gd name="connsiteX2" fmla="*/ 2584374 w 2584374"/>
              <a:gd name="connsiteY2" fmla="*/ 906232 h 906232"/>
              <a:gd name="connsiteX3" fmla="*/ 0 w 2584374"/>
              <a:gd name="connsiteY3" fmla="*/ 906232 h 906232"/>
              <a:gd name="connsiteX4" fmla="*/ 0 w 2584374"/>
              <a:gd name="connsiteY4" fmla="*/ 0 h 906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84374" h="906232">
                <a:moveTo>
                  <a:pt x="0" y="0"/>
                </a:moveTo>
                <a:lnTo>
                  <a:pt x="2584374" y="0"/>
                </a:lnTo>
                <a:lnTo>
                  <a:pt x="2584374" y="906232"/>
                </a:lnTo>
                <a:lnTo>
                  <a:pt x="0" y="90623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6464" tIns="156464" rIns="156464" bIns="0" numCol="1" spcCol="1270" anchor="t" anchorCtr="0">
            <a:noAutofit/>
          </a:bodyPr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b="1" kern="1200" dirty="0"/>
              <a:t>Champ statique </a:t>
            </a:r>
            <a:r>
              <a:rPr lang="fr-FR" kern="1200" dirty="0"/>
              <a:t>B</a:t>
            </a:r>
            <a:r>
              <a:rPr lang="fr-FR" kern="1200" baseline="-25000" dirty="0"/>
              <a:t>0</a:t>
            </a:r>
            <a:br>
              <a:rPr lang="fr-FR" kern="1200" baseline="-25000" dirty="0"/>
            </a:br>
            <a:r>
              <a:rPr lang="fr-FR" kern="1200" baseline="0" dirty="0"/>
              <a:t>(1,5T ou 3T)</a:t>
            </a:r>
          </a:p>
        </p:txBody>
      </p:sp>
      <p:sp>
        <p:nvSpPr>
          <p:cNvPr id="54" name="Rectangle à coins arrondis 38">
            <a:extLst>
              <a:ext uri="{FF2B5EF4-FFF2-40B4-BE49-F238E27FC236}">
                <a16:creationId xmlns:a16="http://schemas.microsoft.com/office/drawing/2014/main" id="{8B65DF26-43E7-4101-806E-2DEE20534874}"/>
              </a:ext>
            </a:extLst>
          </p:cNvPr>
          <p:cNvSpPr/>
          <p:nvPr/>
        </p:nvSpPr>
        <p:spPr>
          <a:xfrm>
            <a:off x="2246012" y="1272123"/>
            <a:ext cx="1368152" cy="1224136"/>
          </a:xfrm>
          <a:prstGeom prst="roundRect">
            <a:avLst/>
          </a:prstGeom>
          <a:blipFill rotWithShape="0">
            <a:blip r:embed="rId4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5" name="Forme libre 39">
            <a:extLst>
              <a:ext uri="{FF2B5EF4-FFF2-40B4-BE49-F238E27FC236}">
                <a16:creationId xmlns:a16="http://schemas.microsoft.com/office/drawing/2014/main" id="{CA1D73C4-898E-43DC-A148-A78D7FAFAA3A}"/>
              </a:ext>
            </a:extLst>
          </p:cNvPr>
          <p:cNvSpPr/>
          <p:nvPr/>
        </p:nvSpPr>
        <p:spPr>
          <a:xfrm>
            <a:off x="7657601" y="3576380"/>
            <a:ext cx="2187430" cy="779164"/>
          </a:xfrm>
          <a:custGeom>
            <a:avLst/>
            <a:gdLst>
              <a:gd name="connsiteX0" fmla="*/ 0 w 2442674"/>
              <a:gd name="connsiteY0" fmla="*/ 0 h 906232"/>
              <a:gd name="connsiteX1" fmla="*/ 2442674 w 2442674"/>
              <a:gd name="connsiteY1" fmla="*/ 0 h 906232"/>
              <a:gd name="connsiteX2" fmla="*/ 2442674 w 2442674"/>
              <a:gd name="connsiteY2" fmla="*/ 906232 h 906232"/>
              <a:gd name="connsiteX3" fmla="*/ 0 w 2442674"/>
              <a:gd name="connsiteY3" fmla="*/ 906232 h 906232"/>
              <a:gd name="connsiteX4" fmla="*/ 0 w 2442674"/>
              <a:gd name="connsiteY4" fmla="*/ 0 h 906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42674" h="906232">
                <a:moveTo>
                  <a:pt x="0" y="0"/>
                </a:moveTo>
                <a:lnTo>
                  <a:pt x="2442674" y="0"/>
                </a:lnTo>
                <a:lnTo>
                  <a:pt x="2442674" y="906232"/>
                </a:lnTo>
                <a:lnTo>
                  <a:pt x="0" y="90623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6464" tIns="156464" rIns="156464" bIns="0" numCol="1" spcCol="1270" anchor="t" anchorCtr="0">
            <a:noAutofit/>
          </a:bodyPr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b="1" kern="1200" dirty="0"/>
              <a:t>Image :</a:t>
            </a:r>
          </a:p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kern="1200" dirty="0"/>
              <a:t>Contraste (T1, T2 …)</a:t>
            </a:r>
          </a:p>
        </p:txBody>
      </p:sp>
      <p:sp>
        <p:nvSpPr>
          <p:cNvPr id="56" name="Plus 40">
            <a:extLst>
              <a:ext uri="{FF2B5EF4-FFF2-40B4-BE49-F238E27FC236}">
                <a16:creationId xmlns:a16="http://schemas.microsoft.com/office/drawing/2014/main" id="{B84614BC-95EC-4B75-B1BE-21E4F2A5A3DF}"/>
              </a:ext>
            </a:extLst>
          </p:cNvPr>
          <p:cNvSpPr/>
          <p:nvPr/>
        </p:nvSpPr>
        <p:spPr>
          <a:xfrm>
            <a:off x="1813964" y="2352243"/>
            <a:ext cx="379328" cy="360040"/>
          </a:xfrm>
          <a:prstGeom prst="mathPlus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Rectangle à coins arrondis 41">
            <a:extLst>
              <a:ext uri="{FF2B5EF4-FFF2-40B4-BE49-F238E27FC236}">
                <a16:creationId xmlns:a16="http://schemas.microsoft.com/office/drawing/2014/main" id="{E4940351-CE19-4FB3-9560-D0E7A8FB986B}"/>
              </a:ext>
            </a:extLst>
          </p:cNvPr>
          <p:cNvSpPr/>
          <p:nvPr/>
        </p:nvSpPr>
        <p:spPr>
          <a:xfrm>
            <a:off x="2246012" y="2496259"/>
            <a:ext cx="1368152" cy="1224136"/>
          </a:xfrm>
          <a:prstGeom prst="roundRect">
            <a:avLst/>
          </a:prstGeom>
          <a:blipFill rotWithShape="0">
            <a:blip r:embed="rId3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pic>
        <p:nvPicPr>
          <p:cNvPr id="58" name="Picture 3" descr="T:\JSLO\gradientsbis.png">
            <a:extLst>
              <a:ext uri="{FF2B5EF4-FFF2-40B4-BE49-F238E27FC236}">
                <a16:creationId xmlns:a16="http://schemas.microsoft.com/office/drawing/2014/main" id="{847F6932-85C8-48C3-AE37-FBE60726F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9503388">
            <a:off x="2709757" y="2961729"/>
            <a:ext cx="1198160" cy="298750"/>
          </a:xfrm>
          <a:prstGeom prst="rect">
            <a:avLst/>
          </a:prstGeom>
          <a:noFill/>
        </p:spPr>
      </p:pic>
      <p:pic>
        <p:nvPicPr>
          <p:cNvPr id="59" name="Picture 3" descr="T:\JSLO\gradientsbis.png">
            <a:extLst>
              <a:ext uri="{FF2B5EF4-FFF2-40B4-BE49-F238E27FC236}">
                <a16:creationId xmlns:a16="http://schemas.microsoft.com/office/drawing/2014/main" id="{C40B2473-9423-4DF4-86B4-AE1AF46EAB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4825967">
            <a:off x="2679197" y="2873956"/>
            <a:ext cx="1198160" cy="298750"/>
          </a:xfrm>
          <a:prstGeom prst="rect">
            <a:avLst/>
          </a:prstGeom>
          <a:noFill/>
        </p:spPr>
      </p:pic>
      <p:pic>
        <p:nvPicPr>
          <p:cNvPr id="60" name="Picture 3" descr="T:\JSLO\gradientsbis.png">
            <a:extLst>
              <a:ext uri="{FF2B5EF4-FFF2-40B4-BE49-F238E27FC236}">
                <a16:creationId xmlns:a16="http://schemas.microsoft.com/office/drawing/2014/main" id="{754015FF-945D-4440-BF06-DFBFA9BD4C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868308">
            <a:off x="3001765" y="2932650"/>
            <a:ext cx="521716" cy="298750"/>
          </a:xfrm>
          <a:prstGeom prst="rect">
            <a:avLst/>
          </a:prstGeom>
          <a:noFill/>
        </p:spPr>
      </p:pic>
      <p:sp>
        <p:nvSpPr>
          <p:cNvPr id="61" name="ZoneTexte 60">
            <a:extLst>
              <a:ext uri="{FF2B5EF4-FFF2-40B4-BE49-F238E27FC236}">
                <a16:creationId xmlns:a16="http://schemas.microsoft.com/office/drawing/2014/main" id="{28B72BF2-CBD3-4EF5-A5C3-5B293478B369}"/>
              </a:ext>
            </a:extLst>
          </p:cNvPr>
          <p:cNvSpPr txBox="1"/>
          <p:nvPr/>
        </p:nvSpPr>
        <p:spPr>
          <a:xfrm>
            <a:off x="2408821" y="1272123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chemeClr val="bg1"/>
                </a:solidFill>
              </a:rPr>
              <a:t>RF (B</a:t>
            </a:r>
            <a:r>
              <a:rPr lang="fr-FR" sz="1600" baseline="-25000" dirty="0">
                <a:solidFill>
                  <a:schemeClr val="bg1"/>
                </a:solidFill>
              </a:rPr>
              <a:t>1</a:t>
            </a:r>
            <a:r>
              <a:rPr lang="fr-FR" sz="1600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B2DEEED8-1DEF-4A2B-BD8A-0C9F9A963CD2}"/>
              </a:ext>
            </a:extLst>
          </p:cNvPr>
          <p:cNvSpPr txBox="1"/>
          <p:nvPr/>
        </p:nvSpPr>
        <p:spPr>
          <a:xfrm>
            <a:off x="6402199" y="1455589"/>
            <a:ext cx="14611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i="1" dirty="0"/>
              <a:t>Transformée de Fourier inverse</a:t>
            </a:r>
            <a:endParaRPr lang="fr-FR" sz="1400" i="1" baseline="30000" dirty="0"/>
          </a:p>
        </p:txBody>
      </p:sp>
      <p:sp>
        <p:nvSpPr>
          <p:cNvPr id="63" name="Flèche droite 48">
            <a:extLst>
              <a:ext uri="{FF2B5EF4-FFF2-40B4-BE49-F238E27FC236}">
                <a16:creationId xmlns:a16="http://schemas.microsoft.com/office/drawing/2014/main" id="{C3C799C1-B891-4CC4-9D26-DD3A0E64EEC5}"/>
              </a:ext>
            </a:extLst>
          </p:cNvPr>
          <p:cNvSpPr/>
          <p:nvPr/>
        </p:nvSpPr>
        <p:spPr>
          <a:xfrm>
            <a:off x="6656931" y="2706710"/>
            <a:ext cx="1007111" cy="288032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Forme libre 50">
            <a:extLst>
              <a:ext uri="{FF2B5EF4-FFF2-40B4-BE49-F238E27FC236}">
                <a16:creationId xmlns:a16="http://schemas.microsoft.com/office/drawing/2014/main" id="{3799256B-13E5-4DAB-9946-00D322194ACB}"/>
              </a:ext>
            </a:extLst>
          </p:cNvPr>
          <p:cNvSpPr/>
          <p:nvPr/>
        </p:nvSpPr>
        <p:spPr>
          <a:xfrm>
            <a:off x="2101996" y="3288347"/>
            <a:ext cx="1728192" cy="288032"/>
          </a:xfrm>
          <a:custGeom>
            <a:avLst/>
            <a:gdLst>
              <a:gd name="connsiteX0" fmla="*/ 0 w 2442674"/>
              <a:gd name="connsiteY0" fmla="*/ 0 h 906232"/>
              <a:gd name="connsiteX1" fmla="*/ 2442674 w 2442674"/>
              <a:gd name="connsiteY1" fmla="*/ 0 h 906232"/>
              <a:gd name="connsiteX2" fmla="*/ 2442674 w 2442674"/>
              <a:gd name="connsiteY2" fmla="*/ 906232 h 906232"/>
              <a:gd name="connsiteX3" fmla="*/ 0 w 2442674"/>
              <a:gd name="connsiteY3" fmla="*/ 906232 h 906232"/>
              <a:gd name="connsiteX4" fmla="*/ 0 w 2442674"/>
              <a:gd name="connsiteY4" fmla="*/ 0 h 906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42674" h="906232">
                <a:moveTo>
                  <a:pt x="0" y="0"/>
                </a:moveTo>
                <a:lnTo>
                  <a:pt x="2442674" y="0"/>
                </a:lnTo>
                <a:lnTo>
                  <a:pt x="2442674" y="906232"/>
                </a:lnTo>
                <a:lnTo>
                  <a:pt x="0" y="90623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6464" tIns="156464" rIns="156464" bIns="0" numCol="1" spcCol="1270" anchor="t" anchorCtr="0">
            <a:noAutofit/>
          </a:bodyPr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200" b="1" kern="1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Gradients</a:t>
            </a:r>
          </a:p>
        </p:txBody>
      </p:sp>
      <p:sp>
        <p:nvSpPr>
          <p:cNvPr id="65" name="ZoneTexte 64">
            <a:extLst>
              <a:ext uri="{FF2B5EF4-FFF2-40B4-BE49-F238E27FC236}">
                <a16:creationId xmlns:a16="http://schemas.microsoft.com/office/drawing/2014/main" id="{5621EBCA-D40F-4EEE-AC3E-009461A78AD4}"/>
              </a:ext>
            </a:extLst>
          </p:cNvPr>
          <p:cNvSpPr txBox="1"/>
          <p:nvPr/>
        </p:nvSpPr>
        <p:spPr>
          <a:xfrm>
            <a:off x="1862144" y="3896812"/>
            <a:ext cx="22085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/>
              <a:t>Séquence</a:t>
            </a:r>
            <a:r>
              <a:rPr lang="fr-FR" sz="1600" dirty="0"/>
              <a:t> (gradients, impulsion RF): TE, TR, α, durée/amplitude impulsion et gradients…</a:t>
            </a:r>
          </a:p>
        </p:txBody>
      </p:sp>
      <p:pic>
        <p:nvPicPr>
          <p:cNvPr id="66" name="Picture 2" descr="https://images.radiopaedia.org/images/3035984/a6629b28b71335db35971b52628458_thumb.jpeg">
            <a:extLst>
              <a:ext uri="{FF2B5EF4-FFF2-40B4-BE49-F238E27FC236}">
                <a16:creationId xmlns:a16="http://schemas.microsoft.com/office/drawing/2014/main" id="{F7CEC4BE-FFAE-4955-B7AF-2F6349014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31650" y="1517493"/>
            <a:ext cx="1005657" cy="1092566"/>
          </a:xfrm>
          <a:prstGeom prst="rect">
            <a:avLst/>
          </a:prstGeom>
          <a:noFill/>
        </p:spPr>
      </p:pic>
      <p:sp>
        <p:nvSpPr>
          <p:cNvPr id="67" name="Flèche droite 26">
            <a:extLst>
              <a:ext uri="{FF2B5EF4-FFF2-40B4-BE49-F238E27FC236}">
                <a16:creationId xmlns:a16="http://schemas.microsoft.com/office/drawing/2014/main" id="{7523C9C7-C291-4CE0-B857-6DDA672665F2}"/>
              </a:ext>
            </a:extLst>
          </p:cNvPr>
          <p:cNvSpPr/>
          <p:nvPr/>
        </p:nvSpPr>
        <p:spPr>
          <a:xfrm>
            <a:off x="4014649" y="2683030"/>
            <a:ext cx="922088" cy="288032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8" name="Picture 4" descr="Résultat de recherche d'images pour &quot;k space&quot;">
            <a:extLst>
              <a:ext uri="{FF2B5EF4-FFF2-40B4-BE49-F238E27FC236}">
                <a16:creationId xmlns:a16="http://schemas.microsoft.com/office/drawing/2014/main" id="{1FF789B3-53CF-43E5-8C53-38E35BB3D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94419" y="2675556"/>
            <a:ext cx="1080120" cy="1214436"/>
          </a:xfrm>
          <a:prstGeom prst="rect">
            <a:avLst/>
          </a:prstGeom>
          <a:noFill/>
        </p:spPr>
      </p:pic>
      <p:sp>
        <p:nvSpPr>
          <p:cNvPr id="69" name="ZoneTexte 68">
            <a:extLst>
              <a:ext uri="{FF2B5EF4-FFF2-40B4-BE49-F238E27FC236}">
                <a16:creationId xmlns:a16="http://schemas.microsoft.com/office/drawing/2014/main" id="{85902D17-6C5E-4D3A-8FDE-FDA78C8673D6}"/>
              </a:ext>
            </a:extLst>
          </p:cNvPr>
          <p:cNvSpPr txBox="1"/>
          <p:nvPr/>
        </p:nvSpPr>
        <p:spPr>
          <a:xfrm>
            <a:off x="4953000" y="3955489"/>
            <a:ext cx="18014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Acquisition</a:t>
            </a:r>
            <a:r>
              <a:rPr lang="fr-FR" dirty="0"/>
              <a:t> : </a:t>
            </a:r>
          </a:p>
          <a:p>
            <a:pPr algn="ctr"/>
            <a:r>
              <a:rPr lang="fr-FR" dirty="0"/>
              <a:t>FID, espace k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64B0AD1-5EB5-46B6-9DE1-3AFF44B3B646}"/>
              </a:ext>
            </a:extLst>
          </p:cNvPr>
          <p:cNvSpPr/>
          <p:nvPr/>
        </p:nvSpPr>
        <p:spPr>
          <a:xfrm>
            <a:off x="871273" y="5553059"/>
            <a:ext cx="8453718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1" indent="-457200" algn="ctr"/>
            <a:r>
              <a:rPr lang="fr-FR" dirty="0">
                <a:solidFill>
                  <a:schemeClr val="tx1"/>
                </a:solidFill>
              </a:rPr>
              <a:t>Le </a:t>
            </a:r>
            <a:r>
              <a:rPr lang="fr-FR" b="1" dirty="0">
                <a:solidFill>
                  <a:schemeClr val="tx1"/>
                </a:solidFill>
              </a:rPr>
              <a:t>contraste</a:t>
            </a:r>
            <a:r>
              <a:rPr lang="fr-FR" dirty="0">
                <a:solidFill>
                  <a:schemeClr val="tx1"/>
                </a:solidFill>
              </a:rPr>
              <a:t> (T1, T2, DP) est obtenu en fonction des </a:t>
            </a:r>
            <a:r>
              <a:rPr lang="fr-FR" b="1" dirty="0">
                <a:solidFill>
                  <a:schemeClr val="tx1"/>
                </a:solidFill>
              </a:rPr>
              <a:t>paramètres d’acquisition, </a:t>
            </a:r>
            <a:r>
              <a:rPr lang="fr-FR" dirty="0">
                <a:solidFill>
                  <a:schemeClr val="tx1"/>
                </a:solidFill>
              </a:rPr>
              <a:t>définis dans la séquence</a:t>
            </a:r>
            <a:r>
              <a:rPr lang="fr-FR" b="1" dirty="0">
                <a:solidFill>
                  <a:schemeClr val="tx1"/>
                </a:solidFill>
              </a:rPr>
              <a:t> </a:t>
            </a:r>
            <a:r>
              <a:rPr lang="fr-FR" dirty="0">
                <a:solidFill>
                  <a:schemeClr val="tx1"/>
                </a:solidFill>
              </a:rPr>
              <a:t>(TR, TE, α principalement)</a:t>
            </a:r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4" name="Cœur 3">
            <a:extLst>
              <a:ext uri="{FF2B5EF4-FFF2-40B4-BE49-F238E27FC236}">
                <a16:creationId xmlns:a16="http://schemas.microsoft.com/office/drawing/2014/main" id="{A3954594-B4D3-46D4-AF34-C498AF1BD708}"/>
              </a:ext>
            </a:extLst>
          </p:cNvPr>
          <p:cNvSpPr/>
          <p:nvPr/>
        </p:nvSpPr>
        <p:spPr>
          <a:xfrm>
            <a:off x="211135" y="5682891"/>
            <a:ext cx="430449" cy="351532"/>
          </a:xfrm>
          <a:prstGeom prst="heart">
            <a:avLst/>
          </a:prstGeom>
          <a:solidFill>
            <a:schemeClr val="accent2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F7C40D4C-D04B-484D-AAC3-D2D4A2944DED}"/>
              </a:ext>
            </a:extLst>
          </p:cNvPr>
          <p:cNvSpPr/>
          <p:nvPr/>
        </p:nvSpPr>
        <p:spPr>
          <a:xfrm>
            <a:off x="1813964" y="3727409"/>
            <a:ext cx="2327729" cy="141276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F04B201-0F92-45AC-8893-19E3B0FF9F7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70698" y="1849607"/>
            <a:ext cx="732605" cy="560932"/>
          </a:xfrm>
          <a:prstGeom prst="rect">
            <a:avLst/>
          </a:prstGeom>
        </p:spPr>
      </p:pic>
      <p:sp>
        <p:nvSpPr>
          <p:cNvPr id="71" name="ZoneTexte 70">
            <a:extLst>
              <a:ext uri="{FF2B5EF4-FFF2-40B4-BE49-F238E27FC236}">
                <a16:creationId xmlns:a16="http://schemas.microsoft.com/office/drawing/2014/main" id="{BD4A4DF8-A1B9-49B7-9E5C-0AD6CF7A8B37}"/>
              </a:ext>
            </a:extLst>
          </p:cNvPr>
          <p:cNvSpPr txBox="1"/>
          <p:nvPr/>
        </p:nvSpPr>
        <p:spPr>
          <a:xfrm>
            <a:off x="3983825" y="1626397"/>
            <a:ext cx="913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/>
              <a:t>Antennes</a:t>
            </a:r>
            <a:endParaRPr lang="fr-FR" sz="1400" i="1" baseline="3000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80ED5B0-A8A7-463D-83BB-D4139F839EC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86125" y="1988958"/>
            <a:ext cx="877154" cy="588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969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5" grpId="0"/>
      <p:bldP spid="56" grpId="0" animBg="1"/>
      <p:bldP spid="61" grpId="0"/>
      <p:bldP spid="62" grpId="0"/>
      <p:bldP spid="63" grpId="0" animBg="1"/>
      <p:bldP spid="64" grpId="0"/>
      <p:bldP spid="65" grpId="0"/>
      <p:bldP spid="67" grpId="0" animBg="1"/>
      <p:bldP spid="69" grpId="0"/>
      <p:bldP spid="2" grpId="0" animBg="1"/>
      <p:bldP spid="4" grpId="0" animBg="1"/>
      <p:bldP spid="6" grpId="0" animBg="1"/>
      <p:bldP spid="71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6C5E039-E422-4C34-BA81-A34772D3F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70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AAC124FD-146D-4404-92F5-37211F656E07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Et encore …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F5E17FED-0F18-4A74-8A4D-7D1ABBD0B37B}"/>
              </a:ext>
            </a:extLst>
          </p:cNvPr>
          <p:cNvSpPr txBox="1">
            <a:spLocks/>
          </p:cNvSpPr>
          <p:nvPr/>
        </p:nvSpPr>
        <p:spPr>
          <a:xfrm>
            <a:off x="22236" y="1175811"/>
            <a:ext cx="9704568" cy="513455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r>
              <a:rPr lang="fr-FR" sz="2000" b="0" kern="0" dirty="0">
                <a:ea typeface="ＭＳ Ｐゴシック"/>
              </a:rPr>
              <a:t>Autres produits de contraste</a:t>
            </a:r>
          </a:p>
          <a:p>
            <a:pPr lvl="1" indent="-342900">
              <a:buClr>
                <a:srgbClr val="00A7F2"/>
              </a:buClr>
              <a:buFont typeface="Wingdings" panose="05000000000000000000" pitchFamily="2" charset="2"/>
              <a:buChar char="§"/>
              <a:defRPr/>
            </a:pPr>
            <a:r>
              <a:rPr lang="fr-FR" sz="2000" kern="0" dirty="0">
                <a:ea typeface="ＭＳ Ｐゴシック"/>
              </a:rPr>
              <a:t>Voie orale : </a:t>
            </a:r>
          </a:p>
          <a:p>
            <a:pPr lvl="2" indent="-342900">
              <a:buClr>
                <a:srgbClr val="00A7F2"/>
              </a:buClr>
              <a:buFont typeface="Wingdings" panose="05000000000000000000" pitchFamily="2" charset="2"/>
              <a:buChar char="§"/>
              <a:defRPr/>
            </a:pPr>
            <a:r>
              <a:rPr lang="fr-FR" sz="1600" kern="0" dirty="0">
                <a:ea typeface="ＭＳ Ｐゴシック"/>
              </a:rPr>
              <a:t>Chélates de Gadolinium</a:t>
            </a:r>
          </a:p>
          <a:p>
            <a:pPr lvl="2" indent="-342900">
              <a:buClr>
                <a:srgbClr val="00A7F2"/>
              </a:buClr>
              <a:buFont typeface="Wingdings" panose="05000000000000000000" pitchFamily="2" charset="2"/>
              <a:buChar char="§"/>
              <a:defRPr/>
            </a:pPr>
            <a:r>
              <a:rPr lang="fr-FR" sz="1600" kern="0" dirty="0">
                <a:ea typeface="ＭＳ Ｐゴシック"/>
              </a:rPr>
              <a:t>SPIO</a:t>
            </a:r>
          </a:p>
          <a:p>
            <a:pPr lvl="2" indent="-342900">
              <a:buClr>
                <a:srgbClr val="00A7F2"/>
              </a:buClr>
              <a:buFont typeface="Wingdings" panose="05000000000000000000" pitchFamily="2" charset="2"/>
              <a:buChar char="§"/>
              <a:defRPr/>
            </a:pPr>
            <a:r>
              <a:rPr lang="fr-FR" sz="1600" kern="0" dirty="0">
                <a:ea typeface="ＭＳ Ｐゴシック"/>
              </a:rPr>
              <a:t>Concentration en manganèse élevée </a:t>
            </a:r>
            <a:r>
              <a:rPr lang="fr-FR" sz="1600" kern="0" dirty="0">
                <a:ea typeface="ＭＳ Ｐゴシック"/>
                <a:sym typeface="Wingdings" panose="05000000000000000000" pitchFamily="2" charset="2"/>
              </a:rPr>
              <a:t> </a:t>
            </a:r>
            <a:r>
              <a:rPr lang="fr-FR" sz="1600" kern="0" dirty="0">
                <a:ea typeface="ＭＳ Ｐゴシック"/>
              </a:rPr>
              <a:t>Jus d’ananas, de myrtille (opacification négative du tube digestif) pour la </a:t>
            </a:r>
            <a:r>
              <a:rPr lang="fr-FR" sz="1600" kern="0" dirty="0" err="1">
                <a:ea typeface="ＭＳ Ｐゴシック"/>
              </a:rPr>
              <a:t>cholangiopancréatographie</a:t>
            </a:r>
            <a:endParaRPr lang="fr-FR" sz="1600" kern="0" dirty="0">
              <a:ea typeface="ＭＳ Ｐゴシック"/>
            </a:endParaRPr>
          </a:p>
          <a:p>
            <a:pPr lvl="2" indent="-342900">
              <a:buClr>
                <a:srgbClr val="00A7F2"/>
              </a:buClr>
              <a:buFont typeface="Arial" panose="020B0604020202020204" pitchFamily="34" charset="0"/>
              <a:buChar char="•"/>
              <a:defRPr/>
            </a:pPr>
            <a:endParaRPr lang="fr-FR" sz="1600" b="0" kern="0" dirty="0">
              <a:ea typeface="ＭＳ Ｐゴシック"/>
            </a:endParaRPr>
          </a:p>
          <a:p>
            <a:pPr lvl="2" indent="-342900">
              <a:buClr>
                <a:srgbClr val="00A7F2"/>
              </a:buClr>
              <a:buFont typeface="Arial" panose="020B0604020202020204" pitchFamily="34" charset="0"/>
              <a:buChar char="•"/>
              <a:defRPr/>
            </a:pPr>
            <a:endParaRPr lang="fr-FR" sz="1600" kern="0" dirty="0">
              <a:ea typeface="ＭＳ Ｐゴシック"/>
            </a:endParaRPr>
          </a:p>
          <a:p>
            <a:pPr lvl="2" indent="-342900">
              <a:buClr>
                <a:srgbClr val="00A7F2"/>
              </a:buClr>
              <a:buFont typeface="Arial" panose="020B0604020202020204" pitchFamily="34" charset="0"/>
              <a:buChar char="•"/>
              <a:defRPr/>
            </a:pPr>
            <a:endParaRPr lang="fr-FR" sz="1600" b="0" kern="0" dirty="0">
              <a:ea typeface="ＭＳ Ｐゴシック"/>
            </a:endParaRPr>
          </a:p>
          <a:p>
            <a:pPr lvl="2" indent="-342900">
              <a:buClr>
                <a:srgbClr val="00A7F2"/>
              </a:buClr>
              <a:buFont typeface="Arial" panose="020B0604020202020204" pitchFamily="34" charset="0"/>
              <a:buChar char="•"/>
              <a:defRPr/>
            </a:pPr>
            <a:endParaRPr lang="fr-FR" sz="1600" kern="0" dirty="0">
              <a:ea typeface="ＭＳ Ｐゴシック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Font typeface="Wingdings" charset="0"/>
              <a:buChar char="Ä"/>
              <a:tabLst/>
              <a:defRPr/>
            </a:pPr>
            <a:endParaRPr lang="fr-FR" sz="2000" kern="0" dirty="0">
              <a:ea typeface="ＭＳ Ｐゴシック"/>
            </a:endParaRPr>
          </a:p>
        </p:txBody>
      </p:sp>
      <p:pic>
        <p:nvPicPr>
          <p:cNvPr id="7" name="Picture 3" descr="Résultat de recherche d'images pour &quot;jus d'ananas brique&quot;">
            <a:extLst>
              <a:ext uri="{FF2B5EF4-FFF2-40B4-BE49-F238E27FC236}">
                <a16:creationId xmlns:a16="http://schemas.microsoft.com/office/drawing/2014/main" id="{0899C28F-1571-43A9-B948-8C2847BB34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t="34335" r="65665" b="15724"/>
          <a:stretch>
            <a:fillRect/>
          </a:stretch>
        </p:blipFill>
        <p:spPr bwMode="auto">
          <a:xfrm>
            <a:off x="7500782" y="3374731"/>
            <a:ext cx="792088" cy="1152128"/>
          </a:xfrm>
          <a:prstGeom prst="rect">
            <a:avLst/>
          </a:prstGeom>
          <a:noFill/>
        </p:spPr>
      </p:pic>
      <p:pic>
        <p:nvPicPr>
          <p:cNvPr id="8" name="Picture 5" descr="Résultat de recherche d'images pour &quot;jus de myrtille brique&quot;">
            <a:extLst>
              <a:ext uri="{FF2B5EF4-FFF2-40B4-BE49-F238E27FC236}">
                <a16:creationId xmlns:a16="http://schemas.microsoft.com/office/drawing/2014/main" id="{BB99DD2C-1471-48E3-A61D-28E8ED8FE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l="42592" t="33333" r="42593" b="35185"/>
          <a:stretch>
            <a:fillRect/>
          </a:stretch>
        </p:blipFill>
        <p:spPr bwMode="auto">
          <a:xfrm>
            <a:off x="6523236" y="3302723"/>
            <a:ext cx="576064" cy="12241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544842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B9DE9BC7-3E70-48FC-8C6E-5B603F9A2A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8</a:t>
            </a:fld>
            <a:endParaRPr lang="fr-FR"/>
          </a:p>
        </p:txBody>
      </p:sp>
      <p:sp>
        <p:nvSpPr>
          <p:cNvPr id="12" name="Espace réservé du contenu 2">
            <a:extLst>
              <a:ext uri="{FF2B5EF4-FFF2-40B4-BE49-F238E27FC236}">
                <a16:creationId xmlns:a16="http://schemas.microsoft.com/office/drawing/2014/main" id="{4792498E-1A67-41FC-A29A-E79B42B5FA99}"/>
              </a:ext>
            </a:extLst>
          </p:cNvPr>
          <p:cNvSpPr txBox="1">
            <a:spLocks/>
          </p:cNvSpPr>
          <p:nvPr/>
        </p:nvSpPr>
        <p:spPr>
          <a:xfrm>
            <a:off x="155449" y="1161172"/>
            <a:ext cx="9400927" cy="104414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Architecture des séquences IRM 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None/>
              <a:tabLst/>
              <a:defRPr/>
            </a:pPr>
            <a:endParaRPr kumimoji="1" lang="fr-FR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EEB437FA-8525-48E1-9FE8-42382E7353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7565" y="1606631"/>
            <a:ext cx="3534522" cy="328615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78E4C31-4FCF-478C-A523-6EE4F473C4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154" y="2033301"/>
            <a:ext cx="3477019" cy="226079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B134561-AB9F-4A35-A1D9-B94AC2BD40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9450" y="5254341"/>
            <a:ext cx="873245" cy="1312154"/>
          </a:xfrm>
          <a:prstGeom prst="rect">
            <a:avLst/>
          </a:prstGeom>
        </p:spPr>
      </p:pic>
      <p:sp>
        <p:nvSpPr>
          <p:cNvPr id="7" name="Flèche : droite 6">
            <a:extLst>
              <a:ext uri="{FF2B5EF4-FFF2-40B4-BE49-F238E27FC236}">
                <a16:creationId xmlns:a16="http://schemas.microsoft.com/office/drawing/2014/main" id="{E554F7C4-2AA0-4C7B-82D3-787169D3FFB7}"/>
              </a:ext>
            </a:extLst>
          </p:cNvPr>
          <p:cNvSpPr/>
          <p:nvPr/>
        </p:nvSpPr>
        <p:spPr>
          <a:xfrm>
            <a:off x="4270754" y="3001292"/>
            <a:ext cx="943149" cy="3137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Flèche : droite 21">
            <a:extLst>
              <a:ext uri="{FF2B5EF4-FFF2-40B4-BE49-F238E27FC236}">
                <a16:creationId xmlns:a16="http://schemas.microsoft.com/office/drawing/2014/main" id="{C407023D-3683-439B-A719-E79572402DC2}"/>
              </a:ext>
            </a:extLst>
          </p:cNvPr>
          <p:cNvSpPr/>
          <p:nvPr/>
        </p:nvSpPr>
        <p:spPr>
          <a:xfrm>
            <a:off x="4347021" y="5692994"/>
            <a:ext cx="850544" cy="3137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3CE48D38-2CBC-4CEC-B949-83D38BC2D2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7739" y="5354712"/>
            <a:ext cx="1451561" cy="1111413"/>
          </a:xfrm>
          <a:prstGeom prst="rect">
            <a:avLst/>
          </a:prstGeom>
        </p:spPr>
      </p:pic>
      <p:sp>
        <p:nvSpPr>
          <p:cNvPr id="8" name="Accolade fermante 7">
            <a:extLst>
              <a:ext uri="{FF2B5EF4-FFF2-40B4-BE49-F238E27FC236}">
                <a16:creationId xmlns:a16="http://schemas.microsoft.com/office/drawing/2014/main" id="{E61D9A90-F3FF-47A8-BBBD-AEFF12212AA3}"/>
              </a:ext>
            </a:extLst>
          </p:cNvPr>
          <p:cNvSpPr/>
          <p:nvPr/>
        </p:nvSpPr>
        <p:spPr>
          <a:xfrm>
            <a:off x="8598084" y="2732783"/>
            <a:ext cx="268941" cy="1392433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CB4F44A-DCAD-4F96-BBAD-EC2CF14861AA}"/>
              </a:ext>
            </a:extLst>
          </p:cNvPr>
          <p:cNvSpPr txBox="1"/>
          <p:nvPr/>
        </p:nvSpPr>
        <p:spPr>
          <a:xfrm>
            <a:off x="8983566" y="3230886"/>
            <a:ext cx="8942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Gradients</a:t>
            </a:r>
          </a:p>
        </p:txBody>
      </p:sp>
      <p:sp>
        <p:nvSpPr>
          <p:cNvPr id="24" name="Accolade fermante 23">
            <a:extLst>
              <a:ext uri="{FF2B5EF4-FFF2-40B4-BE49-F238E27FC236}">
                <a16:creationId xmlns:a16="http://schemas.microsoft.com/office/drawing/2014/main" id="{5945FFAB-0B61-47F4-AE08-3BB206660447}"/>
              </a:ext>
            </a:extLst>
          </p:cNvPr>
          <p:cNvSpPr/>
          <p:nvPr/>
        </p:nvSpPr>
        <p:spPr>
          <a:xfrm>
            <a:off x="8634410" y="2214315"/>
            <a:ext cx="268941" cy="343193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5C51FF8B-FC31-4C72-9AD4-DB1F622F7071}"/>
              </a:ext>
            </a:extLst>
          </p:cNvPr>
          <p:cNvSpPr txBox="1"/>
          <p:nvPr/>
        </p:nvSpPr>
        <p:spPr>
          <a:xfrm>
            <a:off x="8841259" y="2134484"/>
            <a:ext cx="9957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/>
              <a:t>Emises par l’antenne</a:t>
            </a:r>
          </a:p>
        </p:txBody>
      </p:sp>
      <p:sp>
        <p:nvSpPr>
          <p:cNvPr id="26" name="Accolade fermante 25">
            <a:extLst>
              <a:ext uri="{FF2B5EF4-FFF2-40B4-BE49-F238E27FC236}">
                <a16:creationId xmlns:a16="http://schemas.microsoft.com/office/drawing/2014/main" id="{107891FF-3B6A-4FCE-896A-BCF55EBD82B9}"/>
              </a:ext>
            </a:extLst>
          </p:cNvPr>
          <p:cNvSpPr/>
          <p:nvPr/>
        </p:nvSpPr>
        <p:spPr>
          <a:xfrm>
            <a:off x="8616481" y="4179930"/>
            <a:ext cx="268941" cy="343193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5B2D30F-7E9A-4C47-9CA0-48BC8689D20D}"/>
              </a:ext>
            </a:extLst>
          </p:cNvPr>
          <p:cNvSpPr txBox="1"/>
          <p:nvPr/>
        </p:nvSpPr>
        <p:spPr>
          <a:xfrm>
            <a:off x="8924774" y="4100099"/>
            <a:ext cx="8942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/>
              <a:t>Reçu par l’antenne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FC002F45-4ACB-4763-A185-0A146F9FC6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6894" y="4593560"/>
            <a:ext cx="230043" cy="345667"/>
          </a:xfrm>
          <a:prstGeom prst="rect">
            <a:avLst/>
          </a:prstGeom>
        </p:spPr>
      </p:pic>
      <p:sp>
        <p:nvSpPr>
          <p:cNvPr id="29" name="Titre 1">
            <a:extLst>
              <a:ext uri="{FF2B5EF4-FFF2-40B4-BE49-F238E27FC236}">
                <a16:creationId xmlns:a16="http://schemas.microsoft.com/office/drawing/2014/main" id="{6D97A12D-3E4E-4179-8290-98CB3C1DDE82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Rappel sur les séquences en IRM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06678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B9DE9BC7-3E70-48FC-8C6E-5B603F9A2A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9</a:t>
            </a:fld>
            <a:endParaRPr lang="fr-FR"/>
          </a:p>
        </p:txBody>
      </p:sp>
      <p:sp>
        <p:nvSpPr>
          <p:cNvPr id="12" name="Espace réservé du contenu 2">
            <a:extLst>
              <a:ext uri="{FF2B5EF4-FFF2-40B4-BE49-F238E27FC236}">
                <a16:creationId xmlns:a16="http://schemas.microsoft.com/office/drawing/2014/main" id="{4792498E-1A67-41FC-A29A-E79B42B5FA99}"/>
              </a:ext>
            </a:extLst>
          </p:cNvPr>
          <p:cNvSpPr txBox="1">
            <a:spLocks/>
          </p:cNvSpPr>
          <p:nvPr/>
        </p:nvSpPr>
        <p:spPr>
          <a:xfrm>
            <a:off x="155449" y="1161172"/>
            <a:ext cx="9400927" cy="1044146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Architecture des séquences IRM :</a:t>
            </a:r>
          </a:p>
          <a:p>
            <a:pPr lvl="1">
              <a:buClr>
                <a:srgbClr val="00A7F2"/>
              </a:buClr>
              <a:defRPr/>
            </a:pPr>
            <a:r>
              <a:rPr lang="fr-FR" sz="1800" kern="0" dirty="0">
                <a:ea typeface="ＭＳ Ｐゴシック"/>
              </a:rPr>
              <a:t>Des briques indispensables (impulsions RF, gradient de coupe/lecture/phase …) </a:t>
            </a:r>
          </a:p>
          <a:p>
            <a:pPr lvl="1"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Des « options » (synchronisation, préparation de l’aimantation transverse pour inversion récupération…)</a:t>
            </a:r>
          </a:p>
          <a:p>
            <a:pPr marL="0" indent="0">
              <a:buClr>
                <a:srgbClr val="00A7F2"/>
              </a:buClr>
              <a:buNone/>
              <a:defRPr/>
            </a:pPr>
            <a:endParaRPr lang="fr-FR" sz="1800" kern="0" dirty="0">
              <a:ea typeface="ＭＳ Ｐゴシック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None/>
              <a:tabLst/>
              <a:defRPr/>
            </a:pPr>
            <a:endParaRPr kumimoji="1" lang="fr-FR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EEB437FA-8525-48E1-9FE8-42382E7353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922" y="3180442"/>
            <a:ext cx="3534522" cy="3286150"/>
          </a:xfrm>
          <a:prstGeom prst="rect">
            <a:avLst/>
          </a:prstGeom>
        </p:spPr>
      </p:pic>
      <p:sp>
        <p:nvSpPr>
          <p:cNvPr id="15" name="Espace réservé du contenu 2">
            <a:extLst>
              <a:ext uri="{FF2B5EF4-FFF2-40B4-BE49-F238E27FC236}">
                <a16:creationId xmlns:a16="http://schemas.microsoft.com/office/drawing/2014/main" id="{5310F7BB-9966-4970-B317-2BDA1DF38872}"/>
              </a:ext>
            </a:extLst>
          </p:cNvPr>
          <p:cNvSpPr txBox="1">
            <a:spLocks/>
          </p:cNvSpPr>
          <p:nvPr/>
        </p:nvSpPr>
        <p:spPr>
          <a:xfrm>
            <a:off x="155449" y="2132108"/>
            <a:ext cx="9400927" cy="907588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0"/>
              <a:buChar char="Ä"/>
              <a:defRPr kumimoji="1" sz="2800" b="1" i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24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kumimoji="1" sz="20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 b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Deux paramètres principaux permettent en première approche de caractériser une séquence IRM :</a:t>
            </a:r>
          </a:p>
          <a:p>
            <a:pPr lvl="1">
              <a:buClr>
                <a:srgbClr val="00A7F2"/>
              </a:buClr>
              <a:defRPr/>
            </a:pPr>
            <a:r>
              <a:rPr lang="fr-FR" sz="1800" kern="0" dirty="0">
                <a:ea typeface="ＭＳ Ｐゴシック"/>
              </a:rPr>
              <a:t>Le </a:t>
            </a:r>
            <a:r>
              <a:rPr lang="fr-FR" sz="1800" b="1" kern="0" dirty="0">
                <a:ea typeface="ＭＳ Ｐゴシック"/>
              </a:rPr>
              <a:t>temps de répétition </a:t>
            </a:r>
            <a:r>
              <a:rPr lang="fr-FR" sz="1800" kern="0" dirty="0">
                <a:ea typeface="ＭＳ Ｐゴシック"/>
              </a:rPr>
              <a:t>(TR) = temps entre 2 impulsions radiofréquences</a:t>
            </a:r>
          </a:p>
          <a:p>
            <a:pPr lvl="1">
              <a:buClr>
                <a:srgbClr val="00A7F2"/>
              </a:buClr>
              <a:defRPr/>
            </a:pPr>
            <a:r>
              <a:rPr lang="fr-FR" sz="1800" b="0" kern="0" dirty="0">
                <a:ea typeface="ＭＳ Ｐゴシック"/>
              </a:rPr>
              <a:t>Le </a:t>
            </a:r>
            <a:r>
              <a:rPr lang="fr-FR" sz="1800" b="1" kern="0" dirty="0">
                <a:ea typeface="ＭＳ Ｐゴシック"/>
              </a:rPr>
              <a:t>temps d’écho </a:t>
            </a:r>
            <a:r>
              <a:rPr lang="fr-FR" sz="1800" b="0" kern="0" dirty="0">
                <a:ea typeface="ＭＳ Ｐゴシック"/>
              </a:rPr>
              <a:t>(TE) = temps entre l’impulsion RF et le maximum du signal (=écho)</a:t>
            </a:r>
          </a:p>
          <a:p>
            <a:pPr marL="0" indent="0">
              <a:buClr>
                <a:srgbClr val="00A7F2"/>
              </a:buClr>
              <a:buNone/>
              <a:defRPr/>
            </a:pPr>
            <a:endParaRPr lang="fr-FR" sz="1800" kern="0" dirty="0">
              <a:ea typeface="ＭＳ Ｐゴシック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7F2"/>
              </a:buClr>
              <a:buSzTx/>
              <a:buNone/>
              <a:tabLst/>
              <a:defRPr/>
            </a:pPr>
            <a:endParaRPr kumimoji="1" lang="fr-FR" sz="1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ＭＳ Ｐゴシック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91CE6CE6-7402-4B07-A681-76FEEF7505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1811" y="3199816"/>
            <a:ext cx="3534522" cy="3309166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4BEE2E1A-A9C4-461A-9C09-9703A891785C}"/>
              </a:ext>
            </a:extLst>
          </p:cNvPr>
          <p:cNvSpPr txBox="1"/>
          <p:nvPr/>
        </p:nvSpPr>
        <p:spPr>
          <a:xfrm>
            <a:off x="2122933" y="3054340"/>
            <a:ext cx="1760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Echo de gradient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4CF4C8A-6930-49AC-A2A6-DF09D4D8FBA9}"/>
              </a:ext>
            </a:extLst>
          </p:cNvPr>
          <p:cNvSpPr txBox="1"/>
          <p:nvPr/>
        </p:nvSpPr>
        <p:spPr>
          <a:xfrm>
            <a:off x="6418526" y="3062767"/>
            <a:ext cx="1364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Echo de spin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1E59C9F-686C-42EB-82EF-8EE4E443A7FE}"/>
              </a:ext>
            </a:extLst>
          </p:cNvPr>
          <p:cNvSpPr txBox="1"/>
          <p:nvPr/>
        </p:nvSpPr>
        <p:spPr>
          <a:xfrm rot="21083087">
            <a:off x="2218158" y="4738468"/>
            <a:ext cx="5571471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/>
              <a:t>Dans ce cours, on ne parlera pas des gradients </a:t>
            </a: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B7B946D5-40BB-4454-8901-883C898645F6}"/>
              </a:ext>
            </a:extLst>
          </p:cNvPr>
          <p:cNvSpPr/>
          <p:nvPr/>
        </p:nvSpPr>
        <p:spPr>
          <a:xfrm>
            <a:off x="783937" y="3662543"/>
            <a:ext cx="8439912" cy="6556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F6870B28-7493-43A5-991D-CCC396DF123F}"/>
              </a:ext>
            </a:extLst>
          </p:cNvPr>
          <p:cNvSpPr/>
          <p:nvPr/>
        </p:nvSpPr>
        <p:spPr>
          <a:xfrm>
            <a:off x="733044" y="5523014"/>
            <a:ext cx="8439912" cy="6556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Titre 1">
            <a:extLst>
              <a:ext uri="{FF2B5EF4-FFF2-40B4-BE49-F238E27FC236}">
                <a16:creationId xmlns:a16="http://schemas.microsoft.com/office/drawing/2014/main" id="{0AD5F392-D6FB-4D47-BD90-FCAA2F743A31}"/>
              </a:ext>
            </a:extLst>
          </p:cNvPr>
          <p:cNvSpPr txBox="1">
            <a:spLocks/>
          </p:cNvSpPr>
          <p:nvPr/>
        </p:nvSpPr>
        <p:spPr>
          <a:xfrm>
            <a:off x="90811" y="391875"/>
            <a:ext cx="7041969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charset="0"/>
                <a:cs typeface="Arial" charset="0"/>
              </a:rPr>
              <a:t>Rappel sur les séquences en IRM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425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 animBg="1"/>
      <p:bldP spid="20" grpId="0" animBg="1"/>
      <p:bldP spid="21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TM01859868[[fn=Thermique]]</Template>
  <TotalTime>114371</TotalTime>
  <Words>3709</Words>
  <Application>Microsoft Office PowerPoint</Application>
  <PresentationFormat>Format A4 (210 x 297 mm)</PresentationFormat>
  <Paragraphs>678</Paragraphs>
  <Slides>70</Slides>
  <Notes>15</Notes>
  <HiddenSlides>0</HiddenSlides>
  <MMClips>5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70</vt:i4>
      </vt:variant>
    </vt:vector>
  </HeadingPairs>
  <TitlesOfParts>
    <vt:vector size="78" baseType="lpstr">
      <vt:lpstr>ＭＳ Ｐゴシック</vt:lpstr>
      <vt:lpstr>Arial</vt:lpstr>
      <vt:lpstr>Calibri</vt:lpstr>
      <vt:lpstr>Franklin Gothic Book</vt:lpstr>
      <vt:lpstr>Times New Roman</vt:lpstr>
      <vt:lpstr>Wingdings</vt:lpstr>
      <vt:lpstr>Wingdings 2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Magalie</dc:creator>
  <cp:lastModifiedBy>Pauline LEFEBVRE</cp:lastModifiedBy>
  <cp:revision>3843</cp:revision>
  <dcterms:created xsi:type="dcterms:W3CDTF">2016-04-11T08:38:53Z</dcterms:created>
  <dcterms:modified xsi:type="dcterms:W3CDTF">2026-01-26T08:21:14Z</dcterms:modified>
</cp:coreProperties>
</file>