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30"/>
  </p:notesMasterIdLst>
  <p:handoutMasterIdLst>
    <p:handoutMasterId r:id="rId31"/>
  </p:handoutMasterIdLst>
  <p:sldIdLst>
    <p:sldId id="262" r:id="rId2"/>
    <p:sldId id="556" r:id="rId3"/>
    <p:sldId id="557" r:id="rId4"/>
    <p:sldId id="517" r:id="rId5"/>
    <p:sldId id="564" r:id="rId6"/>
    <p:sldId id="523" r:id="rId7"/>
    <p:sldId id="558" r:id="rId8"/>
    <p:sldId id="562" r:id="rId9"/>
    <p:sldId id="565" r:id="rId10"/>
    <p:sldId id="559" r:id="rId11"/>
    <p:sldId id="563" r:id="rId12"/>
    <p:sldId id="566" r:id="rId13"/>
    <p:sldId id="567" r:id="rId14"/>
    <p:sldId id="568" r:id="rId15"/>
    <p:sldId id="572" r:id="rId16"/>
    <p:sldId id="573" r:id="rId17"/>
    <p:sldId id="574" r:id="rId18"/>
    <p:sldId id="582" r:id="rId19"/>
    <p:sldId id="583" r:id="rId20"/>
    <p:sldId id="584" r:id="rId21"/>
    <p:sldId id="586" r:id="rId22"/>
    <p:sldId id="571" r:id="rId23"/>
    <p:sldId id="570" r:id="rId24"/>
    <p:sldId id="576" r:id="rId25"/>
    <p:sldId id="575" r:id="rId26"/>
    <p:sldId id="588" r:id="rId27"/>
    <p:sldId id="580" r:id="rId28"/>
    <p:sldId id="587" r:id="rId29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479BCE2-2079-490C-8420-3A40585BF500}">
          <p14:sldIdLst>
            <p14:sldId id="262"/>
            <p14:sldId id="556"/>
            <p14:sldId id="557"/>
            <p14:sldId id="517"/>
            <p14:sldId id="564"/>
            <p14:sldId id="523"/>
            <p14:sldId id="558"/>
            <p14:sldId id="562"/>
            <p14:sldId id="565"/>
            <p14:sldId id="559"/>
            <p14:sldId id="563"/>
            <p14:sldId id="566"/>
            <p14:sldId id="567"/>
            <p14:sldId id="568"/>
            <p14:sldId id="572"/>
            <p14:sldId id="573"/>
            <p14:sldId id="574"/>
            <p14:sldId id="582"/>
            <p14:sldId id="583"/>
            <p14:sldId id="584"/>
            <p14:sldId id="586"/>
            <p14:sldId id="571"/>
            <p14:sldId id="570"/>
            <p14:sldId id="576"/>
            <p14:sldId id="575"/>
            <p14:sldId id="588"/>
            <p14:sldId id="580"/>
            <p14:sldId id="5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F2"/>
    <a:srgbClr val="3333FF"/>
    <a:srgbClr val="FF9933"/>
    <a:srgbClr val="3399FF"/>
    <a:srgbClr val="000000"/>
    <a:srgbClr val="FF9966"/>
    <a:srgbClr val="800080"/>
    <a:srgbClr val="800000"/>
    <a:srgbClr val="A50021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4854" autoAdjust="0"/>
  </p:normalViewPr>
  <p:slideViewPr>
    <p:cSldViewPr snapToGrid="0" snapToObjects="1">
      <p:cViewPr varScale="1">
        <p:scale>
          <a:sx n="75" d="100"/>
          <a:sy n="75" d="100"/>
        </p:scale>
        <p:origin x="1579" y="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E2A93-9541-4959-A8DC-914DE3EF62C0}" type="datetimeFigureOut">
              <a:rPr lang="en-US" smtClean="0"/>
              <a:t>1/26/2026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94082-AD6C-44F8-95D9-00670693714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86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8A24-3908-FD4C-A1B5-D241FD2225EA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0BDCF-F4C7-6443-9135-F711457E38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6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3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3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28811915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366D9C-9B35-42C9-AA46-F08FB20A733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22451020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BDB6125-7A79-4770-97EF-114DF134FAF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29279916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96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0A3BF5-1AEC-440D-9B43-50ABC509AD3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83851361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EE69D2E-887A-43C5-BB92-EDBD62F5F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39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65324949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21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85392357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82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32251096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7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5562227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33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0" y="393391"/>
            <a:ext cx="9906000" cy="565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6" r:id="rId5"/>
    <p:sldLayoutId id="2147483697" r:id="rId6"/>
    <p:sldLayoutId id="2147483698" r:id="rId7"/>
    <p:sldLayoutId id="2147483699" r:id="rId8"/>
    <p:sldLayoutId id="2147483700" r:id="rId9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13" Type="http://schemas.openxmlformats.org/officeDocument/2006/relationships/hyperlink" Target="https://www.imaios.com/fr/e-Cours/e-MRI/Signal-RMN-et-Contraste-de-base/Impulsion-RF-180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tiff"/><Relationship Id="rId12" Type="http://schemas.openxmlformats.org/officeDocument/2006/relationships/image" Target="../media/image24.tiff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8.tiff"/><Relationship Id="rId11" Type="http://schemas.openxmlformats.org/officeDocument/2006/relationships/image" Target="../media/image23.tiff"/><Relationship Id="rId5" Type="http://schemas.openxmlformats.org/officeDocument/2006/relationships/image" Target="../media/image17.tiff"/><Relationship Id="rId10" Type="http://schemas.openxmlformats.org/officeDocument/2006/relationships/image" Target="../media/image22.tiff"/><Relationship Id="rId4" Type="http://schemas.openxmlformats.org/officeDocument/2006/relationships/image" Target="../media/image16.png"/><Relationship Id="rId9" Type="http://schemas.openxmlformats.org/officeDocument/2006/relationships/image" Target="../media/image2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tiff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49645994_Cardiovascular_magnetic_resonance_physics_for_clinicians_Part_I/figures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5.tif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4.png"/><Relationship Id="rId5" Type="http://schemas.microsoft.com/office/2007/relationships/media" Target="../media/media3.mp4"/><Relationship Id="rId10" Type="http://schemas.openxmlformats.org/officeDocument/2006/relationships/image" Target="../media/image13.png"/><Relationship Id="rId4" Type="http://schemas.openxmlformats.org/officeDocument/2006/relationships/video" Target="../media/media2.mp4"/><Relationship Id="rId9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705451"/>
            <a:ext cx="99060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UE 832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Imagerie par Résonance Magnétique</a:t>
            </a:r>
          </a:p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Séquences d’acquisition usuelles</a:t>
            </a:r>
          </a:p>
          <a:p>
            <a:pPr algn="ctr"/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Pauline Lefebvre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Pauline.lefebvre@univ-lorraine.fr</a:t>
            </a:r>
            <a:b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Janvier 2026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3118E2-69EE-47D4-8BC4-7D3985E481A2}"/>
              </a:ext>
            </a:extLst>
          </p:cNvPr>
          <p:cNvSpPr/>
          <p:nvPr/>
        </p:nvSpPr>
        <p:spPr>
          <a:xfrm>
            <a:off x="4781955" y="5926856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3"/>
              </a:rPr>
              <a:t>Cours d'IRM (Imagerie par résonance magnétique) en ligne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35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Echo de spin et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02F296-FEC4-4EC1-B12F-995447192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22" y="2652938"/>
            <a:ext cx="3534522" cy="32861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1FD20B-17AA-4B94-AD62-4D4F6D469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11" y="2672312"/>
            <a:ext cx="3534522" cy="33091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C7C5D44-D96F-48C2-B2E6-FB4C69B35EC0}"/>
              </a:ext>
            </a:extLst>
          </p:cNvPr>
          <p:cNvSpPr txBox="1"/>
          <p:nvPr/>
        </p:nvSpPr>
        <p:spPr>
          <a:xfrm>
            <a:off x="2122933" y="2526836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31DF26-9B6B-48EA-BDBC-C0E3940A2890}"/>
              </a:ext>
            </a:extLst>
          </p:cNvPr>
          <p:cNvSpPr txBox="1"/>
          <p:nvPr/>
        </p:nvSpPr>
        <p:spPr>
          <a:xfrm>
            <a:off x="6418526" y="2535263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B7011EDA-E193-4D25-98A2-69E7C9CAC182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249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existe 2 grandes familles de séquences IRM : l’écho de spin et l’écho de gradient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Les 2 produisent un écho (=max du signal) de manière différente.</a:t>
            </a:r>
          </a:p>
        </p:txBody>
      </p:sp>
    </p:spTree>
    <p:extLst>
      <p:ext uri="{BB962C8B-B14F-4D97-AF65-F5344CB8AC3E}">
        <p14:creationId xmlns:p14="http://schemas.microsoft.com/office/powerpoint/2010/main" val="4188929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11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Séquences d’acquisition usuelles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 d’écho, temps de répétition, relaxation T</a:t>
            </a:r>
            <a:r>
              <a:rPr lang="fr-FR" sz="2000" baseline="-25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Echo de spin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de gradient</a:t>
            </a:r>
            <a:endParaRPr lang="fr-FR" sz="32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02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1FD20B-17AA-4B94-AD62-4D4F6D469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59" y="1370344"/>
            <a:ext cx="4877406" cy="45664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B31DF26-9B6B-48EA-BDBC-C0E3940A2890}"/>
              </a:ext>
            </a:extLst>
          </p:cNvPr>
          <p:cNvSpPr txBox="1"/>
          <p:nvPr/>
        </p:nvSpPr>
        <p:spPr>
          <a:xfrm>
            <a:off x="2102779" y="1249614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BA94477-4689-479A-B154-55A42C4366A9}"/>
              </a:ext>
            </a:extLst>
          </p:cNvPr>
          <p:cNvSpPr/>
          <p:nvPr/>
        </p:nvSpPr>
        <p:spPr>
          <a:xfrm>
            <a:off x="1049912" y="2041632"/>
            <a:ext cx="778888" cy="10116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179984C-8A6F-434E-8BBB-0393BF587AE8}"/>
              </a:ext>
            </a:extLst>
          </p:cNvPr>
          <p:cNvSpPr/>
          <p:nvPr/>
        </p:nvSpPr>
        <p:spPr>
          <a:xfrm>
            <a:off x="2006161" y="2041631"/>
            <a:ext cx="778888" cy="10116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E72BC70A-78BE-4C6A-A140-D144302AC807}"/>
              </a:ext>
            </a:extLst>
          </p:cNvPr>
          <p:cNvSpPr txBox="1">
            <a:spLocks/>
          </p:cNvSpPr>
          <p:nvPr/>
        </p:nvSpPr>
        <p:spPr>
          <a:xfrm>
            <a:off x="5390440" y="1568976"/>
            <a:ext cx="4280982" cy="43288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fr-FR" sz="1800" b="0" dirty="0"/>
              <a:t>La 1</a:t>
            </a:r>
            <a:r>
              <a:rPr lang="fr-FR" sz="1800" b="0" baseline="30000" dirty="0"/>
              <a:t>ère</a:t>
            </a:r>
            <a:r>
              <a:rPr lang="fr-FR" sz="1800" b="0" dirty="0"/>
              <a:t>  impulsion RF permet de réaliser une bascule de l’aimantation des spins contenus dans la coupe sélectionnée par </a:t>
            </a:r>
            <a:r>
              <a:rPr lang="fr-FR" sz="1800" b="0" dirty="0" err="1"/>
              <a:t>Gz</a:t>
            </a:r>
            <a:r>
              <a:rPr lang="fr-FR" sz="1800" b="0" dirty="0"/>
              <a:t>, d’un angle de 90°.</a:t>
            </a:r>
          </a:p>
          <a:p>
            <a:r>
              <a:rPr lang="fr-FR" sz="1800" b="0" dirty="0"/>
              <a:t> A cause des inhomogénéités de champ, les spins vont se déphaser rapidement les uns par rapport aux autres. </a:t>
            </a:r>
          </a:p>
          <a:p>
            <a:r>
              <a:rPr lang="fr-FR" sz="1800" b="0" dirty="0"/>
              <a:t>Une seconde impulsion RF à 180° est réalisée à TE/2, inversant l’aimantation transverse des spins.</a:t>
            </a:r>
          </a:p>
          <a:p>
            <a:r>
              <a:rPr lang="fr-FR" sz="1800" b="0" dirty="0"/>
              <a:t>Cette impulsion permet de rephaser les spins au bout d’un temps TE/2 et donc de compenser les inhomogénéités de champ.</a:t>
            </a:r>
            <a:endParaRPr lang="fr-FR" sz="1800" b="0" kern="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76507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9" name="Block_62ms_1500T1_200T2_spin_echo_movie">
            <a:hlinkClick r:id="" action="ppaction://media"/>
            <a:extLst>
              <a:ext uri="{FF2B5EF4-FFF2-40B4-BE49-F238E27FC236}">
                <a16:creationId xmlns:a16="http://schemas.microsoft.com/office/drawing/2014/main" id="{2C914519-1121-47A4-98C8-97742CB346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946" t="18993" r="18993" b="24899"/>
          <a:stretch/>
        </p:blipFill>
        <p:spPr>
          <a:xfrm>
            <a:off x="603813" y="1254953"/>
            <a:ext cx="4004475" cy="3804251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50D0E6A5-4DF9-4298-9EA8-556163EAA273}"/>
              </a:ext>
            </a:extLst>
          </p:cNvPr>
          <p:cNvSpPr txBox="1">
            <a:spLocks/>
          </p:cNvSpPr>
          <p:nvPr/>
        </p:nvSpPr>
        <p:spPr>
          <a:xfrm>
            <a:off x="5390440" y="1568976"/>
            <a:ext cx="4280982" cy="43288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fr-FR" sz="1800" b="0" dirty="0"/>
              <a:t>La 1</a:t>
            </a:r>
            <a:r>
              <a:rPr lang="fr-FR" sz="1800" b="0" baseline="30000" dirty="0"/>
              <a:t>ère</a:t>
            </a:r>
            <a:r>
              <a:rPr lang="fr-FR" sz="1800" b="0" dirty="0"/>
              <a:t>  impulsion RF permet de réaliser une bascule de l’aimantation des spins contenus dans la coupe sélectionnée par </a:t>
            </a:r>
            <a:r>
              <a:rPr lang="fr-FR" sz="1800" b="0" dirty="0" err="1"/>
              <a:t>Gz</a:t>
            </a:r>
            <a:r>
              <a:rPr lang="fr-FR" sz="1800" b="0" dirty="0"/>
              <a:t>, d’un angle de 90°.</a:t>
            </a:r>
          </a:p>
          <a:p>
            <a:r>
              <a:rPr lang="fr-FR" sz="1800" b="0" dirty="0"/>
              <a:t> A cause des inhomogénéités de champ, les spins vont se déphaser rapidement les uns par rapport aux autres. </a:t>
            </a:r>
          </a:p>
          <a:p>
            <a:r>
              <a:rPr lang="fr-FR" sz="1800" b="0" dirty="0"/>
              <a:t>Une seconde impulsion RF à 180° est réalisée à TE/2, inversant l’aimantation transverse des spins.</a:t>
            </a:r>
          </a:p>
          <a:p>
            <a:r>
              <a:rPr lang="fr-FR" sz="1800" b="0" dirty="0"/>
              <a:t>Cette impulsion permet de rephaser les spins au bout d’un temps TE/2 et donc de compenser les inhomogénéités de champ.</a:t>
            </a:r>
            <a:endParaRPr lang="fr-FR" sz="1800" b="0" kern="0" dirty="0">
              <a:ea typeface="ＭＳ Ｐゴシック"/>
            </a:endParaRPr>
          </a:p>
        </p:txBody>
      </p:sp>
      <p:sp>
        <p:nvSpPr>
          <p:cNvPr id="22" name="Forme libre 13">
            <a:extLst>
              <a:ext uri="{FF2B5EF4-FFF2-40B4-BE49-F238E27FC236}">
                <a16:creationId xmlns:a16="http://schemas.microsoft.com/office/drawing/2014/main" id="{A02BFD2A-8B3F-43DE-97C5-7CC67DC854B2}"/>
              </a:ext>
            </a:extLst>
          </p:cNvPr>
          <p:cNvSpPr/>
          <p:nvPr/>
        </p:nvSpPr>
        <p:spPr>
          <a:xfrm>
            <a:off x="2155650" y="5333021"/>
            <a:ext cx="3112770" cy="783730"/>
          </a:xfrm>
          <a:custGeom>
            <a:avLst/>
            <a:gdLst>
              <a:gd name="connsiteX0" fmla="*/ 0 w 3112770"/>
              <a:gd name="connsiteY0" fmla="*/ 424838 h 783730"/>
              <a:gd name="connsiteX1" fmla="*/ 68580 w 3112770"/>
              <a:gd name="connsiteY1" fmla="*/ 428648 h 783730"/>
              <a:gd name="connsiteX2" fmla="*/ 123825 w 3112770"/>
              <a:gd name="connsiteY2" fmla="*/ 440078 h 783730"/>
              <a:gd name="connsiteX3" fmla="*/ 177165 w 3112770"/>
              <a:gd name="connsiteY3" fmla="*/ 422933 h 783730"/>
              <a:gd name="connsiteX4" fmla="*/ 243840 w 3112770"/>
              <a:gd name="connsiteY4" fmla="*/ 443888 h 783730"/>
              <a:gd name="connsiteX5" fmla="*/ 302895 w 3112770"/>
              <a:gd name="connsiteY5" fmla="*/ 422933 h 783730"/>
              <a:gd name="connsiteX6" fmla="*/ 360045 w 3112770"/>
              <a:gd name="connsiteY6" fmla="*/ 441983 h 783730"/>
              <a:gd name="connsiteX7" fmla="*/ 417195 w 3112770"/>
              <a:gd name="connsiteY7" fmla="*/ 417218 h 783730"/>
              <a:gd name="connsiteX8" fmla="*/ 474345 w 3112770"/>
              <a:gd name="connsiteY8" fmla="*/ 441983 h 783730"/>
              <a:gd name="connsiteX9" fmla="*/ 529590 w 3112770"/>
              <a:gd name="connsiteY9" fmla="*/ 409598 h 783730"/>
              <a:gd name="connsiteX10" fmla="*/ 579120 w 3112770"/>
              <a:gd name="connsiteY10" fmla="*/ 457223 h 783730"/>
              <a:gd name="connsiteX11" fmla="*/ 634365 w 3112770"/>
              <a:gd name="connsiteY11" fmla="*/ 403883 h 783730"/>
              <a:gd name="connsiteX12" fmla="*/ 701040 w 3112770"/>
              <a:gd name="connsiteY12" fmla="*/ 462938 h 783730"/>
              <a:gd name="connsiteX13" fmla="*/ 748665 w 3112770"/>
              <a:gd name="connsiteY13" fmla="*/ 394358 h 783730"/>
              <a:gd name="connsiteX14" fmla="*/ 813435 w 3112770"/>
              <a:gd name="connsiteY14" fmla="*/ 474368 h 783730"/>
              <a:gd name="connsiteX15" fmla="*/ 838200 w 3112770"/>
              <a:gd name="connsiteY15" fmla="*/ 424838 h 783730"/>
              <a:gd name="connsiteX16" fmla="*/ 866775 w 3112770"/>
              <a:gd name="connsiteY16" fmla="*/ 375308 h 783730"/>
              <a:gd name="connsiteX17" fmla="*/ 899160 w 3112770"/>
              <a:gd name="connsiteY17" fmla="*/ 441983 h 783730"/>
              <a:gd name="connsiteX18" fmla="*/ 929640 w 3112770"/>
              <a:gd name="connsiteY18" fmla="*/ 495323 h 783730"/>
              <a:gd name="connsiteX19" fmla="*/ 954405 w 3112770"/>
              <a:gd name="connsiteY19" fmla="*/ 424838 h 783730"/>
              <a:gd name="connsiteX20" fmla="*/ 979170 w 3112770"/>
              <a:gd name="connsiteY20" fmla="*/ 360068 h 783730"/>
              <a:gd name="connsiteX21" fmla="*/ 1011555 w 3112770"/>
              <a:gd name="connsiteY21" fmla="*/ 436268 h 783730"/>
              <a:gd name="connsiteX22" fmla="*/ 1043940 w 3112770"/>
              <a:gd name="connsiteY22" fmla="*/ 514373 h 783730"/>
              <a:gd name="connsiteX23" fmla="*/ 1068705 w 3112770"/>
              <a:gd name="connsiteY23" fmla="*/ 409598 h 783730"/>
              <a:gd name="connsiteX24" fmla="*/ 1097280 w 3112770"/>
              <a:gd name="connsiteY24" fmla="*/ 323873 h 783730"/>
              <a:gd name="connsiteX25" fmla="*/ 1125855 w 3112770"/>
              <a:gd name="connsiteY25" fmla="*/ 455318 h 783730"/>
              <a:gd name="connsiteX26" fmla="*/ 1154430 w 3112770"/>
              <a:gd name="connsiteY26" fmla="*/ 552473 h 783730"/>
              <a:gd name="connsiteX27" fmla="*/ 1186815 w 3112770"/>
              <a:gd name="connsiteY27" fmla="*/ 411503 h 783730"/>
              <a:gd name="connsiteX28" fmla="*/ 1211580 w 3112770"/>
              <a:gd name="connsiteY28" fmla="*/ 289583 h 783730"/>
              <a:gd name="connsiteX29" fmla="*/ 1240155 w 3112770"/>
              <a:gd name="connsiteY29" fmla="*/ 451508 h 783730"/>
              <a:gd name="connsiteX30" fmla="*/ 1264920 w 3112770"/>
              <a:gd name="connsiteY30" fmla="*/ 605813 h 783730"/>
              <a:gd name="connsiteX31" fmla="*/ 1299210 w 3112770"/>
              <a:gd name="connsiteY31" fmla="*/ 405788 h 783730"/>
              <a:gd name="connsiteX32" fmla="*/ 1320165 w 3112770"/>
              <a:gd name="connsiteY32" fmla="*/ 224813 h 783730"/>
              <a:gd name="connsiteX33" fmla="*/ 1348740 w 3112770"/>
              <a:gd name="connsiteY33" fmla="*/ 386738 h 783730"/>
              <a:gd name="connsiteX34" fmla="*/ 1367790 w 3112770"/>
              <a:gd name="connsiteY34" fmla="*/ 594383 h 783730"/>
              <a:gd name="connsiteX35" fmla="*/ 1383030 w 3112770"/>
              <a:gd name="connsiteY35" fmla="*/ 662963 h 783730"/>
              <a:gd name="connsiteX36" fmla="*/ 1403985 w 3112770"/>
              <a:gd name="connsiteY36" fmla="*/ 581048 h 783730"/>
              <a:gd name="connsiteX37" fmla="*/ 1421130 w 3112770"/>
              <a:gd name="connsiteY37" fmla="*/ 262913 h 783730"/>
              <a:gd name="connsiteX38" fmla="*/ 1442085 w 3112770"/>
              <a:gd name="connsiteY38" fmla="*/ 137183 h 783730"/>
              <a:gd name="connsiteX39" fmla="*/ 1459230 w 3112770"/>
              <a:gd name="connsiteY39" fmla="*/ 337208 h 783730"/>
              <a:gd name="connsiteX40" fmla="*/ 1478280 w 3112770"/>
              <a:gd name="connsiteY40" fmla="*/ 596288 h 783730"/>
              <a:gd name="connsiteX41" fmla="*/ 1495425 w 3112770"/>
              <a:gd name="connsiteY41" fmla="*/ 781073 h 783730"/>
              <a:gd name="connsiteX42" fmla="*/ 1529715 w 3112770"/>
              <a:gd name="connsiteY42" fmla="*/ 457223 h 783730"/>
              <a:gd name="connsiteX43" fmla="*/ 1539240 w 3112770"/>
              <a:gd name="connsiteY43" fmla="*/ 150518 h 783730"/>
              <a:gd name="connsiteX44" fmla="*/ 1560195 w 3112770"/>
              <a:gd name="connsiteY44" fmla="*/ 1928 h 783730"/>
              <a:gd name="connsiteX45" fmla="*/ 1588770 w 3112770"/>
              <a:gd name="connsiteY45" fmla="*/ 247673 h 783730"/>
              <a:gd name="connsiteX46" fmla="*/ 1604010 w 3112770"/>
              <a:gd name="connsiteY46" fmla="*/ 575333 h 783730"/>
              <a:gd name="connsiteX47" fmla="*/ 1617345 w 3112770"/>
              <a:gd name="connsiteY47" fmla="*/ 777263 h 783730"/>
              <a:gd name="connsiteX48" fmla="*/ 1647825 w 3112770"/>
              <a:gd name="connsiteY48" fmla="*/ 556283 h 783730"/>
              <a:gd name="connsiteX49" fmla="*/ 1661160 w 3112770"/>
              <a:gd name="connsiteY49" fmla="*/ 234338 h 783730"/>
              <a:gd name="connsiteX50" fmla="*/ 1672590 w 3112770"/>
              <a:gd name="connsiteY50" fmla="*/ 131468 h 783730"/>
              <a:gd name="connsiteX51" fmla="*/ 1699260 w 3112770"/>
              <a:gd name="connsiteY51" fmla="*/ 327683 h 783730"/>
              <a:gd name="connsiteX52" fmla="*/ 1712595 w 3112770"/>
              <a:gd name="connsiteY52" fmla="*/ 563903 h 783730"/>
              <a:gd name="connsiteX53" fmla="*/ 1733550 w 3112770"/>
              <a:gd name="connsiteY53" fmla="*/ 664868 h 783730"/>
              <a:gd name="connsiteX54" fmla="*/ 1765935 w 3112770"/>
              <a:gd name="connsiteY54" fmla="*/ 424838 h 783730"/>
              <a:gd name="connsiteX55" fmla="*/ 1794510 w 3112770"/>
              <a:gd name="connsiteY55" fmla="*/ 215288 h 783730"/>
              <a:gd name="connsiteX56" fmla="*/ 1821180 w 3112770"/>
              <a:gd name="connsiteY56" fmla="*/ 371498 h 783730"/>
              <a:gd name="connsiteX57" fmla="*/ 1834515 w 3112770"/>
              <a:gd name="connsiteY57" fmla="*/ 531518 h 783730"/>
              <a:gd name="connsiteX58" fmla="*/ 1851660 w 3112770"/>
              <a:gd name="connsiteY58" fmla="*/ 596288 h 783730"/>
              <a:gd name="connsiteX59" fmla="*/ 1880235 w 3112770"/>
              <a:gd name="connsiteY59" fmla="*/ 440078 h 783730"/>
              <a:gd name="connsiteX60" fmla="*/ 1899285 w 3112770"/>
              <a:gd name="connsiteY60" fmla="*/ 281963 h 783730"/>
              <a:gd name="connsiteX61" fmla="*/ 1931670 w 3112770"/>
              <a:gd name="connsiteY61" fmla="*/ 430553 h 783730"/>
              <a:gd name="connsiteX62" fmla="*/ 1964055 w 3112770"/>
              <a:gd name="connsiteY62" fmla="*/ 542948 h 783730"/>
              <a:gd name="connsiteX63" fmla="*/ 1990725 w 3112770"/>
              <a:gd name="connsiteY63" fmla="*/ 441983 h 783730"/>
              <a:gd name="connsiteX64" fmla="*/ 2019300 w 3112770"/>
              <a:gd name="connsiteY64" fmla="*/ 318158 h 783730"/>
              <a:gd name="connsiteX65" fmla="*/ 2055495 w 3112770"/>
              <a:gd name="connsiteY65" fmla="*/ 455318 h 783730"/>
              <a:gd name="connsiteX66" fmla="*/ 2082165 w 3112770"/>
              <a:gd name="connsiteY66" fmla="*/ 512468 h 783730"/>
              <a:gd name="connsiteX67" fmla="*/ 2105025 w 3112770"/>
              <a:gd name="connsiteY67" fmla="*/ 432458 h 783730"/>
              <a:gd name="connsiteX68" fmla="*/ 2133600 w 3112770"/>
              <a:gd name="connsiteY68" fmla="*/ 341018 h 783730"/>
              <a:gd name="connsiteX69" fmla="*/ 2167890 w 3112770"/>
              <a:gd name="connsiteY69" fmla="*/ 428648 h 783730"/>
              <a:gd name="connsiteX70" fmla="*/ 2192655 w 3112770"/>
              <a:gd name="connsiteY70" fmla="*/ 489608 h 783730"/>
              <a:gd name="connsiteX71" fmla="*/ 2219325 w 3112770"/>
              <a:gd name="connsiteY71" fmla="*/ 428648 h 783730"/>
              <a:gd name="connsiteX72" fmla="*/ 2249805 w 3112770"/>
              <a:gd name="connsiteY72" fmla="*/ 367688 h 783730"/>
              <a:gd name="connsiteX73" fmla="*/ 2276475 w 3112770"/>
              <a:gd name="connsiteY73" fmla="*/ 417218 h 783730"/>
              <a:gd name="connsiteX74" fmla="*/ 2306955 w 3112770"/>
              <a:gd name="connsiteY74" fmla="*/ 472463 h 783730"/>
              <a:gd name="connsiteX75" fmla="*/ 2331720 w 3112770"/>
              <a:gd name="connsiteY75" fmla="*/ 436268 h 783730"/>
              <a:gd name="connsiteX76" fmla="*/ 2367915 w 3112770"/>
              <a:gd name="connsiteY76" fmla="*/ 396263 h 783730"/>
              <a:gd name="connsiteX77" fmla="*/ 2396490 w 3112770"/>
              <a:gd name="connsiteY77" fmla="*/ 426743 h 783730"/>
              <a:gd name="connsiteX78" fmla="*/ 2425065 w 3112770"/>
              <a:gd name="connsiteY78" fmla="*/ 459128 h 783730"/>
              <a:gd name="connsiteX79" fmla="*/ 2449830 w 3112770"/>
              <a:gd name="connsiteY79" fmla="*/ 432458 h 783730"/>
              <a:gd name="connsiteX80" fmla="*/ 2480310 w 3112770"/>
              <a:gd name="connsiteY80" fmla="*/ 400073 h 783730"/>
              <a:gd name="connsiteX81" fmla="*/ 2537460 w 3112770"/>
              <a:gd name="connsiteY81" fmla="*/ 447698 h 783730"/>
              <a:gd name="connsiteX82" fmla="*/ 2588895 w 3112770"/>
              <a:gd name="connsiteY82" fmla="*/ 400073 h 783730"/>
              <a:gd name="connsiteX83" fmla="*/ 2649855 w 3112770"/>
              <a:gd name="connsiteY83" fmla="*/ 443888 h 783730"/>
              <a:gd name="connsiteX84" fmla="*/ 2701290 w 3112770"/>
              <a:gd name="connsiteY84" fmla="*/ 403883 h 783730"/>
              <a:gd name="connsiteX85" fmla="*/ 2758440 w 3112770"/>
              <a:gd name="connsiteY85" fmla="*/ 441983 h 783730"/>
              <a:gd name="connsiteX86" fmla="*/ 2806065 w 3112770"/>
              <a:gd name="connsiteY86" fmla="*/ 417218 h 783730"/>
              <a:gd name="connsiteX87" fmla="*/ 2868930 w 3112770"/>
              <a:gd name="connsiteY87" fmla="*/ 434363 h 783730"/>
              <a:gd name="connsiteX88" fmla="*/ 2924175 w 3112770"/>
              <a:gd name="connsiteY88" fmla="*/ 419123 h 783730"/>
              <a:gd name="connsiteX89" fmla="*/ 2992755 w 3112770"/>
              <a:gd name="connsiteY89" fmla="*/ 432458 h 783730"/>
              <a:gd name="connsiteX90" fmla="*/ 3046095 w 3112770"/>
              <a:gd name="connsiteY90" fmla="*/ 417218 h 783730"/>
              <a:gd name="connsiteX91" fmla="*/ 3112770 w 3112770"/>
              <a:gd name="connsiteY91" fmla="*/ 426743 h 783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112770" h="783730">
                <a:moveTo>
                  <a:pt x="0" y="424838"/>
                </a:moveTo>
                <a:cubicBezTo>
                  <a:pt x="23971" y="425473"/>
                  <a:pt x="47942" y="426108"/>
                  <a:pt x="68580" y="428648"/>
                </a:cubicBezTo>
                <a:cubicBezTo>
                  <a:pt x="89218" y="431188"/>
                  <a:pt x="105728" y="441030"/>
                  <a:pt x="123825" y="440078"/>
                </a:cubicBezTo>
                <a:cubicBezTo>
                  <a:pt x="141922" y="439126"/>
                  <a:pt x="157163" y="422298"/>
                  <a:pt x="177165" y="422933"/>
                </a:cubicBezTo>
                <a:cubicBezTo>
                  <a:pt x="197167" y="423568"/>
                  <a:pt x="222885" y="443888"/>
                  <a:pt x="243840" y="443888"/>
                </a:cubicBezTo>
                <a:cubicBezTo>
                  <a:pt x="264795" y="443888"/>
                  <a:pt x="283528" y="423250"/>
                  <a:pt x="302895" y="422933"/>
                </a:cubicBezTo>
                <a:cubicBezTo>
                  <a:pt x="322262" y="422616"/>
                  <a:pt x="340995" y="442935"/>
                  <a:pt x="360045" y="441983"/>
                </a:cubicBezTo>
                <a:cubicBezTo>
                  <a:pt x="379095" y="441031"/>
                  <a:pt x="398145" y="417218"/>
                  <a:pt x="417195" y="417218"/>
                </a:cubicBezTo>
                <a:cubicBezTo>
                  <a:pt x="436245" y="417218"/>
                  <a:pt x="455613" y="443253"/>
                  <a:pt x="474345" y="441983"/>
                </a:cubicBezTo>
                <a:cubicBezTo>
                  <a:pt x="493077" y="440713"/>
                  <a:pt x="512127" y="407058"/>
                  <a:pt x="529590" y="409598"/>
                </a:cubicBezTo>
                <a:cubicBezTo>
                  <a:pt x="547053" y="412138"/>
                  <a:pt x="561658" y="458176"/>
                  <a:pt x="579120" y="457223"/>
                </a:cubicBezTo>
                <a:cubicBezTo>
                  <a:pt x="596583" y="456271"/>
                  <a:pt x="614045" y="402930"/>
                  <a:pt x="634365" y="403883"/>
                </a:cubicBezTo>
                <a:cubicBezTo>
                  <a:pt x="654685" y="404836"/>
                  <a:pt x="681990" y="464525"/>
                  <a:pt x="701040" y="462938"/>
                </a:cubicBezTo>
                <a:cubicBezTo>
                  <a:pt x="720090" y="461351"/>
                  <a:pt x="729933" y="392453"/>
                  <a:pt x="748665" y="394358"/>
                </a:cubicBezTo>
                <a:cubicBezTo>
                  <a:pt x="767397" y="396263"/>
                  <a:pt x="798513" y="469288"/>
                  <a:pt x="813435" y="474368"/>
                </a:cubicBezTo>
                <a:cubicBezTo>
                  <a:pt x="828358" y="479448"/>
                  <a:pt x="829310" y="441348"/>
                  <a:pt x="838200" y="424838"/>
                </a:cubicBezTo>
                <a:cubicBezTo>
                  <a:pt x="847090" y="408328"/>
                  <a:pt x="856615" y="372451"/>
                  <a:pt x="866775" y="375308"/>
                </a:cubicBezTo>
                <a:cubicBezTo>
                  <a:pt x="876935" y="378165"/>
                  <a:pt x="888683" y="421980"/>
                  <a:pt x="899160" y="441983"/>
                </a:cubicBezTo>
                <a:cubicBezTo>
                  <a:pt x="909638" y="461986"/>
                  <a:pt x="920432" y="498181"/>
                  <a:pt x="929640" y="495323"/>
                </a:cubicBezTo>
                <a:cubicBezTo>
                  <a:pt x="938848" y="492465"/>
                  <a:pt x="946150" y="447380"/>
                  <a:pt x="954405" y="424838"/>
                </a:cubicBezTo>
                <a:cubicBezTo>
                  <a:pt x="962660" y="402296"/>
                  <a:pt x="969645" y="358163"/>
                  <a:pt x="979170" y="360068"/>
                </a:cubicBezTo>
                <a:cubicBezTo>
                  <a:pt x="988695" y="361973"/>
                  <a:pt x="1000760" y="410551"/>
                  <a:pt x="1011555" y="436268"/>
                </a:cubicBezTo>
                <a:cubicBezTo>
                  <a:pt x="1022350" y="461985"/>
                  <a:pt x="1034415" y="518818"/>
                  <a:pt x="1043940" y="514373"/>
                </a:cubicBezTo>
                <a:cubicBezTo>
                  <a:pt x="1053465" y="509928"/>
                  <a:pt x="1059815" y="441348"/>
                  <a:pt x="1068705" y="409598"/>
                </a:cubicBezTo>
                <a:cubicBezTo>
                  <a:pt x="1077595" y="377848"/>
                  <a:pt x="1087755" y="316253"/>
                  <a:pt x="1097280" y="323873"/>
                </a:cubicBezTo>
                <a:cubicBezTo>
                  <a:pt x="1106805" y="331493"/>
                  <a:pt x="1116330" y="417218"/>
                  <a:pt x="1125855" y="455318"/>
                </a:cubicBezTo>
                <a:cubicBezTo>
                  <a:pt x="1135380" y="493418"/>
                  <a:pt x="1144270" y="559775"/>
                  <a:pt x="1154430" y="552473"/>
                </a:cubicBezTo>
                <a:cubicBezTo>
                  <a:pt x="1164590" y="545171"/>
                  <a:pt x="1177290" y="455318"/>
                  <a:pt x="1186815" y="411503"/>
                </a:cubicBezTo>
                <a:cubicBezTo>
                  <a:pt x="1196340" y="367688"/>
                  <a:pt x="1202690" y="282915"/>
                  <a:pt x="1211580" y="289583"/>
                </a:cubicBezTo>
                <a:cubicBezTo>
                  <a:pt x="1220470" y="296250"/>
                  <a:pt x="1231265" y="398803"/>
                  <a:pt x="1240155" y="451508"/>
                </a:cubicBezTo>
                <a:cubicBezTo>
                  <a:pt x="1249045" y="504213"/>
                  <a:pt x="1255078" y="613433"/>
                  <a:pt x="1264920" y="605813"/>
                </a:cubicBezTo>
                <a:cubicBezTo>
                  <a:pt x="1274762" y="598193"/>
                  <a:pt x="1290003" y="469288"/>
                  <a:pt x="1299210" y="405788"/>
                </a:cubicBezTo>
                <a:cubicBezTo>
                  <a:pt x="1308417" y="342288"/>
                  <a:pt x="1311910" y="227988"/>
                  <a:pt x="1320165" y="224813"/>
                </a:cubicBezTo>
                <a:cubicBezTo>
                  <a:pt x="1328420" y="221638"/>
                  <a:pt x="1340803" y="325143"/>
                  <a:pt x="1348740" y="386738"/>
                </a:cubicBezTo>
                <a:cubicBezTo>
                  <a:pt x="1356677" y="448333"/>
                  <a:pt x="1362075" y="548346"/>
                  <a:pt x="1367790" y="594383"/>
                </a:cubicBezTo>
                <a:cubicBezTo>
                  <a:pt x="1373505" y="640421"/>
                  <a:pt x="1376997" y="665186"/>
                  <a:pt x="1383030" y="662963"/>
                </a:cubicBezTo>
                <a:cubicBezTo>
                  <a:pt x="1389063" y="660740"/>
                  <a:pt x="1397635" y="647723"/>
                  <a:pt x="1403985" y="581048"/>
                </a:cubicBezTo>
                <a:cubicBezTo>
                  <a:pt x="1410335" y="514373"/>
                  <a:pt x="1414780" y="336890"/>
                  <a:pt x="1421130" y="262913"/>
                </a:cubicBezTo>
                <a:cubicBezTo>
                  <a:pt x="1427480" y="188936"/>
                  <a:pt x="1435735" y="124801"/>
                  <a:pt x="1442085" y="137183"/>
                </a:cubicBezTo>
                <a:cubicBezTo>
                  <a:pt x="1448435" y="149565"/>
                  <a:pt x="1453198" y="260691"/>
                  <a:pt x="1459230" y="337208"/>
                </a:cubicBezTo>
                <a:cubicBezTo>
                  <a:pt x="1465262" y="413725"/>
                  <a:pt x="1472247" y="522310"/>
                  <a:pt x="1478280" y="596288"/>
                </a:cubicBezTo>
                <a:cubicBezTo>
                  <a:pt x="1484313" y="670266"/>
                  <a:pt x="1486853" y="804250"/>
                  <a:pt x="1495425" y="781073"/>
                </a:cubicBezTo>
                <a:cubicBezTo>
                  <a:pt x="1503997" y="757896"/>
                  <a:pt x="1522413" y="562316"/>
                  <a:pt x="1529715" y="457223"/>
                </a:cubicBezTo>
                <a:cubicBezTo>
                  <a:pt x="1537018" y="352130"/>
                  <a:pt x="1534160" y="226400"/>
                  <a:pt x="1539240" y="150518"/>
                </a:cubicBezTo>
                <a:cubicBezTo>
                  <a:pt x="1544320" y="74635"/>
                  <a:pt x="1551940" y="-14264"/>
                  <a:pt x="1560195" y="1928"/>
                </a:cubicBezTo>
                <a:cubicBezTo>
                  <a:pt x="1568450" y="18120"/>
                  <a:pt x="1581468" y="152106"/>
                  <a:pt x="1588770" y="247673"/>
                </a:cubicBezTo>
                <a:cubicBezTo>
                  <a:pt x="1596072" y="343240"/>
                  <a:pt x="1599248" y="487068"/>
                  <a:pt x="1604010" y="575333"/>
                </a:cubicBezTo>
                <a:cubicBezTo>
                  <a:pt x="1608773" y="663598"/>
                  <a:pt x="1610043" y="780438"/>
                  <a:pt x="1617345" y="777263"/>
                </a:cubicBezTo>
                <a:cubicBezTo>
                  <a:pt x="1624648" y="774088"/>
                  <a:pt x="1640522" y="646771"/>
                  <a:pt x="1647825" y="556283"/>
                </a:cubicBezTo>
                <a:cubicBezTo>
                  <a:pt x="1655128" y="465795"/>
                  <a:pt x="1657033" y="305140"/>
                  <a:pt x="1661160" y="234338"/>
                </a:cubicBezTo>
                <a:cubicBezTo>
                  <a:pt x="1665287" y="163536"/>
                  <a:pt x="1666240" y="115911"/>
                  <a:pt x="1672590" y="131468"/>
                </a:cubicBezTo>
                <a:cubicBezTo>
                  <a:pt x="1678940" y="147025"/>
                  <a:pt x="1692593" y="255610"/>
                  <a:pt x="1699260" y="327683"/>
                </a:cubicBezTo>
                <a:cubicBezTo>
                  <a:pt x="1705928" y="399755"/>
                  <a:pt x="1706880" y="507706"/>
                  <a:pt x="1712595" y="563903"/>
                </a:cubicBezTo>
                <a:cubicBezTo>
                  <a:pt x="1718310" y="620100"/>
                  <a:pt x="1724660" y="688046"/>
                  <a:pt x="1733550" y="664868"/>
                </a:cubicBezTo>
                <a:cubicBezTo>
                  <a:pt x="1742440" y="641690"/>
                  <a:pt x="1755775" y="499768"/>
                  <a:pt x="1765935" y="424838"/>
                </a:cubicBezTo>
                <a:cubicBezTo>
                  <a:pt x="1776095" y="349908"/>
                  <a:pt x="1785302" y="224178"/>
                  <a:pt x="1794510" y="215288"/>
                </a:cubicBezTo>
                <a:cubicBezTo>
                  <a:pt x="1803718" y="206398"/>
                  <a:pt x="1814512" y="318793"/>
                  <a:pt x="1821180" y="371498"/>
                </a:cubicBezTo>
                <a:cubicBezTo>
                  <a:pt x="1827848" y="424203"/>
                  <a:pt x="1829435" y="494053"/>
                  <a:pt x="1834515" y="531518"/>
                </a:cubicBezTo>
                <a:cubicBezTo>
                  <a:pt x="1839595" y="568983"/>
                  <a:pt x="1844040" y="611528"/>
                  <a:pt x="1851660" y="596288"/>
                </a:cubicBezTo>
                <a:cubicBezTo>
                  <a:pt x="1859280" y="581048"/>
                  <a:pt x="1872298" y="492465"/>
                  <a:pt x="1880235" y="440078"/>
                </a:cubicBezTo>
                <a:cubicBezTo>
                  <a:pt x="1888172" y="387691"/>
                  <a:pt x="1890713" y="283550"/>
                  <a:pt x="1899285" y="281963"/>
                </a:cubicBezTo>
                <a:cubicBezTo>
                  <a:pt x="1907857" y="280376"/>
                  <a:pt x="1920875" y="387056"/>
                  <a:pt x="1931670" y="430553"/>
                </a:cubicBezTo>
                <a:cubicBezTo>
                  <a:pt x="1942465" y="474050"/>
                  <a:pt x="1954212" y="541043"/>
                  <a:pt x="1964055" y="542948"/>
                </a:cubicBezTo>
                <a:cubicBezTo>
                  <a:pt x="1973898" y="544853"/>
                  <a:pt x="1981518" y="479448"/>
                  <a:pt x="1990725" y="441983"/>
                </a:cubicBezTo>
                <a:cubicBezTo>
                  <a:pt x="1999932" y="404518"/>
                  <a:pt x="2008505" y="315935"/>
                  <a:pt x="2019300" y="318158"/>
                </a:cubicBezTo>
                <a:cubicBezTo>
                  <a:pt x="2030095" y="320380"/>
                  <a:pt x="2045018" y="422933"/>
                  <a:pt x="2055495" y="455318"/>
                </a:cubicBezTo>
                <a:cubicBezTo>
                  <a:pt x="2065972" y="487703"/>
                  <a:pt x="2073910" y="516278"/>
                  <a:pt x="2082165" y="512468"/>
                </a:cubicBezTo>
                <a:cubicBezTo>
                  <a:pt x="2090420" y="508658"/>
                  <a:pt x="2096453" y="461033"/>
                  <a:pt x="2105025" y="432458"/>
                </a:cubicBezTo>
                <a:cubicBezTo>
                  <a:pt x="2113597" y="403883"/>
                  <a:pt x="2123123" y="341653"/>
                  <a:pt x="2133600" y="341018"/>
                </a:cubicBezTo>
                <a:cubicBezTo>
                  <a:pt x="2144077" y="340383"/>
                  <a:pt x="2158048" y="403883"/>
                  <a:pt x="2167890" y="428648"/>
                </a:cubicBezTo>
                <a:cubicBezTo>
                  <a:pt x="2177732" y="453413"/>
                  <a:pt x="2184083" y="489608"/>
                  <a:pt x="2192655" y="489608"/>
                </a:cubicBezTo>
                <a:cubicBezTo>
                  <a:pt x="2201227" y="489608"/>
                  <a:pt x="2209800" y="448968"/>
                  <a:pt x="2219325" y="428648"/>
                </a:cubicBezTo>
                <a:cubicBezTo>
                  <a:pt x="2228850" y="408328"/>
                  <a:pt x="2240280" y="369593"/>
                  <a:pt x="2249805" y="367688"/>
                </a:cubicBezTo>
                <a:cubicBezTo>
                  <a:pt x="2259330" y="365783"/>
                  <a:pt x="2266950" y="399755"/>
                  <a:pt x="2276475" y="417218"/>
                </a:cubicBezTo>
                <a:cubicBezTo>
                  <a:pt x="2286000" y="434681"/>
                  <a:pt x="2297748" y="469288"/>
                  <a:pt x="2306955" y="472463"/>
                </a:cubicBezTo>
                <a:cubicBezTo>
                  <a:pt x="2316163" y="475638"/>
                  <a:pt x="2321560" y="448968"/>
                  <a:pt x="2331720" y="436268"/>
                </a:cubicBezTo>
                <a:cubicBezTo>
                  <a:pt x="2341880" y="423568"/>
                  <a:pt x="2357120" y="397850"/>
                  <a:pt x="2367915" y="396263"/>
                </a:cubicBezTo>
                <a:cubicBezTo>
                  <a:pt x="2378710" y="394676"/>
                  <a:pt x="2386965" y="416265"/>
                  <a:pt x="2396490" y="426743"/>
                </a:cubicBezTo>
                <a:cubicBezTo>
                  <a:pt x="2406015" y="437221"/>
                  <a:pt x="2416175" y="458176"/>
                  <a:pt x="2425065" y="459128"/>
                </a:cubicBezTo>
                <a:cubicBezTo>
                  <a:pt x="2433955" y="460081"/>
                  <a:pt x="2449830" y="432458"/>
                  <a:pt x="2449830" y="432458"/>
                </a:cubicBezTo>
                <a:cubicBezTo>
                  <a:pt x="2459037" y="422616"/>
                  <a:pt x="2465705" y="397533"/>
                  <a:pt x="2480310" y="400073"/>
                </a:cubicBezTo>
                <a:cubicBezTo>
                  <a:pt x="2494915" y="402613"/>
                  <a:pt x="2519363" y="447698"/>
                  <a:pt x="2537460" y="447698"/>
                </a:cubicBezTo>
                <a:cubicBezTo>
                  <a:pt x="2555557" y="447698"/>
                  <a:pt x="2570163" y="400708"/>
                  <a:pt x="2588895" y="400073"/>
                </a:cubicBezTo>
                <a:cubicBezTo>
                  <a:pt x="2607627" y="399438"/>
                  <a:pt x="2631123" y="443253"/>
                  <a:pt x="2649855" y="443888"/>
                </a:cubicBezTo>
                <a:cubicBezTo>
                  <a:pt x="2668587" y="444523"/>
                  <a:pt x="2683193" y="404200"/>
                  <a:pt x="2701290" y="403883"/>
                </a:cubicBezTo>
                <a:cubicBezTo>
                  <a:pt x="2719387" y="403566"/>
                  <a:pt x="2740977" y="439760"/>
                  <a:pt x="2758440" y="441983"/>
                </a:cubicBezTo>
                <a:cubicBezTo>
                  <a:pt x="2775903" y="444206"/>
                  <a:pt x="2787650" y="418488"/>
                  <a:pt x="2806065" y="417218"/>
                </a:cubicBezTo>
                <a:cubicBezTo>
                  <a:pt x="2824480" y="415948"/>
                  <a:pt x="2849245" y="434046"/>
                  <a:pt x="2868930" y="434363"/>
                </a:cubicBezTo>
                <a:cubicBezTo>
                  <a:pt x="2888615" y="434680"/>
                  <a:pt x="2903538" y="419440"/>
                  <a:pt x="2924175" y="419123"/>
                </a:cubicBezTo>
                <a:cubicBezTo>
                  <a:pt x="2944812" y="418806"/>
                  <a:pt x="2972435" y="432775"/>
                  <a:pt x="2992755" y="432458"/>
                </a:cubicBezTo>
                <a:cubicBezTo>
                  <a:pt x="3013075" y="432141"/>
                  <a:pt x="3026093" y="418170"/>
                  <a:pt x="3046095" y="417218"/>
                </a:cubicBezTo>
                <a:cubicBezTo>
                  <a:pt x="3066097" y="416266"/>
                  <a:pt x="3089433" y="421504"/>
                  <a:pt x="3112770" y="426743"/>
                </a:cubicBez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 11">
            <a:extLst>
              <a:ext uri="{FF2B5EF4-FFF2-40B4-BE49-F238E27FC236}">
                <a16:creationId xmlns:a16="http://schemas.microsoft.com/office/drawing/2014/main" id="{03A5A71D-C6C9-440F-816E-2E0B1DE55BF0}"/>
              </a:ext>
            </a:extLst>
          </p:cNvPr>
          <p:cNvSpPr/>
          <p:nvPr/>
        </p:nvSpPr>
        <p:spPr>
          <a:xfrm>
            <a:off x="582120" y="4919030"/>
            <a:ext cx="1573530" cy="1537367"/>
          </a:xfrm>
          <a:custGeom>
            <a:avLst/>
            <a:gdLst>
              <a:gd name="connsiteX0" fmla="*/ 0 w 1573530"/>
              <a:gd name="connsiteY0" fmla="*/ 64152 h 1537367"/>
              <a:gd name="connsiteX1" fmla="*/ 9525 w 1573530"/>
              <a:gd name="connsiteY1" fmla="*/ 1287 h 1537367"/>
              <a:gd name="connsiteX2" fmla="*/ 20955 w 1573530"/>
              <a:gd name="connsiteY2" fmla="*/ 115587 h 1537367"/>
              <a:gd name="connsiteX3" fmla="*/ 28575 w 1573530"/>
              <a:gd name="connsiteY3" fmla="*/ 367047 h 1537367"/>
              <a:gd name="connsiteX4" fmla="*/ 38100 w 1573530"/>
              <a:gd name="connsiteY4" fmla="*/ 847107 h 1537367"/>
              <a:gd name="connsiteX5" fmla="*/ 53340 w 1573530"/>
              <a:gd name="connsiteY5" fmla="*/ 1384317 h 1537367"/>
              <a:gd name="connsiteX6" fmla="*/ 68580 w 1573530"/>
              <a:gd name="connsiteY6" fmla="*/ 1536717 h 1537367"/>
              <a:gd name="connsiteX7" fmla="*/ 83820 w 1573530"/>
              <a:gd name="connsiteY7" fmla="*/ 1344312 h 1537367"/>
              <a:gd name="connsiteX8" fmla="*/ 102870 w 1573530"/>
              <a:gd name="connsiteY8" fmla="*/ 751857 h 1537367"/>
              <a:gd name="connsiteX9" fmla="*/ 112395 w 1573530"/>
              <a:gd name="connsiteY9" fmla="*/ 384192 h 1537367"/>
              <a:gd name="connsiteX10" fmla="*/ 127635 w 1573530"/>
              <a:gd name="connsiteY10" fmla="*/ 250842 h 1537367"/>
              <a:gd name="connsiteX11" fmla="*/ 146685 w 1573530"/>
              <a:gd name="connsiteY11" fmla="*/ 502302 h 1537367"/>
              <a:gd name="connsiteX12" fmla="*/ 158115 w 1573530"/>
              <a:gd name="connsiteY12" fmla="*/ 850917 h 1537367"/>
              <a:gd name="connsiteX13" fmla="*/ 167640 w 1573530"/>
              <a:gd name="connsiteY13" fmla="*/ 1231917 h 1537367"/>
              <a:gd name="connsiteX14" fmla="*/ 190500 w 1573530"/>
              <a:gd name="connsiteY14" fmla="*/ 1334787 h 1537367"/>
              <a:gd name="connsiteX15" fmla="*/ 203835 w 1573530"/>
              <a:gd name="connsiteY15" fmla="*/ 1081422 h 1537367"/>
              <a:gd name="connsiteX16" fmla="*/ 217170 w 1573530"/>
              <a:gd name="connsiteY16" fmla="*/ 801387 h 1537367"/>
              <a:gd name="connsiteX17" fmla="*/ 228600 w 1573530"/>
              <a:gd name="connsiteY17" fmla="*/ 563262 h 1537367"/>
              <a:gd name="connsiteX18" fmla="*/ 238125 w 1573530"/>
              <a:gd name="connsiteY18" fmla="*/ 426102 h 1537367"/>
              <a:gd name="connsiteX19" fmla="*/ 259080 w 1573530"/>
              <a:gd name="connsiteY19" fmla="*/ 612792 h 1537367"/>
              <a:gd name="connsiteX20" fmla="*/ 268605 w 1573530"/>
              <a:gd name="connsiteY20" fmla="*/ 824247 h 1537367"/>
              <a:gd name="connsiteX21" fmla="*/ 285750 w 1573530"/>
              <a:gd name="connsiteY21" fmla="*/ 1094757 h 1537367"/>
              <a:gd name="connsiteX22" fmla="*/ 300990 w 1573530"/>
              <a:gd name="connsiteY22" fmla="*/ 1182387 h 1537367"/>
              <a:gd name="connsiteX23" fmla="*/ 320040 w 1573530"/>
              <a:gd name="connsiteY23" fmla="*/ 949977 h 1537367"/>
              <a:gd name="connsiteX24" fmla="*/ 333375 w 1573530"/>
              <a:gd name="connsiteY24" fmla="*/ 770907 h 1537367"/>
              <a:gd name="connsiteX25" fmla="*/ 342900 w 1573530"/>
              <a:gd name="connsiteY25" fmla="*/ 605172 h 1537367"/>
              <a:gd name="connsiteX26" fmla="*/ 356235 w 1573530"/>
              <a:gd name="connsiteY26" fmla="*/ 559452 h 1537367"/>
              <a:gd name="connsiteX27" fmla="*/ 373380 w 1573530"/>
              <a:gd name="connsiteY27" fmla="*/ 656607 h 1537367"/>
              <a:gd name="connsiteX28" fmla="*/ 386715 w 1573530"/>
              <a:gd name="connsiteY28" fmla="*/ 883302 h 1537367"/>
              <a:gd name="connsiteX29" fmla="*/ 398145 w 1573530"/>
              <a:gd name="connsiteY29" fmla="*/ 1010937 h 1537367"/>
              <a:gd name="connsiteX30" fmla="*/ 415290 w 1573530"/>
              <a:gd name="connsiteY30" fmla="*/ 1073802 h 1537367"/>
              <a:gd name="connsiteX31" fmla="*/ 432435 w 1573530"/>
              <a:gd name="connsiteY31" fmla="*/ 921402 h 1537367"/>
              <a:gd name="connsiteX32" fmla="*/ 449580 w 1573530"/>
              <a:gd name="connsiteY32" fmla="*/ 746142 h 1537367"/>
              <a:gd name="connsiteX33" fmla="*/ 466725 w 1573530"/>
              <a:gd name="connsiteY33" fmla="*/ 629937 h 1537367"/>
              <a:gd name="connsiteX34" fmla="*/ 489585 w 1573530"/>
              <a:gd name="connsiteY34" fmla="*/ 740427 h 1537367"/>
              <a:gd name="connsiteX35" fmla="*/ 499110 w 1573530"/>
              <a:gd name="connsiteY35" fmla="*/ 892827 h 1537367"/>
              <a:gd name="connsiteX36" fmla="*/ 518160 w 1573530"/>
              <a:gd name="connsiteY36" fmla="*/ 1010937 h 1537367"/>
              <a:gd name="connsiteX37" fmla="*/ 548640 w 1573530"/>
              <a:gd name="connsiteY37" fmla="*/ 927117 h 1537367"/>
              <a:gd name="connsiteX38" fmla="*/ 558165 w 1573530"/>
              <a:gd name="connsiteY38" fmla="*/ 805197 h 1537367"/>
              <a:gd name="connsiteX39" fmla="*/ 579120 w 1573530"/>
              <a:gd name="connsiteY39" fmla="*/ 694707 h 1537367"/>
              <a:gd name="connsiteX40" fmla="*/ 601980 w 1573530"/>
              <a:gd name="connsiteY40" fmla="*/ 784242 h 1537367"/>
              <a:gd name="connsiteX41" fmla="*/ 615315 w 1573530"/>
              <a:gd name="connsiteY41" fmla="*/ 892827 h 1537367"/>
              <a:gd name="connsiteX42" fmla="*/ 643890 w 1573530"/>
              <a:gd name="connsiteY42" fmla="*/ 963312 h 1537367"/>
              <a:gd name="connsiteX43" fmla="*/ 670560 w 1573530"/>
              <a:gd name="connsiteY43" fmla="*/ 849012 h 1537367"/>
              <a:gd name="connsiteX44" fmla="*/ 680085 w 1573530"/>
              <a:gd name="connsiteY44" fmla="*/ 786147 h 1537367"/>
              <a:gd name="connsiteX45" fmla="*/ 699135 w 1573530"/>
              <a:gd name="connsiteY45" fmla="*/ 738522 h 1537367"/>
              <a:gd name="connsiteX46" fmla="*/ 725805 w 1573530"/>
              <a:gd name="connsiteY46" fmla="*/ 845202 h 1537367"/>
              <a:gd name="connsiteX47" fmla="*/ 758190 w 1573530"/>
              <a:gd name="connsiteY47" fmla="*/ 927117 h 1537367"/>
              <a:gd name="connsiteX48" fmla="*/ 781050 w 1573530"/>
              <a:gd name="connsiteY48" fmla="*/ 835677 h 1537367"/>
              <a:gd name="connsiteX49" fmla="*/ 811530 w 1573530"/>
              <a:gd name="connsiteY49" fmla="*/ 765192 h 1537367"/>
              <a:gd name="connsiteX50" fmla="*/ 843915 w 1573530"/>
              <a:gd name="connsiteY50" fmla="*/ 839487 h 1537367"/>
              <a:gd name="connsiteX51" fmla="*/ 870585 w 1573530"/>
              <a:gd name="connsiteY51" fmla="*/ 902352 h 1537367"/>
              <a:gd name="connsiteX52" fmla="*/ 899160 w 1573530"/>
              <a:gd name="connsiteY52" fmla="*/ 843297 h 1537367"/>
              <a:gd name="connsiteX53" fmla="*/ 931545 w 1573530"/>
              <a:gd name="connsiteY53" fmla="*/ 788052 h 1537367"/>
              <a:gd name="connsiteX54" fmla="*/ 965835 w 1573530"/>
              <a:gd name="connsiteY54" fmla="*/ 850917 h 1537367"/>
              <a:gd name="connsiteX55" fmla="*/ 986790 w 1573530"/>
              <a:gd name="connsiteY55" fmla="*/ 885207 h 1537367"/>
              <a:gd name="connsiteX56" fmla="*/ 1013460 w 1573530"/>
              <a:gd name="connsiteY56" fmla="*/ 837582 h 1537367"/>
              <a:gd name="connsiteX57" fmla="*/ 1043940 w 1573530"/>
              <a:gd name="connsiteY57" fmla="*/ 803292 h 1537367"/>
              <a:gd name="connsiteX58" fmla="*/ 1080135 w 1573530"/>
              <a:gd name="connsiteY58" fmla="*/ 849012 h 1537367"/>
              <a:gd name="connsiteX59" fmla="*/ 1108710 w 1573530"/>
              <a:gd name="connsiteY59" fmla="*/ 879492 h 1537367"/>
              <a:gd name="connsiteX60" fmla="*/ 1129665 w 1573530"/>
              <a:gd name="connsiteY60" fmla="*/ 839487 h 1537367"/>
              <a:gd name="connsiteX61" fmla="*/ 1160145 w 1573530"/>
              <a:gd name="connsiteY61" fmla="*/ 814722 h 1537367"/>
              <a:gd name="connsiteX62" fmla="*/ 1190625 w 1573530"/>
              <a:gd name="connsiteY62" fmla="*/ 847107 h 1537367"/>
              <a:gd name="connsiteX63" fmla="*/ 1221105 w 1573530"/>
              <a:gd name="connsiteY63" fmla="*/ 871872 h 1537367"/>
              <a:gd name="connsiteX64" fmla="*/ 1242060 w 1573530"/>
              <a:gd name="connsiteY64" fmla="*/ 845202 h 1537367"/>
              <a:gd name="connsiteX65" fmla="*/ 1268730 w 1573530"/>
              <a:gd name="connsiteY65" fmla="*/ 818532 h 1537367"/>
              <a:gd name="connsiteX66" fmla="*/ 1303020 w 1573530"/>
              <a:gd name="connsiteY66" fmla="*/ 849012 h 1537367"/>
              <a:gd name="connsiteX67" fmla="*/ 1331595 w 1573530"/>
              <a:gd name="connsiteY67" fmla="*/ 864252 h 1537367"/>
              <a:gd name="connsiteX68" fmla="*/ 1394460 w 1573530"/>
              <a:gd name="connsiteY68" fmla="*/ 828057 h 1537367"/>
              <a:gd name="connsiteX69" fmla="*/ 1438275 w 1573530"/>
              <a:gd name="connsiteY69" fmla="*/ 856632 h 1537367"/>
              <a:gd name="connsiteX70" fmla="*/ 1497330 w 1573530"/>
              <a:gd name="connsiteY70" fmla="*/ 828057 h 1537367"/>
              <a:gd name="connsiteX71" fmla="*/ 1535430 w 1573530"/>
              <a:gd name="connsiteY71" fmla="*/ 849012 h 1537367"/>
              <a:gd name="connsiteX72" fmla="*/ 1573530 w 1573530"/>
              <a:gd name="connsiteY72" fmla="*/ 845202 h 153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573530" h="1537367">
                <a:moveTo>
                  <a:pt x="0" y="64152"/>
                </a:moveTo>
                <a:cubicBezTo>
                  <a:pt x="3016" y="28433"/>
                  <a:pt x="6033" y="-7285"/>
                  <a:pt x="9525" y="1287"/>
                </a:cubicBezTo>
                <a:cubicBezTo>
                  <a:pt x="13017" y="9859"/>
                  <a:pt x="17780" y="54627"/>
                  <a:pt x="20955" y="115587"/>
                </a:cubicBezTo>
                <a:cubicBezTo>
                  <a:pt x="24130" y="176547"/>
                  <a:pt x="25718" y="245127"/>
                  <a:pt x="28575" y="367047"/>
                </a:cubicBezTo>
                <a:cubicBezTo>
                  <a:pt x="31432" y="488967"/>
                  <a:pt x="33973" y="677562"/>
                  <a:pt x="38100" y="847107"/>
                </a:cubicBezTo>
                <a:cubicBezTo>
                  <a:pt x="42227" y="1016652"/>
                  <a:pt x="48260" y="1269382"/>
                  <a:pt x="53340" y="1384317"/>
                </a:cubicBezTo>
                <a:cubicBezTo>
                  <a:pt x="58420" y="1499252"/>
                  <a:pt x="63500" y="1543384"/>
                  <a:pt x="68580" y="1536717"/>
                </a:cubicBezTo>
                <a:cubicBezTo>
                  <a:pt x="73660" y="1530050"/>
                  <a:pt x="78105" y="1475122"/>
                  <a:pt x="83820" y="1344312"/>
                </a:cubicBezTo>
                <a:cubicBezTo>
                  <a:pt x="89535" y="1213502"/>
                  <a:pt x="98108" y="911877"/>
                  <a:pt x="102870" y="751857"/>
                </a:cubicBezTo>
                <a:cubicBezTo>
                  <a:pt x="107632" y="591837"/>
                  <a:pt x="108268" y="467695"/>
                  <a:pt x="112395" y="384192"/>
                </a:cubicBezTo>
                <a:cubicBezTo>
                  <a:pt x="116523" y="300690"/>
                  <a:pt x="121920" y="231157"/>
                  <a:pt x="127635" y="250842"/>
                </a:cubicBezTo>
                <a:cubicBezTo>
                  <a:pt x="133350" y="270527"/>
                  <a:pt x="141605" y="402290"/>
                  <a:pt x="146685" y="502302"/>
                </a:cubicBezTo>
                <a:cubicBezTo>
                  <a:pt x="151765" y="602314"/>
                  <a:pt x="154623" y="729315"/>
                  <a:pt x="158115" y="850917"/>
                </a:cubicBezTo>
                <a:cubicBezTo>
                  <a:pt x="161607" y="972519"/>
                  <a:pt x="162243" y="1151272"/>
                  <a:pt x="167640" y="1231917"/>
                </a:cubicBezTo>
                <a:cubicBezTo>
                  <a:pt x="173038" y="1312562"/>
                  <a:pt x="184468" y="1359870"/>
                  <a:pt x="190500" y="1334787"/>
                </a:cubicBezTo>
                <a:cubicBezTo>
                  <a:pt x="196533" y="1309705"/>
                  <a:pt x="199390" y="1170322"/>
                  <a:pt x="203835" y="1081422"/>
                </a:cubicBezTo>
                <a:cubicBezTo>
                  <a:pt x="208280" y="992522"/>
                  <a:pt x="213043" y="887747"/>
                  <a:pt x="217170" y="801387"/>
                </a:cubicBezTo>
                <a:cubicBezTo>
                  <a:pt x="221298" y="715027"/>
                  <a:pt x="225108" y="625809"/>
                  <a:pt x="228600" y="563262"/>
                </a:cubicBezTo>
                <a:cubicBezTo>
                  <a:pt x="232092" y="500715"/>
                  <a:pt x="233045" y="417847"/>
                  <a:pt x="238125" y="426102"/>
                </a:cubicBezTo>
                <a:cubicBezTo>
                  <a:pt x="243205" y="434357"/>
                  <a:pt x="254000" y="546435"/>
                  <a:pt x="259080" y="612792"/>
                </a:cubicBezTo>
                <a:cubicBezTo>
                  <a:pt x="264160" y="679149"/>
                  <a:pt x="264160" y="743920"/>
                  <a:pt x="268605" y="824247"/>
                </a:cubicBezTo>
                <a:cubicBezTo>
                  <a:pt x="273050" y="904575"/>
                  <a:pt x="280353" y="1035067"/>
                  <a:pt x="285750" y="1094757"/>
                </a:cubicBezTo>
                <a:cubicBezTo>
                  <a:pt x="291148" y="1154447"/>
                  <a:pt x="295275" y="1206517"/>
                  <a:pt x="300990" y="1182387"/>
                </a:cubicBezTo>
                <a:cubicBezTo>
                  <a:pt x="306705" y="1158257"/>
                  <a:pt x="314643" y="1018557"/>
                  <a:pt x="320040" y="949977"/>
                </a:cubicBezTo>
                <a:cubicBezTo>
                  <a:pt x="325438" y="881397"/>
                  <a:pt x="329565" y="828375"/>
                  <a:pt x="333375" y="770907"/>
                </a:cubicBezTo>
                <a:cubicBezTo>
                  <a:pt x="337185" y="713439"/>
                  <a:pt x="339090" y="640414"/>
                  <a:pt x="342900" y="605172"/>
                </a:cubicBezTo>
                <a:cubicBezTo>
                  <a:pt x="346710" y="569930"/>
                  <a:pt x="351155" y="550880"/>
                  <a:pt x="356235" y="559452"/>
                </a:cubicBezTo>
                <a:cubicBezTo>
                  <a:pt x="361315" y="568024"/>
                  <a:pt x="368300" y="602632"/>
                  <a:pt x="373380" y="656607"/>
                </a:cubicBezTo>
                <a:cubicBezTo>
                  <a:pt x="378460" y="710582"/>
                  <a:pt x="382588" y="824247"/>
                  <a:pt x="386715" y="883302"/>
                </a:cubicBezTo>
                <a:cubicBezTo>
                  <a:pt x="390842" y="942357"/>
                  <a:pt x="393383" y="979187"/>
                  <a:pt x="398145" y="1010937"/>
                </a:cubicBezTo>
                <a:cubicBezTo>
                  <a:pt x="402907" y="1042687"/>
                  <a:pt x="409575" y="1088724"/>
                  <a:pt x="415290" y="1073802"/>
                </a:cubicBezTo>
                <a:cubicBezTo>
                  <a:pt x="421005" y="1058880"/>
                  <a:pt x="426720" y="976012"/>
                  <a:pt x="432435" y="921402"/>
                </a:cubicBezTo>
                <a:cubicBezTo>
                  <a:pt x="438150" y="866792"/>
                  <a:pt x="443865" y="794719"/>
                  <a:pt x="449580" y="746142"/>
                </a:cubicBezTo>
                <a:cubicBezTo>
                  <a:pt x="455295" y="697565"/>
                  <a:pt x="460058" y="630890"/>
                  <a:pt x="466725" y="629937"/>
                </a:cubicBezTo>
                <a:cubicBezTo>
                  <a:pt x="473393" y="628985"/>
                  <a:pt x="484188" y="696612"/>
                  <a:pt x="489585" y="740427"/>
                </a:cubicBezTo>
                <a:cubicBezTo>
                  <a:pt x="494982" y="784242"/>
                  <a:pt x="494348" y="847742"/>
                  <a:pt x="499110" y="892827"/>
                </a:cubicBezTo>
                <a:cubicBezTo>
                  <a:pt x="503872" y="937912"/>
                  <a:pt x="509905" y="1005222"/>
                  <a:pt x="518160" y="1010937"/>
                </a:cubicBezTo>
                <a:cubicBezTo>
                  <a:pt x="526415" y="1016652"/>
                  <a:pt x="541973" y="961407"/>
                  <a:pt x="548640" y="927117"/>
                </a:cubicBezTo>
                <a:cubicBezTo>
                  <a:pt x="555307" y="892827"/>
                  <a:pt x="553085" y="843932"/>
                  <a:pt x="558165" y="805197"/>
                </a:cubicBezTo>
                <a:cubicBezTo>
                  <a:pt x="563245" y="766462"/>
                  <a:pt x="571818" y="698199"/>
                  <a:pt x="579120" y="694707"/>
                </a:cubicBezTo>
                <a:cubicBezTo>
                  <a:pt x="586422" y="691215"/>
                  <a:pt x="595948" y="751222"/>
                  <a:pt x="601980" y="784242"/>
                </a:cubicBezTo>
                <a:cubicBezTo>
                  <a:pt x="608013" y="817262"/>
                  <a:pt x="608330" y="862982"/>
                  <a:pt x="615315" y="892827"/>
                </a:cubicBezTo>
                <a:cubicBezTo>
                  <a:pt x="622300" y="922672"/>
                  <a:pt x="634683" y="970615"/>
                  <a:pt x="643890" y="963312"/>
                </a:cubicBezTo>
                <a:cubicBezTo>
                  <a:pt x="653098" y="956010"/>
                  <a:pt x="664528" y="878540"/>
                  <a:pt x="670560" y="849012"/>
                </a:cubicBezTo>
                <a:cubicBezTo>
                  <a:pt x="676593" y="819485"/>
                  <a:pt x="675323" y="804562"/>
                  <a:pt x="680085" y="786147"/>
                </a:cubicBezTo>
                <a:cubicBezTo>
                  <a:pt x="684847" y="767732"/>
                  <a:pt x="691515" y="728680"/>
                  <a:pt x="699135" y="738522"/>
                </a:cubicBezTo>
                <a:cubicBezTo>
                  <a:pt x="706755" y="748364"/>
                  <a:pt x="715963" y="813770"/>
                  <a:pt x="725805" y="845202"/>
                </a:cubicBezTo>
                <a:cubicBezTo>
                  <a:pt x="735648" y="876635"/>
                  <a:pt x="748983" y="928704"/>
                  <a:pt x="758190" y="927117"/>
                </a:cubicBezTo>
                <a:cubicBezTo>
                  <a:pt x="767397" y="925530"/>
                  <a:pt x="772160" y="862664"/>
                  <a:pt x="781050" y="835677"/>
                </a:cubicBezTo>
                <a:cubicBezTo>
                  <a:pt x="789940" y="808690"/>
                  <a:pt x="801053" y="764557"/>
                  <a:pt x="811530" y="765192"/>
                </a:cubicBezTo>
                <a:cubicBezTo>
                  <a:pt x="822007" y="765827"/>
                  <a:pt x="834073" y="816627"/>
                  <a:pt x="843915" y="839487"/>
                </a:cubicBezTo>
                <a:cubicBezTo>
                  <a:pt x="853757" y="862347"/>
                  <a:pt x="861378" y="901717"/>
                  <a:pt x="870585" y="902352"/>
                </a:cubicBezTo>
                <a:cubicBezTo>
                  <a:pt x="879792" y="902987"/>
                  <a:pt x="889000" y="862347"/>
                  <a:pt x="899160" y="843297"/>
                </a:cubicBezTo>
                <a:cubicBezTo>
                  <a:pt x="909320" y="824247"/>
                  <a:pt x="920433" y="786782"/>
                  <a:pt x="931545" y="788052"/>
                </a:cubicBezTo>
                <a:cubicBezTo>
                  <a:pt x="942657" y="789322"/>
                  <a:pt x="956628" y="834725"/>
                  <a:pt x="965835" y="850917"/>
                </a:cubicBezTo>
                <a:cubicBezTo>
                  <a:pt x="975042" y="867109"/>
                  <a:pt x="978853" y="887429"/>
                  <a:pt x="986790" y="885207"/>
                </a:cubicBezTo>
                <a:cubicBezTo>
                  <a:pt x="994727" y="882985"/>
                  <a:pt x="1003935" y="851235"/>
                  <a:pt x="1013460" y="837582"/>
                </a:cubicBezTo>
                <a:cubicBezTo>
                  <a:pt x="1022985" y="823929"/>
                  <a:pt x="1032828" y="801387"/>
                  <a:pt x="1043940" y="803292"/>
                </a:cubicBezTo>
                <a:cubicBezTo>
                  <a:pt x="1055052" y="805197"/>
                  <a:pt x="1069340" y="836312"/>
                  <a:pt x="1080135" y="849012"/>
                </a:cubicBezTo>
                <a:cubicBezTo>
                  <a:pt x="1090930" y="861712"/>
                  <a:pt x="1100455" y="881080"/>
                  <a:pt x="1108710" y="879492"/>
                </a:cubicBezTo>
                <a:cubicBezTo>
                  <a:pt x="1116965" y="877905"/>
                  <a:pt x="1121092" y="850282"/>
                  <a:pt x="1129665" y="839487"/>
                </a:cubicBezTo>
                <a:cubicBezTo>
                  <a:pt x="1138238" y="828692"/>
                  <a:pt x="1149985" y="813452"/>
                  <a:pt x="1160145" y="814722"/>
                </a:cubicBezTo>
                <a:cubicBezTo>
                  <a:pt x="1170305" y="815992"/>
                  <a:pt x="1180465" y="837582"/>
                  <a:pt x="1190625" y="847107"/>
                </a:cubicBezTo>
                <a:cubicBezTo>
                  <a:pt x="1200785" y="856632"/>
                  <a:pt x="1212533" y="872189"/>
                  <a:pt x="1221105" y="871872"/>
                </a:cubicBezTo>
                <a:cubicBezTo>
                  <a:pt x="1229677" y="871555"/>
                  <a:pt x="1234123" y="854092"/>
                  <a:pt x="1242060" y="845202"/>
                </a:cubicBezTo>
                <a:cubicBezTo>
                  <a:pt x="1249998" y="836312"/>
                  <a:pt x="1258570" y="817897"/>
                  <a:pt x="1268730" y="818532"/>
                </a:cubicBezTo>
                <a:cubicBezTo>
                  <a:pt x="1278890" y="819167"/>
                  <a:pt x="1292543" y="841392"/>
                  <a:pt x="1303020" y="849012"/>
                </a:cubicBezTo>
                <a:cubicBezTo>
                  <a:pt x="1313498" y="856632"/>
                  <a:pt x="1316355" y="867744"/>
                  <a:pt x="1331595" y="864252"/>
                </a:cubicBezTo>
                <a:cubicBezTo>
                  <a:pt x="1346835" y="860760"/>
                  <a:pt x="1376680" y="829327"/>
                  <a:pt x="1394460" y="828057"/>
                </a:cubicBezTo>
                <a:cubicBezTo>
                  <a:pt x="1412240" y="826787"/>
                  <a:pt x="1421130" y="856632"/>
                  <a:pt x="1438275" y="856632"/>
                </a:cubicBezTo>
                <a:cubicBezTo>
                  <a:pt x="1455420" y="856632"/>
                  <a:pt x="1481138" y="829327"/>
                  <a:pt x="1497330" y="828057"/>
                </a:cubicBezTo>
                <a:cubicBezTo>
                  <a:pt x="1513523" y="826787"/>
                  <a:pt x="1522730" y="846155"/>
                  <a:pt x="1535430" y="849012"/>
                </a:cubicBezTo>
                <a:cubicBezTo>
                  <a:pt x="1548130" y="851869"/>
                  <a:pt x="1560830" y="848535"/>
                  <a:pt x="1573530" y="845202"/>
                </a:cubicBez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03C8788-4321-4D11-A4B3-D88CEBB5C05D}"/>
              </a:ext>
            </a:extLst>
          </p:cNvPr>
          <p:cNvCxnSpPr/>
          <p:nvPr/>
        </p:nvCxnSpPr>
        <p:spPr>
          <a:xfrm>
            <a:off x="3712035" y="6147880"/>
            <a:ext cx="1596653" cy="1556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C2403C23-238B-4C69-8783-A55CFB0D4E3A}"/>
              </a:ext>
            </a:extLst>
          </p:cNvPr>
          <p:cNvSpPr txBox="1"/>
          <p:nvPr/>
        </p:nvSpPr>
        <p:spPr>
          <a:xfrm>
            <a:off x="5392549" y="6159288"/>
            <a:ext cx="635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</a:t>
            </a:r>
          </a:p>
        </p:txBody>
      </p:sp>
    </p:spTree>
    <p:extLst>
      <p:ext uri="{BB962C8B-B14F-4D97-AF65-F5344CB8AC3E}">
        <p14:creationId xmlns:p14="http://schemas.microsoft.com/office/powerpoint/2010/main" val="47491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A4DEA0-C287-44D3-9F02-39A51EA81932}"/>
              </a:ext>
            </a:extLst>
          </p:cNvPr>
          <p:cNvGrpSpPr/>
          <p:nvPr/>
        </p:nvGrpSpPr>
        <p:grpSpPr>
          <a:xfrm>
            <a:off x="2028983" y="2825691"/>
            <a:ext cx="5085264" cy="476457"/>
            <a:chOff x="1400070" y="4617205"/>
            <a:chExt cx="5085264" cy="476457"/>
          </a:xfrm>
        </p:grpSpPr>
        <p:sp>
          <p:nvSpPr>
            <p:cNvPr id="12" name="Forme libre 14">
              <a:extLst>
                <a:ext uri="{FF2B5EF4-FFF2-40B4-BE49-F238E27FC236}">
                  <a16:creationId xmlns:a16="http://schemas.microsoft.com/office/drawing/2014/main" id="{AA06D230-92ED-41DB-9BA3-8614E0F3028C}"/>
                </a:ext>
              </a:extLst>
            </p:cNvPr>
            <p:cNvSpPr/>
            <p:nvPr/>
          </p:nvSpPr>
          <p:spPr>
            <a:xfrm>
              <a:off x="1400070" y="4663132"/>
              <a:ext cx="5085264" cy="430530"/>
            </a:xfrm>
            <a:custGeom>
              <a:avLst/>
              <a:gdLst>
                <a:gd name="connsiteX0" fmla="*/ 0 w 3985260"/>
                <a:gd name="connsiteY0" fmla="*/ 0 h 430530"/>
                <a:gd name="connsiteX1" fmla="*/ 323850 w 3985260"/>
                <a:gd name="connsiteY1" fmla="*/ 148590 h 430530"/>
                <a:gd name="connsiteX2" fmla="*/ 849630 w 3985260"/>
                <a:gd name="connsiteY2" fmla="*/ 274320 h 430530"/>
                <a:gd name="connsiteX3" fmla="*/ 1318260 w 3985260"/>
                <a:gd name="connsiteY3" fmla="*/ 342900 h 430530"/>
                <a:gd name="connsiteX4" fmla="*/ 1927860 w 3985260"/>
                <a:gd name="connsiteY4" fmla="*/ 384810 h 430530"/>
                <a:gd name="connsiteX5" fmla="*/ 2579370 w 3985260"/>
                <a:gd name="connsiteY5" fmla="*/ 407670 h 430530"/>
                <a:gd name="connsiteX6" fmla="*/ 3261360 w 3985260"/>
                <a:gd name="connsiteY6" fmla="*/ 411480 h 430530"/>
                <a:gd name="connsiteX7" fmla="*/ 3718560 w 3985260"/>
                <a:gd name="connsiteY7" fmla="*/ 422910 h 430530"/>
                <a:gd name="connsiteX8" fmla="*/ 3985260 w 3985260"/>
                <a:gd name="connsiteY8" fmla="*/ 430530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5260" h="430530">
                  <a:moveTo>
                    <a:pt x="0" y="0"/>
                  </a:moveTo>
                  <a:cubicBezTo>
                    <a:pt x="91122" y="51435"/>
                    <a:pt x="182245" y="102870"/>
                    <a:pt x="323850" y="148590"/>
                  </a:cubicBezTo>
                  <a:cubicBezTo>
                    <a:pt x="465455" y="194310"/>
                    <a:pt x="683895" y="241935"/>
                    <a:pt x="849630" y="274320"/>
                  </a:cubicBezTo>
                  <a:cubicBezTo>
                    <a:pt x="1015365" y="306705"/>
                    <a:pt x="1138555" y="324485"/>
                    <a:pt x="1318260" y="342900"/>
                  </a:cubicBezTo>
                  <a:cubicBezTo>
                    <a:pt x="1497965" y="361315"/>
                    <a:pt x="1717675" y="374015"/>
                    <a:pt x="1927860" y="384810"/>
                  </a:cubicBezTo>
                  <a:cubicBezTo>
                    <a:pt x="2138045" y="395605"/>
                    <a:pt x="2357120" y="403225"/>
                    <a:pt x="2579370" y="407670"/>
                  </a:cubicBezTo>
                  <a:cubicBezTo>
                    <a:pt x="2801620" y="412115"/>
                    <a:pt x="3071495" y="408940"/>
                    <a:pt x="3261360" y="411480"/>
                  </a:cubicBezTo>
                  <a:cubicBezTo>
                    <a:pt x="3451225" y="414020"/>
                    <a:pt x="3718560" y="422910"/>
                    <a:pt x="3718560" y="422910"/>
                  </a:cubicBezTo>
                  <a:lnTo>
                    <a:pt x="3985260" y="430530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F14ED5D-B8FD-47AF-8290-8C1EC7F5E59C}"/>
                </a:ext>
              </a:extLst>
            </p:cNvPr>
            <p:cNvSpPr txBox="1"/>
            <p:nvPr/>
          </p:nvSpPr>
          <p:spPr>
            <a:xfrm>
              <a:off x="4378786" y="4617205"/>
              <a:ext cx="4395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T</a:t>
              </a:r>
              <a:r>
                <a:rPr lang="fr-FR" sz="2400" baseline="-25000" dirty="0"/>
                <a:t>2</a:t>
              </a:r>
            </a:p>
          </p:txBody>
        </p:sp>
      </p:grpSp>
      <p:pic>
        <p:nvPicPr>
          <p:cNvPr id="15" name="Block_55ms_2000T1_800T2_spin_echo_movie">
            <a:hlinkClick r:id="" action="ppaction://media"/>
            <a:extLst>
              <a:ext uri="{FF2B5EF4-FFF2-40B4-BE49-F238E27FC236}">
                <a16:creationId xmlns:a16="http://schemas.microsoft.com/office/drawing/2014/main" id="{F9564AEB-E478-40E2-AD56-4F020E5D65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946" t="18993" r="18993" b="23422"/>
          <a:stretch/>
        </p:blipFill>
        <p:spPr>
          <a:xfrm>
            <a:off x="3565076" y="4042119"/>
            <a:ext cx="2374274" cy="2314917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BC765E11-531D-4509-ABAD-14C4927AD4A5}"/>
              </a:ext>
            </a:extLst>
          </p:cNvPr>
          <p:cNvGrpSpPr/>
          <p:nvPr/>
        </p:nvGrpSpPr>
        <p:grpSpPr>
          <a:xfrm>
            <a:off x="894828" y="1280168"/>
            <a:ext cx="1031902" cy="1002721"/>
            <a:chOff x="260738" y="2287036"/>
            <a:chExt cx="1031902" cy="1002721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B683736-3482-438B-890A-5E8009944E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5" t="19087" r="19255" b="26163"/>
            <a:stretch/>
          </p:blipFill>
          <p:spPr>
            <a:xfrm>
              <a:off x="260738" y="2499448"/>
              <a:ext cx="843588" cy="790309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EDFE111-84AE-4261-8D3D-6DF385F1C559}"/>
                </a:ext>
              </a:extLst>
            </p:cNvPr>
            <p:cNvSpPr txBox="1"/>
            <p:nvPr/>
          </p:nvSpPr>
          <p:spPr>
            <a:xfrm>
              <a:off x="795388" y="228703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90°</a:t>
              </a:r>
            </a:p>
          </p:txBody>
        </p:sp>
        <p:sp>
          <p:nvSpPr>
            <p:cNvPr id="19" name="Forme libre 44">
              <a:extLst>
                <a:ext uri="{FF2B5EF4-FFF2-40B4-BE49-F238E27FC236}">
                  <a16:creationId xmlns:a16="http://schemas.microsoft.com/office/drawing/2014/main" id="{8A346C7A-A817-4101-A906-3FB290C29485}"/>
                </a:ext>
              </a:extLst>
            </p:cNvPr>
            <p:cNvSpPr/>
            <p:nvPr/>
          </p:nvSpPr>
          <p:spPr>
            <a:xfrm>
              <a:off x="680253" y="2588707"/>
              <a:ext cx="325587" cy="428813"/>
            </a:xfrm>
            <a:custGeom>
              <a:avLst/>
              <a:gdLst>
                <a:gd name="connsiteX0" fmla="*/ 0 w 476250"/>
                <a:gd name="connsiteY0" fmla="*/ 0 h 594360"/>
                <a:gd name="connsiteX1" fmla="*/ 91440 w 476250"/>
                <a:gd name="connsiteY1" fmla="*/ 19050 h 594360"/>
                <a:gd name="connsiteX2" fmla="*/ 182880 w 476250"/>
                <a:gd name="connsiteY2" fmla="*/ 60960 h 594360"/>
                <a:gd name="connsiteX3" fmla="*/ 297180 w 476250"/>
                <a:gd name="connsiteY3" fmla="*/ 144780 h 594360"/>
                <a:gd name="connsiteX4" fmla="*/ 403860 w 476250"/>
                <a:gd name="connsiteY4" fmla="*/ 289560 h 594360"/>
                <a:gd name="connsiteX5" fmla="*/ 457200 w 476250"/>
                <a:gd name="connsiteY5" fmla="*/ 426720 h 594360"/>
                <a:gd name="connsiteX6" fmla="*/ 472440 w 476250"/>
                <a:gd name="connsiteY6" fmla="*/ 560070 h 594360"/>
                <a:gd name="connsiteX7" fmla="*/ 476250 w 476250"/>
                <a:gd name="connsiteY7" fmla="*/ 59436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0" h="594360">
                  <a:moveTo>
                    <a:pt x="0" y="0"/>
                  </a:moveTo>
                  <a:cubicBezTo>
                    <a:pt x="30480" y="4445"/>
                    <a:pt x="60960" y="8890"/>
                    <a:pt x="91440" y="19050"/>
                  </a:cubicBezTo>
                  <a:cubicBezTo>
                    <a:pt x="121920" y="29210"/>
                    <a:pt x="148590" y="40005"/>
                    <a:pt x="182880" y="60960"/>
                  </a:cubicBezTo>
                  <a:cubicBezTo>
                    <a:pt x="217170" y="81915"/>
                    <a:pt x="260350" y="106680"/>
                    <a:pt x="297180" y="144780"/>
                  </a:cubicBezTo>
                  <a:cubicBezTo>
                    <a:pt x="334010" y="182880"/>
                    <a:pt x="377190" y="242570"/>
                    <a:pt x="403860" y="289560"/>
                  </a:cubicBezTo>
                  <a:cubicBezTo>
                    <a:pt x="430530" y="336550"/>
                    <a:pt x="445770" y="381635"/>
                    <a:pt x="457200" y="426720"/>
                  </a:cubicBezTo>
                  <a:cubicBezTo>
                    <a:pt x="468630" y="471805"/>
                    <a:pt x="469265" y="532130"/>
                    <a:pt x="472440" y="560070"/>
                  </a:cubicBezTo>
                  <a:cubicBezTo>
                    <a:pt x="475615" y="588010"/>
                    <a:pt x="475932" y="591185"/>
                    <a:pt x="476250" y="59436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E59887-BE9D-408D-BD77-900C20C850A1}"/>
              </a:ext>
            </a:extLst>
          </p:cNvPr>
          <p:cNvGrpSpPr/>
          <p:nvPr/>
        </p:nvGrpSpPr>
        <p:grpSpPr>
          <a:xfrm>
            <a:off x="1871030" y="1405588"/>
            <a:ext cx="1731483" cy="3038512"/>
            <a:chOff x="1236940" y="2412456"/>
            <a:chExt cx="1731483" cy="3038512"/>
          </a:xfrm>
        </p:grpSpPr>
        <p:sp>
          <p:nvSpPr>
            <p:cNvPr id="21" name="Forme libre 11">
              <a:extLst>
                <a:ext uri="{FF2B5EF4-FFF2-40B4-BE49-F238E27FC236}">
                  <a16:creationId xmlns:a16="http://schemas.microsoft.com/office/drawing/2014/main" id="{E66F2A6B-46BA-4517-9BF7-EE2A6EEC0B74}"/>
                </a:ext>
              </a:extLst>
            </p:cNvPr>
            <p:cNvSpPr/>
            <p:nvPr/>
          </p:nvSpPr>
          <p:spPr>
            <a:xfrm>
              <a:off x="1394893" y="3913601"/>
              <a:ext cx="1573530" cy="1537367"/>
            </a:xfrm>
            <a:custGeom>
              <a:avLst/>
              <a:gdLst>
                <a:gd name="connsiteX0" fmla="*/ 0 w 1573530"/>
                <a:gd name="connsiteY0" fmla="*/ 64152 h 1537367"/>
                <a:gd name="connsiteX1" fmla="*/ 9525 w 1573530"/>
                <a:gd name="connsiteY1" fmla="*/ 1287 h 1537367"/>
                <a:gd name="connsiteX2" fmla="*/ 20955 w 1573530"/>
                <a:gd name="connsiteY2" fmla="*/ 115587 h 1537367"/>
                <a:gd name="connsiteX3" fmla="*/ 28575 w 1573530"/>
                <a:gd name="connsiteY3" fmla="*/ 367047 h 1537367"/>
                <a:gd name="connsiteX4" fmla="*/ 38100 w 1573530"/>
                <a:gd name="connsiteY4" fmla="*/ 847107 h 1537367"/>
                <a:gd name="connsiteX5" fmla="*/ 53340 w 1573530"/>
                <a:gd name="connsiteY5" fmla="*/ 1384317 h 1537367"/>
                <a:gd name="connsiteX6" fmla="*/ 68580 w 1573530"/>
                <a:gd name="connsiteY6" fmla="*/ 1536717 h 1537367"/>
                <a:gd name="connsiteX7" fmla="*/ 83820 w 1573530"/>
                <a:gd name="connsiteY7" fmla="*/ 1344312 h 1537367"/>
                <a:gd name="connsiteX8" fmla="*/ 102870 w 1573530"/>
                <a:gd name="connsiteY8" fmla="*/ 751857 h 1537367"/>
                <a:gd name="connsiteX9" fmla="*/ 112395 w 1573530"/>
                <a:gd name="connsiteY9" fmla="*/ 384192 h 1537367"/>
                <a:gd name="connsiteX10" fmla="*/ 127635 w 1573530"/>
                <a:gd name="connsiteY10" fmla="*/ 250842 h 1537367"/>
                <a:gd name="connsiteX11" fmla="*/ 146685 w 1573530"/>
                <a:gd name="connsiteY11" fmla="*/ 502302 h 1537367"/>
                <a:gd name="connsiteX12" fmla="*/ 158115 w 1573530"/>
                <a:gd name="connsiteY12" fmla="*/ 850917 h 1537367"/>
                <a:gd name="connsiteX13" fmla="*/ 167640 w 1573530"/>
                <a:gd name="connsiteY13" fmla="*/ 1231917 h 1537367"/>
                <a:gd name="connsiteX14" fmla="*/ 190500 w 1573530"/>
                <a:gd name="connsiteY14" fmla="*/ 1334787 h 1537367"/>
                <a:gd name="connsiteX15" fmla="*/ 203835 w 1573530"/>
                <a:gd name="connsiteY15" fmla="*/ 1081422 h 1537367"/>
                <a:gd name="connsiteX16" fmla="*/ 217170 w 1573530"/>
                <a:gd name="connsiteY16" fmla="*/ 801387 h 1537367"/>
                <a:gd name="connsiteX17" fmla="*/ 228600 w 1573530"/>
                <a:gd name="connsiteY17" fmla="*/ 563262 h 1537367"/>
                <a:gd name="connsiteX18" fmla="*/ 238125 w 1573530"/>
                <a:gd name="connsiteY18" fmla="*/ 426102 h 1537367"/>
                <a:gd name="connsiteX19" fmla="*/ 259080 w 1573530"/>
                <a:gd name="connsiteY19" fmla="*/ 612792 h 1537367"/>
                <a:gd name="connsiteX20" fmla="*/ 268605 w 1573530"/>
                <a:gd name="connsiteY20" fmla="*/ 824247 h 1537367"/>
                <a:gd name="connsiteX21" fmla="*/ 285750 w 1573530"/>
                <a:gd name="connsiteY21" fmla="*/ 1094757 h 1537367"/>
                <a:gd name="connsiteX22" fmla="*/ 300990 w 1573530"/>
                <a:gd name="connsiteY22" fmla="*/ 1182387 h 1537367"/>
                <a:gd name="connsiteX23" fmla="*/ 320040 w 1573530"/>
                <a:gd name="connsiteY23" fmla="*/ 949977 h 1537367"/>
                <a:gd name="connsiteX24" fmla="*/ 333375 w 1573530"/>
                <a:gd name="connsiteY24" fmla="*/ 770907 h 1537367"/>
                <a:gd name="connsiteX25" fmla="*/ 342900 w 1573530"/>
                <a:gd name="connsiteY25" fmla="*/ 605172 h 1537367"/>
                <a:gd name="connsiteX26" fmla="*/ 356235 w 1573530"/>
                <a:gd name="connsiteY26" fmla="*/ 559452 h 1537367"/>
                <a:gd name="connsiteX27" fmla="*/ 373380 w 1573530"/>
                <a:gd name="connsiteY27" fmla="*/ 656607 h 1537367"/>
                <a:gd name="connsiteX28" fmla="*/ 386715 w 1573530"/>
                <a:gd name="connsiteY28" fmla="*/ 883302 h 1537367"/>
                <a:gd name="connsiteX29" fmla="*/ 398145 w 1573530"/>
                <a:gd name="connsiteY29" fmla="*/ 1010937 h 1537367"/>
                <a:gd name="connsiteX30" fmla="*/ 415290 w 1573530"/>
                <a:gd name="connsiteY30" fmla="*/ 1073802 h 1537367"/>
                <a:gd name="connsiteX31" fmla="*/ 432435 w 1573530"/>
                <a:gd name="connsiteY31" fmla="*/ 921402 h 1537367"/>
                <a:gd name="connsiteX32" fmla="*/ 449580 w 1573530"/>
                <a:gd name="connsiteY32" fmla="*/ 746142 h 1537367"/>
                <a:gd name="connsiteX33" fmla="*/ 466725 w 1573530"/>
                <a:gd name="connsiteY33" fmla="*/ 629937 h 1537367"/>
                <a:gd name="connsiteX34" fmla="*/ 489585 w 1573530"/>
                <a:gd name="connsiteY34" fmla="*/ 740427 h 1537367"/>
                <a:gd name="connsiteX35" fmla="*/ 499110 w 1573530"/>
                <a:gd name="connsiteY35" fmla="*/ 892827 h 1537367"/>
                <a:gd name="connsiteX36" fmla="*/ 518160 w 1573530"/>
                <a:gd name="connsiteY36" fmla="*/ 1010937 h 1537367"/>
                <a:gd name="connsiteX37" fmla="*/ 548640 w 1573530"/>
                <a:gd name="connsiteY37" fmla="*/ 927117 h 1537367"/>
                <a:gd name="connsiteX38" fmla="*/ 558165 w 1573530"/>
                <a:gd name="connsiteY38" fmla="*/ 805197 h 1537367"/>
                <a:gd name="connsiteX39" fmla="*/ 579120 w 1573530"/>
                <a:gd name="connsiteY39" fmla="*/ 694707 h 1537367"/>
                <a:gd name="connsiteX40" fmla="*/ 601980 w 1573530"/>
                <a:gd name="connsiteY40" fmla="*/ 784242 h 1537367"/>
                <a:gd name="connsiteX41" fmla="*/ 615315 w 1573530"/>
                <a:gd name="connsiteY41" fmla="*/ 892827 h 1537367"/>
                <a:gd name="connsiteX42" fmla="*/ 643890 w 1573530"/>
                <a:gd name="connsiteY42" fmla="*/ 963312 h 1537367"/>
                <a:gd name="connsiteX43" fmla="*/ 670560 w 1573530"/>
                <a:gd name="connsiteY43" fmla="*/ 849012 h 1537367"/>
                <a:gd name="connsiteX44" fmla="*/ 680085 w 1573530"/>
                <a:gd name="connsiteY44" fmla="*/ 786147 h 1537367"/>
                <a:gd name="connsiteX45" fmla="*/ 699135 w 1573530"/>
                <a:gd name="connsiteY45" fmla="*/ 738522 h 1537367"/>
                <a:gd name="connsiteX46" fmla="*/ 725805 w 1573530"/>
                <a:gd name="connsiteY46" fmla="*/ 845202 h 1537367"/>
                <a:gd name="connsiteX47" fmla="*/ 758190 w 1573530"/>
                <a:gd name="connsiteY47" fmla="*/ 927117 h 1537367"/>
                <a:gd name="connsiteX48" fmla="*/ 781050 w 1573530"/>
                <a:gd name="connsiteY48" fmla="*/ 835677 h 1537367"/>
                <a:gd name="connsiteX49" fmla="*/ 811530 w 1573530"/>
                <a:gd name="connsiteY49" fmla="*/ 765192 h 1537367"/>
                <a:gd name="connsiteX50" fmla="*/ 843915 w 1573530"/>
                <a:gd name="connsiteY50" fmla="*/ 839487 h 1537367"/>
                <a:gd name="connsiteX51" fmla="*/ 870585 w 1573530"/>
                <a:gd name="connsiteY51" fmla="*/ 902352 h 1537367"/>
                <a:gd name="connsiteX52" fmla="*/ 899160 w 1573530"/>
                <a:gd name="connsiteY52" fmla="*/ 843297 h 1537367"/>
                <a:gd name="connsiteX53" fmla="*/ 931545 w 1573530"/>
                <a:gd name="connsiteY53" fmla="*/ 788052 h 1537367"/>
                <a:gd name="connsiteX54" fmla="*/ 965835 w 1573530"/>
                <a:gd name="connsiteY54" fmla="*/ 850917 h 1537367"/>
                <a:gd name="connsiteX55" fmla="*/ 986790 w 1573530"/>
                <a:gd name="connsiteY55" fmla="*/ 885207 h 1537367"/>
                <a:gd name="connsiteX56" fmla="*/ 1013460 w 1573530"/>
                <a:gd name="connsiteY56" fmla="*/ 837582 h 1537367"/>
                <a:gd name="connsiteX57" fmla="*/ 1043940 w 1573530"/>
                <a:gd name="connsiteY57" fmla="*/ 803292 h 1537367"/>
                <a:gd name="connsiteX58" fmla="*/ 1080135 w 1573530"/>
                <a:gd name="connsiteY58" fmla="*/ 849012 h 1537367"/>
                <a:gd name="connsiteX59" fmla="*/ 1108710 w 1573530"/>
                <a:gd name="connsiteY59" fmla="*/ 879492 h 1537367"/>
                <a:gd name="connsiteX60" fmla="*/ 1129665 w 1573530"/>
                <a:gd name="connsiteY60" fmla="*/ 839487 h 1537367"/>
                <a:gd name="connsiteX61" fmla="*/ 1160145 w 1573530"/>
                <a:gd name="connsiteY61" fmla="*/ 814722 h 1537367"/>
                <a:gd name="connsiteX62" fmla="*/ 1190625 w 1573530"/>
                <a:gd name="connsiteY62" fmla="*/ 847107 h 1537367"/>
                <a:gd name="connsiteX63" fmla="*/ 1221105 w 1573530"/>
                <a:gd name="connsiteY63" fmla="*/ 871872 h 1537367"/>
                <a:gd name="connsiteX64" fmla="*/ 1242060 w 1573530"/>
                <a:gd name="connsiteY64" fmla="*/ 845202 h 1537367"/>
                <a:gd name="connsiteX65" fmla="*/ 1268730 w 1573530"/>
                <a:gd name="connsiteY65" fmla="*/ 818532 h 1537367"/>
                <a:gd name="connsiteX66" fmla="*/ 1303020 w 1573530"/>
                <a:gd name="connsiteY66" fmla="*/ 849012 h 1537367"/>
                <a:gd name="connsiteX67" fmla="*/ 1331595 w 1573530"/>
                <a:gd name="connsiteY67" fmla="*/ 864252 h 1537367"/>
                <a:gd name="connsiteX68" fmla="*/ 1394460 w 1573530"/>
                <a:gd name="connsiteY68" fmla="*/ 828057 h 1537367"/>
                <a:gd name="connsiteX69" fmla="*/ 1438275 w 1573530"/>
                <a:gd name="connsiteY69" fmla="*/ 856632 h 1537367"/>
                <a:gd name="connsiteX70" fmla="*/ 1497330 w 1573530"/>
                <a:gd name="connsiteY70" fmla="*/ 828057 h 1537367"/>
                <a:gd name="connsiteX71" fmla="*/ 1535430 w 1573530"/>
                <a:gd name="connsiteY71" fmla="*/ 849012 h 1537367"/>
                <a:gd name="connsiteX72" fmla="*/ 1573530 w 1573530"/>
                <a:gd name="connsiteY72" fmla="*/ 845202 h 15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3530" h="1537367">
                  <a:moveTo>
                    <a:pt x="0" y="64152"/>
                  </a:moveTo>
                  <a:cubicBezTo>
                    <a:pt x="3016" y="28433"/>
                    <a:pt x="6033" y="-7285"/>
                    <a:pt x="9525" y="1287"/>
                  </a:cubicBezTo>
                  <a:cubicBezTo>
                    <a:pt x="13017" y="9859"/>
                    <a:pt x="17780" y="54627"/>
                    <a:pt x="20955" y="115587"/>
                  </a:cubicBezTo>
                  <a:cubicBezTo>
                    <a:pt x="24130" y="176547"/>
                    <a:pt x="25718" y="245127"/>
                    <a:pt x="28575" y="367047"/>
                  </a:cubicBezTo>
                  <a:cubicBezTo>
                    <a:pt x="31432" y="488967"/>
                    <a:pt x="33973" y="677562"/>
                    <a:pt x="38100" y="847107"/>
                  </a:cubicBezTo>
                  <a:cubicBezTo>
                    <a:pt x="42227" y="1016652"/>
                    <a:pt x="48260" y="1269382"/>
                    <a:pt x="53340" y="1384317"/>
                  </a:cubicBezTo>
                  <a:cubicBezTo>
                    <a:pt x="58420" y="1499252"/>
                    <a:pt x="63500" y="1543384"/>
                    <a:pt x="68580" y="1536717"/>
                  </a:cubicBezTo>
                  <a:cubicBezTo>
                    <a:pt x="73660" y="1530050"/>
                    <a:pt x="78105" y="1475122"/>
                    <a:pt x="83820" y="1344312"/>
                  </a:cubicBezTo>
                  <a:cubicBezTo>
                    <a:pt x="89535" y="1213502"/>
                    <a:pt x="98108" y="911877"/>
                    <a:pt x="102870" y="751857"/>
                  </a:cubicBezTo>
                  <a:cubicBezTo>
                    <a:pt x="107632" y="591837"/>
                    <a:pt x="108268" y="467695"/>
                    <a:pt x="112395" y="384192"/>
                  </a:cubicBezTo>
                  <a:cubicBezTo>
                    <a:pt x="116523" y="300690"/>
                    <a:pt x="121920" y="231157"/>
                    <a:pt x="127635" y="250842"/>
                  </a:cubicBezTo>
                  <a:cubicBezTo>
                    <a:pt x="133350" y="270527"/>
                    <a:pt x="141605" y="402290"/>
                    <a:pt x="146685" y="502302"/>
                  </a:cubicBezTo>
                  <a:cubicBezTo>
                    <a:pt x="151765" y="602314"/>
                    <a:pt x="154623" y="729315"/>
                    <a:pt x="158115" y="850917"/>
                  </a:cubicBezTo>
                  <a:cubicBezTo>
                    <a:pt x="161607" y="972519"/>
                    <a:pt x="162243" y="1151272"/>
                    <a:pt x="167640" y="1231917"/>
                  </a:cubicBezTo>
                  <a:cubicBezTo>
                    <a:pt x="173038" y="1312562"/>
                    <a:pt x="184468" y="1359870"/>
                    <a:pt x="190500" y="1334787"/>
                  </a:cubicBezTo>
                  <a:cubicBezTo>
                    <a:pt x="196533" y="1309705"/>
                    <a:pt x="199390" y="1170322"/>
                    <a:pt x="203835" y="1081422"/>
                  </a:cubicBezTo>
                  <a:cubicBezTo>
                    <a:pt x="208280" y="992522"/>
                    <a:pt x="213043" y="887747"/>
                    <a:pt x="217170" y="801387"/>
                  </a:cubicBezTo>
                  <a:cubicBezTo>
                    <a:pt x="221298" y="715027"/>
                    <a:pt x="225108" y="625809"/>
                    <a:pt x="228600" y="563262"/>
                  </a:cubicBezTo>
                  <a:cubicBezTo>
                    <a:pt x="232092" y="500715"/>
                    <a:pt x="233045" y="417847"/>
                    <a:pt x="238125" y="426102"/>
                  </a:cubicBezTo>
                  <a:cubicBezTo>
                    <a:pt x="243205" y="434357"/>
                    <a:pt x="254000" y="546435"/>
                    <a:pt x="259080" y="612792"/>
                  </a:cubicBezTo>
                  <a:cubicBezTo>
                    <a:pt x="264160" y="679149"/>
                    <a:pt x="264160" y="743920"/>
                    <a:pt x="268605" y="824247"/>
                  </a:cubicBezTo>
                  <a:cubicBezTo>
                    <a:pt x="273050" y="904575"/>
                    <a:pt x="280353" y="1035067"/>
                    <a:pt x="285750" y="1094757"/>
                  </a:cubicBezTo>
                  <a:cubicBezTo>
                    <a:pt x="291148" y="1154447"/>
                    <a:pt x="295275" y="1206517"/>
                    <a:pt x="300990" y="1182387"/>
                  </a:cubicBezTo>
                  <a:cubicBezTo>
                    <a:pt x="306705" y="1158257"/>
                    <a:pt x="314643" y="1018557"/>
                    <a:pt x="320040" y="949977"/>
                  </a:cubicBezTo>
                  <a:cubicBezTo>
                    <a:pt x="325438" y="881397"/>
                    <a:pt x="329565" y="828375"/>
                    <a:pt x="333375" y="770907"/>
                  </a:cubicBezTo>
                  <a:cubicBezTo>
                    <a:pt x="337185" y="713439"/>
                    <a:pt x="339090" y="640414"/>
                    <a:pt x="342900" y="605172"/>
                  </a:cubicBezTo>
                  <a:cubicBezTo>
                    <a:pt x="346710" y="569930"/>
                    <a:pt x="351155" y="550880"/>
                    <a:pt x="356235" y="559452"/>
                  </a:cubicBezTo>
                  <a:cubicBezTo>
                    <a:pt x="361315" y="568024"/>
                    <a:pt x="368300" y="602632"/>
                    <a:pt x="373380" y="656607"/>
                  </a:cubicBezTo>
                  <a:cubicBezTo>
                    <a:pt x="378460" y="710582"/>
                    <a:pt x="382588" y="824247"/>
                    <a:pt x="386715" y="883302"/>
                  </a:cubicBezTo>
                  <a:cubicBezTo>
                    <a:pt x="390842" y="942357"/>
                    <a:pt x="393383" y="979187"/>
                    <a:pt x="398145" y="1010937"/>
                  </a:cubicBezTo>
                  <a:cubicBezTo>
                    <a:pt x="402907" y="1042687"/>
                    <a:pt x="409575" y="1088724"/>
                    <a:pt x="415290" y="1073802"/>
                  </a:cubicBezTo>
                  <a:cubicBezTo>
                    <a:pt x="421005" y="1058880"/>
                    <a:pt x="426720" y="976012"/>
                    <a:pt x="432435" y="921402"/>
                  </a:cubicBezTo>
                  <a:cubicBezTo>
                    <a:pt x="438150" y="866792"/>
                    <a:pt x="443865" y="794719"/>
                    <a:pt x="449580" y="746142"/>
                  </a:cubicBezTo>
                  <a:cubicBezTo>
                    <a:pt x="455295" y="697565"/>
                    <a:pt x="460058" y="630890"/>
                    <a:pt x="466725" y="629937"/>
                  </a:cubicBezTo>
                  <a:cubicBezTo>
                    <a:pt x="473393" y="628985"/>
                    <a:pt x="484188" y="696612"/>
                    <a:pt x="489585" y="740427"/>
                  </a:cubicBezTo>
                  <a:cubicBezTo>
                    <a:pt x="494982" y="784242"/>
                    <a:pt x="494348" y="847742"/>
                    <a:pt x="499110" y="892827"/>
                  </a:cubicBezTo>
                  <a:cubicBezTo>
                    <a:pt x="503872" y="937912"/>
                    <a:pt x="509905" y="1005222"/>
                    <a:pt x="518160" y="1010937"/>
                  </a:cubicBezTo>
                  <a:cubicBezTo>
                    <a:pt x="526415" y="1016652"/>
                    <a:pt x="541973" y="961407"/>
                    <a:pt x="548640" y="927117"/>
                  </a:cubicBezTo>
                  <a:cubicBezTo>
                    <a:pt x="555307" y="892827"/>
                    <a:pt x="553085" y="843932"/>
                    <a:pt x="558165" y="805197"/>
                  </a:cubicBezTo>
                  <a:cubicBezTo>
                    <a:pt x="563245" y="766462"/>
                    <a:pt x="571818" y="698199"/>
                    <a:pt x="579120" y="694707"/>
                  </a:cubicBezTo>
                  <a:cubicBezTo>
                    <a:pt x="586422" y="691215"/>
                    <a:pt x="595948" y="751222"/>
                    <a:pt x="601980" y="784242"/>
                  </a:cubicBezTo>
                  <a:cubicBezTo>
                    <a:pt x="608013" y="817262"/>
                    <a:pt x="608330" y="862982"/>
                    <a:pt x="615315" y="892827"/>
                  </a:cubicBezTo>
                  <a:cubicBezTo>
                    <a:pt x="622300" y="922672"/>
                    <a:pt x="634683" y="970615"/>
                    <a:pt x="643890" y="963312"/>
                  </a:cubicBezTo>
                  <a:cubicBezTo>
                    <a:pt x="653098" y="956010"/>
                    <a:pt x="664528" y="878540"/>
                    <a:pt x="670560" y="849012"/>
                  </a:cubicBezTo>
                  <a:cubicBezTo>
                    <a:pt x="676593" y="819485"/>
                    <a:pt x="675323" y="804562"/>
                    <a:pt x="680085" y="786147"/>
                  </a:cubicBezTo>
                  <a:cubicBezTo>
                    <a:pt x="684847" y="767732"/>
                    <a:pt x="691515" y="728680"/>
                    <a:pt x="699135" y="738522"/>
                  </a:cubicBezTo>
                  <a:cubicBezTo>
                    <a:pt x="706755" y="748364"/>
                    <a:pt x="715963" y="813770"/>
                    <a:pt x="725805" y="845202"/>
                  </a:cubicBezTo>
                  <a:cubicBezTo>
                    <a:pt x="735648" y="876635"/>
                    <a:pt x="748983" y="928704"/>
                    <a:pt x="758190" y="927117"/>
                  </a:cubicBezTo>
                  <a:cubicBezTo>
                    <a:pt x="767397" y="925530"/>
                    <a:pt x="772160" y="862664"/>
                    <a:pt x="781050" y="835677"/>
                  </a:cubicBezTo>
                  <a:cubicBezTo>
                    <a:pt x="789940" y="808690"/>
                    <a:pt x="801053" y="764557"/>
                    <a:pt x="811530" y="765192"/>
                  </a:cubicBezTo>
                  <a:cubicBezTo>
                    <a:pt x="822007" y="765827"/>
                    <a:pt x="834073" y="816627"/>
                    <a:pt x="843915" y="839487"/>
                  </a:cubicBezTo>
                  <a:cubicBezTo>
                    <a:pt x="853757" y="862347"/>
                    <a:pt x="861378" y="901717"/>
                    <a:pt x="870585" y="902352"/>
                  </a:cubicBezTo>
                  <a:cubicBezTo>
                    <a:pt x="879792" y="902987"/>
                    <a:pt x="889000" y="862347"/>
                    <a:pt x="899160" y="843297"/>
                  </a:cubicBezTo>
                  <a:cubicBezTo>
                    <a:pt x="909320" y="824247"/>
                    <a:pt x="920433" y="786782"/>
                    <a:pt x="931545" y="788052"/>
                  </a:cubicBezTo>
                  <a:cubicBezTo>
                    <a:pt x="942657" y="789322"/>
                    <a:pt x="956628" y="834725"/>
                    <a:pt x="965835" y="850917"/>
                  </a:cubicBezTo>
                  <a:cubicBezTo>
                    <a:pt x="975042" y="867109"/>
                    <a:pt x="978853" y="887429"/>
                    <a:pt x="986790" y="885207"/>
                  </a:cubicBezTo>
                  <a:cubicBezTo>
                    <a:pt x="994727" y="882985"/>
                    <a:pt x="1003935" y="851235"/>
                    <a:pt x="1013460" y="837582"/>
                  </a:cubicBezTo>
                  <a:cubicBezTo>
                    <a:pt x="1022985" y="823929"/>
                    <a:pt x="1032828" y="801387"/>
                    <a:pt x="1043940" y="803292"/>
                  </a:cubicBezTo>
                  <a:cubicBezTo>
                    <a:pt x="1055052" y="805197"/>
                    <a:pt x="1069340" y="836312"/>
                    <a:pt x="1080135" y="849012"/>
                  </a:cubicBezTo>
                  <a:cubicBezTo>
                    <a:pt x="1090930" y="861712"/>
                    <a:pt x="1100455" y="881080"/>
                    <a:pt x="1108710" y="879492"/>
                  </a:cubicBezTo>
                  <a:cubicBezTo>
                    <a:pt x="1116965" y="877905"/>
                    <a:pt x="1121092" y="850282"/>
                    <a:pt x="1129665" y="839487"/>
                  </a:cubicBezTo>
                  <a:cubicBezTo>
                    <a:pt x="1138238" y="828692"/>
                    <a:pt x="1149985" y="813452"/>
                    <a:pt x="1160145" y="814722"/>
                  </a:cubicBezTo>
                  <a:cubicBezTo>
                    <a:pt x="1170305" y="815992"/>
                    <a:pt x="1180465" y="837582"/>
                    <a:pt x="1190625" y="847107"/>
                  </a:cubicBezTo>
                  <a:cubicBezTo>
                    <a:pt x="1200785" y="856632"/>
                    <a:pt x="1212533" y="872189"/>
                    <a:pt x="1221105" y="871872"/>
                  </a:cubicBezTo>
                  <a:cubicBezTo>
                    <a:pt x="1229677" y="871555"/>
                    <a:pt x="1234123" y="854092"/>
                    <a:pt x="1242060" y="845202"/>
                  </a:cubicBezTo>
                  <a:cubicBezTo>
                    <a:pt x="1249998" y="836312"/>
                    <a:pt x="1258570" y="817897"/>
                    <a:pt x="1268730" y="818532"/>
                  </a:cubicBezTo>
                  <a:cubicBezTo>
                    <a:pt x="1278890" y="819167"/>
                    <a:pt x="1292543" y="841392"/>
                    <a:pt x="1303020" y="849012"/>
                  </a:cubicBezTo>
                  <a:cubicBezTo>
                    <a:pt x="1313498" y="856632"/>
                    <a:pt x="1316355" y="867744"/>
                    <a:pt x="1331595" y="864252"/>
                  </a:cubicBezTo>
                  <a:cubicBezTo>
                    <a:pt x="1346835" y="860760"/>
                    <a:pt x="1376680" y="829327"/>
                    <a:pt x="1394460" y="828057"/>
                  </a:cubicBezTo>
                  <a:cubicBezTo>
                    <a:pt x="1412240" y="826787"/>
                    <a:pt x="1421130" y="856632"/>
                    <a:pt x="1438275" y="856632"/>
                  </a:cubicBezTo>
                  <a:cubicBezTo>
                    <a:pt x="1455420" y="856632"/>
                    <a:pt x="1481138" y="829327"/>
                    <a:pt x="1497330" y="828057"/>
                  </a:cubicBezTo>
                  <a:cubicBezTo>
                    <a:pt x="1513523" y="826787"/>
                    <a:pt x="1522730" y="846155"/>
                    <a:pt x="1535430" y="849012"/>
                  </a:cubicBezTo>
                  <a:cubicBezTo>
                    <a:pt x="1548130" y="851869"/>
                    <a:pt x="1560830" y="848535"/>
                    <a:pt x="1573530" y="84520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1612AD64-46E8-41D1-A580-A5C5EAC717DE}"/>
                </a:ext>
              </a:extLst>
            </p:cNvPr>
            <p:cNvGrpSpPr/>
            <p:nvPr/>
          </p:nvGrpSpPr>
          <p:grpSpPr>
            <a:xfrm>
              <a:off x="1236940" y="2412456"/>
              <a:ext cx="1261980" cy="1034083"/>
              <a:chOff x="1170485" y="2397885"/>
              <a:chExt cx="1261980" cy="1034083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516341B-7122-4CF1-83E8-C60D68D684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11" t="19786" r="19159" b="26075"/>
              <a:stretch/>
            </p:blipFill>
            <p:spPr>
              <a:xfrm>
                <a:off x="1460470" y="2499448"/>
                <a:ext cx="883866" cy="827449"/>
              </a:xfrm>
              <a:prstGeom prst="rect">
                <a:avLst/>
              </a:prstGeom>
            </p:spPr>
          </p:pic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6101D8A-A832-4298-820E-68D71A75C412}"/>
                  </a:ext>
                </a:extLst>
              </p:cNvPr>
              <p:cNvSpPr txBox="1"/>
              <p:nvPr/>
            </p:nvSpPr>
            <p:spPr>
              <a:xfrm>
                <a:off x="1962528" y="2397885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0FC050A1-3720-48F8-97ED-C46D13701447}"/>
                  </a:ext>
                </a:extLst>
              </p:cNvPr>
              <p:cNvSpPr txBox="1"/>
              <p:nvPr/>
            </p:nvSpPr>
            <p:spPr>
              <a:xfrm>
                <a:off x="1170485" y="3124191"/>
                <a:ext cx="65069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</p:grpSp>
        <p:sp>
          <p:nvSpPr>
            <p:cNvPr id="26" name="Forme libre 45">
              <a:extLst>
                <a:ext uri="{FF2B5EF4-FFF2-40B4-BE49-F238E27FC236}">
                  <a16:creationId xmlns:a16="http://schemas.microsoft.com/office/drawing/2014/main" id="{6A9FF5A2-7C91-4E45-AAEF-C721B553231B}"/>
                </a:ext>
              </a:extLst>
            </p:cNvPr>
            <p:cNvSpPr/>
            <p:nvPr/>
          </p:nvSpPr>
          <p:spPr>
            <a:xfrm>
              <a:off x="1783080" y="3105150"/>
              <a:ext cx="403860" cy="34290"/>
            </a:xfrm>
            <a:custGeom>
              <a:avLst/>
              <a:gdLst>
                <a:gd name="connsiteX0" fmla="*/ 403860 w 403860"/>
                <a:gd name="connsiteY0" fmla="*/ 0 h 34290"/>
                <a:gd name="connsiteX1" fmla="*/ 300990 w 403860"/>
                <a:gd name="connsiteY1" fmla="*/ 22860 h 34290"/>
                <a:gd name="connsiteX2" fmla="*/ 163830 w 403860"/>
                <a:gd name="connsiteY2" fmla="*/ 34290 h 34290"/>
                <a:gd name="connsiteX3" fmla="*/ 38100 w 403860"/>
                <a:gd name="connsiteY3" fmla="*/ 22860 h 34290"/>
                <a:gd name="connsiteX4" fmla="*/ 0 w 403860"/>
                <a:gd name="connsiteY4" fmla="*/ 1143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860" h="34290">
                  <a:moveTo>
                    <a:pt x="403860" y="0"/>
                  </a:moveTo>
                  <a:cubicBezTo>
                    <a:pt x="372427" y="8572"/>
                    <a:pt x="340995" y="17145"/>
                    <a:pt x="300990" y="22860"/>
                  </a:cubicBezTo>
                  <a:cubicBezTo>
                    <a:pt x="260985" y="28575"/>
                    <a:pt x="207645" y="34290"/>
                    <a:pt x="163830" y="34290"/>
                  </a:cubicBezTo>
                  <a:cubicBezTo>
                    <a:pt x="120015" y="34290"/>
                    <a:pt x="65405" y="26670"/>
                    <a:pt x="38100" y="22860"/>
                  </a:cubicBezTo>
                  <a:cubicBezTo>
                    <a:pt x="10795" y="19050"/>
                    <a:pt x="0" y="11430"/>
                    <a:pt x="0" y="1143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Forme libre 46">
              <a:extLst>
                <a:ext uri="{FF2B5EF4-FFF2-40B4-BE49-F238E27FC236}">
                  <a16:creationId xmlns:a16="http://schemas.microsoft.com/office/drawing/2014/main" id="{A92F85B6-2772-43A4-A4D9-7AEC146AF8B7}"/>
                </a:ext>
              </a:extLst>
            </p:cNvPr>
            <p:cNvSpPr/>
            <p:nvPr/>
          </p:nvSpPr>
          <p:spPr>
            <a:xfrm>
              <a:off x="2251710" y="2815590"/>
              <a:ext cx="138173" cy="179070"/>
            </a:xfrm>
            <a:custGeom>
              <a:avLst/>
              <a:gdLst>
                <a:gd name="connsiteX0" fmla="*/ 125730 w 138173"/>
                <a:gd name="connsiteY0" fmla="*/ 179070 h 179070"/>
                <a:gd name="connsiteX1" fmla="*/ 137160 w 138173"/>
                <a:gd name="connsiteY1" fmla="*/ 102870 h 179070"/>
                <a:gd name="connsiteX2" fmla="*/ 102870 w 138173"/>
                <a:gd name="connsiteY2" fmla="*/ 41910 h 179070"/>
                <a:gd name="connsiteX3" fmla="*/ 45720 w 138173"/>
                <a:gd name="connsiteY3" fmla="*/ 19050 h 179070"/>
                <a:gd name="connsiteX4" fmla="*/ 0 w 138173"/>
                <a:gd name="connsiteY4" fmla="*/ 0 h 17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173" h="179070">
                  <a:moveTo>
                    <a:pt x="125730" y="179070"/>
                  </a:moveTo>
                  <a:cubicBezTo>
                    <a:pt x="133350" y="152400"/>
                    <a:pt x="140970" y="125730"/>
                    <a:pt x="137160" y="102870"/>
                  </a:cubicBezTo>
                  <a:cubicBezTo>
                    <a:pt x="133350" y="80010"/>
                    <a:pt x="118110" y="55880"/>
                    <a:pt x="102870" y="41910"/>
                  </a:cubicBezTo>
                  <a:cubicBezTo>
                    <a:pt x="87630" y="27940"/>
                    <a:pt x="45720" y="19050"/>
                    <a:pt x="45720" y="19050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C102426-AB22-45E8-B4E9-5F10EDB022FD}"/>
              </a:ext>
            </a:extLst>
          </p:cNvPr>
          <p:cNvGrpSpPr/>
          <p:nvPr/>
        </p:nvGrpSpPr>
        <p:grpSpPr>
          <a:xfrm>
            <a:off x="3227615" y="1026655"/>
            <a:ext cx="1529591" cy="1615118"/>
            <a:chOff x="2593525" y="2033523"/>
            <a:chExt cx="1529591" cy="1615118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811FD5AD-1EA6-438B-8334-CF2C42EBEC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39" t="18568" r="17991" b="25166"/>
            <a:stretch/>
          </p:blipFill>
          <p:spPr>
            <a:xfrm>
              <a:off x="2593525" y="2033523"/>
              <a:ext cx="981549" cy="931850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0F1F4A55-C20D-4795-9D35-1B2551546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15" t="19689" r="18641" b="25558"/>
            <a:stretch/>
          </p:blipFill>
          <p:spPr>
            <a:xfrm>
              <a:off x="3163829" y="2770388"/>
              <a:ext cx="937461" cy="878253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26C4F04-0476-4CA2-BFC5-624A2DA59D8C}"/>
                </a:ext>
              </a:extLst>
            </p:cNvPr>
            <p:cNvSpPr txBox="1"/>
            <p:nvPr/>
          </p:nvSpPr>
          <p:spPr>
            <a:xfrm>
              <a:off x="3508845" y="2472615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180°</a:t>
              </a:r>
            </a:p>
          </p:txBody>
        </p:sp>
        <p:sp>
          <p:nvSpPr>
            <p:cNvPr id="35" name="Forme libre 48">
              <a:extLst>
                <a:ext uri="{FF2B5EF4-FFF2-40B4-BE49-F238E27FC236}">
                  <a16:creationId xmlns:a16="http://schemas.microsoft.com/office/drawing/2014/main" id="{A2FE860A-3E2D-4988-9489-A4CD688C448A}"/>
                </a:ext>
              </a:extLst>
            </p:cNvPr>
            <p:cNvSpPr/>
            <p:nvPr/>
          </p:nvSpPr>
          <p:spPr>
            <a:xfrm>
              <a:off x="2810202" y="2110740"/>
              <a:ext cx="253038" cy="563880"/>
            </a:xfrm>
            <a:custGeom>
              <a:avLst/>
              <a:gdLst>
                <a:gd name="connsiteX0" fmla="*/ 5388 w 253038"/>
                <a:gd name="connsiteY0" fmla="*/ 563880 h 563880"/>
                <a:gd name="connsiteX1" fmla="*/ 1578 w 253038"/>
                <a:gd name="connsiteY1" fmla="*/ 384810 h 563880"/>
                <a:gd name="connsiteX2" fmla="*/ 28248 w 253038"/>
                <a:gd name="connsiteY2" fmla="*/ 236220 h 563880"/>
                <a:gd name="connsiteX3" fmla="*/ 73968 w 253038"/>
                <a:gd name="connsiteY3" fmla="*/ 118110 h 563880"/>
                <a:gd name="connsiteX4" fmla="*/ 165408 w 253038"/>
                <a:gd name="connsiteY4" fmla="*/ 41910 h 563880"/>
                <a:gd name="connsiteX5" fmla="*/ 253038 w 253038"/>
                <a:gd name="connsiteY5" fmla="*/ 0 h 56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3038" h="563880">
                  <a:moveTo>
                    <a:pt x="5388" y="563880"/>
                  </a:moveTo>
                  <a:cubicBezTo>
                    <a:pt x="1578" y="501650"/>
                    <a:pt x="-2232" y="439420"/>
                    <a:pt x="1578" y="384810"/>
                  </a:cubicBezTo>
                  <a:cubicBezTo>
                    <a:pt x="5388" y="330200"/>
                    <a:pt x="16183" y="280670"/>
                    <a:pt x="28248" y="236220"/>
                  </a:cubicBezTo>
                  <a:cubicBezTo>
                    <a:pt x="40313" y="191770"/>
                    <a:pt x="51108" y="150495"/>
                    <a:pt x="73968" y="118110"/>
                  </a:cubicBezTo>
                  <a:cubicBezTo>
                    <a:pt x="96828" y="85725"/>
                    <a:pt x="135563" y="61595"/>
                    <a:pt x="165408" y="41910"/>
                  </a:cubicBezTo>
                  <a:cubicBezTo>
                    <a:pt x="195253" y="22225"/>
                    <a:pt x="224145" y="11112"/>
                    <a:pt x="253038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Forme libre 49">
              <a:extLst>
                <a:ext uri="{FF2B5EF4-FFF2-40B4-BE49-F238E27FC236}">
                  <a16:creationId xmlns:a16="http://schemas.microsoft.com/office/drawing/2014/main" id="{02A5AAF6-7D7A-44AE-AAF9-CA84E81DC0F9}"/>
                </a:ext>
              </a:extLst>
            </p:cNvPr>
            <p:cNvSpPr/>
            <p:nvPr/>
          </p:nvSpPr>
          <p:spPr>
            <a:xfrm>
              <a:off x="3623310" y="2810731"/>
              <a:ext cx="255270" cy="260129"/>
            </a:xfrm>
            <a:custGeom>
              <a:avLst/>
              <a:gdLst>
                <a:gd name="connsiteX0" fmla="*/ 0 w 255270"/>
                <a:gd name="connsiteY0" fmla="*/ 31529 h 260129"/>
                <a:gd name="connsiteX1" fmla="*/ 64770 w 255270"/>
                <a:gd name="connsiteY1" fmla="*/ 12479 h 260129"/>
                <a:gd name="connsiteX2" fmla="*/ 114300 w 255270"/>
                <a:gd name="connsiteY2" fmla="*/ 1049 h 260129"/>
                <a:gd name="connsiteX3" fmla="*/ 167640 w 255270"/>
                <a:gd name="connsiteY3" fmla="*/ 39149 h 260129"/>
                <a:gd name="connsiteX4" fmla="*/ 217170 w 255270"/>
                <a:gd name="connsiteY4" fmla="*/ 96299 h 260129"/>
                <a:gd name="connsiteX5" fmla="*/ 240030 w 255270"/>
                <a:gd name="connsiteY5" fmla="*/ 168689 h 260129"/>
                <a:gd name="connsiteX6" fmla="*/ 251460 w 255270"/>
                <a:gd name="connsiteY6" fmla="*/ 218219 h 260129"/>
                <a:gd name="connsiteX7" fmla="*/ 255270 w 255270"/>
                <a:gd name="connsiteY7" fmla="*/ 260129 h 260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270" h="260129">
                  <a:moveTo>
                    <a:pt x="0" y="31529"/>
                  </a:moveTo>
                  <a:cubicBezTo>
                    <a:pt x="22860" y="24544"/>
                    <a:pt x="45720" y="17559"/>
                    <a:pt x="64770" y="12479"/>
                  </a:cubicBezTo>
                  <a:cubicBezTo>
                    <a:pt x="83820" y="7399"/>
                    <a:pt x="97155" y="-3396"/>
                    <a:pt x="114300" y="1049"/>
                  </a:cubicBezTo>
                  <a:cubicBezTo>
                    <a:pt x="131445" y="5494"/>
                    <a:pt x="150495" y="23274"/>
                    <a:pt x="167640" y="39149"/>
                  </a:cubicBezTo>
                  <a:cubicBezTo>
                    <a:pt x="184785" y="55024"/>
                    <a:pt x="205105" y="74709"/>
                    <a:pt x="217170" y="96299"/>
                  </a:cubicBezTo>
                  <a:cubicBezTo>
                    <a:pt x="229235" y="117889"/>
                    <a:pt x="234315" y="148369"/>
                    <a:pt x="240030" y="168689"/>
                  </a:cubicBezTo>
                  <a:cubicBezTo>
                    <a:pt x="245745" y="189009"/>
                    <a:pt x="248920" y="202979"/>
                    <a:pt x="251460" y="218219"/>
                  </a:cubicBezTo>
                  <a:cubicBezTo>
                    <a:pt x="254000" y="233459"/>
                    <a:pt x="255270" y="260129"/>
                    <a:pt x="255270" y="260129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43DD483C-C2F9-4C8D-8A0F-B5BDE3F41181}"/>
              </a:ext>
            </a:extLst>
          </p:cNvPr>
          <p:cNvGrpSpPr/>
          <p:nvPr/>
        </p:nvGrpSpPr>
        <p:grpSpPr>
          <a:xfrm>
            <a:off x="4811449" y="1222566"/>
            <a:ext cx="1149057" cy="1003670"/>
            <a:chOff x="4177359" y="2229434"/>
            <a:chExt cx="1149057" cy="1003670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4F4C57E5-9776-4DF4-9E1E-92437D741F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5" t="19694" r="19255" b="25551"/>
            <a:stretch/>
          </p:blipFill>
          <p:spPr>
            <a:xfrm>
              <a:off x="4177359" y="2274924"/>
              <a:ext cx="904780" cy="847636"/>
            </a:xfrm>
            <a:prstGeom prst="rect">
              <a:avLst/>
            </a:prstGeom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A65C1AB8-C01D-47EB-BC73-550D9A5A27BA}"/>
                </a:ext>
              </a:extLst>
            </p:cNvPr>
            <p:cNvSpPr txBox="1"/>
            <p:nvPr/>
          </p:nvSpPr>
          <p:spPr>
            <a:xfrm>
              <a:off x="4675725" y="2229434"/>
              <a:ext cx="6506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rapide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B682514-4044-4E43-8095-2AFC1689C4E2}"/>
                </a:ext>
              </a:extLst>
            </p:cNvPr>
            <p:cNvSpPr txBox="1"/>
            <p:nvPr/>
          </p:nvSpPr>
          <p:spPr>
            <a:xfrm>
              <a:off x="4250840" y="2925327"/>
              <a:ext cx="469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lent</a:t>
              </a:r>
            </a:p>
          </p:txBody>
        </p:sp>
        <p:sp>
          <p:nvSpPr>
            <p:cNvPr id="41" name="Forme libre 53">
              <a:extLst>
                <a:ext uri="{FF2B5EF4-FFF2-40B4-BE49-F238E27FC236}">
                  <a16:creationId xmlns:a16="http://schemas.microsoft.com/office/drawing/2014/main" id="{C06BC6B3-4B93-4AA8-BBDD-A0AFCBBEB85D}"/>
                </a:ext>
              </a:extLst>
            </p:cNvPr>
            <p:cNvSpPr/>
            <p:nvPr/>
          </p:nvSpPr>
          <p:spPr>
            <a:xfrm>
              <a:off x="4389120" y="2863215"/>
              <a:ext cx="497205" cy="32630"/>
            </a:xfrm>
            <a:custGeom>
              <a:avLst/>
              <a:gdLst>
                <a:gd name="connsiteX0" fmla="*/ 0 w 497205"/>
                <a:gd name="connsiteY0" fmla="*/ 5715 h 32630"/>
                <a:gd name="connsiteX1" fmla="*/ 175260 w 497205"/>
                <a:gd name="connsiteY1" fmla="*/ 30480 h 32630"/>
                <a:gd name="connsiteX2" fmla="*/ 281940 w 497205"/>
                <a:gd name="connsiteY2" fmla="*/ 30480 h 32630"/>
                <a:gd name="connsiteX3" fmla="*/ 388620 w 497205"/>
                <a:gd name="connsiteY3" fmla="*/ 22860 h 32630"/>
                <a:gd name="connsiteX4" fmla="*/ 455295 w 497205"/>
                <a:gd name="connsiteY4" fmla="*/ 11430 h 32630"/>
                <a:gd name="connsiteX5" fmla="*/ 455295 w 497205"/>
                <a:gd name="connsiteY5" fmla="*/ 11430 h 32630"/>
                <a:gd name="connsiteX6" fmla="*/ 497205 w 497205"/>
                <a:gd name="connsiteY6" fmla="*/ 0 h 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7205" h="32630">
                  <a:moveTo>
                    <a:pt x="0" y="5715"/>
                  </a:moveTo>
                  <a:cubicBezTo>
                    <a:pt x="64135" y="16034"/>
                    <a:pt x="128270" y="26353"/>
                    <a:pt x="175260" y="30480"/>
                  </a:cubicBezTo>
                  <a:cubicBezTo>
                    <a:pt x="222250" y="34607"/>
                    <a:pt x="246380" y="31750"/>
                    <a:pt x="281940" y="30480"/>
                  </a:cubicBezTo>
                  <a:cubicBezTo>
                    <a:pt x="317500" y="29210"/>
                    <a:pt x="359728" y="26035"/>
                    <a:pt x="388620" y="22860"/>
                  </a:cubicBezTo>
                  <a:cubicBezTo>
                    <a:pt x="417512" y="19685"/>
                    <a:pt x="455295" y="11430"/>
                    <a:pt x="455295" y="11430"/>
                  </a:cubicBezTo>
                  <a:lnTo>
                    <a:pt x="455295" y="11430"/>
                  </a:lnTo>
                  <a:lnTo>
                    <a:pt x="497205" y="0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Forme libre 54">
              <a:extLst>
                <a:ext uri="{FF2B5EF4-FFF2-40B4-BE49-F238E27FC236}">
                  <a16:creationId xmlns:a16="http://schemas.microsoft.com/office/drawing/2014/main" id="{3A7629E8-4406-40D5-BFA3-D0E0172A2F43}"/>
                </a:ext>
              </a:extLst>
            </p:cNvPr>
            <p:cNvSpPr/>
            <p:nvPr/>
          </p:nvSpPr>
          <p:spPr>
            <a:xfrm>
              <a:off x="4884420" y="2567940"/>
              <a:ext cx="183690" cy="184785"/>
            </a:xfrm>
            <a:custGeom>
              <a:avLst/>
              <a:gdLst>
                <a:gd name="connsiteX0" fmla="*/ 0 w 183690"/>
                <a:gd name="connsiteY0" fmla="*/ 0 h 184785"/>
                <a:gd name="connsiteX1" fmla="*/ 47625 w 183690"/>
                <a:gd name="connsiteY1" fmla="*/ 15240 h 184785"/>
                <a:gd name="connsiteX2" fmla="*/ 95250 w 183690"/>
                <a:gd name="connsiteY2" fmla="*/ 41910 h 184785"/>
                <a:gd name="connsiteX3" fmla="*/ 148590 w 183690"/>
                <a:gd name="connsiteY3" fmla="*/ 74295 h 184785"/>
                <a:gd name="connsiteX4" fmla="*/ 182880 w 183690"/>
                <a:gd name="connsiteY4" fmla="*/ 135255 h 184785"/>
                <a:gd name="connsiteX5" fmla="*/ 169545 w 183690"/>
                <a:gd name="connsiteY5" fmla="*/ 184785 h 184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0" h="184785">
                  <a:moveTo>
                    <a:pt x="0" y="0"/>
                  </a:moveTo>
                  <a:cubicBezTo>
                    <a:pt x="15875" y="4127"/>
                    <a:pt x="31750" y="8255"/>
                    <a:pt x="47625" y="15240"/>
                  </a:cubicBezTo>
                  <a:cubicBezTo>
                    <a:pt x="63500" y="22225"/>
                    <a:pt x="78423" y="32068"/>
                    <a:pt x="95250" y="41910"/>
                  </a:cubicBezTo>
                  <a:cubicBezTo>
                    <a:pt x="112078" y="51753"/>
                    <a:pt x="133985" y="58738"/>
                    <a:pt x="148590" y="74295"/>
                  </a:cubicBezTo>
                  <a:cubicBezTo>
                    <a:pt x="163195" y="89853"/>
                    <a:pt x="179388" y="116840"/>
                    <a:pt x="182880" y="135255"/>
                  </a:cubicBezTo>
                  <a:cubicBezTo>
                    <a:pt x="186372" y="153670"/>
                    <a:pt x="177958" y="169227"/>
                    <a:pt x="169545" y="184785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45242A3E-F1B8-42F2-9A2D-43E9AC82F6F1}"/>
              </a:ext>
            </a:extLst>
          </p:cNvPr>
          <p:cNvGrpSpPr/>
          <p:nvPr/>
        </p:nvGrpSpPr>
        <p:grpSpPr>
          <a:xfrm>
            <a:off x="5557788" y="1316121"/>
            <a:ext cx="3233616" cy="2775248"/>
            <a:chOff x="4923698" y="2322989"/>
            <a:chExt cx="3233616" cy="2775248"/>
          </a:xfrm>
        </p:grpSpPr>
        <p:sp>
          <p:nvSpPr>
            <p:cNvPr id="44" name="Forme libre 13">
              <a:extLst>
                <a:ext uri="{FF2B5EF4-FFF2-40B4-BE49-F238E27FC236}">
                  <a16:creationId xmlns:a16="http://schemas.microsoft.com/office/drawing/2014/main" id="{29724D7D-0C9C-4D23-A420-C60844E05A75}"/>
                </a:ext>
              </a:extLst>
            </p:cNvPr>
            <p:cNvSpPr/>
            <p:nvPr/>
          </p:nvSpPr>
          <p:spPr>
            <a:xfrm>
              <a:off x="4923698" y="4314507"/>
              <a:ext cx="3112770" cy="783730"/>
            </a:xfrm>
            <a:custGeom>
              <a:avLst/>
              <a:gdLst>
                <a:gd name="connsiteX0" fmla="*/ 0 w 3112770"/>
                <a:gd name="connsiteY0" fmla="*/ 424838 h 783730"/>
                <a:gd name="connsiteX1" fmla="*/ 68580 w 3112770"/>
                <a:gd name="connsiteY1" fmla="*/ 428648 h 783730"/>
                <a:gd name="connsiteX2" fmla="*/ 123825 w 3112770"/>
                <a:gd name="connsiteY2" fmla="*/ 440078 h 783730"/>
                <a:gd name="connsiteX3" fmla="*/ 177165 w 3112770"/>
                <a:gd name="connsiteY3" fmla="*/ 422933 h 783730"/>
                <a:gd name="connsiteX4" fmla="*/ 243840 w 3112770"/>
                <a:gd name="connsiteY4" fmla="*/ 443888 h 783730"/>
                <a:gd name="connsiteX5" fmla="*/ 302895 w 3112770"/>
                <a:gd name="connsiteY5" fmla="*/ 422933 h 783730"/>
                <a:gd name="connsiteX6" fmla="*/ 360045 w 3112770"/>
                <a:gd name="connsiteY6" fmla="*/ 441983 h 783730"/>
                <a:gd name="connsiteX7" fmla="*/ 417195 w 3112770"/>
                <a:gd name="connsiteY7" fmla="*/ 417218 h 783730"/>
                <a:gd name="connsiteX8" fmla="*/ 474345 w 3112770"/>
                <a:gd name="connsiteY8" fmla="*/ 441983 h 783730"/>
                <a:gd name="connsiteX9" fmla="*/ 529590 w 3112770"/>
                <a:gd name="connsiteY9" fmla="*/ 409598 h 783730"/>
                <a:gd name="connsiteX10" fmla="*/ 579120 w 3112770"/>
                <a:gd name="connsiteY10" fmla="*/ 457223 h 783730"/>
                <a:gd name="connsiteX11" fmla="*/ 634365 w 3112770"/>
                <a:gd name="connsiteY11" fmla="*/ 403883 h 783730"/>
                <a:gd name="connsiteX12" fmla="*/ 701040 w 3112770"/>
                <a:gd name="connsiteY12" fmla="*/ 462938 h 783730"/>
                <a:gd name="connsiteX13" fmla="*/ 748665 w 3112770"/>
                <a:gd name="connsiteY13" fmla="*/ 394358 h 783730"/>
                <a:gd name="connsiteX14" fmla="*/ 813435 w 3112770"/>
                <a:gd name="connsiteY14" fmla="*/ 474368 h 783730"/>
                <a:gd name="connsiteX15" fmla="*/ 838200 w 3112770"/>
                <a:gd name="connsiteY15" fmla="*/ 424838 h 783730"/>
                <a:gd name="connsiteX16" fmla="*/ 866775 w 3112770"/>
                <a:gd name="connsiteY16" fmla="*/ 375308 h 783730"/>
                <a:gd name="connsiteX17" fmla="*/ 899160 w 3112770"/>
                <a:gd name="connsiteY17" fmla="*/ 441983 h 783730"/>
                <a:gd name="connsiteX18" fmla="*/ 929640 w 3112770"/>
                <a:gd name="connsiteY18" fmla="*/ 495323 h 783730"/>
                <a:gd name="connsiteX19" fmla="*/ 954405 w 3112770"/>
                <a:gd name="connsiteY19" fmla="*/ 424838 h 783730"/>
                <a:gd name="connsiteX20" fmla="*/ 979170 w 3112770"/>
                <a:gd name="connsiteY20" fmla="*/ 360068 h 783730"/>
                <a:gd name="connsiteX21" fmla="*/ 1011555 w 3112770"/>
                <a:gd name="connsiteY21" fmla="*/ 436268 h 783730"/>
                <a:gd name="connsiteX22" fmla="*/ 1043940 w 3112770"/>
                <a:gd name="connsiteY22" fmla="*/ 514373 h 783730"/>
                <a:gd name="connsiteX23" fmla="*/ 1068705 w 3112770"/>
                <a:gd name="connsiteY23" fmla="*/ 409598 h 783730"/>
                <a:gd name="connsiteX24" fmla="*/ 1097280 w 3112770"/>
                <a:gd name="connsiteY24" fmla="*/ 323873 h 783730"/>
                <a:gd name="connsiteX25" fmla="*/ 1125855 w 3112770"/>
                <a:gd name="connsiteY25" fmla="*/ 455318 h 783730"/>
                <a:gd name="connsiteX26" fmla="*/ 1154430 w 3112770"/>
                <a:gd name="connsiteY26" fmla="*/ 552473 h 783730"/>
                <a:gd name="connsiteX27" fmla="*/ 1186815 w 3112770"/>
                <a:gd name="connsiteY27" fmla="*/ 411503 h 783730"/>
                <a:gd name="connsiteX28" fmla="*/ 1211580 w 3112770"/>
                <a:gd name="connsiteY28" fmla="*/ 289583 h 783730"/>
                <a:gd name="connsiteX29" fmla="*/ 1240155 w 3112770"/>
                <a:gd name="connsiteY29" fmla="*/ 451508 h 783730"/>
                <a:gd name="connsiteX30" fmla="*/ 1264920 w 3112770"/>
                <a:gd name="connsiteY30" fmla="*/ 605813 h 783730"/>
                <a:gd name="connsiteX31" fmla="*/ 1299210 w 3112770"/>
                <a:gd name="connsiteY31" fmla="*/ 405788 h 783730"/>
                <a:gd name="connsiteX32" fmla="*/ 1320165 w 3112770"/>
                <a:gd name="connsiteY32" fmla="*/ 224813 h 783730"/>
                <a:gd name="connsiteX33" fmla="*/ 1348740 w 3112770"/>
                <a:gd name="connsiteY33" fmla="*/ 386738 h 783730"/>
                <a:gd name="connsiteX34" fmla="*/ 1367790 w 3112770"/>
                <a:gd name="connsiteY34" fmla="*/ 594383 h 783730"/>
                <a:gd name="connsiteX35" fmla="*/ 1383030 w 3112770"/>
                <a:gd name="connsiteY35" fmla="*/ 662963 h 783730"/>
                <a:gd name="connsiteX36" fmla="*/ 1403985 w 3112770"/>
                <a:gd name="connsiteY36" fmla="*/ 581048 h 783730"/>
                <a:gd name="connsiteX37" fmla="*/ 1421130 w 3112770"/>
                <a:gd name="connsiteY37" fmla="*/ 262913 h 783730"/>
                <a:gd name="connsiteX38" fmla="*/ 1442085 w 3112770"/>
                <a:gd name="connsiteY38" fmla="*/ 137183 h 783730"/>
                <a:gd name="connsiteX39" fmla="*/ 1459230 w 3112770"/>
                <a:gd name="connsiteY39" fmla="*/ 337208 h 783730"/>
                <a:gd name="connsiteX40" fmla="*/ 1478280 w 3112770"/>
                <a:gd name="connsiteY40" fmla="*/ 596288 h 783730"/>
                <a:gd name="connsiteX41" fmla="*/ 1495425 w 3112770"/>
                <a:gd name="connsiteY41" fmla="*/ 781073 h 783730"/>
                <a:gd name="connsiteX42" fmla="*/ 1529715 w 3112770"/>
                <a:gd name="connsiteY42" fmla="*/ 457223 h 783730"/>
                <a:gd name="connsiteX43" fmla="*/ 1539240 w 3112770"/>
                <a:gd name="connsiteY43" fmla="*/ 150518 h 783730"/>
                <a:gd name="connsiteX44" fmla="*/ 1560195 w 3112770"/>
                <a:gd name="connsiteY44" fmla="*/ 1928 h 783730"/>
                <a:gd name="connsiteX45" fmla="*/ 1588770 w 3112770"/>
                <a:gd name="connsiteY45" fmla="*/ 247673 h 783730"/>
                <a:gd name="connsiteX46" fmla="*/ 1604010 w 3112770"/>
                <a:gd name="connsiteY46" fmla="*/ 575333 h 783730"/>
                <a:gd name="connsiteX47" fmla="*/ 1617345 w 3112770"/>
                <a:gd name="connsiteY47" fmla="*/ 777263 h 783730"/>
                <a:gd name="connsiteX48" fmla="*/ 1647825 w 3112770"/>
                <a:gd name="connsiteY48" fmla="*/ 556283 h 783730"/>
                <a:gd name="connsiteX49" fmla="*/ 1661160 w 3112770"/>
                <a:gd name="connsiteY49" fmla="*/ 234338 h 783730"/>
                <a:gd name="connsiteX50" fmla="*/ 1672590 w 3112770"/>
                <a:gd name="connsiteY50" fmla="*/ 131468 h 783730"/>
                <a:gd name="connsiteX51" fmla="*/ 1699260 w 3112770"/>
                <a:gd name="connsiteY51" fmla="*/ 327683 h 783730"/>
                <a:gd name="connsiteX52" fmla="*/ 1712595 w 3112770"/>
                <a:gd name="connsiteY52" fmla="*/ 563903 h 783730"/>
                <a:gd name="connsiteX53" fmla="*/ 1733550 w 3112770"/>
                <a:gd name="connsiteY53" fmla="*/ 664868 h 783730"/>
                <a:gd name="connsiteX54" fmla="*/ 1765935 w 3112770"/>
                <a:gd name="connsiteY54" fmla="*/ 424838 h 783730"/>
                <a:gd name="connsiteX55" fmla="*/ 1794510 w 3112770"/>
                <a:gd name="connsiteY55" fmla="*/ 215288 h 783730"/>
                <a:gd name="connsiteX56" fmla="*/ 1821180 w 3112770"/>
                <a:gd name="connsiteY56" fmla="*/ 371498 h 783730"/>
                <a:gd name="connsiteX57" fmla="*/ 1834515 w 3112770"/>
                <a:gd name="connsiteY57" fmla="*/ 531518 h 783730"/>
                <a:gd name="connsiteX58" fmla="*/ 1851660 w 3112770"/>
                <a:gd name="connsiteY58" fmla="*/ 596288 h 783730"/>
                <a:gd name="connsiteX59" fmla="*/ 1880235 w 3112770"/>
                <a:gd name="connsiteY59" fmla="*/ 440078 h 783730"/>
                <a:gd name="connsiteX60" fmla="*/ 1899285 w 3112770"/>
                <a:gd name="connsiteY60" fmla="*/ 281963 h 783730"/>
                <a:gd name="connsiteX61" fmla="*/ 1931670 w 3112770"/>
                <a:gd name="connsiteY61" fmla="*/ 430553 h 783730"/>
                <a:gd name="connsiteX62" fmla="*/ 1964055 w 3112770"/>
                <a:gd name="connsiteY62" fmla="*/ 542948 h 783730"/>
                <a:gd name="connsiteX63" fmla="*/ 1990725 w 3112770"/>
                <a:gd name="connsiteY63" fmla="*/ 441983 h 783730"/>
                <a:gd name="connsiteX64" fmla="*/ 2019300 w 3112770"/>
                <a:gd name="connsiteY64" fmla="*/ 318158 h 783730"/>
                <a:gd name="connsiteX65" fmla="*/ 2055495 w 3112770"/>
                <a:gd name="connsiteY65" fmla="*/ 455318 h 783730"/>
                <a:gd name="connsiteX66" fmla="*/ 2082165 w 3112770"/>
                <a:gd name="connsiteY66" fmla="*/ 512468 h 783730"/>
                <a:gd name="connsiteX67" fmla="*/ 2105025 w 3112770"/>
                <a:gd name="connsiteY67" fmla="*/ 432458 h 783730"/>
                <a:gd name="connsiteX68" fmla="*/ 2133600 w 3112770"/>
                <a:gd name="connsiteY68" fmla="*/ 341018 h 783730"/>
                <a:gd name="connsiteX69" fmla="*/ 2167890 w 3112770"/>
                <a:gd name="connsiteY69" fmla="*/ 428648 h 783730"/>
                <a:gd name="connsiteX70" fmla="*/ 2192655 w 3112770"/>
                <a:gd name="connsiteY70" fmla="*/ 489608 h 783730"/>
                <a:gd name="connsiteX71" fmla="*/ 2219325 w 3112770"/>
                <a:gd name="connsiteY71" fmla="*/ 428648 h 783730"/>
                <a:gd name="connsiteX72" fmla="*/ 2249805 w 3112770"/>
                <a:gd name="connsiteY72" fmla="*/ 367688 h 783730"/>
                <a:gd name="connsiteX73" fmla="*/ 2276475 w 3112770"/>
                <a:gd name="connsiteY73" fmla="*/ 417218 h 783730"/>
                <a:gd name="connsiteX74" fmla="*/ 2306955 w 3112770"/>
                <a:gd name="connsiteY74" fmla="*/ 472463 h 783730"/>
                <a:gd name="connsiteX75" fmla="*/ 2331720 w 3112770"/>
                <a:gd name="connsiteY75" fmla="*/ 436268 h 783730"/>
                <a:gd name="connsiteX76" fmla="*/ 2367915 w 3112770"/>
                <a:gd name="connsiteY76" fmla="*/ 396263 h 783730"/>
                <a:gd name="connsiteX77" fmla="*/ 2396490 w 3112770"/>
                <a:gd name="connsiteY77" fmla="*/ 426743 h 783730"/>
                <a:gd name="connsiteX78" fmla="*/ 2425065 w 3112770"/>
                <a:gd name="connsiteY78" fmla="*/ 459128 h 783730"/>
                <a:gd name="connsiteX79" fmla="*/ 2449830 w 3112770"/>
                <a:gd name="connsiteY79" fmla="*/ 432458 h 783730"/>
                <a:gd name="connsiteX80" fmla="*/ 2480310 w 3112770"/>
                <a:gd name="connsiteY80" fmla="*/ 400073 h 783730"/>
                <a:gd name="connsiteX81" fmla="*/ 2537460 w 3112770"/>
                <a:gd name="connsiteY81" fmla="*/ 447698 h 783730"/>
                <a:gd name="connsiteX82" fmla="*/ 2588895 w 3112770"/>
                <a:gd name="connsiteY82" fmla="*/ 400073 h 783730"/>
                <a:gd name="connsiteX83" fmla="*/ 2649855 w 3112770"/>
                <a:gd name="connsiteY83" fmla="*/ 443888 h 783730"/>
                <a:gd name="connsiteX84" fmla="*/ 2701290 w 3112770"/>
                <a:gd name="connsiteY84" fmla="*/ 403883 h 783730"/>
                <a:gd name="connsiteX85" fmla="*/ 2758440 w 3112770"/>
                <a:gd name="connsiteY85" fmla="*/ 441983 h 783730"/>
                <a:gd name="connsiteX86" fmla="*/ 2806065 w 3112770"/>
                <a:gd name="connsiteY86" fmla="*/ 417218 h 783730"/>
                <a:gd name="connsiteX87" fmla="*/ 2868930 w 3112770"/>
                <a:gd name="connsiteY87" fmla="*/ 434363 h 783730"/>
                <a:gd name="connsiteX88" fmla="*/ 2924175 w 3112770"/>
                <a:gd name="connsiteY88" fmla="*/ 419123 h 783730"/>
                <a:gd name="connsiteX89" fmla="*/ 2992755 w 3112770"/>
                <a:gd name="connsiteY89" fmla="*/ 432458 h 783730"/>
                <a:gd name="connsiteX90" fmla="*/ 3046095 w 3112770"/>
                <a:gd name="connsiteY90" fmla="*/ 417218 h 783730"/>
                <a:gd name="connsiteX91" fmla="*/ 3112770 w 3112770"/>
                <a:gd name="connsiteY91" fmla="*/ 426743 h 78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3112770" h="783730">
                  <a:moveTo>
                    <a:pt x="0" y="424838"/>
                  </a:moveTo>
                  <a:cubicBezTo>
                    <a:pt x="23971" y="425473"/>
                    <a:pt x="47942" y="426108"/>
                    <a:pt x="68580" y="428648"/>
                  </a:cubicBezTo>
                  <a:cubicBezTo>
                    <a:pt x="89218" y="431188"/>
                    <a:pt x="105728" y="441030"/>
                    <a:pt x="123825" y="440078"/>
                  </a:cubicBezTo>
                  <a:cubicBezTo>
                    <a:pt x="141922" y="439126"/>
                    <a:pt x="157163" y="422298"/>
                    <a:pt x="177165" y="422933"/>
                  </a:cubicBezTo>
                  <a:cubicBezTo>
                    <a:pt x="197167" y="423568"/>
                    <a:pt x="222885" y="443888"/>
                    <a:pt x="243840" y="443888"/>
                  </a:cubicBezTo>
                  <a:cubicBezTo>
                    <a:pt x="264795" y="443888"/>
                    <a:pt x="283528" y="423250"/>
                    <a:pt x="302895" y="422933"/>
                  </a:cubicBezTo>
                  <a:cubicBezTo>
                    <a:pt x="322262" y="422616"/>
                    <a:pt x="340995" y="442935"/>
                    <a:pt x="360045" y="441983"/>
                  </a:cubicBezTo>
                  <a:cubicBezTo>
                    <a:pt x="379095" y="441031"/>
                    <a:pt x="398145" y="417218"/>
                    <a:pt x="417195" y="417218"/>
                  </a:cubicBezTo>
                  <a:cubicBezTo>
                    <a:pt x="436245" y="417218"/>
                    <a:pt x="455613" y="443253"/>
                    <a:pt x="474345" y="441983"/>
                  </a:cubicBezTo>
                  <a:cubicBezTo>
                    <a:pt x="493077" y="440713"/>
                    <a:pt x="512127" y="407058"/>
                    <a:pt x="529590" y="409598"/>
                  </a:cubicBezTo>
                  <a:cubicBezTo>
                    <a:pt x="547053" y="412138"/>
                    <a:pt x="561658" y="458176"/>
                    <a:pt x="579120" y="457223"/>
                  </a:cubicBezTo>
                  <a:cubicBezTo>
                    <a:pt x="596583" y="456271"/>
                    <a:pt x="614045" y="402930"/>
                    <a:pt x="634365" y="403883"/>
                  </a:cubicBezTo>
                  <a:cubicBezTo>
                    <a:pt x="654685" y="404836"/>
                    <a:pt x="681990" y="464525"/>
                    <a:pt x="701040" y="462938"/>
                  </a:cubicBezTo>
                  <a:cubicBezTo>
                    <a:pt x="720090" y="461351"/>
                    <a:pt x="729933" y="392453"/>
                    <a:pt x="748665" y="394358"/>
                  </a:cubicBezTo>
                  <a:cubicBezTo>
                    <a:pt x="767397" y="396263"/>
                    <a:pt x="798513" y="469288"/>
                    <a:pt x="813435" y="474368"/>
                  </a:cubicBezTo>
                  <a:cubicBezTo>
                    <a:pt x="828358" y="479448"/>
                    <a:pt x="829310" y="441348"/>
                    <a:pt x="838200" y="424838"/>
                  </a:cubicBezTo>
                  <a:cubicBezTo>
                    <a:pt x="847090" y="408328"/>
                    <a:pt x="856615" y="372451"/>
                    <a:pt x="866775" y="375308"/>
                  </a:cubicBezTo>
                  <a:cubicBezTo>
                    <a:pt x="876935" y="378165"/>
                    <a:pt x="888683" y="421980"/>
                    <a:pt x="899160" y="441983"/>
                  </a:cubicBezTo>
                  <a:cubicBezTo>
                    <a:pt x="909638" y="461986"/>
                    <a:pt x="920432" y="498181"/>
                    <a:pt x="929640" y="495323"/>
                  </a:cubicBezTo>
                  <a:cubicBezTo>
                    <a:pt x="938848" y="492465"/>
                    <a:pt x="946150" y="447380"/>
                    <a:pt x="954405" y="424838"/>
                  </a:cubicBezTo>
                  <a:cubicBezTo>
                    <a:pt x="962660" y="402296"/>
                    <a:pt x="969645" y="358163"/>
                    <a:pt x="979170" y="360068"/>
                  </a:cubicBezTo>
                  <a:cubicBezTo>
                    <a:pt x="988695" y="361973"/>
                    <a:pt x="1000760" y="410551"/>
                    <a:pt x="1011555" y="436268"/>
                  </a:cubicBezTo>
                  <a:cubicBezTo>
                    <a:pt x="1022350" y="461985"/>
                    <a:pt x="1034415" y="518818"/>
                    <a:pt x="1043940" y="514373"/>
                  </a:cubicBezTo>
                  <a:cubicBezTo>
                    <a:pt x="1053465" y="509928"/>
                    <a:pt x="1059815" y="441348"/>
                    <a:pt x="1068705" y="409598"/>
                  </a:cubicBezTo>
                  <a:cubicBezTo>
                    <a:pt x="1077595" y="377848"/>
                    <a:pt x="1087755" y="316253"/>
                    <a:pt x="1097280" y="323873"/>
                  </a:cubicBezTo>
                  <a:cubicBezTo>
                    <a:pt x="1106805" y="331493"/>
                    <a:pt x="1116330" y="417218"/>
                    <a:pt x="1125855" y="455318"/>
                  </a:cubicBezTo>
                  <a:cubicBezTo>
                    <a:pt x="1135380" y="493418"/>
                    <a:pt x="1144270" y="559775"/>
                    <a:pt x="1154430" y="552473"/>
                  </a:cubicBezTo>
                  <a:cubicBezTo>
                    <a:pt x="1164590" y="545171"/>
                    <a:pt x="1177290" y="455318"/>
                    <a:pt x="1186815" y="411503"/>
                  </a:cubicBezTo>
                  <a:cubicBezTo>
                    <a:pt x="1196340" y="367688"/>
                    <a:pt x="1202690" y="282915"/>
                    <a:pt x="1211580" y="289583"/>
                  </a:cubicBezTo>
                  <a:cubicBezTo>
                    <a:pt x="1220470" y="296250"/>
                    <a:pt x="1231265" y="398803"/>
                    <a:pt x="1240155" y="451508"/>
                  </a:cubicBezTo>
                  <a:cubicBezTo>
                    <a:pt x="1249045" y="504213"/>
                    <a:pt x="1255078" y="613433"/>
                    <a:pt x="1264920" y="605813"/>
                  </a:cubicBezTo>
                  <a:cubicBezTo>
                    <a:pt x="1274762" y="598193"/>
                    <a:pt x="1290003" y="469288"/>
                    <a:pt x="1299210" y="405788"/>
                  </a:cubicBezTo>
                  <a:cubicBezTo>
                    <a:pt x="1308417" y="342288"/>
                    <a:pt x="1311910" y="227988"/>
                    <a:pt x="1320165" y="224813"/>
                  </a:cubicBezTo>
                  <a:cubicBezTo>
                    <a:pt x="1328420" y="221638"/>
                    <a:pt x="1340803" y="325143"/>
                    <a:pt x="1348740" y="386738"/>
                  </a:cubicBezTo>
                  <a:cubicBezTo>
                    <a:pt x="1356677" y="448333"/>
                    <a:pt x="1362075" y="548346"/>
                    <a:pt x="1367790" y="594383"/>
                  </a:cubicBezTo>
                  <a:cubicBezTo>
                    <a:pt x="1373505" y="640421"/>
                    <a:pt x="1376997" y="665186"/>
                    <a:pt x="1383030" y="662963"/>
                  </a:cubicBezTo>
                  <a:cubicBezTo>
                    <a:pt x="1389063" y="660740"/>
                    <a:pt x="1397635" y="647723"/>
                    <a:pt x="1403985" y="581048"/>
                  </a:cubicBezTo>
                  <a:cubicBezTo>
                    <a:pt x="1410335" y="514373"/>
                    <a:pt x="1414780" y="336890"/>
                    <a:pt x="1421130" y="262913"/>
                  </a:cubicBezTo>
                  <a:cubicBezTo>
                    <a:pt x="1427480" y="188936"/>
                    <a:pt x="1435735" y="124801"/>
                    <a:pt x="1442085" y="137183"/>
                  </a:cubicBezTo>
                  <a:cubicBezTo>
                    <a:pt x="1448435" y="149565"/>
                    <a:pt x="1453198" y="260691"/>
                    <a:pt x="1459230" y="337208"/>
                  </a:cubicBezTo>
                  <a:cubicBezTo>
                    <a:pt x="1465262" y="413725"/>
                    <a:pt x="1472247" y="522310"/>
                    <a:pt x="1478280" y="596288"/>
                  </a:cubicBezTo>
                  <a:cubicBezTo>
                    <a:pt x="1484313" y="670266"/>
                    <a:pt x="1486853" y="804250"/>
                    <a:pt x="1495425" y="781073"/>
                  </a:cubicBezTo>
                  <a:cubicBezTo>
                    <a:pt x="1503997" y="757896"/>
                    <a:pt x="1522413" y="562316"/>
                    <a:pt x="1529715" y="457223"/>
                  </a:cubicBezTo>
                  <a:cubicBezTo>
                    <a:pt x="1537018" y="352130"/>
                    <a:pt x="1534160" y="226400"/>
                    <a:pt x="1539240" y="150518"/>
                  </a:cubicBezTo>
                  <a:cubicBezTo>
                    <a:pt x="1544320" y="74635"/>
                    <a:pt x="1551940" y="-14264"/>
                    <a:pt x="1560195" y="1928"/>
                  </a:cubicBezTo>
                  <a:cubicBezTo>
                    <a:pt x="1568450" y="18120"/>
                    <a:pt x="1581468" y="152106"/>
                    <a:pt x="1588770" y="247673"/>
                  </a:cubicBezTo>
                  <a:cubicBezTo>
                    <a:pt x="1596072" y="343240"/>
                    <a:pt x="1599248" y="487068"/>
                    <a:pt x="1604010" y="575333"/>
                  </a:cubicBezTo>
                  <a:cubicBezTo>
                    <a:pt x="1608773" y="663598"/>
                    <a:pt x="1610043" y="780438"/>
                    <a:pt x="1617345" y="777263"/>
                  </a:cubicBezTo>
                  <a:cubicBezTo>
                    <a:pt x="1624648" y="774088"/>
                    <a:pt x="1640522" y="646771"/>
                    <a:pt x="1647825" y="556283"/>
                  </a:cubicBezTo>
                  <a:cubicBezTo>
                    <a:pt x="1655128" y="465795"/>
                    <a:pt x="1657033" y="305140"/>
                    <a:pt x="1661160" y="234338"/>
                  </a:cubicBezTo>
                  <a:cubicBezTo>
                    <a:pt x="1665287" y="163536"/>
                    <a:pt x="1666240" y="115911"/>
                    <a:pt x="1672590" y="131468"/>
                  </a:cubicBezTo>
                  <a:cubicBezTo>
                    <a:pt x="1678940" y="147025"/>
                    <a:pt x="1692593" y="255610"/>
                    <a:pt x="1699260" y="327683"/>
                  </a:cubicBezTo>
                  <a:cubicBezTo>
                    <a:pt x="1705928" y="399755"/>
                    <a:pt x="1706880" y="507706"/>
                    <a:pt x="1712595" y="563903"/>
                  </a:cubicBezTo>
                  <a:cubicBezTo>
                    <a:pt x="1718310" y="620100"/>
                    <a:pt x="1724660" y="688046"/>
                    <a:pt x="1733550" y="664868"/>
                  </a:cubicBezTo>
                  <a:cubicBezTo>
                    <a:pt x="1742440" y="641690"/>
                    <a:pt x="1755775" y="499768"/>
                    <a:pt x="1765935" y="424838"/>
                  </a:cubicBezTo>
                  <a:cubicBezTo>
                    <a:pt x="1776095" y="349908"/>
                    <a:pt x="1785302" y="224178"/>
                    <a:pt x="1794510" y="215288"/>
                  </a:cubicBezTo>
                  <a:cubicBezTo>
                    <a:pt x="1803718" y="206398"/>
                    <a:pt x="1814512" y="318793"/>
                    <a:pt x="1821180" y="371498"/>
                  </a:cubicBezTo>
                  <a:cubicBezTo>
                    <a:pt x="1827848" y="424203"/>
                    <a:pt x="1829435" y="494053"/>
                    <a:pt x="1834515" y="531518"/>
                  </a:cubicBezTo>
                  <a:cubicBezTo>
                    <a:pt x="1839595" y="568983"/>
                    <a:pt x="1844040" y="611528"/>
                    <a:pt x="1851660" y="596288"/>
                  </a:cubicBezTo>
                  <a:cubicBezTo>
                    <a:pt x="1859280" y="581048"/>
                    <a:pt x="1872298" y="492465"/>
                    <a:pt x="1880235" y="440078"/>
                  </a:cubicBezTo>
                  <a:cubicBezTo>
                    <a:pt x="1888172" y="387691"/>
                    <a:pt x="1890713" y="283550"/>
                    <a:pt x="1899285" y="281963"/>
                  </a:cubicBezTo>
                  <a:cubicBezTo>
                    <a:pt x="1907857" y="280376"/>
                    <a:pt x="1920875" y="387056"/>
                    <a:pt x="1931670" y="430553"/>
                  </a:cubicBezTo>
                  <a:cubicBezTo>
                    <a:pt x="1942465" y="474050"/>
                    <a:pt x="1954212" y="541043"/>
                    <a:pt x="1964055" y="542948"/>
                  </a:cubicBezTo>
                  <a:cubicBezTo>
                    <a:pt x="1973898" y="544853"/>
                    <a:pt x="1981518" y="479448"/>
                    <a:pt x="1990725" y="441983"/>
                  </a:cubicBezTo>
                  <a:cubicBezTo>
                    <a:pt x="1999932" y="404518"/>
                    <a:pt x="2008505" y="315935"/>
                    <a:pt x="2019300" y="318158"/>
                  </a:cubicBezTo>
                  <a:cubicBezTo>
                    <a:pt x="2030095" y="320380"/>
                    <a:pt x="2045018" y="422933"/>
                    <a:pt x="2055495" y="455318"/>
                  </a:cubicBezTo>
                  <a:cubicBezTo>
                    <a:pt x="2065972" y="487703"/>
                    <a:pt x="2073910" y="516278"/>
                    <a:pt x="2082165" y="512468"/>
                  </a:cubicBezTo>
                  <a:cubicBezTo>
                    <a:pt x="2090420" y="508658"/>
                    <a:pt x="2096453" y="461033"/>
                    <a:pt x="2105025" y="432458"/>
                  </a:cubicBezTo>
                  <a:cubicBezTo>
                    <a:pt x="2113597" y="403883"/>
                    <a:pt x="2123123" y="341653"/>
                    <a:pt x="2133600" y="341018"/>
                  </a:cubicBezTo>
                  <a:cubicBezTo>
                    <a:pt x="2144077" y="340383"/>
                    <a:pt x="2158048" y="403883"/>
                    <a:pt x="2167890" y="428648"/>
                  </a:cubicBezTo>
                  <a:cubicBezTo>
                    <a:pt x="2177732" y="453413"/>
                    <a:pt x="2184083" y="489608"/>
                    <a:pt x="2192655" y="489608"/>
                  </a:cubicBezTo>
                  <a:cubicBezTo>
                    <a:pt x="2201227" y="489608"/>
                    <a:pt x="2209800" y="448968"/>
                    <a:pt x="2219325" y="428648"/>
                  </a:cubicBezTo>
                  <a:cubicBezTo>
                    <a:pt x="2228850" y="408328"/>
                    <a:pt x="2240280" y="369593"/>
                    <a:pt x="2249805" y="367688"/>
                  </a:cubicBezTo>
                  <a:cubicBezTo>
                    <a:pt x="2259330" y="365783"/>
                    <a:pt x="2266950" y="399755"/>
                    <a:pt x="2276475" y="417218"/>
                  </a:cubicBezTo>
                  <a:cubicBezTo>
                    <a:pt x="2286000" y="434681"/>
                    <a:pt x="2297748" y="469288"/>
                    <a:pt x="2306955" y="472463"/>
                  </a:cubicBezTo>
                  <a:cubicBezTo>
                    <a:pt x="2316163" y="475638"/>
                    <a:pt x="2321560" y="448968"/>
                    <a:pt x="2331720" y="436268"/>
                  </a:cubicBezTo>
                  <a:cubicBezTo>
                    <a:pt x="2341880" y="423568"/>
                    <a:pt x="2357120" y="397850"/>
                    <a:pt x="2367915" y="396263"/>
                  </a:cubicBezTo>
                  <a:cubicBezTo>
                    <a:pt x="2378710" y="394676"/>
                    <a:pt x="2386965" y="416265"/>
                    <a:pt x="2396490" y="426743"/>
                  </a:cubicBezTo>
                  <a:cubicBezTo>
                    <a:pt x="2406015" y="437221"/>
                    <a:pt x="2416175" y="458176"/>
                    <a:pt x="2425065" y="459128"/>
                  </a:cubicBezTo>
                  <a:cubicBezTo>
                    <a:pt x="2433955" y="460081"/>
                    <a:pt x="2449830" y="432458"/>
                    <a:pt x="2449830" y="432458"/>
                  </a:cubicBezTo>
                  <a:cubicBezTo>
                    <a:pt x="2459037" y="422616"/>
                    <a:pt x="2465705" y="397533"/>
                    <a:pt x="2480310" y="400073"/>
                  </a:cubicBezTo>
                  <a:cubicBezTo>
                    <a:pt x="2494915" y="402613"/>
                    <a:pt x="2519363" y="447698"/>
                    <a:pt x="2537460" y="447698"/>
                  </a:cubicBezTo>
                  <a:cubicBezTo>
                    <a:pt x="2555557" y="447698"/>
                    <a:pt x="2570163" y="400708"/>
                    <a:pt x="2588895" y="400073"/>
                  </a:cubicBezTo>
                  <a:cubicBezTo>
                    <a:pt x="2607627" y="399438"/>
                    <a:pt x="2631123" y="443253"/>
                    <a:pt x="2649855" y="443888"/>
                  </a:cubicBezTo>
                  <a:cubicBezTo>
                    <a:pt x="2668587" y="444523"/>
                    <a:pt x="2683193" y="404200"/>
                    <a:pt x="2701290" y="403883"/>
                  </a:cubicBezTo>
                  <a:cubicBezTo>
                    <a:pt x="2719387" y="403566"/>
                    <a:pt x="2740977" y="439760"/>
                    <a:pt x="2758440" y="441983"/>
                  </a:cubicBezTo>
                  <a:cubicBezTo>
                    <a:pt x="2775903" y="444206"/>
                    <a:pt x="2787650" y="418488"/>
                    <a:pt x="2806065" y="417218"/>
                  </a:cubicBezTo>
                  <a:cubicBezTo>
                    <a:pt x="2824480" y="415948"/>
                    <a:pt x="2849245" y="434046"/>
                    <a:pt x="2868930" y="434363"/>
                  </a:cubicBezTo>
                  <a:cubicBezTo>
                    <a:pt x="2888615" y="434680"/>
                    <a:pt x="2903538" y="419440"/>
                    <a:pt x="2924175" y="419123"/>
                  </a:cubicBezTo>
                  <a:cubicBezTo>
                    <a:pt x="2944812" y="418806"/>
                    <a:pt x="2972435" y="432775"/>
                    <a:pt x="2992755" y="432458"/>
                  </a:cubicBezTo>
                  <a:cubicBezTo>
                    <a:pt x="3013075" y="432141"/>
                    <a:pt x="3026093" y="418170"/>
                    <a:pt x="3046095" y="417218"/>
                  </a:cubicBezTo>
                  <a:cubicBezTo>
                    <a:pt x="3066097" y="416266"/>
                    <a:pt x="3089433" y="421504"/>
                    <a:pt x="3112770" y="42674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F466D2ED-B974-4EAE-8BE9-2024C503F0F7}"/>
                </a:ext>
              </a:extLst>
            </p:cNvPr>
            <p:cNvGrpSpPr/>
            <p:nvPr/>
          </p:nvGrpSpPr>
          <p:grpSpPr>
            <a:xfrm>
              <a:off x="5106668" y="2322989"/>
              <a:ext cx="3050646" cy="1333834"/>
              <a:chOff x="5106668" y="2322989"/>
              <a:chExt cx="3050646" cy="1333834"/>
            </a:xfrm>
          </p:grpSpPr>
          <p:pic>
            <p:nvPicPr>
              <p:cNvPr id="46" name="Image 45">
                <a:extLst>
                  <a:ext uri="{FF2B5EF4-FFF2-40B4-BE49-F238E27FC236}">
                    <a16:creationId xmlns:a16="http://schemas.microsoft.com/office/drawing/2014/main" id="{51215F36-380F-4E06-891D-7919AEE664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13" t="19140" r="19029" b="24871"/>
              <a:stretch/>
            </p:blipFill>
            <p:spPr>
              <a:xfrm>
                <a:off x="5106668" y="2694502"/>
                <a:ext cx="890377" cy="844003"/>
              </a:xfrm>
              <a:prstGeom prst="rect">
                <a:avLst/>
              </a:prstGeom>
            </p:spPr>
          </p:pic>
          <p:pic>
            <p:nvPicPr>
              <p:cNvPr id="47" name="Image 46">
                <a:extLst>
                  <a:ext uri="{FF2B5EF4-FFF2-40B4-BE49-F238E27FC236}">
                    <a16:creationId xmlns:a16="http://schemas.microsoft.com/office/drawing/2014/main" id="{31F28FD7-3F1A-4A4C-AE06-6A3869718B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25" t="19694" r="19245" b="25551"/>
              <a:stretch/>
            </p:blipFill>
            <p:spPr>
              <a:xfrm>
                <a:off x="6138919" y="2588707"/>
                <a:ext cx="841496" cy="796735"/>
              </a:xfrm>
              <a:prstGeom prst="rect">
                <a:avLst/>
              </a:prstGeom>
            </p:spPr>
          </p:pic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0FA41063-28B3-40DA-A170-31D798E54C2B}"/>
                  </a:ext>
                </a:extLst>
              </p:cNvPr>
              <p:cNvSpPr txBox="1"/>
              <p:nvPr/>
            </p:nvSpPr>
            <p:spPr>
              <a:xfrm>
                <a:off x="6138919" y="2322989"/>
                <a:ext cx="5389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écho</a:t>
                </a:r>
              </a:p>
            </p:txBody>
          </p:sp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9C3BE7F5-F280-4F20-A256-4A3930558C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25" t="18468" r="19245" b="24932"/>
              <a:stretch/>
            </p:blipFill>
            <p:spPr>
              <a:xfrm>
                <a:off x="7021986" y="2644327"/>
                <a:ext cx="1031914" cy="1009958"/>
              </a:xfrm>
              <a:prstGeom prst="rect">
                <a:avLst/>
              </a:prstGeom>
            </p:spPr>
          </p:pic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4152E3A8-C6DD-47F3-9E82-77A4B3C40481}"/>
                  </a:ext>
                </a:extLst>
              </p:cNvPr>
              <p:cNvSpPr txBox="1"/>
              <p:nvPr/>
            </p:nvSpPr>
            <p:spPr>
              <a:xfrm>
                <a:off x="7687377" y="2717123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12428707-38ED-4E92-B0A4-F622D4522AE8}"/>
                  </a:ext>
                </a:extLst>
              </p:cNvPr>
              <p:cNvSpPr txBox="1"/>
              <p:nvPr/>
            </p:nvSpPr>
            <p:spPr>
              <a:xfrm rot="150178">
                <a:off x="7043623" y="3349046"/>
                <a:ext cx="6506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  <p:sp>
            <p:nvSpPr>
              <p:cNvPr id="52" name="Forme libre 56">
                <a:extLst>
                  <a:ext uri="{FF2B5EF4-FFF2-40B4-BE49-F238E27FC236}">
                    <a16:creationId xmlns:a16="http://schemas.microsoft.com/office/drawing/2014/main" id="{05534769-924E-45FD-A1D1-C745AC57A4F2}"/>
                  </a:ext>
                </a:extLst>
              </p:cNvPr>
              <p:cNvSpPr/>
              <p:nvPr/>
            </p:nvSpPr>
            <p:spPr>
              <a:xfrm>
                <a:off x="5615940" y="3268980"/>
                <a:ext cx="217170" cy="34290"/>
              </a:xfrm>
              <a:custGeom>
                <a:avLst/>
                <a:gdLst>
                  <a:gd name="connsiteX0" fmla="*/ 0 w 217170"/>
                  <a:gd name="connsiteY0" fmla="*/ 34290 h 34290"/>
                  <a:gd name="connsiteX1" fmla="*/ 57150 w 217170"/>
                  <a:gd name="connsiteY1" fmla="*/ 30480 h 34290"/>
                  <a:gd name="connsiteX2" fmla="*/ 110490 w 217170"/>
                  <a:gd name="connsiteY2" fmla="*/ 24765 h 34290"/>
                  <a:gd name="connsiteX3" fmla="*/ 167640 w 217170"/>
                  <a:gd name="connsiteY3" fmla="*/ 9525 h 34290"/>
                  <a:gd name="connsiteX4" fmla="*/ 217170 w 21717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170" h="34290">
                    <a:moveTo>
                      <a:pt x="0" y="34290"/>
                    </a:moveTo>
                    <a:lnTo>
                      <a:pt x="57150" y="30480"/>
                    </a:lnTo>
                    <a:cubicBezTo>
                      <a:pt x="75565" y="28892"/>
                      <a:pt x="92075" y="28257"/>
                      <a:pt x="110490" y="24765"/>
                    </a:cubicBezTo>
                    <a:cubicBezTo>
                      <a:pt x="128905" y="21273"/>
                      <a:pt x="149860" y="13652"/>
                      <a:pt x="167640" y="9525"/>
                    </a:cubicBezTo>
                    <a:cubicBezTo>
                      <a:pt x="185420" y="5398"/>
                      <a:pt x="201295" y="2699"/>
                      <a:pt x="21717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Forme libre 58">
                <a:extLst>
                  <a:ext uri="{FF2B5EF4-FFF2-40B4-BE49-F238E27FC236}">
                    <a16:creationId xmlns:a16="http://schemas.microsoft.com/office/drawing/2014/main" id="{CF27402B-89A7-4AC9-A325-34210D47B7F4}"/>
                  </a:ext>
                </a:extLst>
              </p:cNvPr>
              <p:cNvSpPr/>
              <p:nvPr/>
            </p:nvSpPr>
            <p:spPr>
              <a:xfrm>
                <a:off x="5923012" y="3093720"/>
                <a:ext cx="45719" cy="129917"/>
              </a:xfrm>
              <a:custGeom>
                <a:avLst/>
                <a:gdLst>
                  <a:gd name="connsiteX0" fmla="*/ 41910 w 42276"/>
                  <a:gd name="connsiteY0" fmla="*/ 0 h 116205"/>
                  <a:gd name="connsiteX1" fmla="*/ 36195 w 42276"/>
                  <a:gd name="connsiteY1" fmla="*/ 87630 h 116205"/>
                  <a:gd name="connsiteX2" fmla="*/ 0 w 42276"/>
                  <a:gd name="connsiteY2" fmla="*/ 116205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276" h="116205">
                    <a:moveTo>
                      <a:pt x="41910" y="0"/>
                    </a:moveTo>
                    <a:cubicBezTo>
                      <a:pt x="42545" y="34131"/>
                      <a:pt x="43180" y="68263"/>
                      <a:pt x="36195" y="87630"/>
                    </a:cubicBezTo>
                    <a:cubicBezTo>
                      <a:pt x="29210" y="106997"/>
                      <a:pt x="14605" y="111601"/>
                      <a:pt x="0" y="116205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9">
                <a:extLst>
                  <a:ext uri="{FF2B5EF4-FFF2-40B4-BE49-F238E27FC236}">
                    <a16:creationId xmlns:a16="http://schemas.microsoft.com/office/drawing/2014/main" id="{A5124395-AD23-4E3D-BA64-6A2BFE2A51D2}"/>
                  </a:ext>
                </a:extLst>
              </p:cNvPr>
              <p:cNvSpPr/>
              <p:nvPr/>
            </p:nvSpPr>
            <p:spPr>
              <a:xfrm>
                <a:off x="7488555" y="3356610"/>
                <a:ext cx="287655" cy="28789"/>
              </a:xfrm>
              <a:custGeom>
                <a:avLst/>
                <a:gdLst>
                  <a:gd name="connsiteX0" fmla="*/ 287655 w 287655"/>
                  <a:gd name="connsiteY0" fmla="*/ 0 h 28789"/>
                  <a:gd name="connsiteX1" fmla="*/ 220980 w 287655"/>
                  <a:gd name="connsiteY1" fmla="*/ 13335 h 28789"/>
                  <a:gd name="connsiteX2" fmla="*/ 142875 w 287655"/>
                  <a:gd name="connsiteY2" fmla="*/ 19050 h 28789"/>
                  <a:gd name="connsiteX3" fmla="*/ 47625 w 287655"/>
                  <a:gd name="connsiteY3" fmla="*/ 28575 h 28789"/>
                  <a:gd name="connsiteX4" fmla="*/ 0 w 287655"/>
                  <a:gd name="connsiteY4" fmla="*/ 24765 h 28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655" h="28789">
                    <a:moveTo>
                      <a:pt x="287655" y="0"/>
                    </a:moveTo>
                    <a:cubicBezTo>
                      <a:pt x="266382" y="5080"/>
                      <a:pt x="245110" y="10160"/>
                      <a:pt x="220980" y="13335"/>
                    </a:cubicBezTo>
                    <a:cubicBezTo>
                      <a:pt x="196850" y="16510"/>
                      <a:pt x="171767" y="16510"/>
                      <a:pt x="142875" y="19050"/>
                    </a:cubicBezTo>
                    <a:cubicBezTo>
                      <a:pt x="113982" y="21590"/>
                      <a:pt x="71437" y="27623"/>
                      <a:pt x="47625" y="28575"/>
                    </a:cubicBezTo>
                    <a:cubicBezTo>
                      <a:pt x="23813" y="29527"/>
                      <a:pt x="11906" y="27146"/>
                      <a:pt x="0" y="24765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Forme libre 60">
                <a:extLst>
                  <a:ext uri="{FF2B5EF4-FFF2-40B4-BE49-F238E27FC236}">
                    <a16:creationId xmlns:a16="http://schemas.microsoft.com/office/drawing/2014/main" id="{B864BF3B-5370-4784-928E-0E5FAB09675B}"/>
                  </a:ext>
                </a:extLst>
              </p:cNvPr>
              <p:cNvSpPr/>
              <p:nvPr/>
            </p:nvSpPr>
            <p:spPr>
              <a:xfrm>
                <a:off x="7949565" y="3065145"/>
                <a:ext cx="87337" cy="188595"/>
              </a:xfrm>
              <a:custGeom>
                <a:avLst/>
                <a:gdLst>
                  <a:gd name="connsiteX0" fmla="*/ 49530 w 87337"/>
                  <a:gd name="connsiteY0" fmla="*/ 188595 h 188595"/>
                  <a:gd name="connsiteX1" fmla="*/ 83820 w 87337"/>
                  <a:gd name="connsiteY1" fmla="*/ 140970 h 188595"/>
                  <a:gd name="connsiteX2" fmla="*/ 81915 w 87337"/>
                  <a:gd name="connsiteY2" fmla="*/ 76200 h 188595"/>
                  <a:gd name="connsiteX3" fmla="*/ 45720 w 87337"/>
                  <a:gd name="connsiteY3" fmla="*/ 22860 h 188595"/>
                  <a:gd name="connsiteX4" fmla="*/ 0 w 87337"/>
                  <a:gd name="connsiteY4" fmla="*/ 0 h 188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337" h="188595">
                    <a:moveTo>
                      <a:pt x="49530" y="188595"/>
                    </a:moveTo>
                    <a:cubicBezTo>
                      <a:pt x="63976" y="174148"/>
                      <a:pt x="78423" y="159702"/>
                      <a:pt x="83820" y="140970"/>
                    </a:cubicBezTo>
                    <a:cubicBezTo>
                      <a:pt x="89217" y="122238"/>
                      <a:pt x="88265" y="95885"/>
                      <a:pt x="81915" y="76200"/>
                    </a:cubicBezTo>
                    <a:cubicBezTo>
                      <a:pt x="75565" y="56515"/>
                      <a:pt x="59372" y="35560"/>
                      <a:pt x="45720" y="22860"/>
                    </a:cubicBezTo>
                    <a:cubicBezTo>
                      <a:pt x="32068" y="10160"/>
                      <a:pt x="16034" y="5080"/>
                      <a:pt x="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53C1443-F677-4C35-A1EC-2E94A13FD2C3}"/>
              </a:ext>
            </a:extLst>
          </p:cNvPr>
          <p:cNvSpPr/>
          <p:nvPr/>
        </p:nvSpPr>
        <p:spPr>
          <a:xfrm>
            <a:off x="191960" y="6358557"/>
            <a:ext cx="415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13"/>
              </a:rPr>
              <a:t>Impulsion RF de 180° en IRM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472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36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sp>
        <p:nvSpPr>
          <p:cNvPr id="86" name="Ellipse 85">
            <a:extLst>
              <a:ext uri="{FF2B5EF4-FFF2-40B4-BE49-F238E27FC236}">
                <a16:creationId xmlns:a16="http://schemas.microsoft.com/office/drawing/2014/main" id="{A2367DB7-807E-48C4-AB4D-BD4FE7FE269C}"/>
              </a:ext>
            </a:extLst>
          </p:cNvPr>
          <p:cNvSpPr/>
          <p:nvPr/>
        </p:nvSpPr>
        <p:spPr>
          <a:xfrm>
            <a:off x="2571335" y="3591633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081373-8875-49A9-9410-5D0086F3936B}"/>
              </a:ext>
            </a:extLst>
          </p:cNvPr>
          <p:cNvSpPr txBox="1"/>
          <p:nvPr/>
        </p:nvSpPr>
        <p:spPr>
          <a:xfrm>
            <a:off x="2450168" y="3794002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47F699-844A-4ED1-B824-5675DB6123B5}"/>
              </a:ext>
            </a:extLst>
          </p:cNvPr>
          <p:cNvCxnSpPr>
            <a:endCxn id="8" idx="3"/>
          </p:cNvCxnSpPr>
          <p:nvPr/>
        </p:nvCxnSpPr>
        <p:spPr>
          <a:xfrm flipV="1">
            <a:off x="2731423" y="3621283"/>
            <a:ext cx="1036593" cy="67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85607772-E739-4551-BDF8-3F70B5DE0F3D}"/>
              </a:ext>
            </a:extLst>
          </p:cNvPr>
          <p:cNvCxnSpPr>
            <a:cxnSpLocks/>
          </p:cNvCxnSpPr>
          <p:nvPr/>
        </p:nvCxnSpPr>
        <p:spPr>
          <a:xfrm flipV="1">
            <a:off x="3741487" y="2478742"/>
            <a:ext cx="0" cy="1082907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445C8934-47F1-4C55-AC08-5672E985C7E5}"/>
              </a:ext>
            </a:extLst>
          </p:cNvPr>
          <p:cNvSpPr txBox="1"/>
          <p:nvPr/>
        </p:nvSpPr>
        <p:spPr>
          <a:xfrm>
            <a:off x="3552270" y="2111700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2A0C7D88-D021-4B33-A608-2F49382384EB}"/>
              </a:ext>
            </a:extLst>
          </p:cNvPr>
          <p:cNvSpPr/>
          <p:nvPr/>
        </p:nvSpPr>
        <p:spPr>
          <a:xfrm>
            <a:off x="3662970" y="2451541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865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ZoneTexte 89">
            <a:extLst>
              <a:ext uri="{FF2B5EF4-FFF2-40B4-BE49-F238E27FC236}">
                <a16:creationId xmlns:a16="http://schemas.microsoft.com/office/drawing/2014/main" id="{9197DBA7-BD9B-4DDB-8357-90F23B83A8D0}"/>
              </a:ext>
            </a:extLst>
          </p:cNvPr>
          <p:cNvSpPr txBox="1"/>
          <p:nvPr/>
        </p:nvSpPr>
        <p:spPr>
          <a:xfrm>
            <a:off x="1241234" y="4689923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sp>
        <p:nvSpPr>
          <p:cNvPr id="86" name="Ellipse 85">
            <a:extLst>
              <a:ext uri="{FF2B5EF4-FFF2-40B4-BE49-F238E27FC236}">
                <a16:creationId xmlns:a16="http://schemas.microsoft.com/office/drawing/2014/main" id="{A2367DB7-807E-48C4-AB4D-BD4FE7FE269C}"/>
              </a:ext>
            </a:extLst>
          </p:cNvPr>
          <p:cNvSpPr/>
          <p:nvPr/>
        </p:nvSpPr>
        <p:spPr>
          <a:xfrm>
            <a:off x="3655238" y="2482129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445C8934-47F1-4C55-AC08-5672E985C7E5}"/>
              </a:ext>
            </a:extLst>
          </p:cNvPr>
          <p:cNvSpPr txBox="1"/>
          <p:nvPr/>
        </p:nvSpPr>
        <p:spPr>
          <a:xfrm>
            <a:off x="3820225" y="2242148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6" name="Flèche : courbe vers le bas 5">
            <a:extLst>
              <a:ext uri="{FF2B5EF4-FFF2-40B4-BE49-F238E27FC236}">
                <a16:creationId xmlns:a16="http://schemas.microsoft.com/office/drawing/2014/main" id="{7EE50C54-7BB4-41B9-B572-56ED35EE01ED}"/>
              </a:ext>
            </a:extLst>
          </p:cNvPr>
          <p:cNvSpPr/>
          <p:nvPr/>
        </p:nvSpPr>
        <p:spPr>
          <a:xfrm rot="8131248">
            <a:off x="1492447" y="3601022"/>
            <a:ext cx="2643483" cy="525752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9283A7DD-2EF7-4000-A362-FA6282222E6F}"/>
              </a:ext>
            </a:extLst>
          </p:cNvPr>
          <p:cNvSpPr/>
          <p:nvPr/>
        </p:nvSpPr>
        <p:spPr>
          <a:xfrm>
            <a:off x="1472426" y="4671004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FA62F29E-806A-4CB4-BEE7-B343FFD18F8F}"/>
              </a:ext>
            </a:extLst>
          </p:cNvPr>
          <p:cNvSpPr txBox="1"/>
          <p:nvPr/>
        </p:nvSpPr>
        <p:spPr>
          <a:xfrm rot="18678617">
            <a:off x="2029683" y="3547628"/>
            <a:ext cx="1602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Effet de la 180°</a:t>
            </a:r>
          </a:p>
        </p:txBody>
      </p:sp>
    </p:spTree>
    <p:extLst>
      <p:ext uri="{BB962C8B-B14F-4D97-AF65-F5344CB8AC3E}">
        <p14:creationId xmlns:p14="http://schemas.microsoft.com/office/powerpoint/2010/main" val="1773539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ZoneTexte 93">
            <a:extLst>
              <a:ext uri="{FF2B5EF4-FFF2-40B4-BE49-F238E27FC236}">
                <a16:creationId xmlns:a16="http://schemas.microsoft.com/office/drawing/2014/main" id="{3FD548C8-F637-4982-9405-0DA9175CEB37}"/>
              </a:ext>
            </a:extLst>
          </p:cNvPr>
          <p:cNvSpPr txBox="1"/>
          <p:nvPr/>
        </p:nvSpPr>
        <p:spPr>
          <a:xfrm>
            <a:off x="3746948" y="4642090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4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9197DBA7-BD9B-4DDB-8357-90F23B83A8D0}"/>
              </a:ext>
            </a:extLst>
          </p:cNvPr>
          <p:cNvSpPr txBox="1"/>
          <p:nvPr/>
        </p:nvSpPr>
        <p:spPr>
          <a:xfrm>
            <a:off x="1241234" y="4689923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Ellipse 88">
            <a:extLst>
              <a:ext uri="{FF2B5EF4-FFF2-40B4-BE49-F238E27FC236}">
                <a16:creationId xmlns:a16="http://schemas.microsoft.com/office/drawing/2014/main" id="{9283A7DD-2EF7-4000-A362-FA6282222E6F}"/>
              </a:ext>
            </a:extLst>
          </p:cNvPr>
          <p:cNvSpPr/>
          <p:nvPr/>
        </p:nvSpPr>
        <p:spPr>
          <a:xfrm>
            <a:off x="1484427" y="4689923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0A76D30-80C0-4FC0-89FE-86996F8025A0}"/>
              </a:ext>
            </a:extLst>
          </p:cNvPr>
          <p:cNvCxnSpPr>
            <a:cxnSpLocks/>
          </p:cNvCxnSpPr>
          <p:nvPr/>
        </p:nvCxnSpPr>
        <p:spPr>
          <a:xfrm flipV="1">
            <a:off x="1642257" y="4689923"/>
            <a:ext cx="1895495" cy="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435578D9-2A2E-42B7-B14C-40E9E7158D24}"/>
              </a:ext>
            </a:extLst>
          </p:cNvPr>
          <p:cNvCxnSpPr/>
          <p:nvPr/>
        </p:nvCxnSpPr>
        <p:spPr>
          <a:xfrm>
            <a:off x="7339584" y="4222735"/>
            <a:ext cx="684849" cy="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Ellipse 92">
            <a:extLst>
              <a:ext uri="{FF2B5EF4-FFF2-40B4-BE49-F238E27FC236}">
                <a16:creationId xmlns:a16="http://schemas.microsoft.com/office/drawing/2014/main" id="{6490387F-FE7B-4B8E-A835-B629A4D06244}"/>
              </a:ext>
            </a:extLst>
          </p:cNvPr>
          <p:cNvSpPr/>
          <p:nvPr/>
        </p:nvSpPr>
        <p:spPr>
          <a:xfrm>
            <a:off x="3666928" y="4659225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688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sp>
        <p:nvSpPr>
          <p:cNvPr id="86" name="Ellipse 85">
            <a:extLst>
              <a:ext uri="{FF2B5EF4-FFF2-40B4-BE49-F238E27FC236}">
                <a16:creationId xmlns:a16="http://schemas.microsoft.com/office/drawing/2014/main" id="{A2367DB7-807E-48C4-AB4D-BD4FE7FE269C}"/>
              </a:ext>
            </a:extLst>
          </p:cNvPr>
          <p:cNvSpPr/>
          <p:nvPr/>
        </p:nvSpPr>
        <p:spPr>
          <a:xfrm>
            <a:off x="2571335" y="3591633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081373-8875-49A9-9410-5D0086F3936B}"/>
              </a:ext>
            </a:extLst>
          </p:cNvPr>
          <p:cNvSpPr txBox="1"/>
          <p:nvPr/>
        </p:nvSpPr>
        <p:spPr>
          <a:xfrm>
            <a:off x="2450168" y="3794002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47F699-844A-4ED1-B824-5675DB6123B5}"/>
              </a:ext>
            </a:extLst>
          </p:cNvPr>
          <p:cNvCxnSpPr>
            <a:endCxn id="8" idx="3"/>
          </p:cNvCxnSpPr>
          <p:nvPr/>
        </p:nvCxnSpPr>
        <p:spPr>
          <a:xfrm flipV="1">
            <a:off x="2731423" y="3621283"/>
            <a:ext cx="1036593" cy="67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900554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85607772-E739-4551-BDF8-3F70B5DE0F3D}"/>
              </a:ext>
            </a:extLst>
          </p:cNvPr>
          <p:cNvCxnSpPr>
            <a:cxnSpLocks/>
            <a:stCxn id="8" idx="3"/>
            <a:endCxn id="98" idx="7"/>
          </p:cNvCxnSpPr>
          <p:nvPr/>
        </p:nvCxnSpPr>
        <p:spPr>
          <a:xfrm flipH="1">
            <a:off x="3756367" y="3621283"/>
            <a:ext cx="11649" cy="540402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445C8934-47F1-4C55-AC08-5672E985C7E5}"/>
              </a:ext>
            </a:extLst>
          </p:cNvPr>
          <p:cNvSpPr txBox="1"/>
          <p:nvPr/>
        </p:nvSpPr>
        <p:spPr>
          <a:xfrm>
            <a:off x="3784098" y="4165844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2A0C7D88-D021-4B33-A608-2F49382384EB}"/>
              </a:ext>
            </a:extLst>
          </p:cNvPr>
          <p:cNvSpPr/>
          <p:nvPr/>
        </p:nvSpPr>
        <p:spPr>
          <a:xfrm>
            <a:off x="3668025" y="4146207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FE99F42A-1DD8-499C-85A0-E73669622B60}"/>
              </a:ext>
            </a:extLst>
          </p:cNvPr>
          <p:cNvCxnSpPr/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603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900554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445C8934-47F1-4C55-AC08-5672E985C7E5}"/>
              </a:ext>
            </a:extLst>
          </p:cNvPr>
          <p:cNvSpPr txBox="1"/>
          <p:nvPr/>
        </p:nvSpPr>
        <p:spPr>
          <a:xfrm>
            <a:off x="3784098" y="4165844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2A0C7D88-D021-4B33-A608-2F49382384EB}"/>
              </a:ext>
            </a:extLst>
          </p:cNvPr>
          <p:cNvSpPr/>
          <p:nvPr/>
        </p:nvSpPr>
        <p:spPr>
          <a:xfrm>
            <a:off x="3668025" y="4146207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FE99F42A-1DD8-499C-85A0-E73669622B60}"/>
              </a:ext>
            </a:extLst>
          </p:cNvPr>
          <p:cNvCxnSpPr/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Flèche : courbe vers le bas 88">
            <a:extLst>
              <a:ext uri="{FF2B5EF4-FFF2-40B4-BE49-F238E27FC236}">
                <a16:creationId xmlns:a16="http://schemas.microsoft.com/office/drawing/2014/main" id="{D5076C69-1654-4F33-AF17-56BB49C419F2}"/>
              </a:ext>
            </a:extLst>
          </p:cNvPr>
          <p:cNvSpPr/>
          <p:nvPr/>
        </p:nvSpPr>
        <p:spPr>
          <a:xfrm rot="12457388">
            <a:off x="1281344" y="3680337"/>
            <a:ext cx="2370705" cy="561454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F7D7E33D-6265-4B97-B4FB-C9661AA1D081}"/>
              </a:ext>
            </a:extLst>
          </p:cNvPr>
          <p:cNvCxnSpPr>
            <a:cxnSpLocks/>
            <a:endCxn id="98" idx="1"/>
          </p:cNvCxnSpPr>
          <p:nvPr/>
        </p:nvCxnSpPr>
        <p:spPr>
          <a:xfrm>
            <a:off x="1632663" y="3085877"/>
            <a:ext cx="2050519" cy="107580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ZoneTexte 92">
            <a:extLst>
              <a:ext uri="{FF2B5EF4-FFF2-40B4-BE49-F238E27FC236}">
                <a16:creationId xmlns:a16="http://schemas.microsoft.com/office/drawing/2014/main" id="{4F6FA30F-AAA5-478D-96B2-32B9025471BE}"/>
              </a:ext>
            </a:extLst>
          </p:cNvPr>
          <p:cNvSpPr txBox="1"/>
          <p:nvPr/>
        </p:nvSpPr>
        <p:spPr>
          <a:xfrm rot="2079719">
            <a:off x="1432190" y="4155323"/>
            <a:ext cx="1602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Effet de la 180°</a:t>
            </a:r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CA4E43B7-5FA7-4D33-884D-C47AFE85B671}"/>
              </a:ext>
            </a:extLst>
          </p:cNvPr>
          <p:cNvSpPr/>
          <p:nvPr/>
        </p:nvSpPr>
        <p:spPr>
          <a:xfrm>
            <a:off x="1497364" y="2975005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8E0ADB9A-819A-4E04-9B2D-C14750A60E39}"/>
              </a:ext>
            </a:extLst>
          </p:cNvPr>
          <p:cNvSpPr txBox="1"/>
          <p:nvPr/>
        </p:nvSpPr>
        <p:spPr>
          <a:xfrm>
            <a:off x="1309325" y="2525901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8A76923-CA30-4F33-AFBE-36B92526FCD3}"/>
              </a:ext>
            </a:extLst>
          </p:cNvPr>
          <p:cNvSpPr/>
          <p:nvPr/>
        </p:nvSpPr>
        <p:spPr>
          <a:xfrm>
            <a:off x="6091041" y="1931860"/>
            <a:ext cx="1234026" cy="16704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71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Séquences d’acquisition usuelles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Temps d’écho, temps de répétition, relaxation T</a:t>
            </a:r>
            <a:r>
              <a:rPr lang="fr-FR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de spin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de gradient</a:t>
            </a:r>
            <a:endParaRPr lang="fr-FR" sz="32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AC5CB26-B80D-4EBA-B759-25277A3A4E90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92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spin : 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Picture 29">
            <a:extLst>
              <a:ext uri="{FF2B5EF4-FFF2-40B4-BE49-F238E27FC236}">
                <a16:creationId xmlns:a16="http://schemas.microsoft.com/office/drawing/2014/main" id="{12F6DDE2-5FC0-4668-9EA7-148BC05E4DCA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247828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25">
            <a:extLst>
              <a:ext uri="{FF2B5EF4-FFF2-40B4-BE49-F238E27FC236}">
                <a16:creationId xmlns:a16="http://schemas.microsoft.com/office/drawing/2014/main" id="{6B4B7E9C-1244-4BD5-83D4-FADEF1A2A2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247874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6">
            <a:extLst>
              <a:ext uri="{FF2B5EF4-FFF2-40B4-BE49-F238E27FC236}">
                <a16:creationId xmlns:a16="http://schemas.microsoft.com/office/drawing/2014/main" id="{6B6EFA96-AD08-47E8-95E1-B014BD6DC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490285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639B7E5F-F951-4016-BD50-2CA953301B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28833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id="{A9E9638A-934A-4A48-8B2F-232E19E8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486276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3" name="Text Box 36">
            <a:extLst>
              <a:ext uri="{FF2B5EF4-FFF2-40B4-BE49-F238E27FC236}">
                <a16:creationId xmlns:a16="http://schemas.microsoft.com/office/drawing/2014/main" id="{FC40A948-A559-46CC-963F-EB5C8D9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189665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8B78D0-CC21-44C8-9EC7-1606AD559008}"/>
              </a:ext>
            </a:extLst>
          </p:cNvPr>
          <p:cNvGrpSpPr/>
          <p:nvPr/>
        </p:nvGrpSpPr>
        <p:grpSpPr>
          <a:xfrm>
            <a:off x="1483968" y="2494543"/>
            <a:ext cx="2291978" cy="2232248"/>
            <a:chOff x="3419381" y="3284984"/>
            <a:chExt cx="2449254" cy="2232248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558E6F11-05C8-4BA6-B45B-C2F49ADA59F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3A71A28-26B1-49AE-A834-97D099A654AA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D089891-E2FC-4022-A084-4F8F5BE546E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C663C606-57C2-4BCC-9D4C-C74E8959AA4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69E166F-EE1C-4D95-810D-549B8F3FA721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35AC11-FCC2-4E8D-BDD1-9FBDB7ED808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D1D718-C2BC-4A85-A5C5-026C23F4DF42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AAB59E6-515D-47B0-BE0F-3BBC31B591D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203D23A-D364-49BC-B236-A070DDE114D8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32A84F1-33B7-47D2-821E-571E929C71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C1F1DEA-80D4-4A78-9B04-340A42249D37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D04A64A-27E9-4C49-9F38-E49449834FE7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5D76CB38-5A81-4664-B9DD-97571AB903A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D0FA9F2-5A89-42D3-84F1-C75B912F612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C22ED9D6-DAAA-4C70-9F4F-048940DBF43E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249ADA11-28F6-42C9-91FF-167520FB53B3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1648FD9-8415-4101-8421-4AC38C07AD7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04EB680-A11E-4B26-8464-408A3A1219FB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F36BCE95-B623-4982-B359-5628ADA15448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4E5C4DDF-C300-4870-BEAE-2B15CD5550CC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72DE439-2BBF-4168-8A1F-DB4A9550E19B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441E70C-217B-4AE6-A928-4E436D6378C6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8CF9EA90-11BC-4E6F-8913-8573661E60F0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8DDA8B1-E985-41AC-94B8-6BFE8C7206B8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8565CE7-A93D-4F39-AC3E-EA18B464AF41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0D938BA-9D44-400D-8A48-472E97FA4AE6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19719E-8E2B-4A7F-814E-6CEDF107CA90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146B13B2-C2E8-44A9-8255-57156537A0B3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E48FBAB2-89E4-4F2B-B9B8-D181C04141EE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3F6772-6979-42D0-9614-E433C1983F7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AD2E64-E949-44E2-BBE4-0954F422EE0C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388C40D8-8B0D-41A7-ADED-BA965B63398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8024811-249A-4664-B781-219C61C0600F}"/>
              </a:ext>
            </a:extLst>
          </p:cNvPr>
          <p:cNvGrpSpPr/>
          <p:nvPr/>
        </p:nvGrpSpPr>
        <p:grpSpPr>
          <a:xfrm rot="16200000">
            <a:off x="1491662" y="2502629"/>
            <a:ext cx="2291978" cy="2232248"/>
            <a:chOff x="3419381" y="3284984"/>
            <a:chExt cx="2449254" cy="2232248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6AE98CA-E6E5-4E1F-A5C3-B8D31240A4D0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D4924F9A-440E-414B-9996-94635C04B1B7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FFA73FC-E9AF-4AA1-B283-992BC512F5AF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AA99F6A-D62D-4B81-91C8-A9EA3ED6A0BB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A244A80-51D6-496D-82C1-BAC16AFAE45D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F0C10D6-333B-47F5-B24B-80EFD37449BF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CDEDCBE-BCD0-43E9-96EF-345A85D4E738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259E505C-5C13-45F1-A90D-184FF58C7559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FDBBEF57-0CA0-4976-9CEA-647376823E2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1AB2363-FE96-400F-AE5A-C52C26E7B39A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A0935AD1-9291-4056-9005-E2A4FE4F889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1D0EEACD-DF2C-4319-82E6-D33BF0F5E1FD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8DCD7EC0-B353-431B-9CF9-D17C2B4994D9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370EEA13-9DAA-4057-A078-B77789F555E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9D5D0EC-524D-476A-BF2F-B3BB95DA3AEB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87052F7-7184-4859-80CE-5BEA8FDEB0F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7CBACA7-D79B-402C-95AD-7E74E16762C5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F904329F-8F74-4115-B245-CFD736896655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8D76C062-CDC0-42CC-9B5A-31662F04635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BB24BA18-518C-41F7-94DD-D21DD089676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332F05F8-EA55-4C9E-B967-A40494420D07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F2DEF9EB-301B-43DE-A893-1A8D6D97DA9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97732D6-0F9A-4C1D-998D-7D211DB5C183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9BB595B-6F18-4F9B-996F-538882524A5B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3EC2E8B-B1C3-458F-A296-0644695C04E4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17C14C1B-A7CE-48FE-A72F-86CB44D1D7F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AB5E70D-D072-4F79-BD2A-780B62CEAB01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CDCBDE7-F79B-47DD-AA76-409FA1D02EA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8298C20B-1196-4F13-BCE9-EBA64CF9CC18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910185B-3900-4989-93BA-C7FE510061AB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1C24585A-B8DF-4614-88B2-080C81D2016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EAB451D2-B515-4425-9B54-65EE0923D3D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445A348-B8EC-446E-8CCE-9188D62D84F6}"/>
              </a:ext>
            </a:extLst>
          </p:cNvPr>
          <p:cNvSpPr txBox="1"/>
          <p:nvPr/>
        </p:nvSpPr>
        <p:spPr>
          <a:xfrm>
            <a:off x="1642257" y="512553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BFEF3C34-03C9-44A0-B064-F049BBA30AC9}"/>
              </a:ext>
            </a:extLst>
          </p:cNvPr>
          <p:cNvSpPr txBox="1"/>
          <p:nvPr/>
        </p:nvSpPr>
        <p:spPr>
          <a:xfrm rot="16200000">
            <a:off x="-167937" y="333080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3A7B843D-3B4B-4EC3-9D2F-531A33CB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566" y="1219440"/>
            <a:ext cx="4877406" cy="4566430"/>
          </a:xfrm>
          <a:prstGeom prst="rect">
            <a:avLst/>
          </a:prstGeom>
        </p:spPr>
      </p:pic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0CFBE17D-FF5C-4B93-9106-645B712F9100}"/>
              </a:ext>
            </a:extLst>
          </p:cNvPr>
          <p:cNvCxnSpPr>
            <a:cxnSpLocks/>
          </p:cNvCxnSpPr>
          <p:nvPr/>
        </p:nvCxnSpPr>
        <p:spPr>
          <a:xfrm>
            <a:off x="6014250" y="4222735"/>
            <a:ext cx="4635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4F0870F0-1989-43D2-B441-68AD395BC1EE}"/>
              </a:ext>
            </a:extLst>
          </p:cNvPr>
          <p:cNvCxnSpPr>
            <a:cxnSpLocks/>
          </p:cNvCxnSpPr>
          <p:nvPr/>
        </p:nvCxnSpPr>
        <p:spPr>
          <a:xfrm>
            <a:off x="6132576" y="3900554"/>
            <a:ext cx="21543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FE99F42A-1DD8-499C-85A0-E73669622B60}"/>
              </a:ext>
            </a:extLst>
          </p:cNvPr>
          <p:cNvCxnSpPr/>
          <p:nvPr/>
        </p:nvCxnSpPr>
        <p:spPr>
          <a:xfrm>
            <a:off x="6132576" y="3502655"/>
            <a:ext cx="2154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Ellipse 94">
            <a:extLst>
              <a:ext uri="{FF2B5EF4-FFF2-40B4-BE49-F238E27FC236}">
                <a16:creationId xmlns:a16="http://schemas.microsoft.com/office/drawing/2014/main" id="{CA4E43B7-5FA7-4D33-884D-C47AFE85B671}"/>
              </a:ext>
            </a:extLst>
          </p:cNvPr>
          <p:cNvSpPr/>
          <p:nvPr/>
        </p:nvSpPr>
        <p:spPr>
          <a:xfrm>
            <a:off x="1497364" y="2975005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8E0ADB9A-819A-4E04-9B2D-C14750A60E39}"/>
              </a:ext>
            </a:extLst>
          </p:cNvPr>
          <p:cNvSpPr txBox="1"/>
          <p:nvPr/>
        </p:nvSpPr>
        <p:spPr>
          <a:xfrm>
            <a:off x="1309325" y="2525901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8A76923-CA30-4F33-AFBE-36B92526FCD3}"/>
              </a:ext>
            </a:extLst>
          </p:cNvPr>
          <p:cNvSpPr/>
          <p:nvPr/>
        </p:nvSpPr>
        <p:spPr>
          <a:xfrm>
            <a:off x="7054651" y="3819574"/>
            <a:ext cx="1234026" cy="16704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8BA3809A-ED8C-4782-8B51-F4F4087C7859}"/>
              </a:ext>
            </a:extLst>
          </p:cNvPr>
          <p:cNvCxnSpPr/>
          <p:nvPr/>
        </p:nvCxnSpPr>
        <p:spPr>
          <a:xfrm>
            <a:off x="1611011" y="2998599"/>
            <a:ext cx="2130476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lipse 93">
            <a:extLst>
              <a:ext uri="{FF2B5EF4-FFF2-40B4-BE49-F238E27FC236}">
                <a16:creationId xmlns:a16="http://schemas.microsoft.com/office/drawing/2014/main" id="{29EB2BE9-CD8B-4A52-9FF6-8CCE61D89DAB}"/>
              </a:ext>
            </a:extLst>
          </p:cNvPr>
          <p:cNvSpPr/>
          <p:nvPr/>
        </p:nvSpPr>
        <p:spPr>
          <a:xfrm>
            <a:off x="3714039" y="2954824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524C5BAD-EB08-4BF6-A0B7-8392F1C4F707}"/>
              </a:ext>
            </a:extLst>
          </p:cNvPr>
          <p:cNvSpPr txBox="1"/>
          <p:nvPr/>
        </p:nvSpPr>
        <p:spPr>
          <a:xfrm>
            <a:off x="3835844" y="2789919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4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26273BBD-345C-49C1-AB40-AD14CFA56424}"/>
              </a:ext>
            </a:extLst>
          </p:cNvPr>
          <p:cNvCxnSpPr/>
          <p:nvPr/>
        </p:nvCxnSpPr>
        <p:spPr>
          <a:xfrm flipV="1">
            <a:off x="7311164" y="4213225"/>
            <a:ext cx="699366" cy="951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931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Echo de spin : ce qu’il faut retenir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0" name="Espace réservé du contenu 2">
            <a:extLst>
              <a:ext uri="{FF2B5EF4-FFF2-40B4-BE49-F238E27FC236}">
                <a16:creationId xmlns:a16="http://schemas.microsoft.com/office/drawing/2014/main" id="{DF09BF6D-309C-43E1-A03D-753DF117992E}"/>
              </a:ext>
            </a:extLst>
          </p:cNvPr>
          <p:cNvSpPr txBox="1">
            <a:spLocks/>
          </p:cNvSpPr>
          <p:nvPr/>
        </p:nvSpPr>
        <p:spPr>
          <a:xfrm>
            <a:off x="253628" y="1349901"/>
            <a:ext cx="9157072" cy="12934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fr-FR" sz="1800" b="0" dirty="0"/>
              <a:t>Une des 2 grandes familles de séquence IRM (avec l’écho de gradient)</a:t>
            </a:r>
          </a:p>
          <a:p>
            <a:endParaRPr lang="fr-FR" sz="1800" b="0" kern="0" dirty="0">
              <a:ea typeface="ＭＳ Ｐゴシック"/>
            </a:endParaRPr>
          </a:p>
          <a:p>
            <a:r>
              <a:rPr lang="fr-FR" sz="1800" b="0" kern="0" dirty="0">
                <a:ea typeface="ＭＳ Ｐゴシック"/>
              </a:rPr>
              <a:t>Caractérisée par une impulsion RF 90</a:t>
            </a:r>
            <a:r>
              <a:rPr lang="fr-FR" sz="1800" b="0" kern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⁰ </a:t>
            </a:r>
            <a:r>
              <a:rPr lang="fr-FR" sz="1800" b="0" kern="0" dirty="0">
                <a:ea typeface="ＭＳ Ｐゴシック"/>
              </a:rPr>
              <a:t>puis une 2</a:t>
            </a:r>
            <a:r>
              <a:rPr lang="fr-FR" sz="1800" b="0" kern="0" baseline="30000" dirty="0">
                <a:ea typeface="ＭＳ Ｐゴシック"/>
              </a:rPr>
              <a:t>ème</a:t>
            </a:r>
            <a:r>
              <a:rPr lang="fr-FR" sz="1800" b="0" kern="0" dirty="0">
                <a:ea typeface="ＭＳ Ｐゴシック"/>
              </a:rPr>
              <a:t> impulsion RF 180⁰ à T</a:t>
            </a:r>
            <a:r>
              <a:rPr lang="fr-FR" sz="1800" b="0" kern="0" baseline="-25000" dirty="0">
                <a:ea typeface="ＭＳ Ｐゴシック"/>
              </a:rPr>
              <a:t>E</a:t>
            </a:r>
            <a:r>
              <a:rPr lang="fr-FR" sz="1800" b="0" kern="0" dirty="0">
                <a:ea typeface="ＭＳ Ｐゴシック"/>
              </a:rPr>
              <a:t>/2</a:t>
            </a:r>
          </a:p>
          <a:p>
            <a:pPr marL="0" indent="0">
              <a:buNone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92" name="Image 91">
            <a:extLst>
              <a:ext uri="{FF2B5EF4-FFF2-40B4-BE49-F238E27FC236}">
                <a16:creationId xmlns:a16="http://schemas.microsoft.com/office/drawing/2014/main" id="{8F49F923-25B6-41AC-83CD-C3FE0AA88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239" y="2441623"/>
            <a:ext cx="4323761" cy="4048085"/>
          </a:xfrm>
          <a:prstGeom prst="rect">
            <a:avLst/>
          </a:prstGeom>
        </p:spPr>
      </p:pic>
      <p:sp>
        <p:nvSpPr>
          <p:cNvPr id="97" name="Ellipse 96">
            <a:extLst>
              <a:ext uri="{FF2B5EF4-FFF2-40B4-BE49-F238E27FC236}">
                <a16:creationId xmlns:a16="http://schemas.microsoft.com/office/drawing/2014/main" id="{9203BA0E-8B39-4527-B0A3-04F2A5CDFB02}"/>
              </a:ext>
            </a:extLst>
          </p:cNvPr>
          <p:cNvSpPr/>
          <p:nvPr/>
        </p:nvSpPr>
        <p:spPr>
          <a:xfrm>
            <a:off x="6448424" y="3162300"/>
            <a:ext cx="514351" cy="704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3C4890F4-2973-46C7-9626-ABE27A655040}"/>
              </a:ext>
            </a:extLst>
          </p:cNvPr>
          <p:cNvSpPr/>
          <p:nvPr/>
        </p:nvSpPr>
        <p:spPr>
          <a:xfrm>
            <a:off x="7286625" y="3008467"/>
            <a:ext cx="542336" cy="8586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space réservé du contenu 2">
            <a:extLst>
              <a:ext uri="{FF2B5EF4-FFF2-40B4-BE49-F238E27FC236}">
                <a16:creationId xmlns:a16="http://schemas.microsoft.com/office/drawing/2014/main" id="{6AE6E0F6-039D-4BBC-855D-895E3C9A10F3}"/>
              </a:ext>
            </a:extLst>
          </p:cNvPr>
          <p:cNvSpPr txBox="1">
            <a:spLocks/>
          </p:cNvSpPr>
          <p:nvPr/>
        </p:nvSpPr>
        <p:spPr>
          <a:xfrm>
            <a:off x="253628" y="2795742"/>
            <a:ext cx="5489947" cy="12934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/>
            <a:r>
              <a:rPr lang="fr-FR" sz="1800" b="0" dirty="0"/>
              <a:t>Ce schéma permet de s’affranchir des inhomogénéités du champ à la réception, et de récupérer un signal </a:t>
            </a:r>
            <a:r>
              <a:rPr lang="fr-FR" sz="1800" dirty="0"/>
              <a:t>pondéré T</a:t>
            </a:r>
            <a:r>
              <a:rPr lang="fr-FR" sz="1800" baseline="-25000" dirty="0"/>
              <a:t>2</a:t>
            </a:r>
            <a:r>
              <a:rPr lang="fr-FR" sz="1800" dirty="0"/>
              <a:t>.</a:t>
            </a:r>
            <a:endParaRPr lang="fr-FR" sz="1800" kern="0" dirty="0">
              <a:ea typeface="ＭＳ Ｐゴシック"/>
            </a:endParaRPr>
          </a:p>
          <a:p>
            <a:pPr marL="0" indent="0" algn="just">
              <a:buNone/>
            </a:pPr>
            <a:endParaRPr lang="fr-FR" sz="1800" b="0" kern="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647978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Séquences d’acquisition usuelles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 d’écho, temps de répétition, relaxation T</a:t>
            </a:r>
            <a:r>
              <a:rPr lang="fr-FR" sz="2000" baseline="-25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de spin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Echo de gradient</a:t>
            </a:r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133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0" name="Espace réservé du contenu 2">
            <a:extLst>
              <a:ext uri="{FF2B5EF4-FFF2-40B4-BE49-F238E27FC236}">
                <a16:creationId xmlns:a16="http://schemas.microsoft.com/office/drawing/2014/main" id="{B393457B-2396-4B63-9E49-588E8EAF4B20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249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Lors d’une séquence écho de gradient, l’écho est réalisé à l’aide d’un </a:t>
            </a:r>
            <a:r>
              <a:rPr lang="fr-FR" sz="1800" kern="0" dirty="0">
                <a:ea typeface="ＭＳ Ｐゴシック"/>
              </a:rPr>
              <a:t>gradient</a:t>
            </a:r>
            <a:r>
              <a:rPr lang="fr-FR" sz="1800" b="0" kern="0" dirty="0">
                <a:ea typeface="ＭＳ Ｐゴシック"/>
              </a:rPr>
              <a:t> (et non d’une impulsion RF 180⁰).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505F16E-C63D-45B0-BE06-6752068B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057" y="2033103"/>
            <a:ext cx="4600670" cy="4277379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1120FDE4-84B1-4816-A742-46FEEE491B42}"/>
              </a:ext>
            </a:extLst>
          </p:cNvPr>
          <p:cNvSpPr/>
          <p:nvPr/>
        </p:nvSpPr>
        <p:spPr>
          <a:xfrm rot="16200000">
            <a:off x="3585348" y="4762072"/>
            <a:ext cx="682127" cy="824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670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age 197">
            <a:extLst>
              <a:ext uri="{FF2B5EF4-FFF2-40B4-BE49-F238E27FC236}">
                <a16:creationId xmlns:a16="http://schemas.microsoft.com/office/drawing/2014/main" id="{6A3997FD-B58E-4292-AEE0-39442F671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121" y="3156812"/>
            <a:ext cx="3781162" cy="351545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66F6AD-5731-4876-90C7-253DE421E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229" y="1161184"/>
            <a:ext cx="3644902" cy="3399572"/>
          </a:xfrm>
          <a:prstGeom prst="rect">
            <a:avLst/>
          </a:prstGeom>
        </p:spPr>
      </p:pic>
      <p:sp>
        <p:nvSpPr>
          <p:cNvPr id="6" name="Accolade ouvrante 5">
            <a:extLst>
              <a:ext uri="{FF2B5EF4-FFF2-40B4-BE49-F238E27FC236}">
                <a16:creationId xmlns:a16="http://schemas.microsoft.com/office/drawing/2014/main" id="{579C4DD3-4EE8-4533-94B5-93EBC02F3BA8}"/>
              </a:ext>
            </a:extLst>
          </p:cNvPr>
          <p:cNvSpPr/>
          <p:nvPr/>
        </p:nvSpPr>
        <p:spPr>
          <a:xfrm>
            <a:off x="3356754" y="1161184"/>
            <a:ext cx="680936" cy="172155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0499F4-A141-4783-A573-91884CD81464}"/>
              </a:ext>
            </a:extLst>
          </p:cNvPr>
          <p:cNvSpPr txBox="1"/>
          <p:nvPr/>
        </p:nvSpPr>
        <p:spPr>
          <a:xfrm>
            <a:off x="273086" y="1576418"/>
            <a:ext cx="278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FID = déphasage « naturel » des spins en T</a:t>
            </a:r>
            <a:r>
              <a:rPr lang="fr-FR" baseline="-25000" dirty="0"/>
              <a:t>2</a:t>
            </a:r>
            <a:r>
              <a:rPr lang="fr-FR" dirty="0"/>
              <a:t>*, sans ajout de gradient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38F28CEA-2DD8-4AF1-B127-1FCC37D70649}"/>
              </a:ext>
            </a:extLst>
          </p:cNvPr>
          <p:cNvSpPr txBox="1"/>
          <p:nvPr/>
        </p:nvSpPr>
        <p:spPr>
          <a:xfrm>
            <a:off x="107717" y="3156364"/>
            <a:ext cx="29629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déphasage « naturel » des spins + ajout d’un </a:t>
            </a:r>
            <a:r>
              <a:rPr lang="fr-FR" dirty="0">
                <a:solidFill>
                  <a:srgbClr val="00B050"/>
                </a:solidFill>
              </a:rPr>
              <a:t>gradient de déphasage </a:t>
            </a:r>
            <a:r>
              <a:rPr lang="fr-FR" dirty="0"/>
              <a:t>avant </a:t>
            </a:r>
            <a:r>
              <a:rPr lang="fr-FR" dirty="0">
                <a:solidFill>
                  <a:srgbClr val="3333FF"/>
                </a:solidFill>
              </a:rPr>
              <a:t>le gradient de lecture </a:t>
            </a:r>
            <a:r>
              <a:rPr lang="fr-FR" dirty="0"/>
              <a:t>= production d’un écho</a:t>
            </a:r>
          </a:p>
        </p:txBody>
      </p:sp>
      <p:sp>
        <p:nvSpPr>
          <p:cNvPr id="102" name="Accolade ouvrante 101">
            <a:extLst>
              <a:ext uri="{FF2B5EF4-FFF2-40B4-BE49-F238E27FC236}">
                <a16:creationId xmlns:a16="http://schemas.microsoft.com/office/drawing/2014/main" id="{87282E12-3F11-4567-AC14-DE7061340561}"/>
              </a:ext>
            </a:extLst>
          </p:cNvPr>
          <p:cNvSpPr/>
          <p:nvPr/>
        </p:nvSpPr>
        <p:spPr>
          <a:xfrm>
            <a:off x="3356754" y="3156364"/>
            <a:ext cx="680936" cy="172155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5EE87B-A0E3-4F12-98FE-63A25F3C0746}"/>
              </a:ext>
            </a:extLst>
          </p:cNvPr>
          <p:cNvSpPr/>
          <p:nvPr/>
        </p:nvSpPr>
        <p:spPr>
          <a:xfrm>
            <a:off x="4375523" y="4297979"/>
            <a:ext cx="319352" cy="1825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4696C599-406E-4DF4-B83A-73316704ABB4}"/>
              </a:ext>
            </a:extLst>
          </p:cNvPr>
          <p:cNvSpPr/>
          <p:nvPr/>
        </p:nvSpPr>
        <p:spPr>
          <a:xfrm>
            <a:off x="4761559" y="4155183"/>
            <a:ext cx="773479" cy="182530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Ellipse 198">
            <a:extLst>
              <a:ext uri="{FF2B5EF4-FFF2-40B4-BE49-F238E27FC236}">
                <a16:creationId xmlns:a16="http://schemas.microsoft.com/office/drawing/2014/main" id="{D17D84FE-E844-42AD-BF89-B321AAD493B9}"/>
              </a:ext>
            </a:extLst>
          </p:cNvPr>
          <p:cNvSpPr/>
          <p:nvPr/>
        </p:nvSpPr>
        <p:spPr>
          <a:xfrm rot="16200000">
            <a:off x="7374534" y="4942618"/>
            <a:ext cx="591451" cy="1352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103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E18E8A10-1996-4226-BA4D-8B0716DD1E2C}"/>
              </a:ext>
            </a:extLst>
          </p:cNvPr>
          <p:cNvGrpSpPr/>
          <p:nvPr/>
        </p:nvGrpSpPr>
        <p:grpSpPr>
          <a:xfrm>
            <a:off x="7114910" y="441505"/>
            <a:ext cx="1384996" cy="694789"/>
            <a:chOff x="2317800" y="789329"/>
            <a:chExt cx="1384996" cy="694789"/>
          </a:xfrm>
        </p:grpSpPr>
        <p:sp>
          <p:nvSpPr>
            <p:cNvPr id="105" name="Forme libre 9">
              <a:extLst>
                <a:ext uri="{FF2B5EF4-FFF2-40B4-BE49-F238E27FC236}">
                  <a16:creationId xmlns:a16="http://schemas.microsoft.com/office/drawing/2014/main" id="{066B7659-D96B-4057-AC5E-29D41814174B}"/>
                </a:ext>
              </a:extLst>
            </p:cNvPr>
            <p:cNvSpPr/>
            <p:nvPr/>
          </p:nvSpPr>
          <p:spPr>
            <a:xfrm>
              <a:off x="2317800" y="798318"/>
              <a:ext cx="491490" cy="340995"/>
            </a:xfrm>
            <a:custGeom>
              <a:avLst/>
              <a:gdLst>
                <a:gd name="connsiteX0" fmla="*/ 0 w 491490"/>
                <a:gd name="connsiteY0" fmla="*/ 339090 h 340995"/>
                <a:gd name="connsiteX1" fmla="*/ 89535 w 491490"/>
                <a:gd name="connsiteY1" fmla="*/ 0 h 340995"/>
                <a:gd name="connsiteX2" fmla="*/ 415290 w 491490"/>
                <a:gd name="connsiteY2" fmla="*/ 3810 h 340995"/>
                <a:gd name="connsiteX3" fmla="*/ 491490 w 491490"/>
                <a:gd name="connsiteY3" fmla="*/ 340995 h 340995"/>
                <a:gd name="connsiteX4" fmla="*/ 0 w 491490"/>
                <a:gd name="connsiteY4" fmla="*/ 339090 h 340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1490" h="340995">
                  <a:moveTo>
                    <a:pt x="0" y="339090"/>
                  </a:moveTo>
                  <a:lnTo>
                    <a:pt x="89535" y="0"/>
                  </a:lnTo>
                  <a:lnTo>
                    <a:pt x="415290" y="3810"/>
                  </a:lnTo>
                  <a:lnTo>
                    <a:pt x="491490" y="340995"/>
                  </a:lnTo>
                  <a:lnTo>
                    <a:pt x="0" y="33909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Forme libre 10">
              <a:extLst>
                <a:ext uri="{FF2B5EF4-FFF2-40B4-BE49-F238E27FC236}">
                  <a16:creationId xmlns:a16="http://schemas.microsoft.com/office/drawing/2014/main" id="{9A798814-7506-4D9E-BFEF-22ADD9E2D550}"/>
                </a:ext>
              </a:extLst>
            </p:cNvPr>
            <p:cNvSpPr/>
            <p:nvPr/>
          </p:nvSpPr>
          <p:spPr>
            <a:xfrm>
              <a:off x="2811195" y="1127883"/>
              <a:ext cx="883920" cy="356235"/>
            </a:xfrm>
            <a:custGeom>
              <a:avLst/>
              <a:gdLst>
                <a:gd name="connsiteX0" fmla="*/ 0 w 883920"/>
                <a:gd name="connsiteY0" fmla="*/ 11430 h 356235"/>
                <a:gd name="connsiteX1" fmla="*/ 81915 w 883920"/>
                <a:gd name="connsiteY1" fmla="*/ 356235 h 356235"/>
                <a:gd name="connsiteX2" fmla="*/ 805815 w 883920"/>
                <a:gd name="connsiteY2" fmla="*/ 348615 h 356235"/>
                <a:gd name="connsiteX3" fmla="*/ 883920 w 883920"/>
                <a:gd name="connsiteY3" fmla="*/ 0 h 356235"/>
                <a:gd name="connsiteX4" fmla="*/ 0 w 883920"/>
                <a:gd name="connsiteY4" fmla="*/ 11430 h 3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356235">
                  <a:moveTo>
                    <a:pt x="0" y="11430"/>
                  </a:moveTo>
                  <a:lnTo>
                    <a:pt x="81915" y="356235"/>
                  </a:lnTo>
                  <a:lnTo>
                    <a:pt x="805815" y="348615"/>
                  </a:lnTo>
                  <a:lnTo>
                    <a:pt x="88392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BE7DBCB3-61E1-4442-A343-5978DCB989FB}"/>
                </a:ext>
              </a:extLst>
            </p:cNvPr>
            <p:cNvGrpSpPr/>
            <p:nvPr/>
          </p:nvGrpSpPr>
          <p:grpSpPr>
            <a:xfrm>
              <a:off x="2449910" y="1140326"/>
              <a:ext cx="288862" cy="338554"/>
              <a:chOff x="411225" y="3992880"/>
              <a:chExt cx="288862" cy="338554"/>
            </a:xfrm>
          </p:grpSpPr>
          <p:sp>
            <p:nvSpPr>
              <p:cNvPr id="117" name="Ellipse 116">
                <a:extLst>
                  <a:ext uri="{FF2B5EF4-FFF2-40B4-BE49-F238E27FC236}">
                    <a16:creationId xmlns:a16="http://schemas.microsoft.com/office/drawing/2014/main" id="{DB2C7664-103C-4CFF-A4C8-672781502946}"/>
                  </a:ext>
                </a:extLst>
              </p:cNvPr>
              <p:cNvSpPr/>
              <p:nvPr/>
            </p:nvSpPr>
            <p:spPr>
              <a:xfrm>
                <a:off x="431866" y="4036982"/>
                <a:ext cx="250123" cy="259923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8" name="ZoneTexte 117">
                <a:extLst>
                  <a:ext uri="{FF2B5EF4-FFF2-40B4-BE49-F238E27FC236}">
                    <a16:creationId xmlns:a16="http://schemas.microsoft.com/office/drawing/2014/main" id="{BFB30807-4CD5-4C0F-B666-554FE37D68DA}"/>
                  </a:ext>
                </a:extLst>
              </p:cNvPr>
              <p:cNvSpPr txBox="1"/>
              <p:nvPr/>
            </p:nvSpPr>
            <p:spPr>
              <a:xfrm>
                <a:off x="411225" y="3992880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1</a:t>
                </a:r>
              </a:p>
            </p:txBody>
          </p:sp>
        </p:grp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088FF6C8-7C63-4056-A456-410F2B5602DA}"/>
                </a:ext>
              </a:extLst>
            </p:cNvPr>
            <p:cNvGrpSpPr/>
            <p:nvPr/>
          </p:nvGrpSpPr>
          <p:grpSpPr>
            <a:xfrm>
              <a:off x="2802806" y="797411"/>
              <a:ext cx="288862" cy="338554"/>
              <a:chOff x="411225" y="3992880"/>
              <a:chExt cx="288862" cy="338554"/>
            </a:xfrm>
          </p:grpSpPr>
          <p:sp>
            <p:nvSpPr>
              <p:cNvPr id="115" name="Ellipse 114">
                <a:extLst>
                  <a:ext uri="{FF2B5EF4-FFF2-40B4-BE49-F238E27FC236}">
                    <a16:creationId xmlns:a16="http://schemas.microsoft.com/office/drawing/2014/main" id="{55CA3A78-BB73-4016-B8AD-1185204B1BD9}"/>
                  </a:ext>
                </a:extLst>
              </p:cNvPr>
              <p:cNvSpPr/>
              <p:nvPr/>
            </p:nvSpPr>
            <p:spPr>
              <a:xfrm>
                <a:off x="431866" y="4036982"/>
                <a:ext cx="250123" cy="259923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6" name="ZoneTexte 115">
                <a:extLst>
                  <a:ext uri="{FF2B5EF4-FFF2-40B4-BE49-F238E27FC236}">
                    <a16:creationId xmlns:a16="http://schemas.microsoft.com/office/drawing/2014/main" id="{21EC4553-B4BF-43AC-8B49-4FE360E52DB1}"/>
                  </a:ext>
                </a:extLst>
              </p:cNvPr>
              <p:cNvSpPr txBox="1"/>
              <p:nvPr/>
            </p:nvSpPr>
            <p:spPr>
              <a:xfrm>
                <a:off x="411225" y="3992880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2</a:t>
                </a:r>
              </a:p>
            </p:txBody>
          </p:sp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A64DE6C2-35A6-493C-8D74-DCDE2B63AD5D}"/>
                </a:ext>
              </a:extLst>
            </p:cNvPr>
            <p:cNvGrpSpPr/>
            <p:nvPr/>
          </p:nvGrpSpPr>
          <p:grpSpPr>
            <a:xfrm>
              <a:off x="3113643" y="793370"/>
              <a:ext cx="288862" cy="338554"/>
              <a:chOff x="411225" y="3992880"/>
              <a:chExt cx="288862" cy="338554"/>
            </a:xfrm>
          </p:grpSpPr>
          <p:sp>
            <p:nvSpPr>
              <p:cNvPr id="113" name="Ellipse 112">
                <a:extLst>
                  <a:ext uri="{FF2B5EF4-FFF2-40B4-BE49-F238E27FC236}">
                    <a16:creationId xmlns:a16="http://schemas.microsoft.com/office/drawing/2014/main" id="{06E2E1FE-A495-4584-A1A2-4277F1318701}"/>
                  </a:ext>
                </a:extLst>
              </p:cNvPr>
              <p:cNvSpPr/>
              <p:nvPr/>
            </p:nvSpPr>
            <p:spPr>
              <a:xfrm>
                <a:off x="431866" y="4036982"/>
                <a:ext cx="250123" cy="259923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4" name="ZoneTexte 113">
                <a:extLst>
                  <a:ext uri="{FF2B5EF4-FFF2-40B4-BE49-F238E27FC236}">
                    <a16:creationId xmlns:a16="http://schemas.microsoft.com/office/drawing/2014/main" id="{5404E515-35A8-4EC1-A5C8-95711B7EA770}"/>
                  </a:ext>
                </a:extLst>
              </p:cNvPr>
              <p:cNvSpPr txBox="1"/>
              <p:nvPr/>
            </p:nvSpPr>
            <p:spPr>
              <a:xfrm>
                <a:off x="411225" y="3992880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3</a:t>
                </a:r>
              </a:p>
            </p:txBody>
          </p:sp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410A4594-9EE7-447E-8FE4-E901BF6932DC}"/>
                </a:ext>
              </a:extLst>
            </p:cNvPr>
            <p:cNvGrpSpPr/>
            <p:nvPr/>
          </p:nvGrpSpPr>
          <p:grpSpPr>
            <a:xfrm>
              <a:off x="3413934" y="789329"/>
              <a:ext cx="288862" cy="338554"/>
              <a:chOff x="411225" y="3992880"/>
              <a:chExt cx="288862" cy="338554"/>
            </a:xfrm>
          </p:grpSpPr>
          <p:sp>
            <p:nvSpPr>
              <p:cNvPr id="111" name="Ellipse 110">
                <a:extLst>
                  <a:ext uri="{FF2B5EF4-FFF2-40B4-BE49-F238E27FC236}">
                    <a16:creationId xmlns:a16="http://schemas.microsoft.com/office/drawing/2014/main" id="{92CD40F5-66BC-408E-9233-F1D82DC8AB62}"/>
                  </a:ext>
                </a:extLst>
              </p:cNvPr>
              <p:cNvSpPr/>
              <p:nvPr/>
            </p:nvSpPr>
            <p:spPr>
              <a:xfrm>
                <a:off x="431866" y="4036982"/>
                <a:ext cx="250123" cy="259923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2" name="ZoneTexte 111">
                <a:extLst>
                  <a:ext uri="{FF2B5EF4-FFF2-40B4-BE49-F238E27FC236}">
                    <a16:creationId xmlns:a16="http://schemas.microsoft.com/office/drawing/2014/main" id="{2533E4B1-0B92-475E-BD0E-02965F593292}"/>
                  </a:ext>
                </a:extLst>
              </p:cNvPr>
              <p:cNvSpPr txBox="1"/>
              <p:nvPr/>
            </p:nvSpPr>
            <p:spPr>
              <a:xfrm>
                <a:off x="411225" y="3992880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4</a:t>
                </a:r>
              </a:p>
            </p:txBody>
          </p:sp>
        </p:grpSp>
      </p:grpSp>
      <p:grpSp>
        <p:nvGrpSpPr>
          <p:cNvPr id="119" name="Groupe 118">
            <a:extLst>
              <a:ext uri="{FF2B5EF4-FFF2-40B4-BE49-F238E27FC236}">
                <a16:creationId xmlns:a16="http://schemas.microsoft.com/office/drawing/2014/main" id="{42F1CEDE-40E5-452A-A1C0-4AA7F67A4853}"/>
              </a:ext>
            </a:extLst>
          </p:cNvPr>
          <p:cNvGrpSpPr/>
          <p:nvPr/>
        </p:nvGrpSpPr>
        <p:grpSpPr>
          <a:xfrm>
            <a:off x="1852795" y="5028064"/>
            <a:ext cx="5085264" cy="476457"/>
            <a:chOff x="1400070" y="4617205"/>
            <a:chExt cx="5085264" cy="476457"/>
          </a:xfrm>
        </p:grpSpPr>
        <p:sp>
          <p:nvSpPr>
            <p:cNvPr id="120" name="Forme libre 72">
              <a:extLst>
                <a:ext uri="{FF2B5EF4-FFF2-40B4-BE49-F238E27FC236}">
                  <a16:creationId xmlns:a16="http://schemas.microsoft.com/office/drawing/2014/main" id="{25D95B2B-11D2-4E7E-805E-BFA251496776}"/>
                </a:ext>
              </a:extLst>
            </p:cNvPr>
            <p:cNvSpPr/>
            <p:nvPr/>
          </p:nvSpPr>
          <p:spPr>
            <a:xfrm>
              <a:off x="1400070" y="4663132"/>
              <a:ext cx="5085264" cy="430530"/>
            </a:xfrm>
            <a:custGeom>
              <a:avLst/>
              <a:gdLst>
                <a:gd name="connsiteX0" fmla="*/ 0 w 3985260"/>
                <a:gd name="connsiteY0" fmla="*/ 0 h 430530"/>
                <a:gd name="connsiteX1" fmla="*/ 323850 w 3985260"/>
                <a:gd name="connsiteY1" fmla="*/ 148590 h 430530"/>
                <a:gd name="connsiteX2" fmla="*/ 849630 w 3985260"/>
                <a:gd name="connsiteY2" fmla="*/ 274320 h 430530"/>
                <a:gd name="connsiteX3" fmla="*/ 1318260 w 3985260"/>
                <a:gd name="connsiteY3" fmla="*/ 342900 h 430530"/>
                <a:gd name="connsiteX4" fmla="*/ 1927860 w 3985260"/>
                <a:gd name="connsiteY4" fmla="*/ 384810 h 430530"/>
                <a:gd name="connsiteX5" fmla="*/ 2579370 w 3985260"/>
                <a:gd name="connsiteY5" fmla="*/ 407670 h 430530"/>
                <a:gd name="connsiteX6" fmla="*/ 3261360 w 3985260"/>
                <a:gd name="connsiteY6" fmla="*/ 411480 h 430530"/>
                <a:gd name="connsiteX7" fmla="*/ 3718560 w 3985260"/>
                <a:gd name="connsiteY7" fmla="*/ 422910 h 430530"/>
                <a:gd name="connsiteX8" fmla="*/ 3985260 w 3985260"/>
                <a:gd name="connsiteY8" fmla="*/ 430530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5260" h="430530">
                  <a:moveTo>
                    <a:pt x="0" y="0"/>
                  </a:moveTo>
                  <a:cubicBezTo>
                    <a:pt x="91122" y="51435"/>
                    <a:pt x="182245" y="102870"/>
                    <a:pt x="323850" y="148590"/>
                  </a:cubicBezTo>
                  <a:cubicBezTo>
                    <a:pt x="465455" y="194310"/>
                    <a:pt x="683895" y="241935"/>
                    <a:pt x="849630" y="274320"/>
                  </a:cubicBezTo>
                  <a:cubicBezTo>
                    <a:pt x="1015365" y="306705"/>
                    <a:pt x="1138555" y="324485"/>
                    <a:pt x="1318260" y="342900"/>
                  </a:cubicBezTo>
                  <a:cubicBezTo>
                    <a:pt x="1497965" y="361315"/>
                    <a:pt x="1717675" y="374015"/>
                    <a:pt x="1927860" y="384810"/>
                  </a:cubicBezTo>
                  <a:cubicBezTo>
                    <a:pt x="2138045" y="395605"/>
                    <a:pt x="2357120" y="403225"/>
                    <a:pt x="2579370" y="407670"/>
                  </a:cubicBezTo>
                  <a:cubicBezTo>
                    <a:pt x="2801620" y="412115"/>
                    <a:pt x="3071495" y="408940"/>
                    <a:pt x="3261360" y="411480"/>
                  </a:cubicBezTo>
                  <a:cubicBezTo>
                    <a:pt x="3451225" y="414020"/>
                    <a:pt x="3718560" y="422910"/>
                    <a:pt x="3718560" y="422910"/>
                  </a:cubicBezTo>
                  <a:lnTo>
                    <a:pt x="3985260" y="430530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ZoneTexte 120">
              <a:extLst>
                <a:ext uri="{FF2B5EF4-FFF2-40B4-BE49-F238E27FC236}">
                  <a16:creationId xmlns:a16="http://schemas.microsoft.com/office/drawing/2014/main" id="{8924C0A1-58AE-4443-B241-0D1F0A879FA3}"/>
                </a:ext>
              </a:extLst>
            </p:cNvPr>
            <p:cNvSpPr txBox="1"/>
            <p:nvPr/>
          </p:nvSpPr>
          <p:spPr>
            <a:xfrm>
              <a:off x="4378786" y="4617205"/>
              <a:ext cx="5421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T</a:t>
              </a:r>
              <a:r>
                <a:rPr lang="fr-FR" sz="2400" baseline="-25000" dirty="0"/>
                <a:t>2</a:t>
              </a:r>
              <a:r>
                <a:rPr lang="fr-FR" sz="2400" baseline="30000" dirty="0"/>
                <a:t>*</a:t>
              </a:r>
            </a:p>
          </p:txBody>
        </p:sp>
      </p:grp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75C573BB-EEA6-44BE-8ACB-53166F9FDA11}"/>
              </a:ext>
            </a:extLst>
          </p:cNvPr>
          <p:cNvGrpSpPr/>
          <p:nvPr/>
        </p:nvGrpSpPr>
        <p:grpSpPr>
          <a:xfrm>
            <a:off x="3891450" y="1186943"/>
            <a:ext cx="2174399" cy="1092820"/>
            <a:chOff x="3621737" y="1130893"/>
            <a:chExt cx="1377315" cy="685800"/>
          </a:xfrm>
        </p:grpSpPr>
        <p:sp>
          <p:nvSpPr>
            <p:cNvPr id="123" name="Forme libre 81">
              <a:extLst>
                <a:ext uri="{FF2B5EF4-FFF2-40B4-BE49-F238E27FC236}">
                  <a16:creationId xmlns:a16="http://schemas.microsoft.com/office/drawing/2014/main" id="{88A82BD2-963A-4469-A50A-E683F7657223}"/>
                </a:ext>
              </a:extLst>
            </p:cNvPr>
            <p:cNvSpPr/>
            <p:nvPr/>
          </p:nvSpPr>
          <p:spPr>
            <a:xfrm>
              <a:off x="3621737" y="1130893"/>
              <a:ext cx="491490" cy="340995"/>
            </a:xfrm>
            <a:custGeom>
              <a:avLst/>
              <a:gdLst>
                <a:gd name="connsiteX0" fmla="*/ 0 w 491490"/>
                <a:gd name="connsiteY0" fmla="*/ 339090 h 340995"/>
                <a:gd name="connsiteX1" fmla="*/ 89535 w 491490"/>
                <a:gd name="connsiteY1" fmla="*/ 0 h 340995"/>
                <a:gd name="connsiteX2" fmla="*/ 415290 w 491490"/>
                <a:gd name="connsiteY2" fmla="*/ 3810 h 340995"/>
                <a:gd name="connsiteX3" fmla="*/ 491490 w 491490"/>
                <a:gd name="connsiteY3" fmla="*/ 340995 h 340995"/>
                <a:gd name="connsiteX4" fmla="*/ 0 w 491490"/>
                <a:gd name="connsiteY4" fmla="*/ 339090 h 340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1490" h="340995">
                  <a:moveTo>
                    <a:pt x="0" y="339090"/>
                  </a:moveTo>
                  <a:lnTo>
                    <a:pt x="89535" y="0"/>
                  </a:lnTo>
                  <a:lnTo>
                    <a:pt x="415290" y="3810"/>
                  </a:lnTo>
                  <a:lnTo>
                    <a:pt x="491490" y="340995"/>
                  </a:lnTo>
                  <a:lnTo>
                    <a:pt x="0" y="33909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Forme libre 82">
              <a:extLst>
                <a:ext uri="{FF2B5EF4-FFF2-40B4-BE49-F238E27FC236}">
                  <a16:creationId xmlns:a16="http://schemas.microsoft.com/office/drawing/2014/main" id="{52B52BAE-1D2A-4BD5-AAE0-C0FAB4EBCDA8}"/>
                </a:ext>
              </a:extLst>
            </p:cNvPr>
            <p:cNvSpPr/>
            <p:nvPr/>
          </p:nvSpPr>
          <p:spPr>
            <a:xfrm>
              <a:off x="4115132" y="1460458"/>
              <a:ext cx="883920" cy="356235"/>
            </a:xfrm>
            <a:custGeom>
              <a:avLst/>
              <a:gdLst>
                <a:gd name="connsiteX0" fmla="*/ 0 w 883920"/>
                <a:gd name="connsiteY0" fmla="*/ 11430 h 356235"/>
                <a:gd name="connsiteX1" fmla="*/ 81915 w 883920"/>
                <a:gd name="connsiteY1" fmla="*/ 356235 h 356235"/>
                <a:gd name="connsiteX2" fmla="*/ 805815 w 883920"/>
                <a:gd name="connsiteY2" fmla="*/ 348615 h 356235"/>
                <a:gd name="connsiteX3" fmla="*/ 883920 w 883920"/>
                <a:gd name="connsiteY3" fmla="*/ 0 h 356235"/>
                <a:gd name="connsiteX4" fmla="*/ 0 w 883920"/>
                <a:gd name="connsiteY4" fmla="*/ 11430 h 3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356235">
                  <a:moveTo>
                    <a:pt x="0" y="11430"/>
                  </a:moveTo>
                  <a:lnTo>
                    <a:pt x="81915" y="356235"/>
                  </a:lnTo>
                  <a:lnTo>
                    <a:pt x="805815" y="348615"/>
                  </a:lnTo>
                  <a:lnTo>
                    <a:pt x="88392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5" name="Groupe 124">
            <a:extLst>
              <a:ext uri="{FF2B5EF4-FFF2-40B4-BE49-F238E27FC236}">
                <a16:creationId xmlns:a16="http://schemas.microsoft.com/office/drawing/2014/main" id="{49F5867A-5C53-477F-83A6-7F71A26F2BA4}"/>
              </a:ext>
            </a:extLst>
          </p:cNvPr>
          <p:cNvGrpSpPr/>
          <p:nvPr/>
        </p:nvGrpSpPr>
        <p:grpSpPr>
          <a:xfrm>
            <a:off x="1847393" y="1186494"/>
            <a:ext cx="2666391" cy="5459979"/>
            <a:chOff x="1309399" y="883574"/>
            <a:chExt cx="2666391" cy="5459979"/>
          </a:xfrm>
        </p:grpSpPr>
        <p:grpSp>
          <p:nvGrpSpPr>
            <p:cNvPr id="126" name="Groupe 125">
              <a:extLst>
                <a:ext uri="{FF2B5EF4-FFF2-40B4-BE49-F238E27FC236}">
                  <a16:creationId xmlns:a16="http://schemas.microsoft.com/office/drawing/2014/main" id="{AC7B298F-D15B-41BB-AF67-A07779D6D7BB}"/>
                </a:ext>
              </a:extLst>
            </p:cNvPr>
            <p:cNvGrpSpPr/>
            <p:nvPr/>
          </p:nvGrpSpPr>
          <p:grpSpPr>
            <a:xfrm>
              <a:off x="1309399" y="2183696"/>
              <a:ext cx="2666391" cy="1670307"/>
              <a:chOff x="1381407" y="1286764"/>
              <a:chExt cx="2666391" cy="1670307"/>
            </a:xfrm>
          </p:grpSpPr>
          <p:pic>
            <p:nvPicPr>
              <p:cNvPr id="129" name="Image 128">
                <a:extLst>
                  <a:ext uri="{FF2B5EF4-FFF2-40B4-BE49-F238E27FC236}">
                    <a16:creationId xmlns:a16="http://schemas.microsoft.com/office/drawing/2014/main" id="{03A87A70-80ED-404D-BD1E-A0F2CBF0E5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01" t="19239" r="18007" b="24161"/>
              <a:stretch/>
            </p:blipFill>
            <p:spPr>
              <a:xfrm>
                <a:off x="1733520" y="1716620"/>
                <a:ext cx="1321350" cy="1240451"/>
              </a:xfrm>
              <a:prstGeom prst="rect">
                <a:avLst/>
              </a:prstGeom>
            </p:spPr>
          </p:pic>
          <p:sp>
            <p:nvSpPr>
              <p:cNvPr id="130" name="Forme libre 33">
                <a:extLst>
                  <a:ext uri="{FF2B5EF4-FFF2-40B4-BE49-F238E27FC236}">
                    <a16:creationId xmlns:a16="http://schemas.microsoft.com/office/drawing/2014/main" id="{36F07195-04EA-4788-8837-CCA77B59A0F1}"/>
                  </a:ext>
                </a:extLst>
              </p:cNvPr>
              <p:cNvSpPr/>
              <p:nvPr/>
            </p:nvSpPr>
            <p:spPr>
              <a:xfrm>
                <a:off x="1937220" y="2514750"/>
                <a:ext cx="621030" cy="89700"/>
              </a:xfrm>
              <a:custGeom>
                <a:avLst/>
                <a:gdLst>
                  <a:gd name="connsiteX0" fmla="*/ 621030 w 621030"/>
                  <a:gd name="connsiteY0" fmla="*/ 83820 h 89700"/>
                  <a:gd name="connsiteX1" fmla="*/ 432435 w 621030"/>
                  <a:gd name="connsiteY1" fmla="*/ 89535 h 89700"/>
                  <a:gd name="connsiteX2" fmla="*/ 283845 w 621030"/>
                  <a:gd name="connsiteY2" fmla="*/ 78105 h 89700"/>
                  <a:gd name="connsiteX3" fmla="*/ 131445 w 621030"/>
                  <a:gd name="connsiteY3" fmla="*/ 57150 h 89700"/>
                  <a:gd name="connsiteX4" fmla="*/ 34290 w 621030"/>
                  <a:gd name="connsiteY4" fmla="*/ 17145 h 89700"/>
                  <a:gd name="connsiteX5" fmla="*/ 0 w 621030"/>
                  <a:gd name="connsiteY5" fmla="*/ 0 h 8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1030" h="89700">
                    <a:moveTo>
                      <a:pt x="621030" y="83820"/>
                    </a:moveTo>
                    <a:cubicBezTo>
                      <a:pt x="554831" y="87153"/>
                      <a:pt x="488632" y="90487"/>
                      <a:pt x="432435" y="89535"/>
                    </a:cubicBezTo>
                    <a:cubicBezTo>
                      <a:pt x="376238" y="88583"/>
                      <a:pt x="334010" y="83502"/>
                      <a:pt x="283845" y="78105"/>
                    </a:cubicBezTo>
                    <a:cubicBezTo>
                      <a:pt x="233680" y="72707"/>
                      <a:pt x="173037" y="67310"/>
                      <a:pt x="131445" y="57150"/>
                    </a:cubicBezTo>
                    <a:cubicBezTo>
                      <a:pt x="89852" y="46990"/>
                      <a:pt x="56197" y="26670"/>
                      <a:pt x="34290" y="17145"/>
                    </a:cubicBezTo>
                    <a:cubicBezTo>
                      <a:pt x="12383" y="7620"/>
                      <a:pt x="6191" y="3810"/>
                      <a:pt x="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1" name="Forme libre 35">
                <a:extLst>
                  <a:ext uri="{FF2B5EF4-FFF2-40B4-BE49-F238E27FC236}">
                    <a16:creationId xmlns:a16="http://schemas.microsoft.com/office/drawing/2014/main" id="{B7B36439-D80C-4C19-984F-5ED04DADD74A}"/>
                  </a:ext>
                </a:extLst>
              </p:cNvPr>
              <p:cNvSpPr/>
              <p:nvPr/>
            </p:nvSpPr>
            <p:spPr>
              <a:xfrm>
                <a:off x="2604721" y="2110229"/>
                <a:ext cx="401025" cy="274981"/>
              </a:xfrm>
              <a:custGeom>
                <a:avLst/>
                <a:gdLst>
                  <a:gd name="connsiteX0" fmla="*/ 399299 w 401025"/>
                  <a:gd name="connsiteY0" fmla="*/ 274981 h 274981"/>
                  <a:gd name="connsiteX1" fmla="*/ 397394 w 401025"/>
                  <a:gd name="connsiteY1" fmla="*/ 208306 h 274981"/>
                  <a:gd name="connsiteX2" fmla="*/ 366914 w 401025"/>
                  <a:gd name="connsiteY2" fmla="*/ 149251 h 274981"/>
                  <a:gd name="connsiteX3" fmla="*/ 286904 w 401025"/>
                  <a:gd name="connsiteY3" fmla="*/ 90196 h 274981"/>
                  <a:gd name="connsiteX4" fmla="*/ 210704 w 401025"/>
                  <a:gd name="connsiteY4" fmla="*/ 55906 h 274981"/>
                  <a:gd name="connsiteX5" fmla="*/ 113549 w 401025"/>
                  <a:gd name="connsiteY5" fmla="*/ 29236 h 274981"/>
                  <a:gd name="connsiteX6" fmla="*/ 12584 w 401025"/>
                  <a:gd name="connsiteY6" fmla="*/ 2566 h 274981"/>
                  <a:gd name="connsiteX7" fmla="*/ 4964 w 401025"/>
                  <a:gd name="connsiteY7" fmla="*/ 2566 h 274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1025" h="274981">
                    <a:moveTo>
                      <a:pt x="399299" y="274981"/>
                    </a:moveTo>
                    <a:cubicBezTo>
                      <a:pt x="401045" y="252121"/>
                      <a:pt x="402791" y="229261"/>
                      <a:pt x="397394" y="208306"/>
                    </a:cubicBezTo>
                    <a:cubicBezTo>
                      <a:pt x="391997" y="187351"/>
                      <a:pt x="385329" y="168936"/>
                      <a:pt x="366914" y="149251"/>
                    </a:cubicBezTo>
                    <a:cubicBezTo>
                      <a:pt x="348499" y="129566"/>
                      <a:pt x="312939" y="105753"/>
                      <a:pt x="286904" y="90196"/>
                    </a:cubicBezTo>
                    <a:cubicBezTo>
                      <a:pt x="260869" y="74639"/>
                      <a:pt x="239596" y="66066"/>
                      <a:pt x="210704" y="55906"/>
                    </a:cubicBezTo>
                    <a:cubicBezTo>
                      <a:pt x="181811" y="45746"/>
                      <a:pt x="113549" y="29236"/>
                      <a:pt x="113549" y="29236"/>
                    </a:cubicBezTo>
                    <a:lnTo>
                      <a:pt x="12584" y="2566"/>
                    </a:lnTo>
                    <a:cubicBezTo>
                      <a:pt x="-5513" y="-1879"/>
                      <a:pt x="-275" y="343"/>
                      <a:pt x="4964" y="2566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2" name="ZoneTexte 131">
                <a:extLst>
                  <a:ext uri="{FF2B5EF4-FFF2-40B4-BE49-F238E27FC236}">
                    <a16:creationId xmlns:a16="http://schemas.microsoft.com/office/drawing/2014/main" id="{D1C67752-241F-4D31-986F-F1C5042DD5AB}"/>
                  </a:ext>
                </a:extLst>
              </p:cNvPr>
              <p:cNvSpPr txBox="1"/>
              <p:nvPr/>
            </p:nvSpPr>
            <p:spPr>
              <a:xfrm>
                <a:off x="2842840" y="1863904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133" name="ZoneTexte 132">
                <a:extLst>
                  <a:ext uri="{FF2B5EF4-FFF2-40B4-BE49-F238E27FC236}">
                    <a16:creationId xmlns:a16="http://schemas.microsoft.com/office/drawing/2014/main" id="{FCF1823B-0653-470D-9AE3-2B64B91AD578}"/>
                  </a:ext>
                </a:extLst>
              </p:cNvPr>
              <p:cNvSpPr txBox="1"/>
              <p:nvPr/>
            </p:nvSpPr>
            <p:spPr>
              <a:xfrm>
                <a:off x="1602478" y="2612233"/>
                <a:ext cx="6506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  <p:grpSp>
            <p:nvGrpSpPr>
              <p:cNvPr id="134" name="Groupe 133">
                <a:extLst>
                  <a:ext uri="{FF2B5EF4-FFF2-40B4-BE49-F238E27FC236}">
                    <a16:creationId xmlns:a16="http://schemas.microsoft.com/office/drawing/2014/main" id="{46E2D217-69B2-41DC-95FF-907BAFC57759}"/>
                  </a:ext>
                </a:extLst>
              </p:cNvPr>
              <p:cNvGrpSpPr/>
              <p:nvPr/>
            </p:nvGrpSpPr>
            <p:grpSpPr>
              <a:xfrm>
                <a:off x="1381407" y="1286764"/>
                <a:ext cx="2666391" cy="370782"/>
                <a:chOff x="1339382" y="6081561"/>
                <a:chExt cx="2666391" cy="370782"/>
              </a:xfrm>
            </p:grpSpPr>
            <p:sp>
              <p:nvSpPr>
                <p:cNvPr id="135" name="ZoneTexte 134">
                  <a:extLst>
                    <a:ext uri="{FF2B5EF4-FFF2-40B4-BE49-F238E27FC236}">
                      <a16:creationId xmlns:a16="http://schemas.microsoft.com/office/drawing/2014/main" id="{40D052C4-A682-4F52-AD6F-E316CB14389C}"/>
                    </a:ext>
                  </a:extLst>
                </p:cNvPr>
                <p:cNvSpPr txBox="1"/>
                <p:nvPr/>
              </p:nvSpPr>
              <p:spPr>
                <a:xfrm>
                  <a:off x="1644999" y="6083011"/>
                  <a:ext cx="23607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Gradient de déphasage</a:t>
                  </a:r>
                </a:p>
              </p:txBody>
            </p:sp>
            <p:grpSp>
              <p:nvGrpSpPr>
                <p:cNvPr id="136" name="Groupe 135">
                  <a:extLst>
                    <a:ext uri="{FF2B5EF4-FFF2-40B4-BE49-F238E27FC236}">
                      <a16:creationId xmlns:a16="http://schemas.microsoft.com/office/drawing/2014/main" id="{2026FA35-1B24-452A-94AF-59C86541CC40}"/>
                    </a:ext>
                  </a:extLst>
                </p:cNvPr>
                <p:cNvGrpSpPr/>
                <p:nvPr/>
              </p:nvGrpSpPr>
              <p:grpSpPr>
                <a:xfrm>
                  <a:off x="1339382" y="6081561"/>
                  <a:ext cx="288862" cy="338554"/>
                  <a:chOff x="411225" y="3992880"/>
                  <a:chExt cx="288862" cy="338554"/>
                </a:xfrm>
              </p:grpSpPr>
              <p:sp>
                <p:nvSpPr>
                  <p:cNvPr id="137" name="Ellipse 136">
                    <a:extLst>
                      <a:ext uri="{FF2B5EF4-FFF2-40B4-BE49-F238E27FC236}">
                        <a16:creationId xmlns:a16="http://schemas.microsoft.com/office/drawing/2014/main" id="{9C98FB2B-294A-49E3-9800-16342A6DBE5A}"/>
                      </a:ext>
                    </a:extLst>
                  </p:cNvPr>
                  <p:cNvSpPr/>
                  <p:nvPr/>
                </p:nvSpPr>
                <p:spPr>
                  <a:xfrm>
                    <a:off x="431866" y="4036982"/>
                    <a:ext cx="250123" cy="259923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38" name="ZoneTexte 137">
                    <a:extLst>
                      <a:ext uri="{FF2B5EF4-FFF2-40B4-BE49-F238E27FC236}">
                        <a16:creationId xmlns:a16="http://schemas.microsoft.com/office/drawing/2014/main" id="{2FD4E6C3-2ADF-4788-BE4F-6CB040051CF5}"/>
                      </a:ext>
                    </a:extLst>
                  </p:cNvPr>
                  <p:cNvSpPr txBox="1"/>
                  <p:nvPr/>
                </p:nvSpPr>
                <p:spPr>
                  <a:xfrm>
                    <a:off x="411225" y="3992880"/>
                    <a:ext cx="28886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600" dirty="0"/>
                      <a:t>1</a:t>
                    </a:r>
                  </a:p>
                </p:txBody>
              </p:sp>
            </p:grpSp>
          </p:grpSp>
        </p:grpSp>
        <p:sp>
          <p:nvSpPr>
            <p:cNvPr id="127" name="Forme libre 70">
              <a:extLst>
                <a:ext uri="{FF2B5EF4-FFF2-40B4-BE49-F238E27FC236}">
                  <a16:creationId xmlns:a16="http://schemas.microsoft.com/office/drawing/2014/main" id="{D624D746-E8ED-4A05-BDFA-D6F579B687E9}"/>
                </a:ext>
              </a:extLst>
            </p:cNvPr>
            <p:cNvSpPr/>
            <p:nvPr/>
          </p:nvSpPr>
          <p:spPr>
            <a:xfrm>
              <a:off x="1314801" y="4806186"/>
              <a:ext cx="1573530" cy="1537367"/>
            </a:xfrm>
            <a:custGeom>
              <a:avLst/>
              <a:gdLst>
                <a:gd name="connsiteX0" fmla="*/ 0 w 1573530"/>
                <a:gd name="connsiteY0" fmla="*/ 64152 h 1537367"/>
                <a:gd name="connsiteX1" fmla="*/ 9525 w 1573530"/>
                <a:gd name="connsiteY1" fmla="*/ 1287 h 1537367"/>
                <a:gd name="connsiteX2" fmla="*/ 20955 w 1573530"/>
                <a:gd name="connsiteY2" fmla="*/ 115587 h 1537367"/>
                <a:gd name="connsiteX3" fmla="*/ 28575 w 1573530"/>
                <a:gd name="connsiteY3" fmla="*/ 367047 h 1537367"/>
                <a:gd name="connsiteX4" fmla="*/ 38100 w 1573530"/>
                <a:gd name="connsiteY4" fmla="*/ 847107 h 1537367"/>
                <a:gd name="connsiteX5" fmla="*/ 53340 w 1573530"/>
                <a:gd name="connsiteY5" fmla="*/ 1384317 h 1537367"/>
                <a:gd name="connsiteX6" fmla="*/ 68580 w 1573530"/>
                <a:gd name="connsiteY6" fmla="*/ 1536717 h 1537367"/>
                <a:gd name="connsiteX7" fmla="*/ 83820 w 1573530"/>
                <a:gd name="connsiteY7" fmla="*/ 1344312 h 1537367"/>
                <a:gd name="connsiteX8" fmla="*/ 102870 w 1573530"/>
                <a:gd name="connsiteY8" fmla="*/ 751857 h 1537367"/>
                <a:gd name="connsiteX9" fmla="*/ 112395 w 1573530"/>
                <a:gd name="connsiteY9" fmla="*/ 384192 h 1537367"/>
                <a:gd name="connsiteX10" fmla="*/ 127635 w 1573530"/>
                <a:gd name="connsiteY10" fmla="*/ 250842 h 1537367"/>
                <a:gd name="connsiteX11" fmla="*/ 146685 w 1573530"/>
                <a:gd name="connsiteY11" fmla="*/ 502302 h 1537367"/>
                <a:gd name="connsiteX12" fmla="*/ 158115 w 1573530"/>
                <a:gd name="connsiteY12" fmla="*/ 850917 h 1537367"/>
                <a:gd name="connsiteX13" fmla="*/ 167640 w 1573530"/>
                <a:gd name="connsiteY13" fmla="*/ 1231917 h 1537367"/>
                <a:gd name="connsiteX14" fmla="*/ 190500 w 1573530"/>
                <a:gd name="connsiteY14" fmla="*/ 1334787 h 1537367"/>
                <a:gd name="connsiteX15" fmla="*/ 203835 w 1573530"/>
                <a:gd name="connsiteY15" fmla="*/ 1081422 h 1537367"/>
                <a:gd name="connsiteX16" fmla="*/ 217170 w 1573530"/>
                <a:gd name="connsiteY16" fmla="*/ 801387 h 1537367"/>
                <a:gd name="connsiteX17" fmla="*/ 228600 w 1573530"/>
                <a:gd name="connsiteY17" fmla="*/ 563262 h 1537367"/>
                <a:gd name="connsiteX18" fmla="*/ 238125 w 1573530"/>
                <a:gd name="connsiteY18" fmla="*/ 426102 h 1537367"/>
                <a:gd name="connsiteX19" fmla="*/ 259080 w 1573530"/>
                <a:gd name="connsiteY19" fmla="*/ 612792 h 1537367"/>
                <a:gd name="connsiteX20" fmla="*/ 268605 w 1573530"/>
                <a:gd name="connsiteY20" fmla="*/ 824247 h 1537367"/>
                <a:gd name="connsiteX21" fmla="*/ 285750 w 1573530"/>
                <a:gd name="connsiteY21" fmla="*/ 1094757 h 1537367"/>
                <a:gd name="connsiteX22" fmla="*/ 300990 w 1573530"/>
                <a:gd name="connsiteY22" fmla="*/ 1182387 h 1537367"/>
                <a:gd name="connsiteX23" fmla="*/ 320040 w 1573530"/>
                <a:gd name="connsiteY23" fmla="*/ 949977 h 1537367"/>
                <a:gd name="connsiteX24" fmla="*/ 333375 w 1573530"/>
                <a:gd name="connsiteY24" fmla="*/ 770907 h 1537367"/>
                <a:gd name="connsiteX25" fmla="*/ 342900 w 1573530"/>
                <a:gd name="connsiteY25" fmla="*/ 605172 h 1537367"/>
                <a:gd name="connsiteX26" fmla="*/ 356235 w 1573530"/>
                <a:gd name="connsiteY26" fmla="*/ 559452 h 1537367"/>
                <a:gd name="connsiteX27" fmla="*/ 373380 w 1573530"/>
                <a:gd name="connsiteY27" fmla="*/ 656607 h 1537367"/>
                <a:gd name="connsiteX28" fmla="*/ 386715 w 1573530"/>
                <a:gd name="connsiteY28" fmla="*/ 883302 h 1537367"/>
                <a:gd name="connsiteX29" fmla="*/ 398145 w 1573530"/>
                <a:gd name="connsiteY29" fmla="*/ 1010937 h 1537367"/>
                <a:gd name="connsiteX30" fmla="*/ 415290 w 1573530"/>
                <a:gd name="connsiteY30" fmla="*/ 1073802 h 1537367"/>
                <a:gd name="connsiteX31" fmla="*/ 432435 w 1573530"/>
                <a:gd name="connsiteY31" fmla="*/ 921402 h 1537367"/>
                <a:gd name="connsiteX32" fmla="*/ 449580 w 1573530"/>
                <a:gd name="connsiteY32" fmla="*/ 746142 h 1537367"/>
                <a:gd name="connsiteX33" fmla="*/ 466725 w 1573530"/>
                <a:gd name="connsiteY33" fmla="*/ 629937 h 1537367"/>
                <a:gd name="connsiteX34" fmla="*/ 489585 w 1573530"/>
                <a:gd name="connsiteY34" fmla="*/ 740427 h 1537367"/>
                <a:gd name="connsiteX35" fmla="*/ 499110 w 1573530"/>
                <a:gd name="connsiteY35" fmla="*/ 892827 h 1537367"/>
                <a:gd name="connsiteX36" fmla="*/ 518160 w 1573530"/>
                <a:gd name="connsiteY36" fmla="*/ 1010937 h 1537367"/>
                <a:gd name="connsiteX37" fmla="*/ 548640 w 1573530"/>
                <a:gd name="connsiteY37" fmla="*/ 927117 h 1537367"/>
                <a:gd name="connsiteX38" fmla="*/ 558165 w 1573530"/>
                <a:gd name="connsiteY38" fmla="*/ 805197 h 1537367"/>
                <a:gd name="connsiteX39" fmla="*/ 579120 w 1573530"/>
                <a:gd name="connsiteY39" fmla="*/ 694707 h 1537367"/>
                <a:gd name="connsiteX40" fmla="*/ 601980 w 1573530"/>
                <a:gd name="connsiteY40" fmla="*/ 784242 h 1537367"/>
                <a:gd name="connsiteX41" fmla="*/ 615315 w 1573530"/>
                <a:gd name="connsiteY41" fmla="*/ 892827 h 1537367"/>
                <a:gd name="connsiteX42" fmla="*/ 643890 w 1573530"/>
                <a:gd name="connsiteY42" fmla="*/ 963312 h 1537367"/>
                <a:gd name="connsiteX43" fmla="*/ 670560 w 1573530"/>
                <a:gd name="connsiteY43" fmla="*/ 849012 h 1537367"/>
                <a:gd name="connsiteX44" fmla="*/ 680085 w 1573530"/>
                <a:gd name="connsiteY44" fmla="*/ 786147 h 1537367"/>
                <a:gd name="connsiteX45" fmla="*/ 699135 w 1573530"/>
                <a:gd name="connsiteY45" fmla="*/ 738522 h 1537367"/>
                <a:gd name="connsiteX46" fmla="*/ 725805 w 1573530"/>
                <a:gd name="connsiteY46" fmla="*/ 845202 h 1537367"/>
                <a:gd name="connsiteX47" fmla="*/ 758190 w 1573530"/>
                <a:gd name="connsiteY47" fmla="*/ 927117 h 1537367"/>
                <a:gd name="connsiteX48" fmla="*/ 781050 w 1573530"/>
                <a:gd name="connsiteY48" fmla="*/ 835677 h 1537367"/>
                <a:gd name="connsiteX49" fmla="*/ 811530 w 1573530"/>
                <a:gd name="connsiteY49" fmla="*/ 765192 h 1537367"/>
                <a:gd name="connsiteX50" fmla="*/ 843915 w 1573530"/>
                <a:gd name="connsiteY50" fmla="*/ 839487 h 1537367"/>
                <a:gd name="connsiteX51" fmla="*/ 870585 w 1573530"/>
                <a:gd name="connsiteY51" fmla="*/ 902352 h 1537367"/>
                <a:gd name="connsiteX52" fmla="*/ 899160 w 1573530"/>
                <a:gd name="connsiteY52" fmla="*/ 843297 h 1537367"/>
                <a:gd name="connsiteX53" fmla="*/ 931545 w 1573530"/>
                <a:gd name="connsiteY53" fmla="*/ 788052 h 1537367"/>
                <a:gd name="connsiteX54" fmla="*/ 965835 w 1573530"/>
                <a:gd name="connsiteY54" fmla="*/ 850917 h 1537367"/>
                <a:gd name="connsiteX55" fmla="*/ 986790 w 1573530"/>
                <a:gd name="connsiteY55" fmla="*/ 885207 h 1537367"/>
                <a:gd name="connsiteX56" fmla="*/ 1013460 w 1573530"/>
                <a:gd name="connsiteY56" fmla="*/ 837582 h 1537367"/>
                <a:gd name="connsiteX57" fmla="*/ 1043940 w 1573530"/>
                <a:gd name="connsiteY57" fmla="*/ 803292 h 1537367"/>
                <a:gd name="connsiteX58" fmla="*/ 1080135 w 1573530"/>
                <a:gd name="connsiteY58" fmla="*/ 849012 h 1537367"/>
                <a:gd name="connsiteX59" fmla="*/ 1108710 w 1573530"/>
                <a:gd name="connsiteY59" fmla="*/ 879492 h 1537367"/>
                <a:gd name="connsiteX60" fmla="*/ 1129665 w 1573530"/>
                <a:gd name="connsiteY60" fmla="*/ 839487 h 1537367"/>
                <a:gd name="connsiteX61" fmla="*/ 1160145 w 1573530"/>
                <a:gd name="connsiteY61" fmla="*/ 814722 h 1537367"/>
                <a:gd name="connsiteX62" fmla="*/ 1190625 w 1573530"/>
                <a:gd name="connsiteY62" fmla="*/ 847107 h 1537367"/>
                <a:gd name="connsiteX63" fmla="*/ 1221105 w 1573530"/>
                <a:gd name="connsiteY63" fmla="*/ 871872 h 1537367"/>
                <a:gd name="connsiteX64" fmla="*/ 1242060 w 1573530"/>
                <a:gd name="connsiteY64" fmla="*/ 845202 h 1537367"/>
                <a:gd name="connsiteX65" fmla="*/ 1268730 w 1573530"/>
                <a:gd name="connsiteY65" fmla="*/ 818532 h 1537367"/>
                <a:gd name="connsiteX66" fmla="*/ 1303020 w 1573530"/>
                <a:gd name="connsiteY66" fmla="*/ 849012 h 1537367"/>
                <a:gd name="connsiteX67" fmla="*/ 1331595 w 1573530"/>
                <a:gd name="connsiteY67" fmla="*/ 864252 h 1537367"/>
                <a:gd name="connsiteX68" fmla="*/ 1394460 w 1573530"/>
                <a:gd name="connsiteY68" fmla="*/ 828057 h 1537367"/>
                <a:gd name="connsiteX69" fmla="*/ 1438275 w 1573530"/>
                <a:gd name="connsiteY69" fmla="*/ 856632 h 1537367"/>
                <a:gd name="connsiteX70" fmla="*/ 1497330 w 1573530"/>
                <a:gd name="connsiteY70" fmla="*/ 828057 h 1537367"/>
                <a:gd name="connsiteX71" fmla="*/ 1535430 w 1573530"/>
                <a:gd name="connsiteY71" fmla="*/ 849012 h 1537367"/>
                <a:gd name="connsiteX72" fmla="*/ 1573530 w 1573530"/>
                <a:gd name="connsiteY72" fmla="*/ 845202 h 15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3530" h="1537367">
                  <a:moveTo>
                    <a:pt x="0" y="64152"/>
                  </a:moveTo>
                  <a:cubicBezTo>
                    <a:pt x="3016" y="28433"/>
                    <a:pt x="6033" y="-7285"/>
                    <a:pt x="9525" y="1287"/>
                  </a:cubicBezTo>
                  <a:cubicBezTo>
                    <a:pt x="13017" y="9859"/>
                    <a:pt x="17780" y="54627"/>
                    <a:pt x="20955" y="115587"/>
                  </a:cubicBezTo>
                  <a:cubicBezTo>
                    <a:pt x="24130" y="176547"/>
                    <a:pt x="25718" y="245127"/>
                    <a:pt x="28575" y="367047"/>
                  </a:cubicBezTo>
                  <a:cubicBezTo>
                    <a:pt x="31432" y="488967"/>
                    <a:pt x="33973" y="677562"/>
                    <a:pt x="38100" y="847107"/>
                  </a:cubicBezTo>
                  <a:cubicBezTo>
                    <a:pt x="42227" y="1016652"/>
                    <a:pt x="48260" y="1269382"/>
                    <a:pt x="53340" y="1384317"/>
                  </a:cubicBezTo>
                  <a:cubicBezTo>
                    <a:pt x="58420" y="1499252"/>
                    <a:pt x="63500" y="1543384"/>
                    <a:pt x="68580" y="1536717"/>
                  </a:cubicBezTo>
                  <a:cubicBezTo>
                    <a:pt x="73660" y="1530050"/>
                    <a:pt x="78105" y="1475122"/>
                    <a:pt x="83820" y="1344312"/>
                  </a:cubicBezTo>
                  <a:cubicBezTo>
                    <a:pt x="89535" y="1213502"/>
                    <a:pt x="98108" y="911877"/>
                    <a:pt x="102870" y="751857"/>
                  </a:cubicBezTo>
                  <a:cubicBezTo>
                    <a:pt x="107632" y="591837"/>
                    <a:pt x="108268" y="467695"/>
                    <a:pt x="112395" y="384192"/>
                  </a:cubicBezTo>
                  <a:cubicBezTo>
                    <a:pt x="116523" y="300690"/>
                    <a:pt x="121920" y="231157"/>
                    <a:pt x="127635" y="250842"/>
                  </a:cubicBezTo>
                  <a:cubicBezTo>
                    <a:pt x="133350" y="270527"/>
                    <a:pt x="141605" y="402290"/>
                    <a:pt x="146685" y="502302"/>
                  </a:cubicBezTo>
                  <a:cubicBezTo>
                    <a:pt x="151765" y="602314"/>
                    <a:pt x="154623" y="729315"/>
                    <a:pt x="158115" y="850917"/>
                  </a:cubicBezTo>
                  <a:cubicBezTo>
                    <a:pt x="161607" y="972519"/>
                    <a:pt x="162243" y="1151272"/>
                    <a:pt x="167640" y="1231917"/>
                  </a:cubicBezTo>
                  <a:cubicBezTo>
                    <a:pt x="173038" y="1312562"/>
                    <a:pt x="184468" y="1359870"/>
                    <a:pt x="190500" y="1334787"/>
                  </a:cubicBezTo>
                  <a:cubicBezTo>
                    <a:pt x="196533" y="1309705"/>
                    <a:pt x="199390" y="1170322"/>
                    <a:pt x="203835" y="1081422"/>
                  </a:cubicBezTo>
                  <a:cubicBezTo>
                    <a:pt x="208280" y="992522"/>
                    <a:pt x="213043" y="887747"/>
                    <a:pt x="217170" y="801387"/>
                  </a:cubicBezTo>
                  <a:cubicBezTo>
                    <a:pt x="221298" y="715027"/>
                    <a:pt x="225108" y="625809"/>
                    <a:pt x="228600" y="563262"/>
                  </a:cubicBezTo>
                  <a:cubicBezTo>
                    <a:pt x="232092" y="500715"/>
                    <a:pt x="233045" y="417847"/>
                    <a:pt x="238125" y="426102"/>
                  </a:cubicBezTo>
                  <a:cubicBezTo>
                    <a:pt x="243205" y="434357"/>
                    <a:pt x="254000" y="546435"/>
                    <a:pt x="259080" y="612792"/>
                  </a:cubicBezTo>
                  <a:cubicBezTo>
                    <a:pt x="264160" y="679149"/>
                    <a:pt x="264160" y="743920"/>
                    <a:pt x="268605" y="824247"/>
                  </a:cubicBezTo>
                  <a:cubicBezTo>
                    <a:pt x="273050" y="904575"/>
                    <a:pt x="280353" y="1035067"/>
                    <a:pt x="285750" y="1094757"/>
                  </a:cubicBezTo>
                  <a:cubicBezTo>
                    <a:pt x="291148" y="1154447"/>
                    <a:pt x="295275" y="1206517"/>
                    <a:pt x="300990" y="1182387"/>
                  </a:cubicBezTo>
                  <a:cubicBezTo>
                    <a:pt x="306705" y="1158257"/>
                    <a:pt x="314643" y="1018557"/>
                    <a:pt x="320040" y="949977"/>
                  </a:cubicBezTo>
                  <a:cubicBezTo>
                    <a:pt x="325438" y="881397"/>
                    <a:pt x="329565" y="828375"/>
                    <a:pt x="333375" y="770907"/>
                  </a:cubicBezTo>
                  <a:cubicBezTo>
                    <a:pt x="337185" y="713439"/>
                    <a:pt x="339090" y="640414"/>
                    <a:pt x="342900" y="605172"/>
                  </a:cubicBezTo>
                  <a:cubicBezTo>
                    <a:pt x="346710" y="569930"/>
                    <a:pt x="351155" y="550880"/>
                    <a:pt x="356235" y="559452"/>
                  </a:cubicBezTo>
                  <a:cubicBezTo>
                    <a:pt x="361315" y="568024"/>
                    <a:pt x="368300" y="602632"/>
                    <a:pt x="373380" y="656607"/>
                  </a:cubicBezTo>
                  <a:cubicBezTo>
                    <a:pt x="378460" y="710582"/>
                    <a:pt x="382588" y="824247"/>
                    <a:pt x="386715" y="883302"/>
                  </a:cubicBezTo>
                  <a:cubicBezTo>
                    <a:pt x="390842" y="942357"/>
                    <a:pt x="393383" y="979187"/>
                    <a:pt x="398145" y="1010937"/>
                  </a:cubicBezTo>
                  <a:cubicBezTo>
                    <a:pt x="402907" y="1042687"/>
                    <a:pt x="409575" y="1088724"/>
                    <a:pt x="415290" y="1073802"/>
                  </a:cubicBezTo>
                  <a:cubicBezTo>
                    <a:pt x="421005" y="1058880"/>
                    <a:pt x="426720" y="976012"/>
                    <a:pt x="432435" y="921402"/>
                  </a:cubicBezTo>
                  <a:cubicBezTo>
                    <a:pt x="438150" y="866792"/>
                    <a:pt x="443865" y="794719"/>
                    <a:pt x="449580" y="746142"/>
                  </a:cubicBezTo>
                  <a:cubicBezTo>
                    <a:pt x="455295" y="697565"/>
                    <a:pt x="460058" y="630890"/>
                    <a:pt x="466725" y="629937"/>
                  </a:cubicBezTo>
                  <a:cubicBezTo>
                    <a:pt x="473393" y="628985"/>
                    <a:pt x="484188" y="696612"/>
                    <a:pt x="489585" y="740427"/>
                  </a:cubicBezTo>
                  <a:cubicBezTo>
                    <a:pt x="494982" y="784242"/>
                    <a:pt x="494348" y="847742"/>
                    <a:pt x="499110" y="892827"/>
                  </a:cubicBezTo>
                  <a:cubicBezTo>
                    <a:pt x="503872" y="937912"/>
                    <a:pt x="509905" y="1005222"/>
                    <a:pt x="518160" y="1010937"/>
                  </a:cubicBezTo>
                  <a:cubicBezTo>
                    <a:pt x="526415" y="1016652"/>
                    <a:pt x="541973" y="961407"/>
                    <a:pt x="548640" y="927117"/>
                  </a:cubicBezTo>
                  <a:cubicBezTo>
                    <a:pt x="555307" y="892827"/>
                    <a:pt x="553085" y="843932"/>
                    <a:pt x="558165" y="805197"/>
                  </a:cubicBezTo>
                  <a:cubicBezTo>
                    <a:pt x="563245" y="766462"/>
                    <a:pt x="571818" y="698199"/>
                    <a:pt x="579120" y="694707"/>
                  </a:cubicBezTo>
                  <a:cubicBezTo>
                    <a:pt x="586422" y="691215"/>
                    <a:pt x="595948" y="751222"/>
                    <a:pt x="601980" y="784242"/>
                  </a:cubicBezTo>
                  <a:cubicBezTo>
                    <a:pt x="608013" y="817262"/>
                    <a:pt x="608330" y="862982"/>
                    <a:pt x="615315" y="892827"/>
                  </a:cubicBezTo>
                  <a:cubicBezTo>
                    <a:pt x="622300" y="922672"/>
                    <a:pt x="634683" y="970615"/>
                    <a:pt x="643890" y="963312"/>
                  </a:cubicBezTo>
                  <a:cubicBezTo>
                    <a:pt x="653098" y="956010"/>
                    <a:pt x="664528" y="878540"/>
                    <a:pt x="670560" y="849012"/>
                  </a:cubicBezTo>
                  <a:cubicBezTo>
                    <a:pt x="676593" y="819485"/>
                    <a:pt x="675323" y="804562"/>
                    <a:pt x="680085" y="786147"/>
                  </a:cubicBezTo>
                  <a:cubicBezTo>
                    <a:pt x="684847" y="767732"/>
                    <a:pt x="691515" y="728680"/>
                    <a:pt x="699135" y="738522"/>
                  </a:cubicBezTo>
                  <a:cubicBezTo>
                    <a:pt x="706755" y="748364"/>
                    <a:pt x="715963" y="813770"/>
                    <a:pt x="725805" y="845202"/>
                  </a:cubicBezTo>
                  <a:cubicBezTo>
                    <a:pt x="735648" y="876635"/>
                    <a:pt x="748983" y="928704"/>
                    <a:pt x="758190" y="927117"/>
                  </a:cubicBezTo>
                  <a:cubicBezTo>
                    <a:pt x="767397" y="925530"/>
                    <a:pt x="772160" y="862664"/>
                    <a:pt x="781050" y="835677"/>
                  </a:cubicBezTo>
                  <a:cubicBezTo>
                    <a:pt x="789940" y="808690"/>
                    <a:pt x="801053" y="764557"/>
                    <a:pt x="811530" y="765192"/>
                  </a:cubicBezTo>
                  <a:cubicBezTo>
                    <a:pt x="822007" y="765827"/>
                    <a:pt x="834073" y="816627"/>
                    <a:pt x="843915" y="839487"/>
                  </a:cubicBezTo>
                  <a:cubicBezTo>
                    <a:pt x="853757" y="862347"/>
                    <a:pt x="861378" y="901717"/>
                    <a:pt x="870585" y="902352"/>
                  </a:cubicBezTo>
                  <a:cubicBezTo>
                    <a:pt x="879792" y="902987"/>
                    <a:pt x="889000" y="862347"/>
                    <a:pt x="899160" y="843297"/>
                  </a:cubicBezTo>
                  <a:cubicBezTo>
                    <a:pt x="909320" y="824247"/>
                    <a:pt x="920433" y="786782"/>
                    <a:pt x="931545" y="788052"/>
                  </a:cubicBezTo>
                  <a:cubicBezTo>
                    <a:pt x="942657" y="789322"/>
                    <a:pt x="956628" y="834725"/>
                    <a:pt x="965835" y="850917"/>
                  </a:cubicBezTo>
                  <a:cubicBezTo>
                    <a:pt x="975042" y="867109"/>
                    <a:pt x="978853" y="887429"/>
                    <a:pt x="986790" y="885207"/>
                  </a:cubicBezTo>
                  <a:cubicBezTo>
                    <a:pt x="994727" y="882985"/>
                    <a:pt x="1003935" y="851235"/>
                    <a:pt x="1013460" y="837582"/>
                  </a:cubicBezTo>
                  <a:cubicBezTo>
                    <a:pt x="1022985" y="823929"/>
                    <a:pt x="1032828" y="801387"/>
                    <a:pt x="1043940" y="803292"/>
                  </a:cubicBezTo>
                  <a:cubicBezTo>
                    <a:pt x="1055052" y="805197"/>
                    <a:pt x="1069340" y="836312"/>
                    <a:pt x="1080135" y="849012"/>
                  </a:cubicBezTo>
                  <a:cubicBezTo>
                    <a:pt x="1090930" y="861712"/>
                    <a:pt x="1100455" y="881080"/>
                    <a:pt x="1108710" y="879492"/>
                  </a:cubicBezTo>
                  <a:cubicBezTo>
                    <a:pt x="1116965" y="877905"/>
                    <a:pt x="1121092" y="850282"/>
                    <a:pt x="1129665" y="839487"/>
                  </a:cubicBezTo>
                  <a:cubicBezTo>
                    <a:pt x="1138238" y="828692"/>
                    <a:pt x="1149985" y="813452"/>
                    <a:pt x="1160145" y="814722"/>
                  </a:cubicBezTo>
                  <a:cubicBezTo>
                    <a:pt x="1170305" y="815992"/>
                    <a:pt x="1180465" y="837582"/>
                    <a:pt x="1190625" y="847107"/>
                  </a:cubicBezTo>
                  <a:cubicBezTo>
                    <a:pt x="1200785" y="856632"/>
                    <a:pt x="1212533" y="872189"/>
                    <a:pt x="1221105" y="871872"/>
                  </a:cubicBezTo>
                  <a:cubicBezTo>
                    <a:pt x="1229677" y="871555"/>
                    <a:pt x="1234123" y="854092"/>
                    <a:pt x="1242060" y="845202"/>
                  </a:cubicBezTo>
                  <a:cubicBezTo>
                    <a:pt x="1249998" y="836312"/>
                    <a:pt x="1258570" y="817897"/>
                    <a:pt x="1268730" y="818532"/>
                  </a:cubicBezTo>
                  <a:cubicBezTo>
                    <a:pt x="1278890" y="819167"/>
                    <a:pt x="1292543" y="841392"/>
                    <a:pt x="1303020" y="849012"/>
                  </a:cubicBezTo>
                  <a:cubicBezTo>
                    <a:pt x="1313498" y="856632"/>
                    <a:pt x="1316355" y="867744"/>
                    <a:pt x="1331595" y="864252"/>
                  </a:cubicBezTo>
                  <a:cubicBezTo>
                    <a:pt x="1346835" y="860760"/>
                    <a:pt x="1376680" y="829327"/>
                    <a:pt x="1394460" y="828057"/>
                  </a:cubicBezTo>
                  <a:cubicBezTo>
                    <a:pt x="1412240" y="826787"/>
                    <a:pt x="1421130" y="856632"/>
                    <a:pt x="1438275" y="856632"/>
                  </a:cubicBezTo>
                  <a:cubicBezTo>
                    <a:pt x="1455420" y="856632"/>
                    <a:pt x="1481138" y="829327"/>
                    <a:pt x="1497330" y="828057"/>
                  </a:cubicBezTo>
                  <a:cubicBezTo>
                    <a:pt x="1513523" y="826787"/>
                    <a:pt x="1522730" y="846155"/>
                    <a:pt x="1535430" y="849012"/>
                  </a:cubicBezTo>
                  <a:cubicBezTo>
                    <a:pt x="1548130" y="851869"/>
                    <a:pt x="1560830" y="848535"/>
                    <a:pt x="1573530" y="84520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Forme libre 96">
              <a:extLst>
                <a:ext uri="{FF2B5EF4-FFF2-40B4-BE49-F238E27FC236}">
                  <a16:creationId xmlns:a16="http://schemas.microsoft.com/office/drawing/2014/main" id="{A2D160E6-1C97-43D4-8C2B-F34349A1EA80}"/>
                </a:ext>
              </a:extLst>
            </p:cNvPr>
            <p:cNvSpPr/>
            <p:nvPr/>
          </p:nvSpPr>
          <p:spPr>
            <a:xfrm>
              <a:off x="3340030" y="883574"/>
              <a:ext cx="613410" cy="556260"/>
            </a:xfrm>
            <a:custGeom>
              <a:avLst/>
              <a:gdLst>
                <a:gd name="connsiteX0" fmla="*/ 0 w 613410"/>
                <a:gd name="connsiteY0" fmla="*/ 556260 h 556260"/>
                <a:gd name="connsiteX1" fmla="*/ 140970 w 613410"/>
                <a:gd name="connsiteY1" fmla="*/ 0 h 556260"/>
                <a:gd name="connsiteX2" fmla="*/ 594360 w 613410"/>
                <a:gd name="connsiteY2" fmla="*/ 11430 h 556260"/>
                <a:gd name="connsiteX3" fmla="*/ 613410 w 613410"/>
                <a:gd name="connsiteY3" fmla="*/ 548640 h 556260"/>
                <a:gd name="connsiteX4" fmla="*/ 0 w 613410"/>
                <a:gd name="connsiteY4" fmla="*/ 556260 h 55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410" h="556260">
                  <a:moveTo>
                    <a:pt x="0" y="556260"/>
                  </a:moveTo>
                  <a:lnTo>
                    <a:pt x="140970" y="0"/>
                  </a:lnTo>
                  <a:lnTo>
                    <a:pt x="594360" y="11430"/>
                  </a:lnTo>
                  <a:lnTo>
                    <a:pt x="613410" y="548640"/>
                  </a:lnTo>
                  <a:lnTo>
                    <a:pt x="0" y="55626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9" name="Groupe 138">
            <a:extLst>
              <a:ext uri="{FF2B5EF4-FFF2-40B4-BE49-F238E27FC236}">
                <a16:creationId xmlns:a16="http://schemas.microsoft.com/office/drawing/2014/main" id="{C0BB4C59-A75C-4E97-9D16-F7A5359C2CCD}"/>
              </a:ext>
            </a:extLst>
          </p:cNvPr>
          <p:cNvGrpSpPr/>
          <p:nvPr/>
        </p:nvGrpSpPr>
        <p:grpSpPr>
          <a:xfrm>
            <a:off x="3318536" y="1193174"/>
            <a:ext cx="2614450" cy="3355207"/>
            <a:chOff x="2780542" y="890254"/>
            <a:chExt cx="2614450" cy="3355207"/>
          </a:xfrm>
        </p:grpSpPr>
        <p:grpSp>
          <p:nvGrpSpPr>
            <p:cNvPr id="140" name="Groupe 139">
              <a:extLst>
                <a:ext uri="{FF2B5EF4-FFF2-40B4-BE49-F238E27FC236}">
                  <a16:creationId xmlns:a16="http://schemas.microsoft.com/office/drawing/2014/main" id="{18A990CC-633F-4718-8940-FED5535CDDCF}"/>
                </a:ext>
              </a:extLst>
            </p:cNvPr>
            <p:cNvGrpSpPr/>
            <p:nvPr/>
          </p:nvGrpSpPr>
          <p:grpSpPr>
            <a:xfrm>
              <a:off x="2780542" y="2585368"/>
              <a:ext cx="2614450" cy="1660093"/>
              <a:chOff x="3197894" y="1684844"/>
              <a:chExt cx="2614450" cy="1660093"/>
            </a:xfrm>
          </p:grpSpPr>
          <p:pic>
            <p:nvPicPr>
              <p:cNvPr id="144" name="Image 143">
                <a:extLst>
                  <a:ext uri="{FF2B5EF4-FFF2-40B4-BE49-F238E27FC236}">
                    <a16:creationId xmlns:a16="http://schemas.microsoft.com/office/drawing/2014/main" id="{F864B57B-FDFD-4451-9644-8DD55EDEDA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01" t="19239" r="18007" b="24161"/>
              <a:stretch/>
            </p:blipFill>
            <p:spPr>
              <a:xfrm>
                <a:off x="3601567" y="1684844"/>
                <a:ext cx="1390726" cy="1305580"/>
              </a:xfrm>
              <a:prstGeom prst="rect">
                <a:avLst/>
              </a:prstGeom>
            </p:spPr>
          </p:pic>
          <p:sp>
            <p:nvSpPr>
              <p:cNvPr id="145" name="Forme libre 36">
                <a:extLst>
                  <a:ext uri="{FF2B5EF4-FFF2-40B4-BE49-F238E27FC236}">
                    <a16:creationId xmlns:a16="http://schemas.microsoft.com/office/drawing/2014/main" id="{197B58FA-A672-4924-AA17-E56B622C2391}"/>
                  </a:ext>
                </a:extLst>
              </p:cNvPr>
              <p:cNvSpPr/>
              <p:nvPr/>
            </p:nvSpPr>
            <p:spPr>
              <a:xfrm>
                <a:off x="3819360" y="2531895"/>
                <a:ext cx="678180" cy="87705"/>
              </a:xfrm>
              <a:custGeom>
                <a:avLst/>
                <a:gdLst>
                  <a:gd name="connsiteX0" fmla="*/ 0 w 678180"/>
                  <a:gd name="connsiteY0" fmla="*/ 0 h 87705"/>
                  <a:gd name="connsiteX1" fmla="*/ 95250 w 678180"/>
                  <a:gd name="connsiteY1" fmla="*/ 40005 h 87705"/>
                  <a:gd name="connsiteX2" fmla="*/ 243840 w 678180"/>
                  <a:gd name="connsiteY2" fmla="*/ 70485 h 87705"/>
                  <a:gd name="connsiteX3" fmla="*/ 361950 w 678180"/>
                  <a:gd name="connsiteY3" fmla="*/ 81915 h 87705"/>
                  <a:gd name="connsiteX4" fmla="*/ 521970 w 678180"/>
                  <a:gd name="connsiteY4" fmla="*/ 87630 h 87705"/>
                  <a:gd name="connsiteX5" fmla="*/ 678180 w 678180"/>
                  <a:gd name="connsiteY5" fmla="*/ 78105 h 87705"/>
                  <a:gd name="connsiteX6" fmla="*/ 678180 w 678180"/>
                  <a:gd name="connsiteY6" fmla="*/ 78105 h 87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180" h="87705">
                    <a:moveTo>
                      <a:pt x="0" y="0"/>
                    </a:moveTo>
                    <a:cubicBezTo>
                      <a:pt x="27305" y="14128"/>
                      <a:pt x="54610" y="28257"/>
                      <a:pt x="95250" y="40005"/>
                    </a:cubicBezTo>
                    <a:cubicBezTo>
                      <a:pt x="135890" y="51753"/>
                      <a:pt x="199390" y="63500"/>
                      <a:pt x="243840" y="70485"/>
                    </a:cubicBezTo>
                    <a:cubicBezTo>
                      <a:pt x="288290" y="77470"/>
                      <a:pt x="315595" y="79058"/>
                      <a:pt x="361950" y="81915"/>
                    </a:cubicBezTo>
                    <a:cubicBezTo>
                      <a:pt x="408305" y="84772"/>
                      <a:pt x="469265" y="88265"/>
                      <a:pt x="521970" y="87630"/>
                    </a:cubicBezTo>
                    <a:cubicBezTo>
                      <a:pt x="574675" y="86995"/>
                      <a:pt x="678180" y="78105"/>
                      <a:pt x="678180" y="78105"/>
                    </a:cubicBezTo>
                    <a:lnTo>
                      <a:pt x="678180" y="7810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6" name="Forme libre 37">
                <a:extLst>
                  <a:ext uri="{FF2B5EF4-FFF2-40B4-BE49-F238E27FC236}">
                    <a16:creationId xmlns:a16="http://schemas.microsoft.com/office/drawing/2014/main" id="{433BB71D-C2FE-4564-84F3-823D7B8FAA19}"/>
                  </a:ext>
                </a:extLst>
              </p:cNvPr>
              <p:cNvSpPr/>
              <p:nvPr/>
            </p:nvSpPr>
            <p:spPr>
              <a:xfrm>
                <a:off x="4518495" y="2101365"/>
                <a:ext cx="411480" cy="200025"/>
              </a:xfrm>
              <a:custGeom>
                <a:avLst/>
                <a:gdLst>
                  <a:gd name="connsiteX0" fmla="*/ 0 w 411480"/>
                  <a:gd name="connsiteY0" fmla="*/ 0 h 200025"/>
                  <a:gd name="connsiteX1" fmla="*/ 91440 w 411480"/>
                  <a:gd name="connsiteY1" fmla="*/ 13335 h 200025"/>
                  <a:gd name="connsiteX2" fmla="*/ 171450 w 411480"/>
                  <a:gd name="connsiteY2" fmla="*/ 41910 h 200025"/>
                  <a:gd name="connsiteX3" fmla="*/ 253365 w 411480"/>
                  <a:gd name="connsiteY3" fmla="*/ 72390 h 200025"/>
                  <a:gd name="connsiteX4" fmla="*/ 342900 w 411480"/>
                  <a:gd name="connsiteY4" fmla="*/ 118110 h 200025"/>
                  <a:gd name="connsiteX5" fmla="*/ 411480 w 411480"/>
                  <a:gd name="connsiteY5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480" h="200025">
                    <a:moveTo>
                      <a:pt x="0" y="0"/>
                    </a:moveTo>
                    <a:cubicBezTo>
                      <a:pt x="31432" y="3175"/>
                      <a:pt x="62865" y="6350"/>
                      <a:pt x="91440" y="13335"/>
                    </a:cubicBezTo>
                    <a:cubicBezTo>
                      <a:pt x="120015" y="20320"/>
                      <a:pt x="171450" y="41910"/>
                      <a:pt x="171450" y="41910"/>
                    </a:cubicBezTo>
                    <a:cubicBezTo>
                      <a:pt x="198437" y="51752"/>
                      <a:pt x="224790" y="59690"/>
                      <a:pt x="253365" y="72390"/>
                    </a:cubicBezTo>
                    <a:cubicBezTo>
                      <a:pt x="281940" y="85090"/>
                      <a:pt x="316548" y="96838"/>
                      <a:pt x="342900" y="118110"/>
                    </a:cubicBezTo>
                    <a:cubicBezTo>
                      <a:pt x="369253" y="139383"/>
                      <a:pt x="390366" y="169704"/>
                      <a:pt x="411480" y="200025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7" name="ZoneTexte 146">
                <a:extLst>
                  <a:ext uri="{FF2B5EF4-FFF2-40B4-BE49-F238E27FC236}">
                    <a16:creationId xmlns:a16="http://schemas.microsoft.com/office/drawing/2014/main" id="{17F39443-F482-42E8-9581-3161C0449DD3}"/>
                  </a:ext>
                </a:extLst>
              </p:cNvPr>
              <p:cNvSpPr txBox="1"/>
              <p:nvPr/>
            </p:nvSpPr>
            <p:spPr>
              <a:xfrm>
                <a:off x="3739285" y="2712599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148" name="ZoneTexte 147">
                <a:extLst>
                  <a:ext uri="{FF2B5EF4-FFF2-40B4-BE49-F238E27FC236}">
                    <a16:creationId xmlns:a16="http://schemas.microsoft.com/office/drawing/2014/main" id="{00F16C99-4126-44F2-9FA4-3D41E0337BB5}"/>
                  </a:ext>
                </a:extLst>
              </p:cNvPr>
              <p:cNvSpPr txBox="1"/>
              <p:nvPr/>
            </p:nvSpPr>
            <p:spPr>
              <a:xfrm>
                <a:off x="4731587" y="1834888"/>
                <a:ext cx="6506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  <p:grpSp>
            <p:nvGrpSpPr>
              <p:cNvPr id="149" name="Groupe 148">
                <a:extLst>
                  <a:ext uri="{FF2B5EF4-FFF2-40B4-BE49-F238E27FC236}">
                    <a16:creationId xmlns:a16="http://schemas.microsoft.com/office/drawing/2014/main" id="{B6AAFF79-6BD2-431D-9FA6-A55959535E90}"/>
                  </a:ext>
                </a:extLst>
              </p:cNvPr>
              <p:cNvGrpSpPr/>
              <p:nvPr/>
            </p:nvGrpSpPr>
            <p:grpSpPr>
              <a:xfrm>
                <a:off x="3197894" y="2974522"/>
                <a:ext cx="2614450" cy="370415"/>
                <a:chOff x="2775203" y="5969991"/>
                <a:chExt cx="2614450" cy="370415"/>
              </a:xfrm>
            </p:grpSpPr>
            <p:sp>
              <p:nvSpPr>
                <p:cNvPr id="150" name="ZoneTexte 149">
                  <a:extLst>
                    <a:ext uri="{FF2B5EF4-FFF2-40B4-BE49-F238E27FC236}">
                      <a16:creationId xmlns:a16="http://schemas.microsoft.com/office/drawing/2014/main" id="{EA54AEC4-BC2C-4E12-82C7-79B6B13D673D}"/>
                    </a:ext>
                  </a:extLst>
                </p:cNvPr>
                <p:cNvSpPr txBox="1"/>
                <p:nvPr/>
              </p:nvSpPr>
              <p:spPr>
                <a:xfrm>
                  <a:off x="3073570" y="5971074"/>
                  <a:ext cx="23160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Gradient de </a:t>
                  </a:r>
                  <a:r>
                    <a:rPr lang="fr-FR" dirty="0" err="1"/>
                    <a:t>rephasage</a:t>
                  </a:r>
                  <a:endParaRPr lang="fr-FR" dirty="0"/>
                </a:p>
              </p:txBody>
            </p:sp>
            <p:grpSp>
              <p:nvGrpSpPr>
                <p:cNvPr id="151" name="Groupe 150">
                  <a:extLst>
                    <a:ext uri="{FF2B5EF4-FFF2-40B4-BE49-F238E27FC236}">
                      <a16:creationId xmlns:a16="http://schemas.microsoft.com/office/drawing/2014/main" id="{41AEB371-2588-45FB-B688-C6B9E5BBC0D7}"/>
                    </a:ext>
                  </a:extLst>
                </p:cNvPr>
                <p:cNvGrpSpPr/>
                <p:nvPr/>
              </p:nvGrpSpPr>
              <p:grpSpPr>
                <a:xfrm>
                  <a:off x="2775203" y="5969991"/>
                  <a:ext cx="288862" cy="338554"/>
                  <a:chOff x="411225" y="3992880"/>
                  <a:chExt cx="288862" cy="338554"/>
                </a:xfrm>
              </p:grpSpPr>
              <p:sp>
                <p:nvSpPr>
                  <p:cNvPr id="152" name="Ellipse 151">
                    <a:extLst>
                      <a:ext uri="{FF2B5EF4-FFF2-40B4-BE49-F238E27FC236}">
                        <a16:creationId xmlns:a16="http://schemas.microsoft.com/office/drawing/2014/main" id="{E6C3B71B-F791-4DC9-9406-E50E42ED95F5}"/>
                      </a:ext>
                    </a:extLst>
                  </p:cNvPr>
                  <p:cNvSpPr/>
                  <p:nvPr/>
                </p:nvSpPr>
                <p:spPr>
                  <a:xfrm>
                    <a:off x="431866" y="4036982"/>
                    <a:ext cx="250123" cy="259923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3" name="ZoneTexte 152">
                    <a:extLst>
                      <a:ext uri="{FF2B5EF4-FFF2-40B4-BE49-F238E27FC236}">
                        <a16:creationId xmlns:a16="http://schemas.microsoft.com/office/drawing/2014/main" id="{48482FC1-F8B5-429B-B9DE-A7C11DE232DB}"/>
                      </a:ext>
                    </a:extLst>
                  </p:cNvPr>
                  <p:cNvSpPr txBox="1"/>
                  <p:nvPr/>
                </p:nvSpPr>
                <p:spPr>
                  <a:xfrm>
                    <a:off x="411225" y="3992880"/>
                    <a:ext cx="28886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600" dirty="0"/>
                      <a:t>2</a:t>
                    </a:r>
                  </a:p>
                </p:txBody>
              </p:sp>
            </p:grpSp>
          </p:grpSp>
        </p:grpSp>
        <p:grpSp>
          <p:nvGrpSpPr>
            <p:cNvPr id="141" name="Groupe 140">
              <a:extLst>
                <a:ext uri="{FF2B5EF4-FFF2-40B4-BE49-F238E27FC236}">
                  <a16:creationId xmlns:a16="http://schemas.microsoft.com/office/drawing/2014/main" id="{6593DF70-EE5A-4920-A3BC-2F2FA171AB85}"/>
                </a:ext>
              </a:extLst>
            </p:cNvPr>
            <p:cNvGrpSpPr/>
            <p:nvPr/>
          </p:nvGrpSpPr>
          <p:grpSpPr>
            <a:xfrm>
              <a:off x="3349126" y="890254"/>
              <a:ext cx="1016614" cy="1097074"/>
              <a:chOff x="3353456" y="891746"/>
              <a:chExt cx="1016614" cy="1097074"/>
            </a:xfrm>
          </p:grpSpPr>
          <p:sp>
            <p:nvSpPr>
              <p:cNvPr id="142" name="Forme libre 97">
                <a:extLst>
                  <a:ext uri="{FF2B5EF4-FFF2-40B4-BE49-F238E27FC236}">
                    <a16:creationId xmlns:a16="http://schemas.microsoft.com/office/drawing/2014/main" id="{E232897C-C93C-4FCB-835B-7A97694ED4AD}"/>
                  </a:ext>
                </a:extLst>
              </p:cNvPr>
              <p:cNvSpPr/>
              <p:nvPr/>
            </p:nvSpPr>
            <p:spPr>
              <a:xfrm>
                <a:off x="3353456" y="891746"/>
                <a:ext cx="775927" cy="543374"/>
              </a:xfrm>
              <a:custGeom>
                <a:avLst/>
                <a:gdLst>
                  <a:gd name="connsiteX0" fmla="*/ 0 w 491490"/>
                  <a:gd name="connsiteY0" fmla="*/ 339090 h 340995"/>
                  <a:gd name="connsiteX1" fmla="*/ 89535 w 491490"/>
                  <a:gd name="connsiteY1" fmla="*/ 0 h 340995"/>
                  <a:gd name="connsiteX2" fmla="*/ 415290 w 491490"/>
                  <a:gd name="connsiteY2" fmla="*/ 3810 h 340995"/>
                  <a:gd name="connsiteX3" fmla="*/ 491490 w 491490"/>
                  <a:gd name="connsiteY3" fmla="*/ 340995 h 340995"/>
                  <a:gd name="connsiteX4" fmla="*/ 0 w 491490"/>
                  <a:gd name="connsiteY4" fmla="*/ 339090 h 340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1490" h="340995">
                    <a:moveTo>
                      <a:pt x="0" y="339090"/>
                    </a:moveTo>
                    <a:lnTo>
                      <a:pt x="89535" y="0"/>
                    </a:lnTo>
                    <a:lnTo>
                      <a:pt x="415290" y="3810"/>
                    </a:lnTo>
                    <a:lnTo>
                      <a:pt x="491490" y="340995"/>
                    </a:lnTo>
                    <a:lnTo>
                      <a:pt x="0" y="33909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3" name="Forme libre 98">
                <a:extLst>
                  <a:ext uri="{FF2B5EF4-FFF2-40B4-BE49-F238E27FC236}">
                    <a16:creationId xmlns:a16="http://schemas.microsoft.com/office/drawing/2014/main" id="{610AC4BE-5DB9-472E-BC7E-1E1C0E647DFA}"/>
                  </a:ext>
                </a:extLst>
              </p:cNvPr>
              <p:cNvSpPr/>
              <p:nvPr/>
            </p:nvSpPr>
            <p:spPr>
              <a:xfrm>
                <a:off x="4126230" y="1428750"/>
                <a:ext cx="243840" cy="560070"/>
              </a:xfrm>
              <a:custGeom>
                <a:avLst/>
                <a:gdLst>
                  <a:gd name="connsiteX0" fmla="*/ 0 w 243840"/>
                  <a:gd name="connsiteY0" fmla="*/ 3810 h 560070"/>
                  <a:gd name="connsiteX1" fmla="*/ 133350 w 243840"/>
                  <a:gd name="connsiteY1" fmla="*/ 560070 h 560070"/>
                  <a:gd name="connsiteX2" fmla="*/ 243840 w 243840"/>
                  <a:gd name="connsiteY2" fmla="*/ 548640 h 560070"/>
                  <a:gd name="connsiteX3" fmla="*/ 217170 w 243840"/>
                  <a:gd name="connsiteY3" fmla="*/ 0 h 560070"/>
                  <a:gd name="connsiteX4" fmla="*/ 0 w 243840"/>
                  <a:gd name="connsiteY4" fmla="*/ 3810 h 560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840" h="560070">
                    <a:moveTo>
                      <a:pt x="0" y="3810"/>
                    </a:moveTo>
                    <a:lnTo>
                      <a:pt x="133350" y="560070"/>
                    </a:lnTo>
                    <a:lnTo>
                      <a:pt x="243840" y="548640"/>
                    </a:lnTo>
                    <a:lnTo>
                      <a:pt x="217170" y="0"/>
                    </a:ln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54" name="Groupe 153">
            <a:extLst>
              <a:ext uri="{FF2B5EF4-FFF2-40B4-BE49-F238E27FC236}">
                <a16:creationId xmlns:a16="http://schemas.microsoft.com/office/drawing/2014/main" id="{A0C5C115-5B86-474D-BF70-5FC622F1CBDF}"/>
              </a:ext>
            </a:extLst>
          </p:cNvPr>
          <p:cNvGrpSpPr/>
          <p:nvPr/>
        </p:nvGrpSpPr>
        <p:grpSpPr>
          <a:xfrm>
            <a:off x="3885413" y="1194082"/>
            <a:ext cx="4608957" cy="5099660"/>
            <a:chOff x="3347419" y="891162"/>
            <a:chExt cx="4608957" cy="5099660"/>
          </a:xfrm>
        </p:grpSpPr>
        <p:grpSp>
          <p:nvGrpSpPr>
            <p:cNvPr id="155" name="Groupe 154">
              <a:extLst>
                <a:ext uri="{FF2B5EF4-FFF2-40B4-BE49-F238E27FC236}">
                  <a16:creationId xmlns:a16="http://schemas.microsoft.com/office/drawing/2014/main" id="{A3074ACC-D8E8-4801-852F-E28FD1DC326F}"/>
                </a:ext>
              </a:extLst>
            </p:cNvPr>
            <p:cNvGrpSpPr/>
            <p:nvPr/>
          </p:nvGrpSpPr>
          <p:grpSpPr>
            <a:xfrm>
              <a:off x="4889722" y="2268886"/>
              <a:ext cx="1953370" cy="1710827"/>
              <a:chOff x="5415789" y="1337941"/>
              <a:chExt cx="1953370" cy="1710827"/>
            </a:xfrm>
          </p:grpSpPr>
          <p:pic>
            <p:nvPicPr>
              <p:cNvPr id="160" name="Image 159">
                <a:extLst>
                  <a:ext uri="{FF2B5EF4-FFF2-40B4-BE49-F238E27FC236}">
                    <a16:creationId xmlns:a16="http://schemas.microsoft.com/office/drawing/2014/main" id="{7D23A164-750E-4625-8A12-BBCB485F65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00" t="19239" r="18009" b="25391"/>
              <a:stretch/>
            </p:blipFill>
            <p:spPr>
              <a:xfrm>
                <a:off x="5415789" y="1660405"/>
                <a:ext cx="1483142" cy="1362068"/>
              </a:xfrm>
              <a:prstGeom prst="rect">
                <a:avLst/>
              </a:prstGeom>
            </p:spPr>
          </p:pic>
          <p:sp>
            <p:nvSpPr>
              <p:cNvPr id="161" name="Forme libre 38">
                <a:extLst>
                  <a:ext uri="{FF2B5EF4-FFF2-40B4-BE49-F238E27FC236}">
                    <a16:creationId xmlns:a16="http://schemas.microsoft.com/office/drawing/2014/main" id="{0483716E-8DC4-4F5C-8326-1416437D746F}"/>
                  </a:ext>
                </a:extLst>
              </p:cNvPr>
              <p:cNvSpPr/>
              <p:nvPr/>
            </p:nvSpPr>
            <p:spPr>
              <a:xfrm>
                <a:off x="6764131" y="2419500"/>
                <a:ext cx="67034" cy="94650"/>
              </a:xfrm>
              <a:custGeom>
                <a:avLst/>
                <a:gdLst>
                  <a:gd name="connsiteX0" fmla="*/ 67034 w 67034"/>
                  <a:gd name="connsiteY0" fmla="*/ 0 h 94650"/>
                  <a:gd name="connsiteX1" fmla="*/ 17504 w 67034"/>
                  <a:gd name="connsiteY1" fmla="*/ 74295 h 94650"/>
                  <a:gd name="connsiteX2" fmla="*/ 2264 w 67034"/>
                  <a:gd name="connsiteY2" fmla="*/ 93345 h 94650"/>
                  <a:gd name="connsiteX3" fmla="*/ 359 w 67034"/>
                  <a:gd name="connsiteY3" fmla="*/ 91440 h 9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034" h="94650">
                    <a:moveTo>
                      <a:pt x="67034" y="0"/>
                    </a:moveTo>
                    <a:cubicBezTo>
                      <a:pt x="47666" y="29369"/>
                      <a:pt x="28299" y="58738"/>
                      <a:pt x="17504" y="74295"/>
                    </a:cubicBezTo>
                    <a:cubicBezTo>
                      <a:pt x="6709" y="89852"/>
                      <a:pt x="5121" y="90488"/>
                      <a:pt x="2264" y="93345"/>
                    </a:cubicBezTo>
                    <a:cubicBezTo>
                      <a:pt x="-593" y="96202"/>
                      <a:pt x="-117" y="93821"/>
                      <a:pt x="359" y="9144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2" name="Forme libre 39">
                <a:extLst>
                  <a:ext uri="{FF2B5EF4-FFF2-40B4-BE49-F238E27FC236}">
                    <a16:creationId xmlns:a16="http://schemas.microsoft.com/office/drawing/2014/main" id="{40917E0F-95ED-4207-86F4-AA21F9CC54DC}"/>
                  </a:ext>
                </a:extLst>
              </p:cNvPr>
              <p:cNvSpPr/>
              <p:nvPr/>
            </p:nvSpPr>
            <p:spPr>
              <a:xfrm>
                <a:off x="6553035" y="2560470"/>
                <a:ext cx="118110" cy="49530"/>
              </a:xfrm>
              <a:custGeom>
                <a:avLst/>
                <a:gdLst>
                  <a:gd name="connsiteX0" fmla="*/ 0 w 118110"/>
                  <a:gd name="connsiteY0" fmla="*/ 49530 h 49530"/>
                  <a:gd name="connsiteX1" fmla="*/ 60960 w 118110"/>
                  <a:gd name="connsiteY1" fmla="*/ 32385 h 49530"/>
                  <a:gd name="connsiteX2" fmla="*/ 104775 w 118110"/>
                  <a:gd name="connsiteY2" fmla="*/ 13335 h 49530"/>
                  <a:gd name="connsiteX3" fmla="*/ 118110 w 118110"/>
                  <a:gd name="connsiteY3" fmla="*/ 0 h 49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49530">
                    <a:moveTo>
                      <a:pt x="0" y="49530"/>
                    </a:moveTo>
                    <a:cubicBezTo>
                      <a:pt x="21748" y="43974"/>
                      <a:pt x="43497" y="38418"/>
                      <a:pt x="60960" y="32385"/>
                    </a:cubicBezTo>
                    <a:cubicBezTo>
                      <a:pt x="78423" y="26352"/>
                      <a:pt x="95250" y="18732"/>
                      <a:pt x="104775" y="13335"/>
                    </a:cubicBezTo>
                    <a:cubicBezTo>
                      <a:pt x="114300" y="7938"/>
                      <a:pt x="116205" y="3969"/>
                      <a:pt x="11811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3" name="ZoneTexte 162">
                <a:extLst>
                  <a:ext uri="{FF2B5EF4-FFF2-40B4-BE49-F238E27FC236}">
                    <a16:creationId xmlns:a16="http://schemas.microsoft.com/office/drawing/2014/main" id="{3A678C5A-B691-43FB-8206-DEFB17A841CC}"/>
                  </a:ext>
                </a:extLst>
              </p:cNvPr>
              <p:cNvSpPr txBox="1"/>
              <p:nvPr/>
            </p:nvSpPr>
            <p:spPr>
              <a:xfrm>
                <a:off x="6196241" y="2740991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164" name="ZoneTexte 163">
                <a:extLst>
                  <a:ext uri="{FF2B5EF4-FFF2-40B4-BE49-F238E27FC236}">
                    <a16:creationId xmlns:a16="http://schemas.microsoft.com/office/drawing/2014/main" id="{C19DB14E-A46A-462B-B593-E9FD5A54BC2D}"/>
                  </a:ext>
                </a:extLst>
              </p:cNvPr>
              <p:cNvSpPr txBox="1"/>
              <p:nvPr/>
            </p:nvSpPr>
            <p:spPr>
              <a:xfrm>
                <a:off x="6718468" y="1950978"/>
                <a:ext cx="6506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  <p:sp>
            <p:nvSpPr>
              <p:cNvPr id="165" name="ZoneTexte 164">
                <a:extLst>
                  <a:ext uri="{FF2B5EF4-FFF2-40B4-BE49-F238E27FC236}">
                    <a16:creationId xmlns:a16="http://schemas.microsoft.com/office/drawing/2014/main" id="{7BD598EE-ED5E-4E14-AD01-49960808A6C2}"/>
                  </a:ext>
                </a:extLst>
              </p:cNvPr>
              <p:cNvSpPr txBox="1"/>
              <p:nvPr/>
            </p:nvSpPr>
            <p:spPr>
              <a:xfrm>
                <a:off x="6746997" y="2433214"/>
                <a:ext cx="5389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écho</a:t>
                </a:r>
              </a:p>
            </p:txBody>
          </p:sp>
          <p:grpSp>
            <p:nvGrpSpPr>
              <p:cNvPr id="166" name="Groupe 165">
                <a:extLst>
                  <a:ext uri="{FF2B5EF4-FFF2-40B4-BE49-F238E27FC236}">
                    <a16:creationId xmlns:a16="http://schemas.microsoft.com/office/drawing/2014/main" id="{93CECBAD-6F57-4C08-B009-6373A0B72CE1}"/>
                  </a:ext>
                </a:extLst>
              </p:cNvPr>
              <p:cNvGrpSpPr/>
              <p:nvPr/>
            </p:nvGrpSpPr>
            <p:grpSpPr>
              <a:xfrm>
                <a:off x="5673442" y="1337941"/>
                <a:ext cx="967835" cy="369332"/>
                <a:chOff x="6329641" y="6421687"/>
                <a:chExt cx="967835" cy="369332"/>
              </a:xfrm>
            </p:grpSpPr>
            <p:grpSp>
              <p:nvGrpSpPr>
                <p:cNvPr id="167" name="Groupe 166">
                  <a:extLst>
                    <a:ext uri="{FF2B5EF4-FFF2-40B4-BE49-F238E27FC236}">
                      <a16:creationId xmlns:a16="http://schemas.microsoft.com/office/drawing/2014/main" id="{EC6FAF38-6790-43BE-8763-C2C73BE205AF}"/>
                    </a:ext>
                  </a:extLst>
                </p:cNvPr>
                <p:cNvGrpSpPr/>
                <p:nvPr/>
              </p:nvGrpSpPr>
              <p:grpSpPr>
                <a:xfrm>
                  <a:off x="6329641" y="6425411"/>
                  <a:ext cx="288862" cy="338554"/>
                  <a:chOff x="411225" y="3992880"/>
                  <a:chExt cx="288862" cy="338554"/>
                </a:xfrm>
              </p:grpSpPr>
              <p:sp>
                <p:nvSpPr>
                  <p:cNvPr id="169" name="Ellipse 168">
                    <a:extLst>
                      <a:ext uri="{FF2B5EF4-FFF2-40B4-BE49-F238E27FC236}">
                        <a16:creationId xmlns:a16="http://schemas.microsoft.com/office/drawing/2014/main" id="{50EC3B52-C44B-4B59-9F8D-AFFFE9BE32D6}"/>
                      </a:ext>
                    </a:extLst>
                  </p:cNvPr>
                  <p:cNvSpPr/>
                  <p:nvPr/>
                </p:nvSpPr>
                <p:spPr>
                  <a:xfrm>
                    <a:off x="431866" y="4036982"/>
                    <a:ext cx="250123" cy="259923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0" name="ZoneTexte 169">
                    <a:extLst>
                      <a:ext uri="{FF2B5EF4-FFF2-40B4-BE49-F238E27FC236}">
                        <a16:creationId xmlns:a16="http://schemas.microsoft.com/office/drawing/2014/main" id="{C2CE4D3B-D77B-415C-A707-6F196F130791}"/>
                      </a:ext>
                    </a:extLst>
                  </p:cNvPr>
                  <p:cNvSpPr txBox="1"/>
                  <p:nvPr/>
                </p:nvSpPr>
                <p:spPr>
                  <a:xfrm>
                    <a:off x="411225" y="3992880"/>
                    <a:ext cx="28886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600" dirty="0"/>
                      <a:t>3</a:t>
                    </a:r>
                  </a:p>
                </p:txBody>
              </p:sp>
            </p:grpSp>
            <p:sp>
              <p:nvSpPr>
                <p:cNvPr id="168" name="ZoneTexte 167">
                  <a:extLst>
                    <a:ext uri="{FF2B5EF4-FFF2-40B4-BE49-F238E27FC236}">
                      <a16:creationId xmlns:a16="http://schemas.microsoft.com/office/drawing/2014/main" id="{C813F72B-BFE0-413E-BAFF-BDF01861EC72}"/>
                    </a:ext>
                  </a:extLst>
                </p:cNvPr>
                <p:cNvSpPr txBox="1"/>
                <p:nvPr/>
              </p:nvSpPr>
              <p:spPr>
                <a:xfrm>
                  <a:off x="6655954" y="6421687"/>
                  <a:ext cx="6415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écho</a:t>
                  </a:r>
                </a:p>
              </p:txBody>
            </p:sp>
          </p:grpSp>
        </p:grpSp>
        <p:sp>
          <p:nvSpPr>
            <p:cNvPr id="156" name="Forme libre 74">
              <a:extLst>
                <a:ext uri="{FF2B5EF4-FFF2-40B4-BE49-F238E27FC236}">
                  <a16:creationId xmlns:a16="http://schemas.microsoft.com/office/drawing/2014/main" id="{D4588C97-4D02-457C-B247-F1BD62D4C287}"/>
                </a:ext>
              </a:extLst>
            </p:cNvPr>
            <p:cNvSpPr/>
            <p:nvPr/>
          </p:nvSpPr>
          <p:spPr>
            <a:xfrm>
              <a:off x="4843606" y="5207092"/>
              <a:ext cx="3112770" cy="783730"/>
            </a:xfrm>
            <a:custGeom>
              <a:avLst/>
              <a:gdLst>
                <a:gd name="connsiteX0" fmla="*/ 0 w 3112770"/>
                <a:gd name="connsiteY0" fmla="*/ 424838 h 783730"/>
                <a:gd name="connsiteX1" fmla="*/ 68580 w 3112770"/>
                <a:gd name="connsiteY1" fmla="*/ 428648 h 783730"/>
                <a:gd name="connsiteX2" fmla="*/ 123825 w 3112770"/>
                <a:gd name="connsiteY2" fmla="*/ 440078 h 783730"/>
                <a:gd name="connsiteX3" fmla="*/ 177165 w 3112770"/>
                <a:gd name="connsiteY3" fmla="*/ 422933 h 783730"/>
                <a:gd name="connsiteX4" fmla="*/ 243840 w 3112770"/>
                <a:gd name="connsiteY4" fmla="*/ 443888 h 783730"/>
                <a:gd name="connsiteX5" fmla="*/ 302895 w 3112770"/>
                <a:gd name="connsiteY5" fmla="*/ 422933 h 783730"/>
                <a:gd name="connsiteX6" fmla="*/ 360045 w 3112770"/>
                <a:gd name="connsiteY6" fmla="*/ 441983 h 783730"/>
                <a:gd name="connsiteX7" fmla="*/ 417195 w 3112770"/>
                <a:gd name="connsiteY7" fmla="*/ 417218 h 783730"/>
                <a:gd name="connsiteX8" fmla="*/ 474345 w 3112770"/>
                <a:gd name="connsiteY8" fmla="*/ 441983 h 783730"/>
                <a:gd name="connsiteX9" fmla="*/ 529590 w 3112770"/>
                <a:gd name="connsiteY9" fmla="*/ 409598 h 783730"/>
                <a:gd name="connsiteX10" fmla="*/ 579120 w 3112770"/>
                <a:gd name="connsiteY10" fmla="*/ 457223 h 783730"/>
                <a:gd name="connsiteX11" fmla="*/ 634365 w 3112770"/>
                <a:gd name="connsiteY11" fmla="*/ 403883 h 783730"/>
                <a:gd name="connsiteX12" fmla="*/ 701040 w 3112770"/>
                <a:gd name="connsiteY12" fmla="*/ 462938 h 783730"/>
                <a:gd name="connsiteX13" fmla="*/ 748665 w 3112770"/>
                <a:gd name="connsiteY13" fmla="*/ 394358 h 783730"/>
                <a:gd name="connsiteX14" fmla="*/ 813435 w 3112770"/>
                <a:gd name="connsiteY14" fmla="*/ 474368 h 783730"/>
                <a:gd name="connsiteX15" fmla="*/ 838200 w 3112770"/>
                <a:gd name="connsiteY15" fmla="*/ 424838 h 783730"/>
                <a:gd name="connsiteX16" fmla="*/ 866775 w 3112770"/>
                <a:gd name="connsiteY16" fmla="*/ 375308 h 783730"/>
                <a:gd name="connsiteX17" fmla="*/ 899160 w 3112770"/>
                <a:gd name="connsiteY17" fmla="*/ 441983 h 783730"/>
                <a:gd name="connsiteX18" fmla="*/ 929640 w 3112770"/>
                <a:gd name="connsiteY18" fmla="*/ 495323 h 783730"/>
                <a:gd name="connsiteX19" fmla="*/ 954405 w 3112770"/>
                <a:gd name="connsiteY19" fmla="*/ 424838 h 783730"/>
                <a:gd name="connsiteX20" fmla="*/ 979170 w 3112770"/>
                <a:gd name="connsiteY20" fmla="*/ 360068 h 783730"/>
                <a:gd name="connsiteX21" fmla="*/ 1011555 w 3112770"/>
                <a:gd name="connsiteY21" fmla="*/ 436268 h 783730"/>
                <a:gd name="connsiteX22" fmla="*/ 1043940 w 3112770"/>
                <a:gd name="connsiteY22" fmla="*/ 514373 h 783730"/>
                <a:gd name="connsiteX23" fmla="*/ 1068705 w 3112770"/>
                <a:gd name="connsiteY23" fmla="*/ 409598 h 783730"/>
                <a:gd name="connsiteX24" fmla="*/ 1097280 w 3112770"/>
                <a:gd name="connsiteY24" fmla="*/ 323873 h 783730"/>
                <a:gd name="connsiteX25" fmla="*/ 1125855 w 3112770"/>
                <a:gd name="connsiteY25" fmla="*/ 455318 h 783730"/>
                <a:gd name="connsiteX26" fmla="*/ 1154430 w 3112770"/>
                <a:gd name="connsiteY26" fmla="*/ 552473 h 783730"/>
                <a:gd name="connsiteX27" fmla="*/ 1186815 w 3112770"/>
                <a:gd name="connsiteY27" fmla="*/ 411503 h 783730"/>
                <a:gd name="connsiteX28" fmla="*/ 1211580 w 3112770"/>
                <a:gd name="connsiteY28" fmla="*/ 289583 h 783730"/>
                <a:gd name="connsiteX29" fmla="*/ 1240155 w 3112770"/>
                <a:gd name="connsiteY29" fmla="*/ 451508 h 783730"/>
                <a:gd name="connsiteX30" fmla="*/ 1264920 w 3112770"/>
                <a:gd name="connsiteY30" fmla="*/ 605813 h 783730"/>
                <a:gd name="connsiteX31" fmla="*/ 1299210 w 3112770"/>
                <a:gd name="connsiteY31" fmla="*/ 405788 h 783730"/>
                <a:gd name="connsiteX32" fmla="*/ 1320165 w 3112770"/>
                <a:gd name="connsiteY32" fmla="*/ 224813 h 783730"/>
                <a:gd name="connsiteX33" fmla="*/ 1348740 w 3112770"/>
                <a:gd name="connsiteY33" fmla="*/ 386738 h 783730"/>
                <a:gd name="connsiteX34" fmla="*/ 1367790 w 3112770"/>
                <a:gd name="connsiteY34" fmla="*/ 594383 h 783730"/>
                <a:gd name="connsiteX35" fmla="*/ 1383030 w 3112770"/>
                <a:gd name="connsiteY35" fmla="*/ 662963 h 783730"/>
                <a:gd name="connsiteX36" fmla="*/ 1403985 w 3112770"/>
                <a:gd name="connsiteY36" fmla="*/ 581048 h 783730"/>
                <a:gd name="connsiteX37" fmla="*/ 1421130 w 3112770"/>
                <a:gd name="connsiteY37" fmla="*/ 262913 h 783730"/>
                <a:gd name="connsiteX38" fmla="*/ 1442085 w 3112770"/>
                <a:gd name="connsiteY38" fmla="*/ 137183 h 783730"/>
                <a:gd name="connsiteX39" fmla="*/ 1459230 w 3112770"/>
                <a:gd name="connsiteY39" fmla="*/ 337208 h 783730"/>
                <a:gd name="connsiteX40" fmla="*/ 1478280 w 3112770"/>
                <a:gd name="connsiteY40" fmla="*/ 596288 h 783730"/>
                <a:gd name="connsiteX41" fmla="*/ 1495425 w 3112770"/>
                <a:gd name="connsiteY41" fmla="*/ 781073 h 783730"/>
                <a:gd name="connsiteX42" fmla="*/ 1529715 w 3112770"/>
                <a:gd name="connsiteY42" fmla="*/ 457223 h 783730"/>
                <a:gd name="connsiteX43" fmla="*/ 1539240 w 3112770"/>
                <a:gd name="connsiteY43" fmla="*/ 150518 h 783730"/>
                <a:gd name="connsiteX44" fmla="*/ 1560195 w 3112770"/>
                <a:gd name="connsiteY44" fmla="*/ 1928 h 783730"/>
                <a:gd name="connsiteX45" fmla="*/ 1588770 w 3112770"/>
                <a:gd name="connsiteY45" fmla="*/ 247673 h 783730"/>
                <a:gd name="connsiteX46" fmla="*/ 1604010 w 3112770"/>
                <a:gd name="connsiteY46" fmla="*/ 575333 h 783730"/>
                <a:gd name="connsiteX47" fmla="*/ 1617345 w 3112770"/>
                <a:gd name="connsiteY47" fmla="*/ 777263 h 783730"/>
                <a:gd name="connsiteX48" fmla="*/ 1647825 w 3112770"/>
                <a:gd name="connsiteY48" fmla="*/ 556283 h 783730"/>
                <a:gd name="connsiteX49" fmla="*/ 1661160 w 3112770"/>
                <a:gd name="connsiteY49" fmla="*/ 234338 h 783730"/>
                <a:gd name="connsiteX50" fmla="*/ 1672590 w 3112770"/>
                <a:gd name="connsiteY50" fmla="*/ 131468 h 783730"/>
                <a:gd name="connsiteX51" fmla="*/ 1699260 w 3112770"/>
                <a:gd name="connsiteY51" fmla="*/ 327683 h 783730"/>
                <a:gd name="connsiteX52" fmla="*/ 1712595 w 3112770"/>
                <a:gd name="connsiteY52" fmla="*/ 563903 h 783730"/>
                <a:gd name="connsiteX53" fmla="*/ 1733550 w 3112770"/>
                <a:gd name="connsiteY53" fmla="*/ 664868 h 783730"/>
                <a:gd name="connsiteX54" fmla="*/ 1765935 w 3112770"/>
                <a:gd name="connsiteY54" fmla="*/ 424838 h 783730"/>
                <a:gd name="connsiteX55" fmla="*/ 1794510 w 3112770"/>
                <a:gd name="connsiteY55" fmla="*/ 215288 h 783730"/>
                <a:gd name="connsiteX56" fmla="*/ 1821180 w 3112770"/>
                <a:gd name="connsiteY56" fmla="*/ 371498 h 783730"/>
                <a:gd name="connsiteX57" fmla="*/ 1834515 w 3112770"/>
                <a:gd name="connsiteY57" fmla="*/ 531518 h 783730"/>
                <a:gd name="connsiteX58" fmla="*/ 1851660 w 3112770"/>
                <a:gd name="connsiteY58" fmla="*/ 596288 h 783730"/>
                <a:gd name="connsiteX59" fmla="*/ 1880235 w 3112770"/>
                <a:gd name="connsiteY59" fmla="*/ 440078 h 783730"/>
                <a:gd name="connsiteX60" fmla="*/ 1899285 w 3112770"/>
                <a:gd name="connsiteY60" fmla="*/ 281963 h 783730"/>
                <a:gd name="connsiteX61" fmla="*/ 1931670 w 3112770"/>
                <a:gd name="connsiteY61" fmla="*/ 430553 h 783730"/>
                <a:gd name="connsiteX62" fmla="*/ 1964055 w 3112770"/>
                <a:gd name="connsiteY62" fmla="*/ 542948 h 783730"/>
                <a:gd name="connsiteX63" fmla="*/ 1990725 w 3112770"/>
                <a:gd name="connsiteY63" fmla="*/ 441983 h 783730"/>
                <a:gd name="connsiteX64" fmla="*/ 2019300 w 3112770"/>
                <a:gd name="connsiteY64" fmla="*/ 318158 h 783730"/>
                <a:gd name="connsiteX65" fmla="*/ 2055495 w 3112770"/>
                <a:gd name="connsiteY65" fmla="*/ 455318 h 783730"/>
                <a:gd name="connsiteX66" fmla="*/ 2082165 w 3112770"/>
                <a:gd name="connsiteY66" fmla="*/ 512468 h 783730"/>
                <a:gd name="connsiteX67" fmla="*/ 2105025 w 3112770"/>
                <a:gd name="connsiteY67" fmla="*/ 432458 h 783730"/>
                <a:gd name="connsiteX68" fmla="*/ 2133600 w 3112770"/>
                <a:gd name="connsiteY68" fmla="*/ 341018 h 783730"/>
                <a:gd name="connsiteX69" fmla="*/ 2167890 w 3112770"/>
                <a:gd name="connsiteY69" fmla="*/ 428648 h 783730"/>
                <a:gd name="connsiteX70" fmla="*/ 2192655 w 3112770"/>
                <a:gd name="connsiteY70" fmla="*/ 489608 h 783730"/>
                <a:gd name="connsiteX71" fmla="*/ 2219325 w 3112770"/>
                <a:gd name="connsiteY71" fmla="*/ 428648 h 783730"/>
                <a:gd name="connsiteX72" fmla="*/ 2249805 w 3112770"/>
                <a:gd name="connsiteY72" fmla="*/ 367688 h 783730"/>
                <a:gd name="connsiteX73" fmla="*/ 2276475 w 3112770"/>
                <a:gd name="connsiteY73" fmla="*/ 417218 h 783730"/>
                <a:gd name="connsiteX74" fmla="*/ 2306955 w 3112770"/>
                <a:gd name="connsiteY74" fmla="*/ 472463 h 783730"/>
                <a:gd name="connsiteX75" fmla="*/ 2331720 w 3112770"/>
                <a:gd name="connsiteY75" fmla="*/ 436268 h 783730"/>
                <a:gd name="connsiteX76" fmla="*/ 2367915 w 3112770"/>
                <a:gd name="connsiteY76" fmla="*/ 396263 h 783730"/>
                <a:gd name="connsiteX77" fmla="*/ 2396490 w 3112770"/>
                <a:gd name="connsiteY77" fmla="*/ 426743 h 783730"/>
                <a:gd name="connsiteX78" fmla="*/ 2425065 w 3112770"/>
                <a:gd name="connsiteY78" fmla="*/ 459128 h 783730"/>
                <a:gd name="connsiteX79" fmla="*/ 2449830 w 3112770"/>
                <a:gd name="connsiteY79" fmla="*/ 432458 h 783730"/>
                <a:gd name="connsiteX80" fmla="*/ 2480310 w 3112770"/>
                <a:gd name="connsiteY80" fmla="*/ 400073 h 783730"/>
                <a:gd name="connsiteX81" fmla="*/ 2537460 w 3112770"/>
                <a:gd name="connsiteY81" fmla="*/ 447698 h 783730"/>
                <a:gd name="connsiteX82" fmla="*/ 2588895 w 3112770"/>
                <a:gd name="connsiteY82" fmla="*/ 400073 h 783730"/>
                <a:gd name="connsiteX83" fmla="*/ 2649855 w 3112770"/>
                <a:gd name="connsiteY83" fmla="*/ 443888 h 783730"/>
                <a:gd name="connsiteX84" fmla="*/ 2701290 w 3112770"/>
                <a:gd name="connsiteY84" fmla="*/ 403883 h 783730"/>
                <a:gd name="connsiteX85" fmla="*/ 2758440 w 3112770"/>
                <a:gd name="connsiteY85" fmla="*/ 441983 h 783730"/>
                <a:gd name="connsiteX86" fmla="*/ 2806065 w 3112770"/>
                <a:gd name="connsiteY86" fmla="*/ 417218 h 783730"/>
                <a:gd name="connsiteX87" fmla="*/ 2868930 w 3112770"/>
                <a:gd name="connsiteY87" fmla="*/ 434363 h 783730"/>
                <a:gd name="connsiteX88" fmla="*/ 2924175 w 3112770"/>
                <a:gd name="connsiteY88" fmla="*/ 419123 h 783730"/>
                <a:gd name="connsiteX89" fmla="*/ 2992755 w 3112770"/>
                <a:gd name="connsiteY89" fmla="*/ 432458 h 783730"/>
                <a:gd name="connsiteX90" fmla="*/ 3046095 w 3112770"/>
                <a:gd name="connsiteY90" fmla="*/ 417218 h 783730"/>
                <a:gd name="connsiteX91" fmla="*/ 3112770 w 3112770"/>
                <a:gd name="connsiteY91" fmla="*/ 426743 h 78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3112770" h="783730">
                  <a:moveTo>
                    <a:pt x="0" y="424838"/>
                  </a:moveTo>
                  <a:cubicBezTo>
                    <a:pt x="23971" y="425473"/>
                    <a:pt x="47942" y="426108"/>
                    <a:pt x="68580" y="428648"/>
                  </a:cubicBezTo>
                  <a:cubicBezTo>
                    <a:pt x="89218" y="431188"/>
                    <a:pt x="105728" y="441030"/>
                    <a:pt x="123825" y="440078"/>
                  </a:cubicBezTo>
                  <a:cubicBezTo>
                    <a:pt x="141922" y="439126"/>
                    <a:pt x="157163" y="422298"/>
                    <a:pt x="177165" y="422933"/>
                  </a:cubicBezTo>
                  <a:cubicBezTo>
                    <a:pt x="197167" y="423568"/>
                    <a:pt x="222885" y="443888"/>
                    <a:pt x="243840" y="443888"/>
                  </a:cubicBezTo>
                  <a:cubicBezTo>
                    <a:pt x="264795" y="443888"/>
                    <a:pt x="283528" y="423250"/>
                    <a:pt x="302895" y="422933"/>
                  </a:cubicBezTo>
                  <a:cubicBezTo>
                    <a:pt x="322262" y="422616"/>
                    <a:pt x="340995" y="442935"/>
                    <a:pt x="360045" y="441983"/>
                  </a:cubicBezTo>
                  <a:cubicBezTo>
                    <a:pt x="379095" y="441031"/>
                    <a:pt x="398145" y="417218"/>
                    <a:pt x="417195" y="417218"/>
                  </a:cubicBezTo>
                  <a:cubicBezTo>
                    <a:pt x="436245" y="417218"/>
                    <a:pt x="455613" y="443253"/>
                    <a:pt x="474345" y="441983"/>
                  </a:cubicBezTo>
                  <a:cubicBezTo>
                    <a:pt x="493077" y="440713"/>
                    <a:pt x="512127" y="407058"/>
                    <a:pt x="529590" y="409598"/>
                  </a:cubicBezTo>
                  <a:cubicBezTo>
                    <a:pt x="547053" y="412138"/>
                    <a:pt x="561658" y="458176"/>
                    <a:pt x="579120" y="457223"/>
                  </a:cubicBezTo>
                  <a:cubicBezTo>
                    <a:pt x="596583" y="456271"/>
                    <a:pt x="614045" y="402930"/>
                    <a:pt x="634365" y="403883"/>
                  </a:cubicBezTo>
                  <a:cubicBezTo>
                    <a:pt x="654685" y="404836"/>
                    <a:pt x="681990" y="464525"/>
                    <a:pt x="701040" y="462938"/>
                  </a:cubicBezTo>
                  <a:cubicBezTo>
                    <a:pt x="720090" y="461351"/>
                    <a:pt x="729933" y="392453"/>
                    <a:pt x="748665" y="394358"/>
                  </a:cubicBezTo>
                  <a:cubicBezTo>
                    <a:pt x="767397" y="396263"/>
                    <a:pt x="798513" y="469288"/>
                    <a:pt x="813435" y="474368"/>
                  </a:cubicBezTo>
                  <a:cubicBezTo>
                    <a:pt x="828358" y="479448"/>
                    <a:pt x="829310" y="441348"/>
                    <a:pt x="838200" y="424838"/>
                  </a:cubicBezTo>
                  <a:cubicBezTo>
                    <a:pt x="847090" y="408328"/>
                    <a:pt x="856615" y="372451"/>
                    <a:pt x="866775" y="375308"/>
                  </a:cubicBezTo>
                  <a:cubicBezTo>
                    <a:pt x="876935" y="378165"/>
                    <a:pt x="888683" y="421980"/>
                    <a:pt x="899160" y="441983"/>
                  </a:cubicBezTo>
                  <a:cubicBezTo>
                    <a:pt x="909638" y="461986"/>
                    <a:pt x="920432" y="498181"/>
                    <a:pt x="929640" y="495323"/>
                  </a:cubicBezTo>
                  <a:cubicBezTo>
                    <a:pt x="938848" y="492465"/>
                    <a:pt x="946150" y="447380"/>
                    <a:pt x="954405" y="424838"/>
                  </a:cubicBezTo>
                  <a:cubicBezTo>
                    <a:pt x="962660" y="402296"/>
                    <a:pt x="969645" y="358163"/>
                    <a:pt x="979170" y="360068"/>
                  </a:cubicBezTo>
                  <a:cubicBezTo>
                    <a:pt x="988695" y="361973"/>
                    <a:pt x="1000760" y="410551"/>
                    <a:pt x="1011555" y="436268"/>
                  </a:cubicBezTo>
                  <a:cubicBezTo>
                    <a:pt x="1022350" y="461985"/>
                    <a:pt x="1034415" y="518818"/>
                    <a:pt x="1043940" y="514373"/>
                  </a:cubicBezTo>
                  <a:cubicBezTo>
                    <a:pt x="1053465" y="509928"/>
                    <a:pt x="1059815" y="441348"/>
                    <a:pt x="1068705" y="409598"/>
                  </a:cubicBezTo>
                  <a:cubicBezTo>
                    <a:pt x="1077595" y="377848"/>
                    <a:pt x="1087755" y="316253"/>
                    <a:pt x="1097280" y="323873"/>
                  </a:cubicBezTo>
                  <a:cubicBezTo>
                    <a:pt x="1106805" y="331493"/>
                    <a:pt x="1116330" y="417218"/>
                    <a:pt x="1125855" y="455318"/>
                  </a:cubicBezTo>
                  <a:cubicBezTo>
                    <a:pt x="1135380" y="493418"/>
                    <a:pt x="1144270" y="559775"/>
                    <a:pt x="1154430" y="552473"/>
                  </a:cubicBezTo>
                  <a:cubicBezTo>
                    <a:pt x="1164590" y="545171"/>
                    <a:pt x="1177290" y="455318"/>
                    <a:pt x="1186815" y="411503"/>
                  </a:cubicBezTo>
                  <a:cubicBezTo>
                    <a:pt x="1196340" y="367688"/>
                    <a:pt x="1202690" y="282915"/>
                    <a:pt x="1211580" y="289583"/>
                  </a:cubicBezTo>
                  <a:cubicBezTo>
                    <a:pt x="1220470" y="296250"/>
                    <a:pt x="1231265" y="398803"/>
                    <a:pt x="1240155" y="451508"/>
                  </a:cubicBezTo>
                  <a:cubicBezTo>
                    <a:pt x="1249045" y="504213"/>
                    <a:pt x="1255078" y="613433"/>
                    <a:pt x="1264920" y="605813"/>
                  </a:cubicBezTo>
                  <a:cubicBezTo>
                    <a:pt x="1274762" y="598193"/>
                    <a:pt x="1290003" y="469288"/>
                    <a:pt x="1299210" y="405788"/>
                  </a:cubicBezTo>
                  <a:cubicBezTo>
                    <a:pt x="1308417" y="342288"/>
                    <a:pt x="1311910" y="227988"/>
                    <a:pt x="1320165" y="224813"/>
                  </a:cubicBezTo>
                  <a:cubicBezTo>
                    <a:pt x="1328420" y="221638"/>
                    <a:pt x="1340803" y="325143"/>
                    <a:pt x="1348740" y="386738"/>
                  </a:cubicBezTo>
                  <a:cubicBezTo>
                    <a:pt x="1356677" y="448333"/>
                    <a:pt x="1362075" y="548346"/>
                    <a:pt x="1367790" y="594383"/>
                  </a:cubicBezTo>
                  <a:cubicBezTo>
                    <a:pt x="1373505" y="640421"/>
                    <a:pt x="1376997" y="665186"/>
                    <a:pt x="1383030" y="662963"/>
                  </a:cubicBezTo>
                  <a:cubicBezTo>
                    <a:pt x="1389063" y="660740"/>
                    <a:pt x="1397635" y="647723"/>
                    <a:pt x="1403985" y="581048"/>
                  </a:cubicBezTo>
                  <a:cubicBezTo>
                    <a:pt x="1410335" y="514373"/>
                    <a:pt x="1414780" y="336890"/>
                    <a:pt x="1421130" y="262913"/>
                  </a:cubicBezTo>
                  <a:cubicBezTo>
                    <a:pt x="1427480" y="188936"/>
                    <a:pt x="1435735" y="124801"/>
                    <a:pt x="1442085" y="137183"/>
                  </a:cubicBezTo>
                  <a:cubicBezTo>
                    <a:pt x="1448435" y="149565"/>
                    <a:pt x="1453198" y="260691"/>
                    <a:pt x="1459230" y="337208"/>
                  </a:cubicBezTo>
                  <a:cubicBezTo>
                    <a:pt x="1465262" y="413725"/>
                    <a:pt x="1472247" y="522310"/>
                    <a:pt x="1478280" y="596288"/>
                  </a:cubicBezTo>
                  <a:cubicBezTo>
                    <a:pt x="1484313" y="670266"/>
                    <a:pt x="1486853" y="804250"/>
                    <a:pt x="1495425" y="781073"/>
                  </a:cubicBezTo>
                  <a:cubicBezTo>
                    <a:pt x="1503997" y="757896"/>
                    <a:pt x="1522413" y="562316"/>
                    <a:pt x="1529715" y="457223"/>
                  </a:cubicBezTo>
                  <a:cubicBezTo>
                    <a:pt x="1537018" y="352130"/>
                    <a:pt x="1534160" y="226400"/>
                    <a:pt x="1539240" y="150518"/>
                  </a:cubicBezTo>
                  <a:cubicBezTo>
                    <a:pt x="1544320" y="74635"/>
                    <a:pt x="1551940" y="-14264"/>
                    <a:pt x="1560195" y="1928"/>
                  </a:cubicBezTo>
                  <a:cubicBezTo>
                    <a:pt x="1568450" y="18120"/>
                    <a:pt x="1581468" y="152106"/>
                    <a:pt x="1588770" y="247673"/>
                  </a:cubicBezTo>
                  <a:cubicBezTo>
                    <a:pt x="1596072" y="343240"/>
                    <a:pt x="1599248" y="487068"/>
                    <a:pt x="1604010" y="575333"/>
                  </a:cubicBezTo>
                  <a:cubicBezTo>
                    <a:pt x="1608773" y="663598"/>
                    <a:pt x="1610043" y="780438"/>
                    <a:pt x="1617345" y="777263"/>
                  </a:cubicBezTo>
                  <a:cubicBezTo>
                    <a:pt x="1624648" y="774088"/>
                    <a:pt x="1640522" y="646771"/>
                    <a:pt x="1647825" y="556283"/>
                  </a:cubicBezTo>
                  <a:cubicBezTo>
                    <a:pt x="1655128" y="465795"/>
                    <a:pt x="1657033" y="305140"/>
                    <a:pt x="1661160" y="234338"/>
                  </a:cubicBezTo>
                  <a:cubicBezTo>
                    <a:pt x="1665287" y="163536"/>
                    <a:pt x="1666240" y="115911"/>
                    <a:pt x="1672590" y="131468"/>
                  </a:cubicBezTo>
                  <a:cubicBezTo>
                    <a:pt x="1678940" y="147025"/>
                    <a:pt x="1692593" y="255610"/>
                    <a:pt x="1699260" y="327683"/>
                  </a:cubicBezTo>
                  <a:cubicBezTo>
                    <a:pt x="1705928" y="399755"/>
                    <a:pt x="1706880" y="507706"/>
                    <a:pt x="1712595" y="563903"/>
                  </a:cubicBezTo>
                  <a:cubicBezTo>
                    <a:pt x="1718310" y="620100"/>
                    <a:pt x="1724660" y="688046"/>
                    <a:pt x="1733550" y="664868"/>
                  </a:cubicBezTo>
                  <a:cubicBezTo>
                    <a:pt x="1742440" y="641690"/>
                    <a:pt x="1755775" y="499768"/>
                    <a:pt x="1765935" y="424838"/>
                  </a:cubicBezTo>
                  <a:cubicBezTo>
                    <a:pt x="1776095" y="349908"/>
                    <a:pt x="1785302" y="224178"/>
                    <a:pt x="1794510" y="215288"/>
                  </a:cubicBezTo>
                  <a:cubicBezTo>
                    <a:pt x="1803718" y="206398"/>
                    <a:pt x="1814512" y="318793"/>
                    <a:pt x="1821180" y="371498"/>
                  </a:cubicBezTo>
                  <a:cubicBezTo>
                    <a:pt x="1827848" y="424203"/>
                    <a:pt x="1829435" y="494053"/>
                    <a:pt x="1834515" y="531518"/>
                  </a:cubicBezTo>
                  <a:cubicBezTo>
                    <a:pt x="1839595" y="568983"/>
                    <a:pt x="1844040" y="611528"/>
                    <a:pt x="1851660" y="596288"/>
                  </a:cubicBezTo>
                  <a:cubicBezTo>
                    <a:pt x="1859280" y="581048"/>
                    <a:pt x="1872298" y="492465"/>
                    <a:pt x="1880235" y="440078"/>
                  </a:cubicBezTo>
                  <a:cubicBezTo>
                    <a:pt x="1888172" y="387691"/>
                    <a:pt x="1890713" y="283550"/>
                    <a:pt x="1899285" y="281963"/>
                  </a:cubicBezTo>
                  <a:cubicBezTo>
                    <a:pt x="1907857" y="280376"/>
                    <a:pt x="1920875" y="387056"/>
                    <a:pt x="1931670" y="430553"/>
                  </a:cubicBezTo>
                  <a:cubicBezTo>
                    <a:pt x="1942465" y="474050"/>
                    <a:pt x="1954212" y="541043"/>
                    <a:pt x="1964055" y="542948"/>
                  </a:cubicBezTo>
                  <a:cubicBezTo>
                    <a:pt x="1973898" y="544853"/>
                    <a:pt x="1981518" y="479448"/>
                    <a:pt x="1990725" y="441983"/>
                  </a:cubicBezTo>
                  <a:cubicBezTo>
                    <a:pt x="1999932" y="404518"/>
                    <a:pt x="2008505" y="315935"/>
                    <a:pt x="2019300" y="318158"/>
                  </a:cubicBezTo>
                  <a:cubicBezTo>
                    <a:pt x="2030095" y="320380"/>
                    <a:pt x="2045018" y="422933"/>
                    <a:pt x="2055495" y="455318"/>
                  </a:cubicBezTo>
                  <a:cubicBezTo>
                    <a:pt x="2065972" y="487703"/>
                    <a:pt x="2073910" y="516278"/>
                    <a:pt x="2082165" y="512468"/>
                  </a:cubicBezTo>
                  <a:cubicBezTo>
                    <a:pt x="2090420" y="508658"/>
                    <a:pt x="2096453" y="461033"/>
                    <a:pt x="2105025" y="432458"/>
                  </a:cubicBezTo>
                  <a:cubicBezTo>
                    <a:pt x="2113597" y="403883"/>
                    <a:pt x="2123123" y="341653"/>
                    <a:pt x="2133600" y="341018"/>
                  </a:cubicBezTo>
                  <a:cubicBezTo>
                    <a:pt x="2144077" y="340383"/>
                    <a:pt x="2158048" y="403883"/>
                    <a:pt x="2167890" y="428648"/>
                  </a:cubicBezTo>
                  <a:cubicBezTo>
                    <a:pt x="2177732" y="453413"/>
                    <a:pt x="2184083" y="489608"/>
                    <a:pt x="2192655" y="489608"/>
                  </a:cubicBezTo>
                  <a:cubicBezTo>
                    <a:pt x="2201227" y="489608"/>
                    <a:pt x="2209800" y="448968"/>
                    <a:pt x="2219325" y="428648"/>
                  </a:cubicBezTo>
                  <a:cubicBezTo>
                    <a:pt x="2228850" y="408328"/>
                    <a:pt x="2240280" y="369593"/>
                    <a:pt x="2249805" y="367688"/>
                  </a:cubicBezTo>
                  <a:cubicBezTo>
                    <a:pt x="2259330" y="365783"/>
                    <a:pt x="2266950" y="399755"/>
                    <a:pt x="2276475" y="417218"/>
                  </a:cubicBezTo>
                  <a:cubicBezTo>
                    <a:pt x="2286000" y="434681"/>
                    <a:pt x="2297748" y="469288"/>
                    <a:pt x="2306955" y="472463"/>
                  </a:cubicBezTo>
                  <a:cubicBezTo>
                    <a:pt x="2316163" y="475638"/>
                    <a:pt x="2321560" y="448968"/>
                    <a:pt x="2331720" y="436268"/>
                  </a:cubicBezTo>
                  <a:cubicBezTo>
                    <a:pt x="2341880" y="423568"/>
                    <a:pt x="2357120" y="397850"/>
                    <a:pt x="2367915" y="396263"/>
                  </a:cubicBezTo>
                  <a:cubicBezTo>
                    <a:pt x="2378710" y="394676"/>
                    <a:pt x="2386965" y="416265"/>
                    <a:pt x="2396490" y="426743"/>
                  </a:cubicBezTo>
                  <a:cubicBezTo>
                    <a:pt x="2406015" y="437221"/>
                    <a:pt x="2416175" y="458176"/>
                    <a:pt x="2425065" y="459128"/>
                  </a:cubicBezTo>
                  <a:cubicBezTo>
                    <a:pt x="2433955" y="460081"/>
                    <a:pt x="2449830" y="432458"/>
                    <a:pt x="2449830" y="432458"/>
                  </a:cubicBezTo>
                  <a:cubicBezTo>
                    <a:pt x="2459037" y="422616"/>
                    <a:pt x="2465705" y="397533"/>
                    <a:pt x="2480310" y="400073"/>
                  </a:cubicBezTo>
                  <a:cubicBezTo>
                    <a:pt x="2494915" y="402613"/>
                    <a:pt x="2519363" y="447698"/>
                    <a:pt x="2537460" y="447698"/>
                  </a:cubicBezTo>
                  <a:cubicBezTo>
                    <a:pt x="2555557" y="447698"/>
                    <a:pt x="2570163" y="400708"/>
                    <a:pt x="2588895" y="400073"/>
                  </a:cubicBezTo>
                  <a:cubicBezTo>
                    <a:pt x="2607627" y="399438"/>
                    <a:pt x="2631123" y="443253"/>
                    <a:pt x="2649855" y="443888"/>
                  </a:cubicBezTo>
                  <a:cubicBezTo>
                    <a:pt x="2668587" y="444523"/>
                    <a:pt x="2683193" y="404200"/>
                    <a:pt x="2701290" y="403883"/>
                  </a:cubicBezTo>
                  <a:cubicBezTo>
                    <a:pt x="2719387" y="403566"/>
                    <a:pt x="2740977" y="439760"/>
                    <a:pt x="2758440" y="441983"/>
                  </a:cubicBezTo>
                  <a:cubicBezTo>
                    <a:pt x="2775903" y="444206"/>
                    <a:pt x="2787650" y="418488"/>
                    <a:pt x="2806065" y="417218"/>
                  </a:cubicBezTo>
                  <a:cubicBezTo>
                    <a:pt x="2824480" y="415948"/>
                    <a:pt x="2849245" y="434046"/>
                    <a:pt x="2868930" y="434363"/>
                  </a:cubicBezTo>
                  <a:cubicBezTo>
                    <a:pt x="2888615" y="434680"/>
                    <a:pt x="2903538" y="419440"/>
                    <a:pt x="2924175" y="419123"/>
                  </a:cubicBezTo>
                  <a:cubicBezTo>
                    <a:pt x="2944812" y="418806"/>
                    <a:pt x="2972435" y="432775"/>
                    <a:pt x="2992755" y="432458"/>
                  </a:cubicBezTo>
                  <a:cubicBezTo>
                    <a:pt x="3013075" y="432141"/>
                    <a:pt x="3026093" y="418170"/>
                    <a:pt x="3046095" y="417218"/>
                  </a:cubicBezTo>
                  <a:cubicBezTo>
                    <a:pt x="3066097" y="416266"/>
                    <a:pt x="3089433" y="421504"/>
                    <a:pt x="3112770" y="42674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7" name="Groupe 156">
              <a:extLst>
                <a:ext uri="{FF2B5EF4-FFF2-40B4-BE49-F238E27FC236}">
                  <a16:creationId xmlns:a16="http://schemas.microsoft.com/office/drawing/2014/main" id="{67B0357A-B106-4E64-90E1-284A0494AD78}"/>
                </a:ext>
              </a:extLst>
            </p:cNvPr>
            <p:cNvGrpSpPr/>
            <p:nvPr/>
          </p:nvGrpSpPr>
          <p:grpSpPr>
            <a:xfrm>
              <a:off x="3347419" y="891162"/>
              <a:ext cx="1507447" cy="1085644"/>
              <a:chOff x="3350303" y="891746"/>
              <a:chExt cx="1507447" cy="1085644"/>
            </a:xfrm>
          </p:grpSpPr>
          <p:sp>
            <p:nvSpPr>
              <p:cNvPr id="158" name="Forme libre 100">
                <a:extLst>
                  <a:ext uri="{FF2B5EF4-FFF2-40B4-BE49-F238E27FC236}">
                    <a16:creationId xmlns:a16="http://schemas.microsoft.com/office/drawing/2014/main" id="{322F6FFE-FE25-431A-AA99-E406A2FC7E1B}"/>
                  </a:ext>
                </a:extLst>
              </p:cNvPr>
              <p:cNvSpPr/>
              <p:nvPr/>
            </p:nvSpPr>
            <p:spPr>
              <a:xfrm>
                <a:off x="3350303" y="891746"/>
                <a:ext cx="775927" cy="543374"/>
              </a:xfrm>
              <a:custGeom>
                <a:avLst/>
                <a:gdLst>
                  <a:gd name="connsiteX0" fmla="*/ 0 w 491490"/>
                  <a:gd name="connsiteY0" fmla="*/ 339090 h 340995"/>
                  <a:gd name="connsiteX1" fmla="*/ 89535 w 491490"/>
                  <a:gd name="connsiteY1" fmla="*/ 0 h 340995"/>
                  <a:gd name="connsiteX2" fmla="*/ 415290 w 491490"/>
                  <a:gd name="connsiteY2" fmla="*/ 3810 h 340995"/>
                  <a:gd name="connsiteX3" fmla="*/ 491490 w 491490"/>
                  <a:gd name="connsiteY3" fmla="*/ 340995 h 340995"/>
                  <a:gd name="connsiteX4" fmla="*/ 0 w 491490"/>
                  <a:gd name="connsiteY4" fmla="*/ 339090 h 340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1490" h="340995">
                    <a:moveTo>
                      <a:pt x="0" y="339090"/>
                    </a:moveTo>
                    <a:lnTo>
                      <a:pt x="89535" y="0"/>
                    </a:lnTo>
                    <a:lnTo>
                      <a:pt x="415290" y="3810"/>
                    </a:lnTo>
                    <a:lnTo>
                      <a:pt x="491490" y="340995"/>
                    </a:lnTo>
                    <a:lnTo>
                      <a:pt x="0" y="33909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" name="Forme libre 101">
                <a:extLst>
                  <a:ext uri="{FF2B5EF4-FFF2-40B4-BE49-F238E27FC236}">
                    <a16:creationId xmlns:a16="http://schemas.microsoft.com/office/drawing/2014/main" id="{C46AD7AB-4528-41E2-B34E-D1525651A574}"/>
                  </a:ext>
                </a:extLst>
              </p:cNvPr>
              <p:cNvSpPr/>
              <p:nvPr/>
            </p:nvSpPr>
            <p:spPr>
              <a:xfrm>
                <a:off x="4126230" y="1417320"/>
                <a:ext cx="731520" cy="560070"/>
              </a:xfrm>
              <a:custGeom>
                <a:avLst/>
                <a:gdLst>
                  <a:gd name="connsiteX0" fmla="*/ 0 w 731520"/>
                  <a:gd name="connsiteY0" fmla="*/ 11430 h 560070"/>
                  <a:gd name="connsiteX1" fmla="*/ 133350 w 731520"/>
                  <a:gd name="connsiteY1" fmla="*/ 560070 h 560070"/>
                  <a:gd name="connsiteX2" fmla="*/ 731520 w 731520"/>
                  <a:gd name="connsiteY2" fmla="*/ 560070 h 560070"/>
                  <a:gd name="connsiteX3" fmla="*/ 720090 w 731520"/>
                  <a:gd name="connsiteY3" fmla="*/ 0 h 560070"/>
                  <a:gd name="connsiteX4" fmla="*/ 0 w 731520"/>
                  <a:gd name="connsiteY4" fmla="*/ 11430 h 560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1520" h="560070">
                    <a:moveTo>
                      <a:pt x="0" y="11430"/>
                    </a:moveTo>
                    <a:lnTo>
                      <a:pt x="133350" y="560070"/>
                    </a:lnTo>
                    <a:lnTo>
                      <a:pt x="731520" y="560070"/>
                    </a:lnTo>
                    <a:lnTo>
                      <a:pt x="720090" y="0"/>
                    </a:lnTo>
                    <a:lnTo>
                      <a:pt x="0" y="1143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71" name="Groupe 170">
            <a:extLst>
              <a:ext uri="{FF2B5EF4-FFF2-40B4-BE49-F238E27FC236}">
                <a16:creationId xmlns:a16="http://schemas.microsoft.com/office/drawing/2014/main" id="{67308684-1EE3-4769-B2BF-61966227B411}"/>
              </a:ext>
            </a:extLst>
          </p:cNvPr>
          <p:cNvGrpSpPr/>
          <p:nvPr/>
        </p:nvGrpSpPr>
        <p:grpSpPr>
          <a:xfrm>
            <a:off x="3885413" y="1193174"/>
            <a:ext cx="5172259" cy="3059324"/>
            <a:chOff x="3347419" y="890254"/>
            <a:chExt cx="5172259" cy="3059324"/>
          </a:xfrm>
        </p:grpSpPr>
        <p:grpSp>
          <p:nvGrpSpPr>
            <p:cNvPr id="172" name="Groupe 171">
              <a:extLst>
                <a:ext uri="{FF2B5EF4-FFF2-40B4-BE49-F238E27FC236}">
                  <a16:creationId xmlns:a16="http://schemas.microsoft.com/office/drawing/2014/main" id="{9450F5AE-4856-4C8A-BB03-4CC26EEC6CB5}"/>
                </a:ext>
              </a:extLst>
            </p:cNvPr>
            <p:cNvGrpSpPr/>
            <p:nvPr/>
          </p:nvGrpSpPr>
          <p:grpSpPr>
            <a:xfrm>
              <a:off x="6772466" y="2268886"/>
              <a:ext cx="1747212" cy="1680692"/>
              <a:chOff x="7159594" y="1333676"/>
              <a:chExt cx="1747212" cy="1680692"/>
            </a:xfrm>
          </p:grpSpPr>
          <p:pic>
            <p:nvPicPr>
              <p:cNvPr id="176" name="Image 175">
                <a:extLst>
                  <a:ext uri="{FF2B5EF4-FFF2-40B4-BE49-F238E27FC236}">
                    <a16:creationId xmlns:a16="http://schemas.microsoft.com/office/drawing/2014/main" id="{3A170A5D-BDC3-4932-82FE-71565E0851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01" t="19239" r="18007" b="24161"/>
              <a:stretch/>
            </p:blipFill>
            <p:spPr>
              <a:xfrm>
                <a:off x="7159594" y="1689896"/>
                <a:ext cx="1410851" cy="1324472"/>
              </a:xfrm>
              <a:prstGeom prst="rect">
                <a:avLst/>
              </a:prstGeom>
            </p:spPr>
          </p:pic>
          <p:sp>
            <p:nvSpPr>
              <p:cNvPr id="177" name="Forme libre 40">
                <a:extLst>
                  <a:ext uri="{FF2B5EF4-FFF2-40B4-BE49-F238E27FC236}">
                    <a16:creationId xmlns:a16="http://schemas.microsoft.com/office/drawing/2014/main" id="{4FC84F18-9030-4E0E-84B9-303FBAC560F4}"/>
                  </a:ext>
                </a:extLst>
              </p:cNvPr>
              <p:cNvSpPr/>
              <p:nvPr/>
            </p:nvSpPr>
            <p:spPr>
              <a:xfrm>
                <a:off x="7497915" y="2592855"/>
                <a:ext cx="632460" cy="38756"/>
              </a:xfrm>
              <a:custGeom>
                <a:avLst/>
                <a:gdLst>
                  <a:gd name="connsiteX0" fmla="*/ 632460 w 632460"/>
                  <a:gd name="connsiteY0" fmla="*/ 22860 h 38756"/>
                  <a:gd name="connsiteX1" fmla="*/ 533400 w 632460"/>
                  <a:gd name="connsiteY1" fmla="*/ 38100 h 38756"/>
                  <a:gd name="connsiteX2" fmla="*/ 424815 w 632460"/>
                  <a:gd name="connsiteY2" fmla="*/ 36195 h 38756"/>
                  <a:gd name="connsiteX3" fmla="*/ 320040 w 632460"/>
                  <a:gd name="connsiteY3" fmla="*/ 34290 h 38756"/>
                  <a:gd name="connsiteX4" fmla="*/ 180975 w 632460"/>
                  <a:gd name="connsiteY4" fmla="*/ 36195 h 38756"/>
                  <a:gd name="connsiteX5" fmla="*/ 70485 w 632460"/>
                  <a:gd name="connsiteY5" fmla="*/ 22860 h 38756"/>
                  <a:gd name="connsiteX6" fmla="*/ 0 w 632460"/>
                  <a:gd name="connsiteY6" fmla="*/ 0 h 38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2460" h="38756">
                    <a:moveTo>
                      <a:pt x="632460" y="22860"/>
                    </a:moveTo>
                    <a:cubicBezTo>
                      <a:pt x="600233" y="29369"/>
                      <a:pt x="568007" y="35878"/>
                      <a:pt x="533400" y="38100"/>
                    </a:cubicBezTo>
                    <a:cubicBezTo>
                      <a:pt x="498793" y="40322"/>
                      <a:pt x="424815" y="36195"/>
                      <a:pt x="424815" y="36195"/>
                    </a:cubicBezTo>
                    <a:cubicBezTo>
                      <a:pt x="389255" y="35560"/>
                      <a:pt x="360680" y="34290"/>
                      <a:pt x="320040" y="34290"/>
                    </a:cubicBezTo>
                    <a:cubicBezTo>
                      <a:pt x="279400" y="34290"/>
                      <a:pt x="222567" y="38100"/>
                      <a:pt x="180975" y="36195"/>
                    </a:cubicBezTo>
                    <a:cubicBezTo>
                      <a:pt x="139383" y="34290"/>
                      <a:pt x="100647" y="28892"/>
                      <a:pt x="70485" y="22860"/>
                    </a:cubicBezTo>
                    <a:cubicBezTo>
                      <a:pt x="40323" y="16828"/>
                      <a:pt x="20161" y="8414"/>
                      <a:pt x="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headEnd type="non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8" name="Forme libre 41">
                <a:extLst>
                  <a:ext uri="{FF2B5EF4-FFF2-40B4-BE49-F238E27FC236}">
                    <a16:creationId xmlns:a16="http://schemas.microsoft.com/office/drawing/2014/main" id="{FFADBD40-188F-45A3-8AEE-D4C448E28D01}"/>
                  </a:ext>
                </a:extLst>
              </p:cNvPr>
              <p:cNvSpPr/>
              <p:nvPr/>
            </p:nvSpPr>
            <p:spPr>
              <a:xfrm>
                <a:off x="8204670" y="2128035"/>
                <a:ext cx="312420" cy="220980"/>
              </a:xfrm>
              <a:custGeom>
                <a:avLst/>
                <a:gdLst>
                  <a:gd name="connsiteX0" fmla="*/ 312420 w 312420"/>
                  <a:gd name="connsiteY0" fmla="*/ 220980 h 220980"/>
                  <a:gd name="connsiteX1" fmla="*/ 287655 w 312420"/>
                  <a:gd name="connsiteY1" fmla="*/ 154305 h 220980"/>
                  <a:gd name="connsiteX2" fmla="*/ 234315 w 312420"/>
                  <a:gd name="connsiteY2" fmla="*/ 102870 h 220980"/>
                  <a:gd name="connsiteX3" fmla="*/ 156210 w 312420"/>
                  <a:gd name="connsiteY3" fmla="*/ 62865 h 220980"/>
                  <a:gd name="connsiteX4" fmla="*/ 93345 w 312420"/>
                  <a:gd name="connsiteY4" fmla="*/ 24765 h 220980"/>
                  <a:gd name="connsiteX5" fmla="*/ 0 w 312420"/>
                  <a:gd name="connsiteY5" fmla="*/ 0 h 22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2420" h="220980">
                    <a:moveTo>
                      <a:pt x="312420" y="220980"/>
                    </a:moveTo>
                    <a:cubicBezTo>
                      <a:pt x="306546" y="197485"/>
                      <a:pt x="300672" y="173990"/>
                      <a:pt x="287655" y="154305"/>
                    </a:cubicBezTo>
                    <a:cubicBezTo>
                      <a:pt x="274638" y="134620"/>
                      <a:pt x="256222" y="118110"/>
                      <a:pt x="234315" y="102870"/>
                    </a:cubicBezTo>
                    <a:cubicBezTo>
                      <a:pt x="212408" y="87630"/>
                      <a:pt x="179705" y="75882"/>
                      <a:pt x="156210" y="62865"/>
                    </a:cubicBezTo>
                    <a:cubicBezTo>
                      <a:pt x="132715" y="49848"/>
                      <a:pt x="119380" y="35242"/>
                      <a:pt x="93345" y="24765"/>
                    </a:cubicBezTo>
                    <a:cubicBezTo>
                      <a:pt x="67310" y="14288"/>
                      <a:pt x="33655" y="7144"/>
                      <a:pt x="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" name="ZoneTexte 178">
                <a:extLst>
                  <a:ext uri="{FF2B5EF4-FFF2-40B4-BE49-F238E27FC236}">
                    <a16:creationId xmlns:a16="http://schemas.microsoft.com/office/drawing/2014/main" id="{DA7D7CFD-7F8F-44C8-AB66-97537643D5CD}"/>
                  </a:ext>
                </a:extLst>
              </p:cNvPr>
              <p:cNvSpPr txBox="1"/>
              <p:nvPr/>
            </p:nvSpPr>
            <p:spPr>
              <a:xfrm>
                <a:off x="8436869" y="1982478"/>
                <a:ext cx="4699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lent</a:t>
                </a:r>
              </a:p>
            </p:txBody>
          </p:sp>
          <p:sp>
            <p:nvSpPr>
              <p:cNvPr id="180" name="ZoneTexte 179">
                <a:extLst>
                  <a:ext uri="{FF2B5EF4-FFF2-40B4-BE49-F238E27FC236}">
                    <a16:creationId xmlns:a16="http://schemas.microsoft.com/office/drawing/2014/main" id="{DECC8DFC-A71F-4C61-A065-68601F01B1C0}"/>
                  </a:ext>
                </a:extLst>
              </p:cNvPr>
              <p:cNvSpPr txBox="1"/>
              <p:nvPr/>
            </p:nvSpPr>
            <p:spPr>
              <a:xfrm>
                <a:off x="7240540" y="2670940"/>
                <a:ext cx="6506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rapide</a:t>
                </a:r>
              </a:p>
            </p:txBody>
          </p:sp>
          <p:grpSp>
            <p:nvGrpSpPr>
              <p:cNvPr id="181" name="Groupe 180">
                <a:extLst>
                  <a:ext uri="{FF2B5EF4-FFF2-40B4-BE49-F238E27FC236}">
                    <a16:creationId xmlns:a16="http://schemas.microsoft.com/office/drawing/2014/main" id="{331F1EA9-4D53-4C10-9971-371393899ADC}"/>
                  </a:ext>
                </a:extLst>
              </p:cNvPr>
              <p:cNvGrpSpPr/>
              <p:nvPr/>
            </p:nvGrpSpPr>
            <p:grpSpPr>
              <a:xfrm>
                <a:off x="8204670" y="1333676"/>
                <a:ext cx="288862" cy="338554"/>
                <a:chOff x="411225" y="3992880"/>
                <a:chExt cx="288862" cy="338554"/>
              </a:xfrm>
            </p:grpSpPr>
            <p:sp>
              <p:nvSpPr>
                <p:cNvPr id="182" name="Ellipse 181">
                  <a:extLst>
                    <a:ext uri="{FF2B5EF4-FFF2-40B4-BE49-F238E27FC236}">
                      <a16:creationId xmlns:a16="http://schemas.microsoft.com/office/drawing/2014/main" id="{C98A014F-2775-43E5-BB21-96D23C2BB1A9}"/>
                    </a:ext>
                  </a:extLst>
                </p:cNvPr>
                <p:cNvSpPr/>
                <p:nvPr/>
              </p:nvSpPr>
              <p:spPr>
                <a:xfrm>
                  <a:off x="431866" y="4036982"/>
                  <a:ext cx="250123" cy="259923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3" name="ZoneTexte 182">
                  <a:extLst>
                    <a:ext uri="{FF2B5EF4-FFF2-40B4-BE49-F238E27FC236}">
                      <a16:creationId xmlns:a16="http://schemas.microsoft.com/office/drawing/2014/main" id="{B2943F00-1AAA-48B9-9429-EF0367F364BC}"/>
                    </a:ext>
                  </a:extLst>
                </p:cNvPr>
                <p:cNvSpPr txBox="1"/>
                <p:nvPr/>
              </p:nvSpPr>
              <p:spPr>
                <a:xfrm>
                  <a:off x="411225" y="3992880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600" dirty="0"/>
                    <a:t>4</a:t>
                  </a:r>
                </a:p>
              </p:txBody>
            </p:sp>
          </p:grpSp>
        </p:grpSp>
        <p:grpSp>
          <p:nvGrpSpPr>
            <p:cNvPr id="173" name="Groupe 172">
              <a:extLst>
                <a:ext uri="{FF2B5EF4-FFF2-40B4-BE49-F238E27FC236}">
                  <a16:creationId xmlns:a16="http://schemas.microsoft.com/office/drawing/2014/main" id="{311B14DC-56FA-4C9E-A071-8CE3FF1E8565}"/>
                </a:ext>
              </a:extLst>
            </p:cNvPr>
            <p:cNvGrpSpPr/>
            <p:nvPr/>
          </p:nvGrpSpPr>
          <p:grpSpPr>
            <a:xfrm>
              <a:off x="3347419" y="890254"/>
              <a:ext cx="1952371" cy="1086470"/>
              <a:chOff x="3354959" y="890920"/>
              <a:chExt cx="1952371" cy="1086470"/>
            </a:xfrm>
          </p:grpSpPr>
          <p:sp>
            <p:nvSpPr>
              <p:cNvPr id="174" name="Forme libre 103">
                <a:extLst>
                  <a:ext uri="{FF2B5EF4-FFF2-40B4-BE49-F238E27FC236}">
                    <a16:creationId xmlns:a16="http://schemas.microsoft.com/office/drawing/2014/main" id="{707B2333-8D75-45E6-B038-104D32F32E4A}"/>
                  </a:ext>
                </a:extLst>
              </p:cNvPr>
              <p:cNvSpPr/>
              <p:nvPr/>
            </p:nvSpPr>
            <p:spPr>
              <a:xfrm>
                <a:off x="4122420" y="1413510"/>
                <a:ext cx="1184910" cy="563880"/>
              </a:xfrm>
              <a:custGeom>
                <a:avLst/>
                <a:gdLst>
                  <a:gd name="connsiteX0" fmla="*/ 0 w 1184910"/>
                  <a:gd name="connsiteY0" fmla="*/ 15240 h 563880"/>
                  <a:gd name="connsiteX1" fmla="*/ 140970 w 1184910"/>
                  <a:gd name="connsiteY1" fmla="*/ 563880 h 563880"/>
                  <a:gd name="connsiteX2" fmla="*/ 1184910 w 1184910"/>
                  <a:gd name="connsiteY2" fmla="*/ 556260 h 563880"/>
                  <a:gd name="connsiteX3" fmla="*/ 1169670 w 1184910"/>
                  <a:gd name="connsiteY3" fmla="*/ 0 h 563880"/>
                  <a:gd name="connsiteX4" fmla="*/ 0 w 1184910"/>
                  <a:gd name="connsiteY4" fmla="*/ 15240 h 56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910" h="563880">
                    <a:moveTo>
                      <a:pt x="0" y="15240"/>
                    </a:moveTo>
                    <a:lnTo>
                      <a:pt x="140970" y="563880"/>
                    </a:lnTo>
                    <a:lnTo>
                      <a:pt x="1184910" y="556260"/>
                    </a:lnTo>
                    <a:lnTo>
                      <a:pt x="1169670" y="0"/>
                    </a:lnTo>
                    <a:lnTo>
                      <a:pt x="0" y="1524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5" name="Forme libre 104">
                <a:extLst>
                  <a:ext uri="{FF2B5EF4-FFF2-40B4-BE49-F238E27FC236}">
                    <a16:creationId xmlns:a16="http://schemas.microsoft.com/office/drawing/2014/main" id="{2DFDFA8B-347A-4F2B-9365-86DAA3265846}"/>
                  </a:ext>
                </a:extLst>
              </p:cNvPr>
              <p:cNvSpPr/>
              <p:nvPr/>
            </p:nvSpPr>
            <p:spPr>
              <a:xfrm>
                <a:off x="3354959" y="890920"/>
                <a:ext cx="775927" cy="543374"/>
              </a:xfrm>
              <a:custGeom>
                <a:avLst/>
                <a:gdLst>
                  <a:gd name="connsiteX0" fmla="*/ 0 w 491490"/>
                  <a:gd name="connsiteY0" fmla="*/ 339090 h 340995"/>
                  <a:gd name="connsiteX1" fmla="*/ 89535 w 491490"/>
                  <a:gd name="connsiteY1" fmla="*/ 0 h 340995"/>
                  <a:gd name="connsiteX2" fmla="*/ 415290 w 491490"/>
                  <a:gd name="connsiteY2" fmla="*/ 3810 h 340995"/>
                  <a:gd name="connsiteX3" fmla="*/ 491490 w 491490"/>
                  <a:gd name="connsiteY3" fmla="*/ 340995 h 340995"/>
                  <a:gd name="connsiteX4" fmla="*/ 0 w 491490"/>
                  <a:gd name="connsiteY4" fmla="*/ 339090 h 340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1490" h="340995">
                    <a:moveTo>
                      <a:pt x="0" y="339090"/>
                    </a:moveTo>
                    <a:lnTo>
                      <a:pt x="89535" y="0"/>
                    </a:lnTo>
                    <a:lnTo>
                      <a:pt x="415290" y="3810"/>
                    </a:lnTo>
                    <a:lnTo>
                      <a:pt x="491490" y="340995"/>
                    </a:lnTo>
                    <a:lnTo>
                      <a:pt x="0" y="33909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84" name="Groupe 183">
            <a:extLst>
              <a:ext uri="{FF2B5EF4-FFF2-40B4-BE49-F238E27FC236}">
                <a16:creationId xmlns:a16="http://schemas.microsoft.com/office/drawing/2014/main" id="{1AE9B9EB-6F74-46F6-9E22-4F4F441B340C}"/>
              </a:ext>
            </a:extLst>
          </p:cNvPr>
          <p:cNvGrpSpPr/>
          <p:nvPr/>
        </p:nvGrpSpPr>
        <p:grpSpPr>
          <a:xfrm>
            <a:off x="645736" y="924637"/>
            <a:ext cx="6197356" cy="3195225"/>
            <a:chOff x="107742" y="621717"/>
            <a:chExt cx="6197356" cy="3195225"/>
          </a:xfrm>
        </p:grpSpPr>
        <p:grpSp>
          <p:nvGrpSpPr>
            <p:cNvPr id="185" name="Groupe 184">
              <a:extLst>
                <a:ext uri="{FF2B5EF4-FFF2-40B4-BE49-F238E27FC236}">
                  <a16:creationId xmlns:a16="http://schemas.microsoft.com/office/drawing/2014/main" id="{D6C8C443-1870-43B8-B14F-9050B34E5F35}"/>
                </a:ext>
              </a:extLst>
            </p:cNvPr>
            <p:cNvGrpSpPr/>
            <p:nvPr/>
          </p:nvGrpSpPr>
          <p:grpSpPr>
            <a:xfrm>
              <a:off x="107742" y="2560646"/>
              <a:ext cx="1450521" cy="1256296"/>
              <a:chOff x="107504" y="3540856"/>
              <a:chExt cx="1450521" cy="1256296"/>
            </a:xfrm>
          </p:grpSpPr>
          <p:grpSp>
            <p:nvGrpSpPr>
              <p:cNvPr id="193" name="Groupe 192">
                <a:extLst>
                  <a:ext uri="{FF2B5EF4-FFF2-40B4-BE49-F238E27FC236}">
                    <a16:creationId xmlns:a16="http://schemas.microsoft.com/office/drawing/2014/main" id="{B1C9E1D6-70AE-4543-A528-C85832BCAB3C}"/>
                  </a:ext>
                </a:extLst>
              </p:cNvPr>
              <p:cNvGrpSpPr/>
              <p:nvPr/>
            </p:nvGrpSpPr>
            <p:grpSpPr>
              <a:xfrm>
                <a:off x="107504" y="3540856"/>
                <a:ext cx="1450521" cy="1256296"/>
                <a:chOff x="347374" y="2805904"/>
                <a:chExt cx="1450521" cy="1256296"/>
              </a:xfrm>
            </p:grpSpPr>
            <p:pic>
              <p:nvPicPr>
                <p:cNvPr id="195" name="Image 194">
                  <a:extLst>
                    <a:ext uri="{FF2B5EF4-FFF2-40B4-BE49-F238E27FC236}">
                      <a16:creationId xmlns:a16="http://schemas.microsoft.com/office/drawing/2014/main" id="{39AF32F4-2D26-4184-A4C3-4066A0818B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239" t="14317" r="15548" b="21699"/>
                <a:stretch/>
              </p:blipFill>
              <p:spPr>
                <a:xfrm>
                  <a:off x="347374" y="2882982"/>
                  <a:ext cx="1201895" cy="1179218"/>
                </a:xfrm>
                <a:prstGeom prst="rect">
                  <a:avLst/>
                </a:prstGeom>
              </p:spPr>
            </p:pic>
            <p:sp>
              <p:nvSpPr>
                <p:cNvPr id="196" name="ZoneTexte 195">
                  <a:extLst>
                    <a:ext uri="{FF2B5EF4-FFF2-40B4-BE49-F238E27FC236}">
                      <a16:creationId xmlns:a16="http://schemas.microsoft.com/office/drawing/2014/main" id="{FFA35D1D-8E6F-48C5-9689-97A89F461FB2}"/>
                    </a:ext>
                  </a:extLst>
                </p:cNvPr>
                <p:cNvSpPr txBox="1"/>
                <p:nvPr/>
              </p:nvSpPr>
              <p:spPr>
                <a:xfrm>
                  <a:off x="1300643" y="2805904"/>
                  <a:ext cx="4972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90°</a:t>
                  </a:r>
                </a:p>
              </p:txBody>
            </p:sp>
          </p:grpSp>
          <p:sp>
            <p:nvSpPr>
              <p:cNvPr id="194" name="Forme libre 26">
                <a:extLst>
                  <a:ext uri="{FF2B5EF4-FFF2-40B4-BE49-F238E27FC236}">
                    <a16:creationId xmlns:a16="http://schemas.microsoft.com/office/drawing/2014/main" id="{FE68430C-CCDE-4BF3-8380-E904B74A049B}"/>
                  </a:ext>
                </a:extLst>
              </p:cNvPr>
              <p:cNvSpPr/>
              <p:nvPr/>
            </p:nvSpPr>
            <p:spPr>
              <a:xfrm>
                <a:off x="708660" y="3718560"/>
                <a:ext cx="476250" cy="594360"/>
              </a:xfrm>
              <a:custGeom>
                <a:avLst/>
                <a:gdLst>
                  <a:gd name="connsiteX0" fmla="*/ 0 w 476250"/>
                  <a:gd name="connsiteY0" fmla="*/ 0 h 594360"/>
                  <a:gd name="connsiteX1" fmla="*/ 91440 w 476250"/>
                  <a:gd name="connsiteY1" fmla="*/ 19050 h 594360"/>
                  <a:gd name="connsiteX2" fmla="*/ 182880 w 476250"/>
                  <a:gd name="connsiteY2" fmla="*/ 60960 h 594360"/>
                  <a:gd name="connsiteX3" fmla="*/ 297180 w 476250"/>
                  <a:gd name="connsiteY3" fmla="*/ 144780 h 594360"/>
                  <a:gd name="connsiteX4" fmla="*/ 403860 w 476250"/>
                  <a:gd name="connsiteY4" fmla="*/ 289560 h 594360"/>
                  <a:gd name="connsiteX5" fmla="*/ 457200 w 476250"/>
                  <a:gd name="connsiteY5" fmla="*/ 426720 h 594360"/>
                  <a:gd name="connsiteX6" fmla="*/ 472440 w 476250"/>
                  <a:gd name="connsiteY6" fmla="*/ 560070 h 594360"/>
                  <a:gd name="connsiteX7" fmla="*/ 476250 w 476250"/>
                  <a:gd name="connsiteY7" fmla="*/ 594360 h 594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0" h="594360">
                    <a:moveTo>
                      <a:pt x="0" y="0"/>
                    </a:moveTo>
                    <a:cubicBezTo>
                      <a:pt x="30480" y="4445"/>
                      <a:pt x="60960" y="8890"/>
                      <a:pt x="91440" y="19050"/>
                    </a:cubicBezTo>
                    <a:cubicBezTo>
                      <a:pt x="121920" y="29210"/>
                      <a:pt x="148590" y="40005"/>
                      <a:pt x="182880" y="60960"/>
                    </a:cubicBezTo>
                    <a:cubicBezTo>
                      <a:pt x="217170" y="81915"/>
                      <a:pt x="260350" y="106680"/>
                      <a:pt x="297180" y="144780"/>
                    </a:cubicBezTo>
                    <a:cubicBezTo>
                      <a:pt x="334010" y="182880"/>
                      <a:pt x="377190" y="242570"/>
                      <a:pt x="403860" y="289560"/>
                    </a:cubicBezTo>
                    <a:cubicBezTo>
                      <a:pt x="430530" y="336550"/>
                      <a:pt x="445770" y="381635"/>
                      <a:pt x="457200" y="426720"/>
                    </a:cubicBezTo>
                    <a:cubicBezTo>
                      <a:pt x="468630" y="471805"/>
                      <a:pt x="469265" y="532130"/>
                      <a:pt x="472440" y="560070"/>
                    </a:cubicBezTo>
                    <a:cubicBezTo>
                      <a:pt x="475615" y="588010"/>
                      <a:pt x="475932" y="591185"/>
                      <a:pt x="476250" y="59436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86" name="Groupe 185">
              <a:extLst>
                <a:ext uri="{FF2B5EF4-FFF2-40B4-BE49-F238E27FC236}">
                  <a16:creationId xmlns:a16="http://schemas.microsoft.com/office/drawing/2014/main" id="{81113B8C-291A-48D2-B51E-95C480764F26}"/>
                </a:ext>
              </a:extLst>
            </p:cNvPr>
            <p:cNvGrpSpPr/>
            <p:nvPr/>
          </p:nvGrpSpPr>
          <p:grpSpPr>
            <a:xfrm>
              <a:off x="2455141" y="621717"/>
              <a:ext cx="3849957" cy="1610826"/>
              <a:chOff x="2455141" y="621717"/>
              <a:chExt cx="3849957" cy="1610826"/>
            </a:xfrm>
          </p:grpSpPr>
          <p:grpSp>
            <p:nvGrpSpPr>
              <p:cNvPr id="187" name="Groupe 186">
                <a:extLst>
                  <a:ext uri="{FF2B5EF4-FFF2-40B4-BE49-F238E27FC236}">
                    <a16:creationId xmlns:a16="http://schemas.microsoft.com/office/drawing/2014/main" id="{279BF58C-9AFB-4E16-89F4-DCA49D133BBE}"/>
                  </a:ext>
                </a:extLst>
              </p:cNvPr>
              <p:cNvGrpSpPr/>
              <p:nvPr/>
            </p:nvGrpSpPr>
            <p:grpSpPr>
              <a:xfrm>
                <a:off x="2982862" y="692696"/>
                <a:ext cx="3322236" cy="1440160"/>
                <a:chOff x="2982862" y="692696"/>
                <a:chExt cx="3322236" cy="1440160"/>
              </a:xfrm>
            </p:grpSpPr>
            <p:cxnSp>
              <p:nvCxnSpPr>
                <p:cNvPr id="191" name="Connecteur droit avec flèche 190">
                  <a:extLst>
                    <a:ext uri="{FF2B5EF4-FFF2-40B4-BE49-F238E27FC236}">
                      <a16:creationId xmlns:a16="http://schemas.microsoft.com/office/drawing/2014/main" id="{2C31AB88-CAF0-41CC-90B8-E6AD59AED5D0}"/>
                    </a:ext>
                  </a:extLst>
                </p:cNvPr>
                <p:cNvCxnSpPr/>
                <p:nvPr/>
              </p:nvCxnSpPr>
              <p:spPr>
                <a:xfrm flipV="1">
                  <a:off x="2982862" y="692696"/>
                  <a:ext cx="0" cy="144016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cteur droit avec flèche 191">
                  <a:extLst>
                    <a:ext uri="{FF2B5EF4-FFF2-40B4-BE49-F238E27FC236}">
                      <a16:creationId xmlns:a16="http://schemas.microsoft.com/office/drawing/2014/main" id="{E245E231-B37B-4BD2-A5A5-AD3D0FFCF531}"/>
                    </a:ext>
                  </a:extLst>
                </p:cNvPr>
                <p:cNvCxnSpPr/>
                <p:nvPr/>
              </p:nvCxnSpPr>
              <p:spPr>
                <a:xfrm flipV="1">
                  <a:off x="2982862" y="1406087"/>
                  <a:ext cx="3322236" cy="2820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8" name="ZoneTexte 187">
                <a:extLst>
                  <a:ext uri="{FF2B5EF4-FFF2-40B4-BE49-F238E27FC236}">
                    <a16:creationId xmlns:a16="http://schemas.microsoft.com/office/drawing/2014/main" id="{93B19359-4FE9-4B62-9E83-C744CD7DF365}"/>
                  </a:ext>
                </a:extLst>
              </p:cNvPr>
              <p:cNvSpPr txBox="1"/>
              <p:nvPr/>
            </p:nvSpPr>
            <p:spPr>
              <a:xfrm rot="16200000">
                <a:off x="1803617" y="1273241"/>
                <a:ext cx="161082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Gradient amplitude</a:t>
                </a:r>
              </a:p>
            </p:txBody>
          </p:sp>
          <p:sp>
            <p:nvSpPr>
              <p:cNvPr id="189" name="ZoneTexte 188">
                <a:extLst>
                  <a:ext uri="{FF2B5EF4-FFF2-40B4-BE49-F238E27FC236}">
                    <a16:creationId xmlns:a16="http://schemas.microsoft.com/office/drawing/2014/main" id="{A4049307-DCE1-4B94-BE8C-BB4A42DB0C9F}"/>
                  </a:ext>
                </a:extLst>
              </p:cNvPr>
              <p:cNvSpPr txBox="1"/>
              <p:nvPr/>
            </p:nvSpPr>
            <p:spPr>
              <a:xfrm>
                <a:off x="5767121" y="1399262"/>
                <a:ext cx="5196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time</a:t>
                </a:r>
              </a:p>
            </p:txBody>
          </p:sp>
          <p:sp>
            <p:nvSpPr>
              <p:cNvPr id="190" name="ZoneTexte 189">
                <a:extLst>
                  <a:ext uri="{FF2B5EF4-FFF2-40B4-BE49-F238E27FC236}">
                    <a16:creationId xmlns:a16="http://schemas.microsoft.com/office/drawing/2014/main" id="{6FAC9BB4-39F5-4A34-A2C7-E0D0B6640CC6}"/>
                  </a:ext>
                </a:extLst>
              </p:cNvPr>
              <p:cNvSpPr txBox="1"/>
              <p:nvPr/>
            </p:nvSpPr>
            <p:spPr>
              <a:xfrm>
                <a:off x="2711887" y="124662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0</a:t>
                </a: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CF9CF929-E402-4050-8893-137E504BA193}"/>
              </a:ext>
            </a:extLst>
          </p:cNvPr>
          <p:cNvSpPr txBox="1"/>
          <p:nvPr/>
        </p:nvSpPr>
        <p:spPr>
          <a:xfrm>
            <a:off x="1065794" y="1221787"/>
            <a:ext cx="1727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Gradient appliqué lors de la lecture :</a:t>
            </a:r>
          </a:p>
        </p:txBody>
      </p:sp>
    </p:spTree>
    <p:extLst>
      <p:ext uri="{BB962C8B-B14F-4D97-AF65-F5344CB8AC3E}">
        <p14:creationId xmlns:p14="http://schemas.microsoft.com/office/powerpoint/2010/main" val="65850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Echo de gradient : ce qu’il faut retenir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0" name="Espace réservé du contenu 2">
            <a:extLst>
              <a:ext uri="{FF2B5EF4-FFF2-40B4-BE49-F238E27FC236}">
                <a16:creationId xmlns:a16="http://schemas.microsoft.com/office/drawing/2014/main" id="{DF09BF6D-309C-43E1-A03D-753DF117992E}"/>
              </a:ext>
            </a:extLst>
          </p:cNvPr>
          <p:cNvSpPr txBox="1">
            <a:spLocks/>
          </p:cNvSpPr>
          <p:nvPr/>
        </p:nvSpPr>
        <p:spPr>
          <a:xfrm>
            <a:off x="253628" y="1349901"/>
            <a:ext cx="9157072" cy="12934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fr-FR" sz="1800" b="0" dirty="0"/>
              <a:t>Une des 2 grandes familles de séquence IRM (avec l’écho de spin)</a:t>
            </a:r>
          </a:p>
          <a:p>
            <a:endParaRPr lang="fr-FR" sz="1800" b="0" kern="0" dirty="0">
              <a:ea typeface="ＭＳ Ｐゴシック"/>
            </a:endParaRPr>
          </a:p>
          <a:p>
            <a:r>
              <a:rPr lang="fr-FR" sz="1800" b="0" kern="0" dirty="0">
                <a:ea typeface="ＭＳ Ｐゴシック"/>
              </a:rPr>
              <a:t>Caractérisée par une impulsion RF 90</a:t>
            </a:r>
            <a:r>
              <a:rPr lang="fr-FR" sz="1800" b="0" kern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⁰ </a:t>
            </a:r>
            <a:r>
              <a:rPr lang="fr-FR" sz="1800" b="0" kern="0" dirty="0">
                <a:latin typeface="+mj-lt"/>
                <a:ea typeface="ＭＳ Ｐゴシック"/>
                <a:cs typeface="Times New Roman" panose="02020603050405020304" pitchFamily="18" charset="0"/>
              </a:rPr>
              <a:t>puis un gradient inversé avant la lecture du signal</a:t>
            </a:r>
            <a:endParaRPr lang="fr-FR" sz="1800" b="0" kern="0" dirty="0">
              <a:latin typeface="+mj-lt"/>
              <a:ea typeface="ＭＳ Ｐゴシック"/>
            </a:endParaRPr>
          </a:p>
        </p:txBody>
      </p:sp>
      <p:sp>
        <p:nvSpPr>
          <p:cNvPr id="100" name="Espace réservé du contenu 2">
            <a:extLst>
              <a:ext uri="{FF2B5EF4-FFF2-40B4-BE49-F238E27FC236}">
                <a16:creationId xmlns:a16="http://schemas.microsoft.com/office/drawing/2014/main" id="{6AE6E0F6-039D-4BBC-855D-895E3C9A10F3}"/>
              </a:ext>
            </a:extLst>
          </p:cNvPr>
          <p:cNvSpPr txBox="1">
            <a:spLocks/>
          </p:cNvSpPr>
          <p:nvPr/>
        </p:nvSpPr>
        <p:spPr>
          <a:xfrm>
            <a:off x="253628" y="2795742"/>
            <a:ext cx="5489947" cy="12934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/>
            <a:r>
              <a:rPr lang="fr-FR" sz="1800" b="0" dirty="0"/>
              <a:t>Ce schéma permet de récupérer un signal </a:t>
            </a:r>
            <a:r>
              <a:rPr lang="fr-FR" sz="1800" dirty="0"/>
              <a:t>pondéré T</a:t>
            </a:r>
            <a:r>
              <a:rPr lang="fr-FR" sz="1800" baseline="-25000" dirty="0"/>
              <a:t>2</a:t>
            </a:r>
            <a:r>
              <a:rPr lang="fr-FR" sz="1800" baseline="30000" dirty="0"/>
              <a:t>*</a:t>
            </a:r>
            <a:r>
              <a:rPr lang="fr-FR" sz="1800" dirty="0"/>
              <a:t>.</a:t>
            </a:r>
            <a:endParaRPr lang="fr-FR" sz="1800" kern="0" dirty="0">
              <a:ea typeface="ＭＳ Ｐゴシック"/>
            </a:endParaRPr>
          </a:p>
          <a:p>
            <a:pPr marL="0" indent="0" algn="just">
              <a:buNone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50930F-C09C-EA38-9EB7-1D0969E1C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469" y="2795742"/>
            <a:ext cx="3668832" cy="3411022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A93F36E-E907-63DC-1290-935E6B6B3241}"/>
              </a:ext>
            </a:extLst>
          </p:cNvPr>
          <p:cNvSpPr/>
          <p:nvPr/>
        </p:nvSpPr>
        <p:spPr>
          <a:xfrm rot="16200000">
            <a:off x="6944685" y="4985179"/>
            <a:ext cx="458822" cy="587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692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– à retenir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F0268E74-2144-42DB-B4B8-E2BEAE9AA22C}"/>
              </a:ext>
            </a:extLst>
          </p:cNvPr>
          <p:cNvSpPr txBox="1">
            <a:spLocks/>
          </p:cNvSpPr>
          <p:nvPr/>
        </p:nvSpPr>
        <p:spPr>
          <a:xfrm>
            <a:off x="155449" y="1268418"/>
            <a:ext cx="9750551" cy="15533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</a:t>
            </a:r>
            <a:r>
              <a:rPr lang="fr-FR" sz="1800" kern="0" dirty="0">
                <a:ea typeface="ＭＳ Ｐゴシック"/>
              </a:rPr>
              <a:t>temps d’écho (TE) </a:t>
            </a:r>
            <a:r>
              <a:rPr lang="fr-FR" sz="1800" b="0" kern="0" dirty="0">
                <a:ea typeface="ＭＳ Ｐゴシック"/>
              </a:rPr>
              <a:t>est défini comme étant le temps entre l’impulsion 90°et le centre de la lecture du signal (écho)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</a:t>
            </a:r>
            <a:r>
              <a:rPr lang="fr-FR" sz="1800" kern="0" dirty="0">
                <a:ea typeface="ＭＳ Ｐゴシック"/>
              </a:rPr>
              <a:t>temps de répétition (TR) </a:t>
            </a:r>
            <a:r>
              <a:rPr lang="fr-FR" sz="1800" b="0" kern="0" dirty="0">
                <a:ea typeface="ＭＳ Ｐゴシック"/>
              </a:rPr>
              <a:t>est défini comme étant le temps entre 2 répétitions d’impulsions 90°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sp>
        <p:nvSpPr>
          <p:cNvPr id="167" name="Espace réservé du numéro de diapositive 2">
            <a:extLst>
              <a:ext uri="{FF2B5EF4-FFF2-40B4-BE49-F238E27FC236}">
                <a16:creationId xmlns:a16="http://schemas.microsoft.com/office/drawing/2014/main" id="{2AEDCF3E-50CB-428F-BCC5-5D24EE04E7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27</a:t>
            </a:fld>
            <a:endParaRPr lang="fr-FR"/>
          </a:p>
        </p:txBody>
      </p:sp>
      <p:sp>
        <p:nvSpPr>
          <p:cNvPr id="168" name="Espace réservé du contenu 2">
            <a:extLst>
              <a:ext uri="{FF2B5EF4-FFF2-40B4-BE49-F238E27FC236}">
                <a16:creationId xmlns:a16="http://schemas.microsoft.com/office/drawing/2014/main" id="{8649C8D6-B4F8-40D5-877D-60B95F581FCC}"/>
              </a:ext>
            </a:extLst>
          </p:cNvPr>
          <p:cNvSpPr txBox="1">
            <a:spLocks/>
          </p:cNvSpPr>
          <p:nvPr/>
        </p:nvSpPr>
        <p:spPr>
          <a:xfrm>
            <a:off x="307849" y="2821779"/>
            <a:ext cx="9410083" cy="15533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!!!!!!!!! Attention : 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ne pas confondre T1 et T2, qui sont des temps de relaxation intrinsèques aux tissus = ce qu’on image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Et les temps TE et TR qui sont des « paramètres machines », fixés par l’utilisateur lors qu’une séquence IRM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sp>
        <p:nvSpPr>
          <p:cNvPr id="169" name="Espace réservé du contenu 2">
            <a:extLst>
              <a:ext uri="{FF2B5EF4-FFF2-40B4-BE49-F238E27FC236}">
                <a16:creationId xmlns:a16="http://schemas.microsoft.com/office/drawing/2014/main" id="{8B8D6F50-549D-4B8E-90FC-737F70A05E0F}"/>
              </a:ext>
            </a:extLst>
          </p:cNvPr>
          <p:cNvSpPr txBox="1">
            <a:spLocks/>
          </p:cNvSpPr>
          <p:nvPr/>
        </p:nvSpPr>
        <p:spPr>
          <a:xfrm>
            <a:off x="155449" y="4718533"/>
            <a:ext cx="9750551" cy="18476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Faire varier les temps TE et TR lors qu’une acquisition IRM permet d’avoir accès à différents types de contraste (T1, T2, densité de protons …) sur l’image finale IRM.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Lors d’une acquisition IRM, le champ magnétique présente quelques inhomogénéités = en réalité, l’aimantation transverse décroit plus rapidement, en T2* (contribution de T2 + T2</a:t>
            </a:r>
            <a:r>
              <a:rPr lang="fr-FR" sz="1800" b="0" kern="0" baseline="-25000" dirty="0">
                <a:ea typeface="ＭＳ Ｐゴシック"/>
              </a:rPr>
              <a:t>inhomogene</a:t>
            </a:r>
            <a:r>
              <a:rPr lang="fr-FR" sz="1800" b="0" kern="0" dirty="0">
                <a:ea typeface="ＭＳ Ｐゴシック"/>
              </a:rPr>
              <a:t>) et non T2 seul.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18347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28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3813DF8-8869-4293-873E-6C6E35D8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47" y="1774971"/>
            <a:ext cx="3534522" cy="32861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5DFB9E3-E832-482B-BD2C-707E92A91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303" y="1751955"/>
            <a:ext cx="3534522" cy="330916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B8C7E56-7C98-4DF7-BD58-221F470622BC}"/>
              </a:ext>
            </a:extLst>
          </p:cNvPr>
          <p:cNvSpPr txBox="1"/>
          <p:nvPr/>
        </p:nvSpPr>
        <p:spPr>
          <a:xfrm>
            <a:off x="2040258" y="1500172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FABCE65-78D3-4DF5-AFC1-F28B49F5C28E}"/>
              </a:ext>
            </a:extLst>
          </p:cNvPr>
          <p:cNvSpPr txBox="1"/>
          <p:nvPr/>
        </p:nvSpPr>
        <p:spPr>
          <a:xfrm>
            <a:off x="6297018" y="1511820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BC732C6-BFC7-4592-B8A7-E2909EA1AD52}"/>
              </a:ext>
            </a:extLst>
          </p:cNvPr>
          <p:cNvSpPr txBox="1">
            <a:spLocks/>
          </p:cNvSpPr>
          <p:nvPr/>
        </p:nvSpPr>
        <p:spPr>
          <a:xfrm>
            <a:off x="90812" y="5238317"/>
            <a:ext cx="8864930" cy="112877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L’écho de gradient </a:t>
            </a:r>
            <a:r>
              <a:rPr lang="fr-FR" sz="1800" b="0" kern="0" dirty="0">
                <a:ea typeface="ＭＳ Ｐゴシック"/>
              </a:rPr>
              <a:t>permet de réaliser l’écho grâce à un « gradient de déphasage » placé avant la lecture = </a:t>
            </a:r>
            <a:r>
              <a:rPr lang="fr-FR" sz="1800" kern="0" dirty="0">
                <a:ea typeface="ＭＳ Ｐゴシック"/>
              </a:rPr>
              <a:t>le signal est pondéré en T</a:t>
            </a:r>
            <a:r>
              <a:rPr lang="fr-FR" sz="1800" kern="0" baseline="-25000" dirty="0">
                <a:ea typeface="ＭＳ Ｐゴシック"/>
              </a:rPr>
              <a:t>2</a:t>
            </a:r>
            <a:r>
              <a:rPr lang="fr-FR" sz="1800" kern="0" dirty="0">
                <a:ea typeface="ＭＳ Ｐゴシック"/>
              </a:rPr>
              <a:t>*</a:t>
            </a:r>
          </a:p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L’écho de spin</a:t>
            </a:r>
            <a:r>
              <a:rPr lang="fr-FR" sz="1800" b="0" kern="0" dirty="0">
                <a:ea typeface="ＭＳ Ｐゴシック"/>
              </a:rPr>
              <a:t> permet de réaliser l’écho grâce à une impulsion 180, qui « inverse » les spins = </a:t>
            </a:r>
            <a:r>
              <a:rPr lang="fr-FR" sz="1800" kern="0" dirty="0">
                <a:ea typeface="ＭＳ Ｐゴシック"/>
              </a:rPr>
              <a:t>le signal est pondéré en T</a:t>
            </a:r>
            <a:r>
              <a:rPr lang="fr-FR" sz="1800" kern="0" baseline="-25000" dirty="0">
                <a:ea typeface="ＭＳ Ｐゴシック"/>
              </a:rPr>
              <a:t>2</a:t>
            </a:r>
          </a:p>
        </p:txBody>
      </p:sp>
      <p:sp>
        <p:nvSpPr>
          <p:cNvPr id="9" name="Cœur 8">
            <a:extLst>
              <a:ext uri="{FF2B5EF4-FFF2-40B4-BE49-F238E27FC236}">
                <a16:creationId xmlns:a16="http://schemas.microsoft.com/office/drawing/2014/main" id="{14E848AA-D12D-4229-8545-97FF3B009180}"/>
              </a:ext>
            </a:extLst>
          </p:cNvPr>
          <p:cNvSpPr/>
          <p:nvPr/>
        </p:nvSpPr>
        <p:spPr>
          <a:xfrm>
            <a:off x="9051088" y="5451172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9627778-C904-435A-AA3D-B3F9524A395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Echo de spin et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4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Architecture d’une séquence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075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Séquence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Des briques indispensables (impulsions RF, gradient de coupe/lecture/phase …) 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Des options (synchronisation, préparation de l’aimantation transverse par inversion récupération…)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37501D6-1554-46A7-9440-1E7BF1C49FFB}"/>
              </a:ext>
            </a:extLst>
          </p:cNvPr>
          <p:cNvSpPr/>
          <p:nvPr/>
        </p:nvSpPr>
        <p:spPr>
          <a:xfrm>
            <a:off x="310896" y="1536192"/>
            <a:ext cx="8439912" cy="4206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1FFAF69-07B2-433B-A4A5-A14A6BCDB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22" y="3362009"/>
            <a:ext cx="3534522" cy="3286150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54D199A-B90A-4F8B-8668-8B671E20B472}"/>
              </a:ext>
            </a:extLst>
          </p:cNvPr>
          <p:cNvSpPr txBox="1">
            <a:spLocks/>
          </p:cNvSpPr>
          <p:nvPr/>
        </p:nvSpPr>
        <p:spPr>
          <a:xfrm>
            <a:off x="155449" y="2277815"/>
            <a:ext cx="9750551" cy="9075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Deux paramètres principaux permettent en première approche de caractériser une séquence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de répétition </a:t>
            </a:r>
            <a:r>
              <a:rPr lang="fr-FR" sz="1800" kern="0" dirty="0">
                <a:ea typeface="ＭＳ Ｐゴシック"/>
              </a:rPr>
              <a:t>(TR) = temps entre 2 impulsions radiofréquences 90°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d’écho </a:t>
            </a:r>
            <a:r>
              <a:rPr lang="fr-FR" sz="1800" b="0" kern="0" dirty="0">
                <a:ea typeface="ＭＳ Ｐゴシック"/>
              </a:rPr>
              <a:t>(TE) = temps entre l’impulsion RF et le maximum du signal (=écho)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5525EEA-04F4-40A6-89BC-64D29F268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11" y="3381383"/>
            <a:ext cx="3534522" cy="33091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4347D50-8DE8-46DF-9839-40264C8F7CF5}"/>
              </a:ext>
            </a:extLst>
          </p:cNvPr>
          <p:cNvSpPr txBox="1"/>
          <p:nvPr/>
        </p:nvSpPr>
        <p:spPr>
          <a:xfrm>
            <a:off x="2122933" y="3235907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920E11-C02F-4EA6-B3B0-E08FA9DC21B2}"/>
              </a:ext>
            </a:extLst>
          </p:cNvPr>
          <p:cNvSpPr txBox="1"/>
          <p:nvPr/>
        </p:nvSpPr>
        <p:spPr>
          <a:xfrm>
            <a:off x="6418526" y="3244334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</p:spTree>
    <p:extLst>
      <p:ext uri="{BB962C8B-B14F-4D97-AF65-F5344CB8AC3E}">
        <p14:creationId xmlns:p14="http://schemas.microsoft.com/office/powerpoint/2010/main" val="23980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 : rappel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Après une impulsion RF, l’aimantation revient à son état initial (état d’équilibre) = on parle de relaxation.</a:t>
            </a:r>
          </a:p>
          <a:p>
            <a:pPr marL="0" lv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8B21B5-F959-49BE-A571-840B3A755D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1"/>
          <a:stretch/>
        </p:blipFill>
        <p:spPr>
          <a:xfrm>
            <a:off x="1011099" y="2275890"/>
            <a:ext cx="2417732" cy="2364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FBBE4D-881A-4769-8BB4-DE32BBFB1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033" y="1991615"/>
            <a:ext cx="2576858" cy="18212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C6840D6-1E34-4579-8809-29AF2BA0C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740" y="4293541"/>
            <a:ext cx="2227443" cy="1958841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DE9B2E7A-FBF7-49FE-A9D3-4A2A34137761}"/>
              </a:ext>
            </a:extLst>
          </p:cNvPr>
          <p:cNvSpPr/>
          <p:nvPr/>
        </p:nvSpPr>
        <p:spPr>
          <a:xfrm rot="19571975">
            <a:off x="3669064" y="2973642"/>
            <a:ext cx="1862975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8BFAEF6-BCE5-443C-B7D0-0698783EF211}"/>
              </a:ext>
            </a:extLst>
          </p:cNvPr>
          <p:cNvSpPr/>
          <p:nvPr/>
        </p:nvSpPr>
        <p:spPr>
          <a:xfrm rot="2036703">
            <a:off x="3662564" y="4616355"/>
            <a:ext cx="1926619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4D08EE-BE5B-4CB2-A77F-A9945E3E64AB}"/>
              </a:ext>
            </a:extLst>
          </p:cNvPr>
          <p:cNvSpPr txBox="1"/>
          <p:nvPr/>
        </p:nvSpPr>
        <p:spPr>
          <a:xfrm>
            <a:off x="3310121" y="4826430"/>
            <a:ext cx="1230319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Décroissance en T</a:t>
            </a:r>
            <a:r>
              <a:rPr lang="fr-FR" sz="1400" baseline="-25000" dirty="0"/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F1D2CDF-A58E-4DFD-B433-1EBED9D164DB}"/>
              </a:ext>
            </a:extLst>
          </p:cNvPr>
          <p:cNvSpPr txBox="1"/>
          <p:nvPr/>
        </p:nvSpPr>
        <p:spPr>
          <a:xfrm>
            <a:off x="3185536" y="2218486"/>
            <a:ext cx="1512152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Repousse en T</a:t>
            </a:r>
            <a:r>
              <a:rPr lang="fr-FR" sz="1400" baseline="-25000" dirty="0"/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5320330-5682-4A86-B92E-DAA0D7AD72EB}"/>
              </a:ext>
            </a:extLst>
          </p:cNvPr>
          <p:cNvSpPr txBox="1"/>
          <p:nvPr/>
        </p:nvSpPr>
        <p:spPr>
          <a:xfrm>
            <a:off x="5859873" y="1694379"/>
            <a:ext cx="2186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Relaxation longitudinale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0CB3F1F-2A75-4F55-85A6-BE173A4F6824}"/>
              </a:ext>
            </a:extLst>
          </p:cNvPr>
          <p:cNvSpPr txBox="1"/>
          <p:nvPr/>
        </p:nvSpPr>
        <p:spPr>
          <a:xfrm>
            <a:off x="5941626" y="4059823"/>
            <a:ext cx="2105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Relaxation transversale</a:t>
            </a:r>
          </a:p>
        </p:txBody>
      </p:sp>
    </p:spTree>
    <p:extLst>
      <p:ext uri="{BB962C8B-B14F-4D97-AF65-F5344CB8AC3E}">
        <p14:creationId xmlns:p14="http://schemas.microsoft.com/office/powerpoint/2010/main" val="377549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 : un peu + complexe en réalité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86" y="1194059"/>
                <a:ext cx="9447914" cy="30350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Deux phénomènes ont lieu en parallèle :</a:t>
                </a:r>
              </a:p>
              <a:p>
                <a:pPr lvl="1"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Le retour à l’équilibre / précession autour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 (temps T1)</a:t>
                </a:r>
              </a:p>
              <a:p>
                <a:pPr lvl="1">
                  <a:buClr>
                    <a:srgbClr val="00A7F2"/>
                  </a:buClr>
                  <a:defRPr/>
                </a:pPr>
                <a:r>
                  <a:rPr lang="fr-FR" sz="1800" kern="0" dirty="0">
                    <a:ea typeface="ＭＳ Ｐゴシック"/>
                  </a:rPr>
                  <a:t>La perte de cohérence de phase dans le plan XY</a:t>
                </a:r>
                <a:r>
                  <a:rPr lang="fr-FR" sz="1800" b="0" kern="0" dirty="0">
                    <a:ea typeface="ＭＳ Ｐゴシック"/>
                  </a:rPr>
                  <a:t> </a:t>
                </a:r>
                <a:r>
                  <a:rPr lang="fr-FR" sz="1800" kern="0" dirty="0">
                    <a:ea typeface="ＭＳ Ｐゴシック"/>
                  </a:rPr>
                  <a:t>(temps T2)</a:t>
                </a:r>
                <a:endParaRPr lang="fr-FR" sz="1800" b="0" kern="0" dirty="0">
                  <a:ea typeface="ＭＳ Ｐゴシック"/>
                </a:endParaRPr>
              </a:p>
              <a:p>
                <a:pPr marL="0" lvl="0" indent="0">
                  <a:buClr>
                    <a:srgbClr val="00A7F2"/>
                  </a:buClr>
                  <a:buNone/>
                  <a:defRPr/>
                </a:pPr>
                <a:endParaRPr lang="fr-FR" sz="1800" kern="0" dirty="0">
                  <a:ea typeface="ＭＳ Ｐゴシック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1194059"/>
                <a:ext cx="9447914" cy="3035041"/>
              </a:xfrm>
              <a:prstGeom prst="rect">
                <a:avLst/>
              </a:prstGeom>
              <a:blipFill>
                <a:blip r:embed="rId2"/>
                <a:stretch>
                  <a:fillRect l="-387" t="-12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238B21B5-F959-49BE-A571-840B3A755D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01"/>
          <a:stretch/>
        </p:blipFill>
        <p:spPr>
          <a:xfrm>
            <a:off x="-5615" y="3179625"/>
            <a:ext cx="2417732" cy="2364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FBBE4D-881A-4769-8BB4-DE32BBFB1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247" y="2331469"/>
            <a:ext cx="2131526" cy="15064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C6840D6-1E34-4579-8809-29AF2BA0C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0086" y="4360033"/>
            <a:ext cx="2007849" cy="1765727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DE9B2E7A-FBF7-49FE-A9D3-4A2A34137761}"/>
              </a:ext>
            </a:extLst>
          </p:cNvPr>
          <p:cNvSpPr/>
          <p:nvPr/>
        </p:nvSpPr>
        <p:spPr>
          <a:xfrm rot="18829310">
            <a:off x="2629760" y="3710737"/>
            <a:ext cx="1478277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8BFAEF6-BCE5-443C-B7D0-0698783EF211}"/>
              </a:ext>
            </a:extLst>
          </p:cNvPr>
          <p:cNvSpPr/>
          <p:nvPr/>
        </p:nvSpPr>
        <p:spPr>
          <a:xfrm rot="2780691">
            <a:off x="2635981" y="4973936"/>
            <a:ext cx="1429517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4D08EE-BE5B-4CB2-A77F-A9945E3E64AB}"/>
              </a:ext>
            </a:extLst>
          </p:cNvPr>
          <p:cNvSpPr txBox="1"/>
          <p:nvPr/>
        </p:nvSpPr>
        <p:spPr>
          <a:xfrm>
            <a:off x="2412117" y="5443543"/>
            <a:ext cx="99179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Perte de cohérence de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F1D2CDF-A58E-4DFD-B433-1EBED9D164DB}"/>
                  </a:ext>
                </a:extLst>
              </p:cNvPr>
              <p:cNvSpPr txBox="1"/>
              <p:nvPr/>
            </p:nvSpPr>
            <p:spPr>
              <a:xfrm>
                <a:off x="1891761" y="2707527"/>
                <a:ext cx="1512152" cy="600164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/>
                  <a:t>Retour du mouvement de précession autour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1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1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</m:oMath>
                </a14:m>
                <a:endParaRPr lang="fr-FR" sz="11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F1D2CDF-A58E-4DFD-B433-1EBED9D16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761" y="2707527"/>
                <a:ext cx="1512152" cy="600164"/>
              </a:xfrm>
              <a:prstGeom prst="rect">
                <a:avLst/>
              </a:prstGeom>
              <a:blipFill>
                <a:blip r:embed="rId6"/>
                <a:stretch>
                  <a:fillRect b="-3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BF77A48B-A75C-4EB4-BF88-1E5C5F7EF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1839" y="4635520"/>
            <a:ext cx="4234161" cy="11851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485841E-B6B6-4851-BAB3-AC3AB8C07484}"/>
                  </a:ext>
                </a:extLst>
              </p:cNvPr>
              <p:cNvSpPr txBox="1"/>
              <p:nvPr/>
            </p:nvSpPr>
            <p:spPr>
              <a:xfrm>
                <a:off x="8778838" y="5882440"/>
                <a:ext cx="963469" cy="5217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485841E-B6B6-4851-BAB3-AC3AB8C07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838" y="5882440"/>
                <a:ext cx="963469" cy="521746"/>
              </a:xfrm>
              <a:prstGeom prst="rect">
                <a:avLst/>
              </a:prstGeom>
              <a:blipFill>
                <a:blip r:embed="rId8"/>
                <a:stretch>
                  <a:fillRect l="-67089" t="-145349" r="-63924" b="-2034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2056E331-90B8-4E59-863D-B409620EB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7185" y="2429616"/>
            <a:ext cx="4168815" cy="13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2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Inhomogénéité du champ B0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EB37C69-F8B6-4419-81EC-37822C792C63}"/>
              </a:ext>
            </a:extLst>
          </p:cNvPr>
          <p:cNvSpPr txBox="1">
            <a:spLocks/>
          </p:cNvSpPr>
          <p:nvPr/>
        </p:nvSpPr>
        <p:spPr>
          <a:xfrm>
            <a:off x="155449" y="1439493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En réalité, le champ magnétique B</a:t>
            </a:r>
            <a:r>
              <a:rPr lang="fr-FR" sz="1800" b="0" kern="0" baseline="-25000" dirty="0">
                <a:ea typeface="ＭＳ Ｐゴシック"/>
              </a:rPr>
              <a:t>0</a:t>
            </a:r>
            <a:r>
              <a:rPr lang="fr-FR" sz="1800" b="0" kern="0" dirty="0">
                <a:ea typeface="ＭＳ Ｐゴシック"/>
              </a:rPr>
              <a:t> local n’est pas parfaitement homogène …</a:t>
            </a:r>
            <a:endParaRPr lang="fr-FR" sz="1800" b="0" kern="0" dirty="0">
              <a:solidFill>
                <a:schemeClr val="accent6"/>
              </a:solidFill>
              <a:ea typeface="ＭＳ Ｐゴシック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9760A0B-36BD-4B04-8FAF-71F5BF7C76E1}"/>
              </a:ext>
            </a:extLst>
          </p:cNvPr>
          <p:cNvSpPr txBox="1"/>
          <p:nvPr/>
        </p:nvSpPr>
        <p:spPr>
          <a:xfrm>
            <a:off x="1874844" y="2452798"/>
            <a:ext cx="126348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En théorie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1212DB4-4BDF-47ED-A10A-65C18031D43C}"/>
              </a:ext>
            </a:extLst>
          </p:cNvPr>
          <p:cNvSpPr txBox="1"/>
          <p:nvPr/>
        </p:nvSpPr>
        <p:spPr>
          <a:xfrm>
            <a:off x="6249784" y="2484736"/>
            <a:ext cx="138570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En pratique</a:t>
            </a:r>
          </a:p>
        </p:txBody>
      </p:sp>
      <p:pic>
        <p:nvPicPr>
          <p:cNvPr id="24" name="Picture 7">
            <a:extLst>
              <a:ext uri="{FF2B5EF4-FFF2-40B4-BE49-F238E27FC236}">
                <a16:creationId xmlns:a16="http://schemas.microsoft.com/office/drawing/2014/main" id="{44B1DE90-7A9C-4D3A-B98E-E37E7074D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40286" r="7277" b="27143"/>
          <a:stretch>
            <a:fillRect/>
          </a:stretch>
        </p:blipFill>
        <p:spPr bwMode="auto">
          <a:xfrm rot="10740000">
            <a:off x="1741904" y="3072793"/>
            <a:ext cx="5954511" cy="151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22281A3-2414-42C2-8561-7514C6C5B93B}"/>
              </a:ext>
            </a:extLst>
          </p:cNvPr>
          <p:cNvSpPr/>
          <p:nvPr/>
        </p:nvSpPr>
        <p:spPr>
          <a:xfrm>
            <a:off x="7419460" y="4397014"/>
            <a:ext cx="93610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35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0" y="391875"/>
            <a:ext cx="798334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de l’inhomogénéité du champ magnétique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8B28343-2F1B-4154-AD7D-A934F005D976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075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En réalité, le champ magnétique local n’est pas parfaitement homogène ...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La décroissance de l’aimantation transverse est alors beaucoup plus rapide que celle « idéale » en T</a:t>
            </a:r>
            <a:r>
              <a:rPr lang="fr-FR" sz="1800" b="0" kern="0" baseline="-25000" dirty="0">
                <a:ea typeface="ＭＳ Ｐゴシック"/>
              </a:rPr>
              <a:t>2 </a:t>
            </a:r>
            <a:r>
              <a:rPr lang="fr-FR" sz="1800" b="0" kern="0" dirty="0">
                <a:ea typeface="ＭＳ Ｐゴシック"/>
              </a:rPr>
              <a:t>: on parle de relaxation T</a:t>
            </a:r>
            <a:r>
              <a:rPr lang="fr-FR" sz="1800" b="0" kern="0" baseline="-25000" dirty="0">
                <a:ea typeface="ＭＳ Ｐゴシック"/>
              </a:rPr>
              <a:t>2</a:t>
            </a:r>
            <a:r>
              <a:rPr lang="fr-FR" sz="1800" b="0" kern="0" dirty="0">
                <a:ea typeface="ＭＳ Ｐゴシック"/>
              </a:rPr>
              <a:t>*.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CF31D98-6828-49A2-98DD-F5BC9E18C037}"/>
                  </a:ext>
                </a:extLst>
              </p:cNvPr>
              <p:cNvSpPr txBox="1"/>
              <p:nvPr/>
            </p:nvSpPr>
            <p:spPr>
              <a:xfrm>
                <a:off x="3914841" y="5311850"/>
                <a:ext cx="2231765" cy="5988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2,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𝑖𝑛h𝑜𝑚𝑜𝑔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CF31D98-6828-49A2-98DD-F5BC9E18C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841" y="5311850"/>
                <a:ext cx="2231765" cy="5988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B414DFB7-D263-4A08-9CE4-262D23B2771D}"/>
              </a:ext>
            </a:extLst>
          </p:cNvPr>
          <p:cNvSpPr/>
          <p:nvPr/>
        </p:nvSpPr>
        <p:spPr>
          <a:xfrm rot="16200000">
            <a:off x="4622459" y="5747362"/>
            <a:ext cx="175098" cy="55545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7A20E1-5225-4AC0-8311-246F6BDC81C5}"/>
              </a:ext>
            </a:extLst>
          </p:cNvPr>
          <p:cNvSpPr txBox="1"/>
          <p:nvPr/>
        </p:nvSpPr>
        <p:spPr>
          <a:xfrm>
            <a:off x="3504937" y="6094471"/>
            <a:ext cx="1688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Intrinsèque au tissu</a:t>
            </a:r>
          </a:p>
        </p:txBody>
      </p:sp>
      <p:sp>
        <p:nvSpPr>
          <p:cNvPr id="15" name="Accolade ouvrante 14">
            <a:extLst>
              <a:ext uri="{FF2B5EF4-FFF2-40B4-BE49-F238E27FC236}">
                <a16:creationId xmlns:a16="http://schemas.microsoft.com/office/drawing/2014/main" id="{EE0F3AB1-E282-481B-97F7-457C5B85610A}"/>
              </a:ext>
            </a:extLst>
          </p:cNvPr>
          <p:cNvSpPr/>
          <p:nvPr/>
        </p:nvSpPr>
        <p:spPr>
          <a:xfrm rot="16200000">
            <a:off x="5631562" y="5445130"/>
            <a:ext cx="114353" cy="1114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6849AE-21A7-4784-9444-B39B94294175}"/>
              </a:ext>
            </a:extLst>
          </p:cNvPr>
          <p:cNvSpPr txBox="1"/>
          <p:nvPr/>
        </p:nvSpPr>
        <p:spPr>
          <a:xfrm>
            <a:off x="5030723" y="6080970"/>
            <a:ext cx="2430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Conséquence d’une imperfection du matériel</a:t>
            </a: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56B4E8E8-8466-47D2-83D5-8D1EF6D0D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58705" t="5000" r="7277" b="57000"/>
          <a:stretch>
            <a:fillRect/>
          </a:stretch>
        </p:blipFill>
        <p:spPr bwMode="auto">
          <a:xfrm rot="10800000">
            <a:off x="723518" y="3125324"/>
            <a:ext cx="248456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 descr="C:\Users\JSLO\Documents\Enseignement\Cours manip_contraste et rehaussement de contraste\T2T2star.png">
            <a:extLst>
              <a:ext uri="{FF2B5EF4-FFF2-40B4-BE49-F238E27FC236}">
                <a16:creationId xmlns:a16="http://schemas.microsoft.com/office/drawing/2014/main" id="{E8CEB667-8BDF-456D-A7B5-0310C48DA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540000">
            <a:off x="6576685" y="3043431"/>
            <a:ext cx="2451676" cy="1972686"/>
          </a:xfrm>
          <a:prstGeom prst="rect">
            <a:avLst/>
          </a:prstGeom>
          <a:noFill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7A62D80-2350-485A-83E5-71BDAE909524}"/>
              </a:ext>
            </a:extLst>
          </p:cNvPr>
          <p:cNvSpPr txBox="1"/>
          <p:nvPr/>
        </p:nvSpPr>
        <p:spPr>
          <a:xfrm>
            <a:off x="1615402" y="2444026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théorie …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8026788-1CBA-437C-AC93-EDDA095CCA39}"/>
              </a:ext>
            </a:extLst>
          </p:cNvPr>
          <p:cNvSpPr txBox="1"/>
          <p:nvPr/>
        </p:nvSpPr>
        <p:spPr>
          <a:xfrm>
            <a:off x="6908490" y="2387919"/>
            <a:ext cx="175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 En pratique</a:t>
            </a:r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79A425A9-99D2-4390-BEDF-E28A2F080C09}"/>
              </a:ext>
            </a:extLst>
          </p:cNvPr>
          <p:cNvSpPr/>
          <p:nvPr/>
        </p:nvSpPr>
        <p:spPr>
          <a:xfrm>
            <a:off x="3878226" y="3948800"/>
            <a:ext cx="1810512" cy="365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C83E94F-BBD4-4122-9A0E-6E078AD824FE}"/>
              </a:ext>
            </a:extLst>
          </p:cNvPr>
          <p:cNvSpPr txBox="1"/>
          <p:nvPr/>
        </p:nvSpPr>
        <p:spPr>
          <a:xfrm>
            <a:off x="3427213" y="4565877"/>
            <a:ext cx="3051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Champ magnétique local inhomogène</a:t>
            </a:r>
          </a:p>
        </p:txBody>
      </p:sp>
    </p:spTree>
    <p:extLst>
      <p:ext uri="{BB962C8B-B14F-4D97-AF65-F5344CB8AC3E}">
        <p14:creationId xmlns:p14="http://schemas.microsoft.com/office/powerpoint/2010/main" val="2876320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0" y="391875"/>
            <a:ext cx="798334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de l’inhomogénéité du champ magnétique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8B28343-2F1B-4154-AD7D-A934F005D976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249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La décroissance </a:t>
            </a:r>
            <a:r>
              <a:rPr lang="fr-FR" sz="1800" b="0" i="1" kern="0" dirty="0">
                <a:ea typeface="ＭＳ Ｐゴシック"/>
              </a:rPr>
              <a:t>idéale</a:t>
            </a:r>
            <a:r>
              <a:rPr lang="fr-FR" sz="1800" b="0" kern="0" dirty="0">
                <a:ea typeface="ＭＳ Ｐゴシック"/>
              </a:rPr>
              <a:t> est un exponentielle décroissante caractérisée par la constante de temps T</a:t>
            </a:r>
            <a:r>
              <a:rPr lang="fr-FR" sz="1800" b="0" kern="0" baseline="-25000" dirty="0">
                <a:ea typeface="ＭＳ Ｐゴシック"/>
              </a:rPr>
              <a:t>2</a:t>
            </a:r>
            <a:r>
              <a:rPr lang="fr-FR" sz="1800" b="0" kern="0" dirty="0">
                <a:ea typeface="ＭＳ Ｐゴシック"/>
              </a:rPr>
              <a:t>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En réalité, à cause des inhomogénéités du champ magnétique, les spins se déphasent (dans le plan transverse) beaucoup plus rapidement : T</a:t>
            </a:r>
            <a:r>
              <a:rPr lang="fr-FR" sz="1800" b="0" kern="0" baseline="-25000" dirty="0">
                <a:ea typeface="ＭＳ Ｐゴシック"/>
              </a:rPr>
              <a:t>2</a:t>
            </a:r>
            <a:r>
              <a:rPr lang="fr-FR" sz="1800" b="0" kern="0" dirty="0">
                <a:ea typeface="ＭＳ Ｐゴシック"/>
              </a:rPr>
              <a:t>*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ED3CF6C-C252-4DCB-85A2-D9BF0F4D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975" y="2672312"/>
            <a:ext cx="4840050" cy="35023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16457AD-9958-4A69-A407-4B9B3E723E88}"/>
              </a:ext>
            </a:extLst>
          </p:cNvPr>
          <p:cNvSpPr txBox="1"/>
          <p:nvPr/>
        </p:nvSpPr>
        <p:spPr>
          <a:xfrm>
            <a:off x="2621069" y="2475603"/>
            <a:ext cx="1526961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Impulsion RF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CC51533-ECDB-4CF1-AC62-3D10E0DF2283}"/>
              </a:ext>
            </a:extLst>
          </p:cNvPr>
          <p:cNvSpPr txBox="1"/>
          <p:nvPr/>
        </p:nvSpPr>
        <p:spPr>
          <a:xfrm>
            <a:off x="4510829" y="2475603"/>
            <a:ext cx="2210011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Relaxation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D2E2BD-7EFA-43BF-8675-127CC9CF1BA5}"/>
              </a:ext>
            </a:extLst>
          </p:cNvPr>
          <p:cNvSpPr/>
          <p:nvPr/>
        </p:nvSpPr>
        <p:spPr>
          <a:xfrm>
            <a:off x="155449" y="6210605"/>
            <a:ext cx="30148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(PDF) Cardiovascular magnetic resonance physics for clinicians: Part I (researchgate.net)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265807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0" y="391875"/>
            <a:ext cx="798334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de l’inhomogénéité du champ magnétique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A036DB2-A958-4A7B-97B7-94CB8AB2E975}"/>
              </a:ext>
            </a:extLst>
          </p:cNvPr>
          <p:cNvSpPr txBox="1"/>
          <p:nvPr/>
        </p:nvSpPr>
        <p:spPr>
          <a:xfrm>
            <a:off x="2702450" y="1819660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3AA944F-7B36-412E-919A-289247887812}"/>
              </a:ext>
            </a:extLst>
          </p:cNvPr>
          <p:cNvSpPr txBox="1"/>
          <p:nvPr/>
        </p:nvSpPr>
        <p:spPr>
          <a:xfrm>
            <a:off x="4987660" y="1814654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T2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18EA8A8-2DE5-451B-B910-5A01EBE11546}"/>
              </a:ext>
            </a:extLst>
          </p:cNvPr>
          <p:cNvGrpSpPr/>
          <p:nvPr/>
        </p:nvGrpSpPr>
        <p:grpSpPr>
          <a:xfrm>
            <a:off x="6482808" y="1770044"/>
            <a:ext cx="2670218" cy="662645"/>
            <a:chOff x="5895715" y="2513557"/>
            <a:chExt cx="2670218" cy="662645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6A05FC7-F9C8-460C-B9E9-21A6E5D76220}"/>
                </a:ext>
              </a:extLst>
            </p:cNvPr>
            <p:cNvSpPr txBox="1"/>
            <p:nvPr/>
          </p:nvSpPr>
          <p:spPr>
            <a:xfrm>
              <a:off x="6931756" y="2513557"/>
              <a:ext cx="529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T2*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3ADF452-7D63-4A76-A0F5-121442794C76}"/>
                </a:ext>
              </a:extLst>
            </p:cNvPr>
            <p:cNvSpPr txBox="1"/>
            <p:nvPr/>
          </p:nvSpPr>
          <p:spPr>
            <a:xfrm>
              <a:off x="5895715" y="2837648"/>
              <a:ext cx="26702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(+ inhomogénéités de champ)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6A9BF973-B417-4AD0-9115-BEEE3095CEF3}"/>
              </a:ext>
            </a:extLst>
          </p:cNvPr>
          <p:cNvSpPr txBox="1"/>
          <p:nvPr/>
        </p:nvSpPr>
        <p:spPr>
          <a:xfrm>
            <a:off x="2101535" y="5468758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~ secondes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578486A-60B7-4336-9314-541114DD7FCE}"/>
              </a:ext>
            </a:extLst>
          </p:cNvPr>
          <p:cNvSpPr txBox="1"/>
          <p:nvPr/>
        </p:nvSpPr>
        <p:spPr>
          <a:xfrm>
            <a:off x="3864917" y="5481843"/>
            <a:ext cx="2659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~ 10s – 100s millisecondes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6FB77A2-4AD1-4AEB-A438-D55B06575B42}"/>
              </a:ext>
            </a:extLst>
          </p:cNvPr>
          <p:cNvSpPr txBox="1"/>
          <p:nvPr/>
        </p:nvSpPr>
        <p:spPr>
          <a:xfrm>
            <a:off x="6494289" y="5469954"/>
            <a:ext cx="199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~ 10s millisecondes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3482062-D560-46BC-8B0B-EF017538DB44}"/>
              </a:ext>
            </a:extLst>
          </p:cNvPr>
          <p:cNvGrpSpPr/>
          <p:nvPr/>
        </p:nvGrpSpPr>
        <p:grpSpPr>
          <a:xfrm>
            <a:off x="1474455" y="4174159"/>
            <a:ext cx="2324398" cy="1406022"/>
            <a:chOff x="887362" y="4917672"/>
            <a:chExt cx="2324398" cy="1406022"/>
          </a:xfrm>
        </p:grpSpPr>
        <p:pic>
          <p:nvPicPr>
            <p:cNvPr id="20" name="Espace réservé du contenu 14">
              <a:extLst>
                <a:ext uri="{FF2B5EF4-FFF2-40B4-BE49-F238E27FC236}">
                  <a16:creationId xmlns:a16="http://schemas.microsoft.com/office/drawing/2014/main" id="{AD300559-B389-4883-A796-1F479F4FD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362" y="4923023"/>
              <a:ext cx="2324398" cy="1061374"/>
            </a:xfrm>
            <a:prstGeom prst="rect">
              <a:avLst/>
            </a:prstGeom>
          </p:spPr>
        </p:pic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473A37A5-C1F7-4616-B788-6C07129483F1}"/>
                </a:ext>
              </a:extLst>
            </p:cNvPr>
            <p:cNvGrpSpPr/>
            <p:nvPr/>
          </p:nvGrpSpPr>
          <p:grpSpPr>
            <a:xfrm>
              <a:off x="1060271" y="4917672"/>
              <a:ext cx="1974319" cy="1406022"/>
              <a:chOff x="2309649" y="3081533"/>
              <a:chExt cx="1974319" cy="1406022"/>
            </a:xfrm>
          </p:grpSpPr>
          <p:cxnSp>
            <p:nvCxnSpPr>
              <p:cNvPr id="22" name="Connecteur droit avec flèche 21">
                <a:extLst>
                  <a:ext uri="{FF2B5EF4-FFF2-40B4-BE49-F238E27FC236}">
                    <a16:creationId xmlns:a16="http://schemas.microsoft.com/office/drawing/2014/main" id="{9662B3CA-636F-4DB9-8686-3F50E1CEFA02}"/>
                  </a:ext>
                </a:extLst>
              </p:cNvPr>
              <p:cNvCxnSpPr/>
              <p:nvPr/>
            </p:nvCxnSpPr>
            <p:spPr>
              <a:xfrm>
                <a:off x="2395823" y="4059381"/>
                <a:ext cx="1888145" cy="281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DE38485-2695-42BA-8F50-9A5FD454B056}"/>
                  </a:ext>
                </a:extLst>
              </p:cNvPr>
              <p:cNvSpPr txBox="1"/>
              <p:nvPr/>
            </p:nvSpPr>
            <p:spPr>
              <a:xfrm>
                <a:off x="3044228" y="4118223"/>
                <a:ext cx="7895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temps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E063C7A-97DE-4210-9038-AF9948AFB183}"/>
                  </a:ext>
                </a:extLst>
              </p:cNvPr>
              <p:cNvSpPr txBox="1"/>
              <p:nvPr/>
            </p:nvSpPr>
            <p:spPr>
              <a:xfrm>
                <a:off x="2309649" y="3081533"/>
                <a:ext cx="4427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/>
                  <a:t>M</a:t>
                </a:r>
                <a:r>
                  <a:rPr lang="fr-FR" baseline="-25000" dirty="0" err="1"/>
                  <a:t>z</a:t>
                </a:r>
                <a:endParaRPr lang="fr-FR" baseline="-25000" dirty="0"/>
              </a:p>
            </p:txBody>
          </p:sp>
        </p:grp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CF00389-C49B-4602-9EFC-885FE7FE9709}"/>
              </a:ext>
            </a:extLst>
          </p:cNvPr>
          <p:cNvGrpSpPr/>
          <p:nvPr/>
        </p:nvGrpSpPr>
        <p:grpSpPr>
          <a:xfrm>
            <a:off x="694597" y="2797343"/>
            <a:ext cx="1450521" cy="1256296"/>
            <a:chOff x="107504" y="3540856"/>
            <a:chExt cx="1450521" cy="1256296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3BE8FB63-9809-4E45-9B22-7481EEE7767E}"/>
                </a:ext>
              </a:extLst>
            </p:cNvPr>
            <p:cNvGrpSpPr/>
            <p:nvPr/>
          </p:nvGrpSpPr>
          <p:grpSpPr>
            <a:xfrm>
              <a:off x="107504" y="3540856"/>
              <a:ext cx="1450521" cy="1256296"/>
              <a:chOff x="347374" y="2805904"/>
              <a:chExt cx="1450521" cy="1256296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2FB77D0F-FA55-4BFD-803C-21ACB62724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239" t="14317" r="15548" b="21699"/>
              <a:stretch/>
            </p:blipFill>
            <p:spPr>
              <a:xfrm>
                <a:off x="347374" y="2882982"/>
                <a:ext cx="1201895" cy="1179218"/>
              </a:xfrm>
              <a:prstGeom prst="rect">
                <a:avLst/>
              </a:prstGeom>
            </p:spPr>
          </p:pic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6518B53-2D79-4A89-9845-18C4F6F3B344}"/>
                  </a:ext>
                </a:extLst>
              </p:cNvPr>
              <p:cNvSpPr txBox="1"/>
              <p:nvPr/>
            </p:nvSpPr>
            <p:spPr>
              <a:xfrm>
                <a:off x="1300643" y="2805904"/>
                <a:ext cx="49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90°</a:t>
                </a:r>
              </a:p>
            </p:txBody>
          </p:sp>
        </p:grpSp>
        <p:sp>
          <p:nvSpPr>
            <p:cNvPr id="27" name="Forme libre 25">
              <a:extLst>
                <a:ext uri="{FF2B5EF4-FFF2-40B4-BE49-F238E27FC236}">
                  <a16:creationId xmlns:a16="http://schemas.microsoft.com/office/drawing/2014/main" id="{A2A38E4A-99F3-4417-BA59-E28B71F567A5}"/>
                </a:ext>
              </a:extLst>
            </p:cNvPr>
            <p:cNvSpPr/>
            <p:nvPr/>
          </p:nvSpPr>
          <p:spPr>
            <a:xfrm>
              <a:off x="708660" y="3718560"/>
              <a:ext cx="476250" cy="594360"/>
            </a:xfrm>
            <a:custGeom>
              <a:avLst/>
              <a:gdLst>
                <a:gd name="connsiteX0" fmla="*/ 0 w 476250"/>
                <a:gd name="connsiteY0" fmla="*/ 0 h 594360"/>
                <a:gd name="connsiteX1" fmla="*/ 91440 w 476250"/>
                <a:gd name="connsiteY1" fmla="*/ 19050 h 594360"/>
                <a:gd name="connsiteX2" fmla="*/ 182880 w 476250"/>
                <a:gd name="connsiteY2" fmla="*/ 60960 h 594360"/>
                <a:gd name="connsiteX3" fmla="*/ 297180 w 476250"/>
                <a:gd name="connsiteY3" fmla="*/ 144780 h 594360"/>
                <a:gd name="connsiteX4" fmla="*/ 403860 w 476250"/>
                <a:gd name="connsiteY4" fmla="*/ 289560 h 594360"/>
                <a:gd name="connsiteX5" fmla="*/ 457200 w 476250"/>
                <a:gd name="connsiteY5" fmla="*/ 426720 h 594360"/>
                <a:gd name="connsiteX6" fmla="*/ 472440 w 476250"/>
                <a:gd name="connsiteY6" fmla="*/ 560070 h 594360"/>
                <a:gd name="connsiteX7" fmla="*/ 476250 w 476250"/>
                <a:gd name="connsiteY7" fmla="*/ 59436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0" h="594360">
                  <a:moveTo>
                    <a:pt x="0" y="0"/>
                  </a:moveTo>
                  <a:cubicBezTo>
                    <a:pt x="30480" y="4445"/>
                    <a:pt x="60960" y="8890"/>
                    <a:pt x="91440" y="19050"/>
                  </a:cubicBezTo>
                  <a:cubicBezTo>
                    <a:pt x="121920" y="29210"/>
                    <a:pt x="148590" y="40005"/>
                    <a:pt x="182880" y="60960"/>
                  </a:cubicBezTo>
                  <a:cubicBezTo>
                    <a:pt x="217170" y="81915"/>
                    <a:pt x="260350" y="106680"/>
                    <a:pt x="297180" y="144780"/>
                  </a:cubicBezTo>
                  <a:cubicBezTo>
                    <a:pt x="334010" y="182880"/>
                    <a:pt x="377190" y="242570"/>
                    <a:pt x="403860" y="289560"/>
                  </a:cubicBezTo>
                  <a:cubicBezTo>
                    <a:pt x="430530" y="336550"/>
                    <a:pt x="445770" y="381635"/>
                    <a:pt x="457200" y="426720"/>
                  </a:cubicBezTo>
                  <a:cubicBezTo>
                    <a:pt x="468630" y="471805"/>
                    <a:pt x="469265" y="532130"/>
                    <a:pt x="472440" y="560070"/>
                  </a:cubicBezTo>
                  <a:cubicBezTo>
                    <a:pt x="475615" y="588010"/>
                    <a:pt x="475932" y="591185"/>
                    <a:pt x="476250" y="59436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0" name="Block_4.680000e+00ms_800T1_800T2_with_offfrequecy_for_T2_movie">
            <a:hlinkClick r:id="" action="ppaction://media"/>
            <a:extLst>
              <a:ext uri="{FF2B5EF4-FFF2-40B4-BE49-F238E27FC236}">
                <a16:creationId xmlns:a16="http://schemas.microsoft.com/office/drawing/2014/main" id="{882DCDA4-40C9-49EF-A224-B4369CF370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21946" t="21946" r="17516" b="23422"/>
          <a:stretch/>
        </p:blipFill>
        <p:spPr>
          <a:xfrm>
            <a:off x="4519886" y="2468889"/>
            <a:ext cx="1485511" cy="1340583"/>
          </a:xfrm>
          <a:prstGeom prst="rect">
            <a:avLst/>
          </a:prstGeom>
        </p:spPr>
      </p:pic>
      <p:pic>
        <p:nvPicPr>
          <p:cNvPr id="31" name="Block_T1recovery_2000ms_800T1_300T2_movie">
            <a:hlinkClick r:id="" action="ppaction://media"/>
            <a:extLst>
              <a:ext uri="{FF2B5EF4-FFF2-40B4-BE49-F238E27FC236}">
                <a16:creationId xmlns:a16="http://schemas.microsoft.com/office/drawing/2014/main" id="{67820A79-8B33-4237-A7CF-9B61C834FF2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20469" t="20469" r="14563" b="26375"/>
          <a:stretch/>
        </p:blipFill>
        <p:spPr>
          <a:xfrm>
            <a:off x="2086641" y="2550712"/>
            <a:ext cx="1668991" cy="1365538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7E4BE7B-08B7-4774-8B85-6918A63B8CC1}"/>
              </a:ext>
            </a:extLst>
          </p:cNvPr>
          <p:cNvGrpSpPr/>
          <p:nvPr/>
        </p:nvGrpSpPr>
        <p:grpSpPr>
          <a:xfrm>
            <a:off x="6437917" y="3683631"/>
            <a:ext cx="2072548" cy="1839990"/>
            <a:chOff x="5850824" y="4427144"/>
            <a:chExt cx="2072548" cy="1839990"/>
          </a:xfrm>
        </p:grpSpPr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F681E924-4FCD-4689-A8F1-847D707A964F}"/>
                </a:ext>
              </a:extLst>
            </p:cNvPr>
            <p:cNvGrpSpPr/>
            <p:nvPr/>
          </p:nvGrpSpPr>
          <p:grpSpPr>
            <a:xfrm>
              <a:off x="5850824" y="4427144"/>
              <a:ext cx="2072548" cy="1839990"/>
              <a:chOff x="5850824" y="4427144"/>
              <a:chExt cx="2072548" cy="1839990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10EFFF3-0866-4CDF-8638-9655CE9CB0A9}"/>
                  </a:ext>
                </a:extLst>
              </p:cNvPr>
              <p:cNvGrpSpPr/>
              <p:nvPr/>
            </p:nvGrpSpPr>
            <p:grpSpPr>
              <a:xfrm>
                <a:off x="5850824" y="4427144"/>
                <a:ext cx="2072548" cy="1839990"/>
                <a:chOff x="3414702" y="4427144"/>
                <a:chExt cx="2072548" cy="1839990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C3FE8AF5-92C7-4EC0-8B05-F676B0F22C52}"/>
                    </a:ext>
                  </a:extLst>
                </p:cNvPr>
                <p:cNvGrpSpPr/>
                <p:nvPr/>
              </p:nvGrpSpPr>
              <p:grpSpPr>
                <a:xfrm>
                  <a:off x="3731374" y="4427144"/>
                  <a:ext cx="1755876" cy="1839990"/>
                  <a:chOff x="3731374" y="4427144"/>
                  <a:chExt cx="1755876" cy="1839990"/>
                </a:xfrm>
              </p:grpSpPr>
              <p:pic>
                <p:nvPicPr>
                  <p:cNvPr id="39" name="Image 38">
                    <a:extLst>
                      <a:ext uri="{FF2B5EF4-FFF2-40B4-BE49-F238E27FC236}">
                        <a16:creationId xmlns:a16="http://schemas.microsoft.com/office/drawing/2014/main" id="{C09EF3CE-3058-405E-8263-0F2267FDAD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lum bright="70000" contrast="-70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31374" y="4427144"/>
                    <a:ext cx="1755876" cy="1755876"/>
                  </a:xfrm>
                  <a:prstGeom prst="rect">
                    <a:avLst/>
                  </a:prstGeom>
                </p:spPr>
              </p:pic>
              <p:cxnSp>
                <p:nvCxnSpPr>
                  <p:cNvPr id="40" name="Connecteur droit avec flèche 39">
                    <a:extLst>
                      <a:ext uri="{FF2B5EF4-FFF2-40B4-BE49-F238E27FC236}">
                        <a16:creationId xmlns:a16="http://schemas.microsoft.com/office/drawing/2014/main" id="{6AD0179F-F8D2-4CDC-9CC5-3346592613AB}"/>
                      </a:ext>
                    </a:extLst>
                  </p:cNvPr>
                  <p:cNvCxnSpPr/>
                  <p:nvPr/>
                </p:nvCxnSpPr>
                <p:spPr>
                  <a:xfrm>
                    <a:off x="3916989" y="5948801"/>
                    <a:ext cx="1570261" cy="479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ZoneTexte 40">
                    <a:extLst>
                      <a:ext uri="{FF2B5EF4-FFF2-40B4-BE49-F238E27FC236}">
                        <a16:creationId xmlns:a16="http://schemas.microsoft.com/office/drawing/2014/main" id="{02FE3253-64C7-40EA-8650-5D5C8A0EDE52}"/>
                      </a:ext>
                    </a:extLst>
                  </p:cNvPr>
                  <p:cNvSpPr txBox="1"/>
                  <p:nvPr/>
                </p:nvSpPr>
                <p:spPr>
                  <a:xfrm>
                    <a:off x="4255552" y="5897802"/>
                    <a:ext cx="76931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temps</a:t>
                    </a:r>
                  </a:p>
                </p:txBody>
              </p:sp>
            </p:grp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E1E6F270-208E-4AB5-B9B5-C37A36F80F39}"/>
                    </a:ext>
                  </a:extLst>
                </p:cNvPr>
                <p:cNvSpPr txBox="1"/>
                <p:nvPr/>
              </p:nvSpPr>
              <p:spPr>
                <a:xfrm>
                  <a:off x="3414702" y="5003307"/>
                  <a:ext cx="51809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err="1"/>
                    <a:t>M</a:t>
                  </a:r>
                  <a:r>
                    <a:rPr lang="fr-FR" baseline="-25000" dirty="0" err="1"/>
                    <a:t>xy</a:t>
                  </a:r>
                  <a:endParaRPr lang="fr-FR" baseline="-25000" dirty="0"/>
                </a:p>
              </p:txBody>
            </p:sp>
          </p:grpSp>
          <p:sp>
            <p:nvSpPr>
              <p:cNvPr id="36" name="Forme libre 47">
                <a:extLst>
                  <a:ext uri="{FF2B5EF4-FFF2-40B4-BE49-F238E27FC236}">
                    <a16:creationId xmlns:a16="http://schemas.microsoft.com/office/drawing/2014/main" id="{97FF2BF7-1259-4877-85DB-94C36BD6FC45}"/>
                  </a:ext>
                </a:extLst>
              </p:cNvPr>
              <p:cNvSpPr/>
              <p:nvPr/>
            </p:nvSpPr>
            <p:spPr>
              <a:xfrm>
                <a:off x="6393180" y="4566285"/>
                <a:ext cx="1379220" cy="1098854"/>
              </a:xfrm>
              <a:custGeom>
                <a:avLst/>
                <a:gdLst>
                  <a:gd name="connsiteX0" fmla="*/ 0 w 1379220"/>
                  <a:gd name="connsiteY0" fmla="*/ 0 h 1098854"/>
                  <a:gd name="connsiteX1" fmla="*/ 36195 w 1379220"/>
                  <a:gd name="connsiteY1" fmla="*/ 1095375 h 1098854"/>
                  <a:gd name="connsiteX2" fmla="*/ 72390 w 1379220"/>
                  <a:gd name="connsiteY2" fmla="*/ 365760 h 1098854"/>
                  <a:gd name="connsiteX3" fmla="*/ 102870 w 1379220"/>
                  <a:gd name="connsiteY3" fmla="*/ 910590 h 1098854"/>
                  <a:gd name="connsiteX4" fmla="*/ 139065 w 1379220"/>
                  <a:gd name="connsiteY4" fmla="*/ 523875 h 1098854"/>
                  <a:gd name="connsiteX5" fmla="*/ 169545 w 1379220"/>
                  <a:gd name="connsiteY5" fmla="*/ 828675 h 1098854"/>
                  <a:gd name="connsiteX6" fmla="*/ 205740 w 1379220"/>
                  <a:gd name="connsiteY6" fmla="*/ 596265 h 1098854"/>
                  <a:gd name="connsiteX7" fmla="*/ 240030 w 1379220"/>
                  <a:gd name="connsiteY7" fmla="*/ 775335 h 1098854"/>
                  <a:gd name="connsiteX8" fmla="*/ 272415 w 1379220"/>
                  <a:gd name="connsiteY8" fmla="*/ 643890 h 1098854"/>
                  <a:gd name="connsiteX9" fmla="*/ 306705 w 1379220"/>
                  <a:gd name="connsiteY9" fmla="*/ 737235 h 1098854"/>
                  <a:gd name="connsiteX10" fmla="*/ 340995 w 1379220"/>
                  <a:gd name="connsiteY10" fmla="*/ 685800 h 1098854"/>
                  <a:gd name="connsiteX11" fmla="*/ 371475 w 1379220"/>
                  <a:gd name="connsiteY11" fmla="*/ 725805 h 1098854"/>
                  <a:gd name="connsiteX12" fmla="*/ 411480 w 1379220"/>
                  <a:gd name="connsiteY12" fmla="*/ 701040 h 1098854"/>
                  <a:gd name="connsiteX13" fmla="*/ 443865 w 1379220"/>
                  <a:gd name="connsiteY13" fmla="*/ 712470 h 1098854"/>
                  <a:gd name="connsiteX14" fmla="*/ 478155 w 1379220"/>
                  <a:gd name="connsiteY14" fmla="*/ 706755 h 1098854"/>
                  <a:gd name="connsiteX15" fmla="*/ 514350 w 1379220"/>
                  <a:gd name="connsiteY15" fmla="*/ 714375 h 1098854"/>
                  <a:gd name="connsiteX16" fmla="*/ 548640 w 1379220"/>
                  <a:gd name="connsiteY16" fmla="*/ 702945 h 1098854"/>
                  <a:gd name="connsiteX17" fmla="*/ 584835 w 1379220"/>
                  <a:gd name="connsiteY17" fmla="*/ 710565 h 1098854"/>
                  <a:gd name="connsiteX18" fmla="*/ 1379220 w 1379220"/>
                  <a:gd name="connsiteY18" fmla="*/ 706755 h 1098854"/>
                  <a:gd name="connsiteX19" fmla="*/ 1379220 w 1379220"/>
                  <a:gd name="connsiteY19" fmla="*/ 706755 h 1098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79220" h="1098854">
                    <a:moveTo>
                      <a:pt x="0" y="0"/>
                    </a:moveTo>
                    <a:cubicBezTo>
                      <a:pt x="12065" y="517207"/>
                      <a:pt x="24130" y="1034415"/>
                      <a:pt x="36195" y="1095375"/>
                    </a:cubicBezTo>
                    <a:cubicBezTo>
                      <a:pt x="48260" y="1156335"/>
                      <a:pt x="61278" y="396558"/>
                      <a:pt x="72390" y="365760"/>
                    </a:cubicBezTo>
                    <a:cubicBezTo>
                      <a:pt x="83503" y="334963"/>
                      <a:pt x="91758" y="884238"/>
                      <a:pt x="102870" y="910590"/>
                    </a:cubicBezTo>
                    <a:cubicBezTo>
                      <a:pt x="113983" y="936943"/>
                      <a:pt x="127953" y="537527"/>
                      <a:pt x="139065" y="523875"/>
                    </a:cubicBezTo>
                    <a:cubicBezTo>
                      <a:pt x="150177" y="510223"/>
                      <a:pt x="158433" y="816610"/>
                      <a:pt x="169545" y="828675"/>
                    </a:cubicBezTo>
                    <a:cubicBezTo>
                      <a:pt x="180657" y="840740"/>
                      <a:pt x="193993" y="605155"/>
                      <a:pt x="205740" y="596265"/>
                    </a:cubicBezTo>
                    <a:cubicBezTo>
                      <a:pt x="217488" y="587375"/>
                      <a:pt x="228918" y="767398"/>
                      <a:pt x="240030" y="775335"/>
                    </a:cubicBezTo>
                    <a:cubicBezTo>
                      <a:pt x="251143" y="783273"/>
                      <a:pt x="261303" y="650240"/>
                      <a:pt x="272415" y="643890"/>
                    </a:cubicBezTo>
                    <a:cubicBezTo>
                      <a:pt x="283527" y="637540"/>
                      <a:pt x="295275" y="730250"/>
                      <a:pt x="306705" y="737235"/>
                    </a:cubicBezTo>
                    <a:cubicBezTo>
                      <a:pt x="318135" y="744220"/>
                      <a:pt x="330200" y="687705"/>
                      <a:pt x="340995" y="685800"/>
                    </a:cubicBezTo>
                    <a:cubicBezTo>
                      <a:pt x="351790" y="683895"/>
                      <a:pt x="359728" y="723265"/>
                      <a:pt x="371475" y="725805"/>
                    </a:cubicBezTo>
                    <a:cubicBezTo>
                      <a:pt x="383222" y="728345"/>
                      <a:pt x="399415" y="703262"/>
                      <a:pt x="411480" y="701040"/>
                    </a:cubicBezTo>
                    <a:cubicBezTo>
                      <a:pt x="423545" y="698818"/>
                      <a:pt x="432753" y="711518"/>
                      <a:pt x="443865" y="712470"/>
                    </a:cubicBezTo>
                    <a:cubicBezTo>
                      <a:pt x="454977" y="713422"/>
                      <a:pt x="466408" y="706438"/>
                      <a:pt x="478155" y="706755"/>
                    </a:cubicBezTo>
                    <a:cubicBezTo>
                      <a:pt x="489902" y="707072"/>
                      <a:pt x="502603" y="715010"/>
                      <a:pt x="514350" y="714375"/>
                    </a:cubicBezTo>
                    <a:cubicBezTo>
                      <a:pt x="526097" y="713740"/>
                      <a:pt x="536893" y="703580"/>
                      <a:pt x="548640" y="702945"/>
                    </a:cubicBezTo>
                    <a:cubicBezTo>
                      <a:pt x="560387" y="702310"/>
                      <a:pt x="584835" y="710565"/>
                      <a:pt x="584835" y="710565"/>
                    </a:cubicBezTo>
                    <a:lnTo>
                      <a:pt x="1379220" y="706755"/>
                    </a:lnTo>
                    <a:lnTo>
                      <a:pt x="1379220" y="706755"/>
                    </a:lnTo>
                  </a:path>
                </a:pathLst>
              </a:custGeom>
              <a:noFill/>
              <a:ln w="12700">
                <a:solidFill>
                  <a:srgbClr val="003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4" name="Forme libre 43">
              <a:extLst>
                <a:ext uri="{FF2B5EF4-FFF2-40B4-BE49-F238E27FC236}">
                  <a16:creationId xmlns:a16="http://schemas.microsoft.com/office/drawing/2014/main" id="{29AAA480-D7CB-4713-959E-3B66EA3E6B6A}"/>
                </a:ext>
              </a:extLst>
            </p:cNvPr>
            <p:cNvSpPr/>
            <p:nvPr/>
          </p:nvSpPr>
          <p:spPr>
            <a:xfrm>
              <a:off x="6393180" y="4564380"/>
              <a:ext cx="1375410" cy="710104"/>
            </a:xfrm>
            <a:custGeom>
              <a:avLst/>
              <a:gdLst>
                <a:gd name="connsiteX0" fmla="*/ 0 w 1375410"/>
                <a:gd name="connsiteY0" fmla="*/ 0 h 710104"/>
                <a:gd name="connsiteX1" fmla="*/ 41910 w 1375410"/>
                <a:gd name="connsiteY1" fmla="*/ 262890 h 710104"/>
                <a:gd name="connsiteX2" fmla="*/ 121920 w 1375410"/>
                <a:gd name="connsiteY2" fmla="*/ 502920 h 710104"/>
                <a:gd name="connsiteX3" fmla="*/ 278130 w 1375410"/>
                <a:gd name="connsiteY3" fmla="*/ 655320 h 710104"/>
                <a:gd name="connsiteX4" fmla="*/ 419100 w 1375410"/>
                <a:gd name="connsiteY4" fmla="*/ 704850 h 710104"/>
                <a:gd name="connsiteX5" fmla="*/ 662940 w 1375410"/>
                <a:gd name="connsiteY5" fmla="*/ 708660 h 710104"/>
                <a:gd name="connsiteX6" fmla="*/ 910590 w 1375410"/>
                <a:gd name="connsiteY6" fmla="*/ 704850 h 710104"/>
                <a:gd name="connsiteX7" fmla="*/ 1146810 w 1375410"/>
                <a:gd name="connsiteY7" fmla="*/ 708660 h 710104"/>
                <a:gd name="connsiteX8" fmla="*/ 1375410 w 1375410"/>
                <a:gd name="connsiteY8" fmla="*/ 704850 h 71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410" h="710104">
                  <a:moveTo>
                    <a:pt x="0" y="0"/>
                  </a:moveTo>
                  <a:cubicBezTo>
                    <a:pt x="10795" y="89535"/>
                    <a:pt x="21590" y="179070"/>
                    <a:pt x="41910" y="262890"/>
                  </a:cubicBezTo>
                  <a:cubicBezTo>
                    <a:pt x="62230" y="346710"/>
                    <a:pt x="82550" y="437515"/>
                    <a:pt x="121920" y="502920"/>
                  </a:cubicBezTo>
                  <a:cubicBezTo>
                    <a:pt x="161290" y="568325"/>
                    <a:pt x="228600" y="621665"/>
                    <a:pt x="278130" y="655320"/>
                  </a:cubicBezTo>
                  <a:cubicBezTo>
                    <a:pt x="327660" y="688975"/>
                    <a:pt x="354965" y="695960"/>
                    <a:pt x="419100" y="704850"/>
                  </a:cubicBezTo>
                  <a:cubicBezTo>
                    <a:pt x="483235" y="713740"/>
                    <a:pt x="581025" y="708660"/>
                    <a:pt x="662940" y="708660"/>
                  </a:cubicBezTo>
                  <a:cubicBezTo>
                    <a:pt x="744855" y="708660"/>
                    <a:pt x="829945" y="704850"/>
                    <a:pt x="910590" y="704850"/>
                  </a:cubicBezTo>
                  <a:cubicBezTo>
                    <a:pt x="991235" y="704850"/>
                    <a:pt x="1069340" y="708660"/>
                    <a:pt x="1146810" y="708660"/>
                  </a:cubicBezTo>
                  <a:cubicBezTo>
                    <a:pt x="1224280" y="708660"/>
                    <a:pt x="1299845" y="706755"/>
                    <a:pt x="1375410" y="704850"/>
                  </a:cubicBezTo>
                </a:path>
              </a:pathLst>
            </a:custGeom>
            <a:noFill/>
            <a:ln w="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2" name="Block_2.340000e+00ms_800T1_800T2_with_offfrequecy_for_T2star_movie">
            <a:hlinkClick r:id="" action="ppaction://media"/>
            <a:extLst>
              <a:ext uri="{FF2B5EF4-FFF2-40B4-BE49-F238E27FC236}">
                <a16:creationId xmlns:a16="http://schemas.microsoft.com/office/drawing/2014/main" id="{50D0CC9E-AF01-4849-A483-50E8C468310E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l="20469" t="20469" r="16039" b="24899"/>
          <a:stretch/>
        </p:blipFill>
        <p:spPr>
          <a:xfrm>
            <a:off x="6975488" y="2395668"/>
            <a:ext cx="1616034" cy="1390541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1C4C6F2B-E16F-4870-82FA-3D0E12474F70}"/>
              </a:ext>
            </a:extLst>
          </p:cNvPr>
          <p:cNvGrpSpPr/>
          <p:nvPr/>
        </p:nvGrpSpPr>
        <p:grpSpPr>
          <a:xfrm>
            <a:off x="4001795" y="3683631"/>
            <a:ext cx="2072548" cy="1839990"/>
            <a:chOff x="3414702" y="4427144"/>
            <a:chExt cx="2072548" cy="1839990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C27D52D3-4212-431F-8ABB-C42AF10740BF}"/>
                </a:ext>
              </a:extLst>
            </p:cNvPr>
            <p:cNvGrpSpPr/>
            <p:nvPr/>
          </p:nvGrpSpPr>
          <p:grpSpPr>
            <a:xfrm>
              <a:off x="3414702" y="4427144"/>
              <a:ext cx="2072548" cy="1839990"/>
              <a:chOff x="3414702" y="4427144"/>
              <a:chExt cx="2072548" cy="1839990"/>
            </a:xfrm>
          </p:grpSpPr>
          <p:grpSp>
            <p:nvGrpSpPr>
              <p:cNvPr id="46" name="Groupe 45">
                <a:extLst>
                  <a:ext uri="{FF2B5EF4-FFF2-40B4-BE49-F238E27FC236}">
                    <a16:creationId xmlns:a16="http://schemas.microsoft.com/office/drawing/2014/main" id="{FAC2751D-48DA-48DF-9A46-A3369200E2BA}"/>
                  </a:ext>
                </a:extLst>
              </p:cNvPr>
              <p:cNvGrpSpPr/>
              <p:nvPr/>
            </p:nvGrpSpPr>
            <p:grpSpPr>
              <a:xfrm>
                <a:off x="3731374" y="4427144"/>
                <a:ext cx="1755876" cy="1839990"/>
                <a:chOff x="3731374" y="4427144"/>
                <a:chExt cx="1755876" cy="1839990"/>
              </a:xfrm>
            </p:grpSpPr>
            <p:pic>
              <p:nvPicPr>
                <p:cNvPr id="48" name="Image 47">
                  <a:extLst>
                    <a:ext uri="{FF2B5EF4-FFF2-40B4-BE49-F238E27FC236}">
                      <a16:creationId xmlns:a16="http://schemas.microsoft.com/office/drawing/2014/main" id="{3BDEADF1-0D04-4A2A-97D9-83F02BB4FE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1374" y="4427144"/>
                  <a:ext cx="1755876" cy="1755876"/>
                </a:xfrm>
                <a:prstGeom prst="rect">
                  <a:avLst/>
                </a:prstGeom>
              </p:spPr>
            </p:pic>
            <p:cxnSp>
              <p:nvCxnSpPr>
                <p:cNvPr id="49" name="Connecteur droit avec flèche 48">
                  <a:extLst>
                    <a:ext uri="{FF2B5EF4-FFF2-40B4-BE49-F238E27FC236}">
                      <a16:creationId xmlns:a16="http://schemas.microsoft.com/office/drawing/2014/main" id="{6DAF9C30-0B8C-40A1-A361-A0BC2B5F7D1C}"/>
                    </a:ext>
                  </a:extLst>
                </p:cNvPr>
                <p:cNvCxnSpPr/>
                <p:nvPr/>
              </p:nvCxnSpPr>
              <p:spPr>
                <a:xfrm>
                  <a:off x="3916989" y="5948801"/>
                  <a:ext cx="1570261" cy="47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605D15BE-F4BF-4E77-A9A2-7B9F13393EED}"/>
                    </a:ext>
                  </a:extLst>
                </p:cNvPr>
                <p:cNvSpPr txBox="1"/>
                <p:nvPr/>
              </p:nvSpPr>
              <p:spPr>
                <a:xfrm>
                  <a:off x="4255552" y="5897802"/>
                  <a:ext cx="7693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temps</a:t>
                  </a:r>
                </a:p>
              </p:txBody>
            </p:sp>
          </p:grp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6CD44F65-03D8-4EC9-9550-4CBCBB5801EA}"/>
                  </a:ext>
                </a:extLst>
              </p:cNvPr>
              <p:cNvSpPr txBox="1"/>
              <p:nvPr/>
            </p:nvSpPr>
            <p:spPr>
              <a:xfrm>
                <a:off x="3414702" y="5003307"/>
                <a:ext cx="518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/>
                  <a:t>M</a:t>
                </a:r>
                <a:r>
                  <a:rPr lang="fr-FR" baseline="-25000" dirty="0" err="1"/>
                  <a:t>xy</a:t>
                </a:r>
                <a:endParaRPr lang="fr-FR" baseline="-25000" dirty="0"/>
              </a:p>
            </p:txBody>
          </p:sp>
        </p:grpSp>
        <p:sp>
          <p:nvSpPr>
            <p:cNvPr id="45" name="Forme libre 49">
              <a:extLst>
                <a:ext uri="{FF2B5EF4-FFF2-40B4-BE49-F238E27FC236}">
                  <a16:creationId xmlns:a16="http://schemas.microsoft.com/office/drawing/2014/main" id="{1584C85B-1F1E-4FC1-A2AE-B7BDD1BF59DF}"/>
                </a:ext>
              </a:extLst>
            </p:cNvPr>
            <p:cNvSpPr/>
            <p:nvPr/>
          </p:nvSpPr>
          <p:spPr>
            <a:xfrm>
              <a:off x="3962400" y="4556760"/>
              <a:ext cx="1367790" cy="710565"/>
            </a:xfrm>
            <a:custGeom>
              <a:avLst/>
              <a:gdLst>
                <a:gd name="connsiteX0" fmla="*/ 0 w 1367790"/>
                <a:gd name="connsiteY0" fmla="*/ 0 h 710565"/>
                <a:gd name="connsiteX1" fmla="*/ 68580 w 1367790"/>
                <a:gd name="connsiteY1" fmla="*/ 209550 h 710565"/>
                <a:gd name="connsiteX2" fmla="*/ 133350 w 1367790"/>
                <a:gd name="connsiteY2" fmla="*/ 356235 h 710565"/>
                <a:gd name="connsiteX3" fmla="*/ 207645 w 1367790"/>
                <a:gd name="connsiteY3" fmla="*/ 462915 h 710565"/>
                <a:gd name="connsiteX4" fmla="*/ 278130 w 1367790"/>
                <a:gd name="connsiteY4" fmla="*/ 537210 h 710565"/>
                <a:gd name="connsiteX5" fmla="*/ 346710 w 1367790"/>
                <a:gd name="connsiteY5" fmla="*/ 594360 h 710565"/>
                <a:gd name="connsiteX6" fmla="*/ 419100 w 1367790"/>
                <a:gd name="connsiteY6" fmla="*/ 630555 h 710565"/>
                <a:gd name="connsiteX7" fmla="*/ 487680 w 1367790"/>
                <a:gd name="connsiteY7" fmla="*/ 659130 h 710565"/>
                <a:gd name="connsiteX8" fmla="*/ 546735 w 1367790"/>
                <a:gd name="connsiteY8" fmla="*/ 672465 h 710565"/>
                <a:gd name="connsiteX9" fmla="*/ 617220 w 1367790"/>
                <a:gd name="connsiteY9" fmla="*/ 681990 h 710565"/>
                <a:gd name="connsiteX10" fmla="*/ 681990 w 1367790"/>
                <a:gd name="connsiteY10" fmla="*/ 695325 h 710565"/>
                <a:gd name="connsiteX11" fmla="*/ 760095 w 1367790"/>
                <a:gd name="connsiteY11" fmla="*/ 701040 h 710565"/>
                <a:gd name="connsiteX12" fmla="*/ 822960 w 1367790"/>
                <a:gd name="connsiteY12" fmla="*/ 704850 h 710565"/>
                <a:gd name="connsiteX13" fmla="*/ 899160 w 1367790"/>
                <a:gd name="connsiteY13" fmla="*/ 706755 h 710565"/>
                <a:gd name="connsiteX14" fmla="*/ 965835 w 1367790"/>
                <a:gd name="connsiteY14" fmla="*/ 708660 h 710565"/>
                <a:gd name="connsiteX15" fmla="*/ 1036320 w 1367790"/>
                <a:gd name="connsiteY15" fmla="*/ 710565 h 710565"/>
                <a:gd name="connsiteX16" fmla="*/ 1367790 w 1367790"/>
                <a:gd name="connsiteY16" fmla="*/ 710565 h 71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67790" h="710565">
                  <a:moveTo>
                    <a:pt x="0" y="0"/>
                  </a:moveTo>
                  <a:cubicBezTo>
                    <a:pt x="23177" y="75089"/>
                    <a:pt x="46355" y="150178"/>
                    <a:pt x="68580" y="209550"/>
                  </a:cubicBezTo>
                  <a:cubicBezTo>
                    <a:pt x="90805" y="268923"/>
                    <a:pt x="110172" y="314007"/>
                    <a:pt x="133350" y="356235"/>
                  </a:cubicBezTo>
                  <a:cubicBezTo>
                    <a:pt x="156528" y="398463"/>
                    <a:pt x="183515" y="432753"/>
                    <a:pt x="207645" y="462915"/>
                  </a:cubicBezTo>
                  <a:cubicBezTo>
                    <a:pt x="231775" y="493078"/>
                    <a:pt x="254953" y="515303"/>
                    <a:pt x="278130" y="537210"/>
                  </a:cubicBezTo>
                  <a:cubicBezTo>
                    <a:pt x="301308" y="559118"/>
                    <a:pt x="323215" y="578803"/>
                    <a:pt x="346710" y="594360"/>
                  </a:cubicBezTo>
                  <a:cubicBezTo>
                    <a:pt x="370205" y="609917"/>
                    <a:pt x="395605" y="619760"/>
                    <a:pt x="419100" y="630555"/>
                  </a:cubicBezTo>
                  <a:cubicBezTo>
                    <a:pt x="442595" y="641350"/>
                    <a:pt x="466407" y="652145"/>
                    <a:pt x="487680" y="659130"/>
                  </a:cubicBezTo>
                  <a:cubicBezTo>
                    <a:pt x="508953" y="666115"/>
                    <a:pt x="525145" y="668655"/>
                    <a:pt x="546735" y="672465"/>
                  </a:cubicBezTo>
                  <a:cubicBezTo>
                    <a:pt x="568325" y="676275"/>
                    <a:pt x="594678" y="678180"/>
                    <a:pt x="617220" y="681990"/>
                  </a:cubicBezTo>
                  <a:cubicBezTo>
                    <a:pt x="639762" y="685800"/>
                    <a:pt x="658178" y="692150"/>
                    <a:pt x="681990" y="695325"/>
                  </a:cubicBezTo>
                  <a:cubicBezTo>
                    <a:pt x="705803" y="698500"/>
                    <a:pt x="760095" y="701040"/>
                    <a:pt x="760095" y="701040"/>
                  </a:cubicBezTo>
                  <a:cubicBezTo>
                    <a:pt x="783590" y="702628"/>
                    <a:pt x="799783" y="703898"/>
                    <a:pt x="822960" y="704850"/>
                  </a:cubicBezTo>
                  <a:cubicBezTo>
                    <a:pt x="846137" y="705802"/>
                    <a:pt x="899160" y="706755"/>
                    <a:pt x="899160" y="706755"/>
                  </a:cubicBezTo>
                  <a:lnTo>
                    <a:pt x="965835" y="708660"/>
                  </a:lnTo>
                  <a:lnTo>
                    <a:pt x="1036320" y="710565"/>
                  </a:lnTo>
                  <a:lnTo>
                    <a:pt x="1367790" y="710565"/>
                  </a:lnTo>
                </a:path>
              </a:pathLst>
            </a:custGeom>
            <a:noFill/>
            <a:ln w="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F0EA4A4F-78DD-49A0-9BA7-B86A325C5866}"/>
              </a:ext>
            </a:extLst>
          </p:cNvPr>
          <p:cNvSpPr/>
          <p:nvPr/>
        </p:nvSpPr>
        <p:spPr>
          <a:xfrm>
            <a:off x="6379125" y="1422711"/>
            <a:ext cx="2659382" cy="44256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7FAEB258-96F4-4AB1-9046-0EEBBB0123C7}"/>
              </a:ext>
            </a:extLst>
          </p:cNvPr>
          <p:cNvSpPr txBox="1"/>
          <p:nvPr/>
        </p:nvSpPr>
        <p:spPr>
          <a:xfrm>
            <a:off x="6456535" y="6016335"/>
            <a:ext cx="2477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Ce qu’on mesure si on ne met en place aucune stratégie particulière</a:t>
            </a:r>
          </a:p>
        </p:txBody>
      </p:sp>
    </p:spTree>
    <p:extLst>
      <p:ext uri="{BB962C8B-B14F-4D97-AF65-F5344CB8AC3E}">
        <p14:creationId xmlns:p14="http://schemas.microsoft.com/office/powerpoint/2010/main" val="37878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35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3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93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61" repeatCount="indefinite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video>
              <p:cMediaNode vol="80000">
                <p:cTn id="62" repeatCount="indefinite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video>
              <p:cMediaNode vol="80000">
                <p:cTn id="63" repeatCount="indefinite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  <p:bldLst>
      <p:bldP spid="10" grpId="0"/>
      <p:bldP spid="11" grpId="0"/>
      <p:bldP spid="16" grpId="0"/>
      <p:bldP spid="17" grpId="0"/>
      <p:bldP spid="18" grpId="0"/>
      <p:bldP spid="51" grpId="0" animBg="1"/>
      <p:bldP spid="5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109403</TotalTime>
  <Words>1383</Words>
  <Application>Microsoft Office PowerPoint</Application>
  <PresentationFormat>Format A4 (210 x 297 mm)</PresentationFormat>
  <Paragraphs>266</Paragraphs>
  <Slides>28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ＭＳ Ｐゴシック</vt:lpstr>
      <vt:lpstr>Arial</vt:lpstr>
      <vt:lpstr>Calibri</vt:lpstr>
      <vt:lpstr>Cambria Math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Magalie</dc:creator>
  <cp:lastModifiedBy>Pauline LEFEBVRE</cp:lastModifiedBy>
  <cp:revision>3638</cp:revision>
  <dcterms:created xsi:type="dcterms:W3CDTF">2016-04-11T08:38:53Z</dcterms:created>
  <dcterms:modified xsi:type="dcterms:W3CDTF">2026-01-26T08:30:19Z</dcterms:modified>
</cp:coreProperties>
</file>