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1"/>
  </p:notesMasterIdLst>
  <p:sldIdLst>
    <p:sldId id="257" r:id="rId2"/>
    <p:sldId id="256" r:id="rId3"/>
    <p:sldId id="258" r:id="rId4"/>
    <p:sldId id="414" r:id="rId5"/>
    <p:sldId id="399" r:id="rId6"/>
    <p:sldId id="388" r:id="rId7"/>
    <p:sldId id="392" r:id="rId8"/>
    <p:sldId id="365" r:id="rId9"/>
    <p:sldId id="393" r:id="rId10"/>
    <p:sldId id="386" r:id="rId11"/>
    <p:sldId id="417" r:id="rId12"/>
    <p:sldId id="396" r:id="rId13"/>
    <p:sldId id="415" r:id="rId14"/>
    <p:sldId id="416" r:id="rId15"/>
    <p:sldId id="314" r:id="rId16"/>
    <p:sldId id="418" r:id="rId17"/>
    <p:sldId id="419" r:id="rId18"/>
    <p:sldId id="420" r:id="rId19"/>
    <p:sldId id="421" r:id="rId20"/>
    <p:sldId id="324" r:id="rId21"/>
    <p:sldId id="323" r:id="rId22"/>
    <p:sldId id="400" r:id="rId23"/>
    <p:sldId id="376" r:id="rId24"/>
    <p:sldId id="403" r:id="rId25"/>
    <p:sldId id="404" r:id="rId26"/>
    <p:sldId id="348" r:id="rId27"/>
    <p:sldId id="353" r:id="rId28"/>
    <p:sldId id="422" r:id="rId29"/>
    <p:sldId id="33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71825E-5B2C-47F7-8D40-23FB3BE3EE5A}" v="18" dt="2026-02-13T09:16:23.6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74"/>
  </p:normalViewPr>
  <p:slideViewPr>
    <p:cSldViewPr snapToGrid="0" snapToObjects="1">
      <p:cViewPr varScale="1">
        <p:scale>
          <a:sx n="99" d="100"/>
          <a:sy n="99" d="100"/>
        </p:scale>
        <p:origin x="18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élie Marineau-Pelletier" userId="c84778779e89c7a1" providerId="LiveId" clId="{7BDC8E08-46D3-460A-BB61-BD54A5AC363E}"/>
    <pc:docChg chg="undo custSel addSld delSld modSld">
      <pc:chgData name="Amélie Marineau-Pelletier" userId="c84778779e89c7a1" providerId="LiveId" clId="{7BDC8E08-46D3-460A-BB61-BD54A5AC363E}" dt="2026-02-13T09:16:23.687" v="538" actId="1076"/>
      <pc:docMkLst>
        <pc:docMk/>
      </pc:docMkLst>
      <pc:sldChg chg="modSp mod">
        <pc:chgData name="Amélie Marineau-Pelletier" userId="c84778779e89c7a1" providerId="LiveId" clId="{7BDC8E08-46D3-460A-BB61-BD54A5AC363E}" dt="2026-02-13T08:27:30.639" v="41" actId="1076"/>
        <pc:sldMkLst>
          <pc:docMk/>
          <pc:sldMk cId="550403802" sldId="258"/>
        </pc:sldMkLst>
        <pc:spChg chg="mod">
          <ac:chgData name="Amélie Marineau-Pelletier" userId="c84778779e89c7a1" providerId="LiveId" clId="{7BDC8E08-46D3-460A-BB61-BD54A5AC363E}" dt="2026-02-13T08:27:23.859" v="40" actId="1076"/>
          <ac:spMkLst>
            <pc:docMk/>
            <pc:sldMk cId="550403802" sldId="258"/>
            <ac:spMk id="6" creationId="{DCA33E91-000E-3B4A-9863-A68278C20F62}"/>
          </ac:spMkLst>
        </pc:spChg>
        <pc:spChg chg="mod">
          <ac:chgData name="Amélie Marineau-Pelletier" userId="c84778779e89c7a1" providerId="LiveId" clId="{7BDC8E08-46D3-460A-BB61-BD54A5AC363E}" dt="2026-02-13T08:27:30.639" v="41" actId="1076"/>
          <ac:spMkLst>
            <pc:docMk/>
            <pc:sldMk cId="550403802" sldId="258"/>
            <ac:spMk id="9" creationId="{F778C5DA-6C36-F540-A07C-722596C7D3A9}"/>
          </ac:spMkLst>
        </pc:spChg>
      </pc:sldChg>
      <pc:sldChg chg="del">
        <pc:chgData name="Amélie Marineau-Pelletier" userId="c84778779e89c7a1" providerId="LiveId" clId="{7BDC8E08-46D3-460A-BB61-BD54A5AC363E}" dt="2026-02-13T08:03:27.022" v="10" actId="47"/>
        <pc:sldMkLst>
          <pc:docMk/>
          <pc:sldMk cId="3081205856" sldId="259"/>
        </pc:sldMkLst>
      </pc:sldChg>
      <pc:sldChg chg="del">
        <pc:chgData name="Amélie Marineau-Pelletier" userId="c84778779e89c7a1" providerId="LiveId" clId="{7BDC8E08-46D3-460A-BB61-BD54A5AC363E}" dt="2026-02-13T08:03:21.569" v="8" actId="47"/>
        <pc:sldMkLst>
          <pc:docMk/>
          <pc:sldMk cId="3671578009" sldId="266"/>
        </pc:sldMkLst>
      </pc:sldChg>
      <pc:sldChg chg="del">
        <pc:chgData name="Amélie Marineau-Pelletier" userId="c84778779e89c7a1" providerId="LiveId" clId="{7BDC8E08-46D3-460A-BB61-BD54A5AC363E}" dt="2026-02-13T07:58:10.162" v="0" actId="47"/>
        <pc:sldMkLst>
          <pc:docMk/>
          <pc:sldMk cId="2369801248" sldId="282"/>
        </pc:sldMkLst>
      </pc:sldChg>
      <pc:sldChg chg="modSp mod">
        <pc:chgData name="Amélie Marineau-Pelletier" userId="c84778779e89c7a1" providerId="LiveId" clId="{7BDC8E08-46D3-460A-BB61-BD54A5AC363E}" dt="2026-02-13T08:43:21.448" v="215" actId="114"/>
        <pc:sldMkLst>
          <pc:docMk/>
          <pc:sldMk cId="3528746516" sldId="314"/>
        </pc:sldMkLst>
        <pc:spChg chg="mod">
          <ac:chgData name="Amélie Marineau-Pelletier" userId="c84778779e89c7a1" providerId="LiveId" clId="{7BDC8E08-46D3-460A-BB61-BD54A5AC363E}" dt="2026-02-13T08:43:21.448" v="215" actId="114"/>
          <ac:spMkLst>
            <pc:docMk/>
            <pc:sldMk cId="3528746516" sldId="314"/>
            <ac:spMk id="3" creationId="{9A1EE149-FD64-9B47-A9B7-A2E8B9FD8F2B}"/>
          </ac:spMkLst>
        </pc:spChg>
      </pc:sldChg>
      <pc:sldChg chg="del">
        <pc:chgData name="Amélie Marineau-Pelletier" userId="c84778779e89c7a1" providerId="LiveId" clId="{7BDC8E08-46D3-460A-BB61-BD54A5AC363E}" dt="2026-02-13T08:03:24.328" v="9" actId="47"/>
        <pc:sldMkLst>
          <pc:docMk/>
          <pc:sldMk cId="296325682" sldId="334"/>
        </pc:sldMkLst>
      </pc:sldChg>
      <pc:sldChg chg="del">
        <pc:chgData name="Amélie Marineau-Pelletier" userId="c84778779e89c7a1" providerId="LiveId" clId="{7BDC8E08-46D3-460A-BB61-BD54A5AC363E}" dt="2026-02-13T08:00:09.818" v="1" actId="47"/>
        <pc:sldMkLst>
          <pc:docMk/>
          <pc:sldMk cId="2266550353" sldId="335"/>
        </pc:sldMkLst>
      </pc:sldChg>
      <pc:sldChg chg="addSp delSp modSp mod">
        <pc:chgData name="Amélie Marineau-Pelletier" userId="c84778779e89c7a1" providerId="LiveId" clId="{7BDC8E08-46D3-460A-BB61-BD54A5AC363E}" dt="2026-02-13T08:22:25.153" v="34" actId="1076"/>
        <pc:sldMkLst>
          <pc:docMk/>
          <pc:sldMk cId="566797973" sldId="336"/>
        </pc:sldMkLst>
        <pc:spChg chg="mod">
          <ac:chgData name="Amélie Marineau-Pelletier" userId="c84778779e89c7a1" providerId="LiveId" clId="{7BDC8E08-46D3-460A-BB61-BD54A5AC363E}" dt="2026-02-13T08:21:34.631" v="27" actId="14100"/>
          <ac:spMkLst>
            <pc:docMk/>
            <pc:sldMk cId="566797973" sldId="336"/>
            <ac:spMk id="2" creationId="{BCCB5625-F956-904E-B485-F582BC2EA1DE}"/>
          </ac:spMkLst>
        </pc:spChg>
        <pc:spChg chg="add del mod">
          <ac:chgData name="Amélie Marineau-Pelletier" userId="c84778779e89c7a1" providerId="LiveId" clId="{7BDC8E08-46D3-460A-BB61-BD54A5AC363E}" dt="2026-02-13T08:22:25.153" v="34" actId="1076"/>
          <ac:spMkLst>
            <pc:docMk/>
            <pc:sldMk cId="566797973" sldId="336"/>
            <ac:spMk id="3" creationId="{AF968D4A-DCE8-B743-94BC-3435682232D8}"/>
          </ac:spMkLst>
        </pc:spChg>
        <pc:spChg chg="add mod">
          <ac:chgData name="Amélie Marineau-Pelletier" userId="c84778779e89c7a1" providerId="LiveId" clId="{7BDC8E08-46D3-460A-BB61-BD54A5AC363E}" dt="2026-02-13T08:21:48.712" v="30"/>
          <ac:spMkLst>
            <pc:docMk/>
            <pc:sldMk cId="566797973" sldId="336"/>
            <ac:spMk id="4" creationId="{FA49879D-DC8D-3757-D7FF-88168F0E2319}"/>
          </ac:spMkLst>
        </pc:spChg>
      </pc:sldChg>
      <pc:sldChg chg="del">
        <pc:chgData name="Amélie Marineau-Pelletier" userId="c84778779e89c7a1" providerId="LiveId" clId="{7BDC8E08-46D3-460A-BB61-BD54A5AC363E}" dt="2026-02-13T08:02:17.893" v="2" actId="47"/>
        <pc:sldMkLst>
          <pc:docMk/>
          <pc:sldMk cId="1122417316" sldId="337"/>
        </pc:sldMkLst>
      </pc:sldChg>
      <pc:sldChg chg="addSp modSp mod">
        <pc:chgData name="Amélie Marineau-Pelletier" userId="c84778779e89c7a1" providerId="LiveId" clId="{7BDC8E08-46D3-460A-BB61-BD54A5AC363E}" dt="2026-02-13T09:09:05.249" v="512" actId="2711"/>
        <pc:sldMkLst>
          <pc:docMk/>
          <pc:sldMk cId="882277843" sldId="348"/>
        </pc:sldMkLst>
        <pc:spChg chg="mod">
          <ac:chgData name="Amélie Marineau-Pelletier" userId="c84778779e89c7a1" providerId="LiveId" clId="{7BDC8E08-46D3-460A-BB61-BD54A5AC363E}" dt="2026-02-13T09:07:52.361" v="499" actId="14100"/>
          <ac:spMkLst>
            <pc:docMk/>
            <pc:sldMk cId="882277843" sldId="348"/>
            <ac:spMk id="2" creationId="{92924CDD-6A1C-B045-BEDC-49ED2FE468E7}"/>
          </ac:spMkLst>
        </pc:spChg>
        <pc:spChg chg="add mod">
          <ac:chgData name="Amélie Marineau-Pelletier" userId="c84778779e89c7a1" providerId="LiveId" clId="{7BDC8E08-46D3-460A-BB61-BD54A5AC363E}" dt="2026-02-13T09:09:05.249" v="512" actId="2711"/>
          <ac:spMkLst>
            <pc:docMk/>
            <pc:sldMk cId="882277843" sldId="348"/>
            <ac:spMk id="5" creationId="{0755A495-A1E9-0CAB-9997-A4EF19520103}"/>
          </ac:spMkLst>
        </pc:spChg>
      </pc:sldChg>
      <pc:sldChg chg="del">
        <pc:chgData name="Amélie Marineau-Pelletier" userId="c84778779e89c7a1" providerId="LiveId" clId="{7BDC8E08-46D3-460A-BB61-BD54A5AC363E}" dt="2026-02-13T09:07:00.726" v="495" actId="47"/>
        <pc:sldMkLst>
          <pc:docMk/>
          <pc:sldMk cId="4178545831" sldId="349"/>
        </pc:sldMkLst>
      </pc:sldChg>
      <pc:sldChg chg="del">
        <pc:chgData name="Amélie Marineau-Pelletier" userId="c84778779e89c7a1" providerId="LiveId" clId="{7BDC8E08-46D3-460A-BB61-BD54A5AC363E}" dt="2026-02-13T09:05:55.304" v="490" actId="47"/>
        <pc:sldMkLst>
          <pc:docMk/>
          <pc:sldMk cId="2502799894" sldId="350"/>
        </pc:sldMkLst>
      </pc:sldChg>
      <pc:sldChg chg="modSp mod">
        <pc:chgData name="Amélie Marineau-Pelletier" userId="c84778779e89c7a1" providerId="LiveId" clId="{7BDC8E08-46D3-460A-BB61-BD54A5AC363E}" dt="2026-02-13T08:32:02.768" v="57" actId="20577"/>
        <pc:sldMkLst>
          <pc:docMk/>
          <pc:sldMk cId="2357776597" sldId="365"/>
        </pc:sldMkLst>
        <pc:spChg chg="mod">
          <ac:chgData name="Amélie Marineau-Pelletier" userId="c84778779e89c7a1" providerId="LiveId" clId="{7BDC8E08-46D3-460A-BB61-BD54A5AC363E}" dt="2026-02-13T08:32:02.768" v="57" actId="20577"/>
          <ac:spMkLst>
            <pc:docMk/>
            <pc:sldMk cId="2357776597" sldId="365"/>
            <ac:spMk id="3" creationId="{78C9D860-12E8-0333-6CB4-012D98122F8F}"/>
          </ac:spMkLst>
        </pc:spChg>
      </pc:sldChg>
      <pc:sldChg chg="addSp delSp modSp mod">
        <pc:chgData name="Amélie Marineau-Pelletier" userId="c84778779e89c7a1" providerId="LiveId" clId="{7BDC8E08-46D3-460A-BB61-BD54A5AC363E}" dt="2026-02-13T08:37:18.759" v="180" actId="15"/>
        <pc:sldMkLst>
          <pc:docMk/>
          <pc:sldMk cId="2307592663" sldId="386"/>
        </pc:sldMkLst>
        <pc:spChg chg="mod">
          <ac:chgData name="Amélie Marineau-Pelletier" userId="c84778779e89c7a1" providerId="LiveId" clId="{7BDC8E08-46D3-460A-BB61-BD54A5AC363E}" dt="2026-02-13T08:37:18.759" v="180" actId="15"/>
          <ac:spMkLst>
            <pc:docMk/>
            <pc:sldMk cId="2307592663" sldId="386"/>
            <ac:spMk id="7" creationId="{DF037D7E-B8BE-C6B7-5AEC-1A9BEEF8B391}"/>
          </ac:spMkLst>
        </pc:spChg>
        <pc:spChg chg="del">
          <ac:chgData name="Amélie Marineau-Pelletier" userId="c84778779e89c7a1" providerId="LiveId" clId="{7BDC8E08-46D3-460A-BB61-BD54A5AC363E}" dt="2026-02-13T08:34:39.059" v="63" actId="478"/>
          <ac:spMkLst>
            <pc:docMk/>
            <pc:sldMk cId="2307592663" sldId="386"/>
            <ac:spMk id="8" creationId="{A9EA84FE-6C60-BE9C-A439-8D1CEC6A607E}"/>
          </ac:spMkLst>
        </pc:spChg>
        <pc:spChg chg="add del">
          <ac:chgData name="Amélie Marineau-Pelletier" userId="c84778779e89c7a1" providerId="LiveId" clId="{7BDC8E08-46D3-460A-BB61-BD54A5AC363E}" dt="2026-02-13T08:34:29.106" v="60" actId="478"/>
          <ac:spMkLst>
            <pc:docMk/>
            <pc:sldMk cId="2307592663" sldId="386"/>
            <ac:spMk id="10" creationId="{FCA7A72C-5CC2-BB43-B161-B769F08CE2CB}"/>
          </ac:spMkLst>
        </pc:spChg>
        <pc:spChg chg="add mod">
          <ac:chgData name="Amélie Marineau-Pelletier" userId="c84778779e89c7a1" providerId="LiveId" clId="{7BDC8E08-46D3-460A-BB61-BD54A5AC363E}" dt="2026-02-13T08:36:58.220" v="177" actId="255"/>
          <ac:spMkLst>
            <pc:docMk/>
            <pc:sldMk cId="2307592663" sldId="386"/>
            <ac:spMk id="11" creationId="{B873195F-BDF4-B4C1-F95B-DAFBDAF38867}"/>
          </ac:spMkLst>
        </pc:spChg>
        <pc:picChg chg="del">
          <ac:chgData name="Amélie Marineau-Pelletier" userId="c84778779e89c7a1" providerId="LiveId" clId="{7BDC8E08-46D3-460A-BB61-BD54A5AC363E}" dt="2026-02-13T08:34:25.606" v="58" actId="478"/>
          <ac:picMkLst>
            <pc:docMk/>
            <pc:sldMk cId="2307592663" sldId="386"/>
            <ac:picMk id="6" creationId="{4F2413A7-4518-2440-FA3A-DA7AB6A1F159}"/>
          </ac:picMkLst>
        </pc:picChg>
        <pc:picChg chg="add mod">
          <ac:chgData name="Amélie Marineau-Pelletier" userId="c84778779e89c7a1" providerId="LiveId" clId="{7BDC8E08-46D3-460A-BB61-BD54A5AC363E}" dt="2026-02-13T08:34:44.343" v="65" actId="1076"/>
          <ac:picMkLst>
            <pc:docMk/>
            <pc:sldMk cId="2307592663" sldId="386"/>
            <ac:picMk id="4098" creationId="{F599AB26-CB4E-B3EC-834F-0E17C36FA626}"/>
          </ac:picMkLst>
        </pc:picChg>
      </pc:sldChg>
      <pc:sldChg chg="modSp del mod">
        <pc:chgData name="Amélie Marineau-Pelletier" userId="c84778779e89c7a1" providerId="LiveId" clId="{7BDC8E08-46D3-460A-BB61-BD54A5AC363E}" dt="2026-02-13T08:27:47.098" v="42" actId="47"/>
        <pc:sldMkLst>
          <pc:docMk/>
          <pc:sldMk cId="2895633674" sldId="387"/>
        </pc:sldMkLst>
        <pc:spChg chg="mod">
          <ac:chgData name="Amélie Marineau-Pelletier" userId="c84778779e89c7a1" providerId="LiveId" clId="{7BDC8E08-46D3-460A-BB61-BD54A5AC363E}" dt="2026-02-13T08:20:46.617" v="16" actId="20577"/>
          <ac:spMkLst>
            <pc:docMk/>
            <pc:sldMk cId="2895633674" sldId="387"/>
            <ac:spMk id="3" creationId="{8CF31352-F0FC-FFFB-A0AA-914F034873A2}"/>
          </ac:spMkLst>
        </pc:spChg>
      </pc:sldChg>
      <pc:sldChg chg="addSp delSp modSp mod">
        <pc:chgData name="Amélie Marineau-Pelletier" userId="c84778779e89c7a1" providerId="LiveId" clId="{7BDC8E08-46D3-460A-BB61-BD54A5AC363E}" dt="2026-02-13T09:05:19.731" v="489" actId="20577"/>
        <pc:sldMkLst>
          <pc:docMk/>
          <pc:sldMk cId="1069328176" sldId="404"/>
        </pc:sldMkLst>
        <pc:spChg chg="mod">
          <ac:chgData name="Amélie Marineau-Pelletier" userId="c84778779e89c7a1" providerId="LiveId" clId="{7BDC8E08-46D3-460A-BB61-BD54A5AC363E}" dt="2026-02-13T09:04:05.906" v="470" actId="14100"/>
          <ac:spMkLst>
            <pc:docMk/>
            <pc:sldMk cId="1069328176" sldId="404"/>
            <ac:spMk id="2" creationId="{073389F3-9B1E-3C4E-9E35-5C579AC8156D}"/>
          </ac:spMkLst>
        </pc:spChg>
        <pc:spChg chg="del">
          <ac:chgData name="Amélie Marineau-Pelletier" userId="c84778779e89c7a1" providerId="LiveId" clId="{7BDC8E08-46D3-460A-BB61-BD54A5AC363E}" dt="2026-02-13T09:03:27.315" v="405" actId="478"/>
          <ac:spMkLst>
            <pc:docMk/>
            <pc:sldMk cId="1069328176" sldId="404"/>
            <ac:spMk id="3" creationId="{395F0DC5-5E9F-C94B-852B-5BC249F1319E}"/>
          </ac:spMkLst>
        </pc:spChg>
        <pc:spChg chg="del">
          <ac:chgData name="Amélie Marineau-Pelletier" userId="c84778779e89c7a1" providerId="LiveId" clId="{7BDC8E08-46D3-460A-BB61-BD54A5AC363E}" dt="2026-02-13T09:03:29.229" v="406" actId="478"/>
          <ac:spMkLst>
            <pc:docMk/>
            <pc:sldMk cId="1069328176" sldId="404"/>
            <ac:spMk id="4" creationId="{E5ADEC06-1E0B-F048-95B7-936B51A19733}"/>
          </ac:spMkLst>
        </pc:spChg>
        <pc:spChg chg="mod">
          <ac:chgData name="Amélie Marineau-Pelletier" userId="c84778779e89c7a1" providerId="LiveId" clId="{7BDC8E08-46D3-460A-BB61-BD54A5AC363E}" dt="2026-02-13T09:03:22.729" v="404" actId="1076"/>
          <ac:spMkLst>
            <pc:docMk/>
            <pc:sldMk cId="1069328176" sldId="404"/>
            <ac:spMk id="5" creationId="{F4F423B0-D2E3-AF43-AB3C-7ED5350FBE0D}"/>
          </ac:spMkLst>
        </pc:spChg>
        <pc:spChg chg="add del mod">
          <ac:chgData name="Amélie Marineau-Pelletier" userId="c84778779e89c7a1" providerId="LiveId" clId="{7BDC8E08-46D3-460A-BB61-BD54A5AC363E}" dt="2026-02-13T09:03:30.797" v="407" actId="478"/>
          <ac:spMkLst>
            <pc:docMk/>
            <pc:sldMk cId="1069328176" sldId="404"/>
            <ac:spMk id="7" creationId="{9F0567C1-2F65-AE47-79C9-E14232FCED14}"/>
          </ac:spMkLst>
        </pc:spChg>
        <pc:spChg chg="add mod">
          <ac:chgData name="Amélie Marineau-Pelletier" userId="c84778779e89c7a1" providerId="LiveId" clId="{7BDC8E08-46D3-460A-BB61-BD54A5AC363E}" dt="2026-02-13T09:05:19.731" v="489" actId="20577"/>
          <ac:spMkLst>
            <pc:docMk/>
            <pc:sldMk cId="1069328176" sldId="404"/>
            <ac:spMk id="9" creationId="{66F15723-C4C1-A96C-CFB1-084C6C1BCFCF}"/>
          </ac:spMkLst>
        </pc:spChg>
        <pc:spChg chg="add mod">
          <ac:chgData name="Amélie Marineau-Pelletier" userId="c84778779e89c7a1" providerId="LiveId" clId="{7BDC8E08-46D3-460A-BB61-BD54A5AC363E}" dt="2026-02-13T09:04:47.047" v="482" actId="255"/>
          <ac:spMkLst>
            <pc:docMk/>
            <pc:sldMk cId="1069328176" sldId="404"/>
            <ac:spMk id="11" creationId="{84091D6E-47DA-327D-F177-F7554556AF18}"/>
          </ac:spMkLst>
        </pc:spChg>
        <pc:picChg chg="mod">
          <ac:chgData name="Amélie Marineau-Pelletier" userId="c84778779e89c7a1" providerId="LiveId" clId="{7BDC8E08-46D3-460A-BB61-BD54A5AC363E}" dt="2026-02-13T09:03:19.967" v="403" actId="14100"/>
          <ac:picMkLst>
            <pc:docMk/>
            <pc:sldMk cId="1069328176" sldId="404"/>
            <ac:picMk id="13314" creationId="{5B57465A-6F33-7447-AA4C-3EAAE40CEA05}"/>
          </ac:picMkLst>
        </pc:picChg>
      </pc:sldChg>
      <pc:sldChg chg="del">
        <pc:chgData name="Amélie Marineau-Pelletier" userId="c84778779e89c7a1" providerId="LiveId" clId="{7BDC8E08-46D3-460A-BB61-BD54A5AC363E}" dt="2026-02-13T08:04:01.882" v="11" actId="47"/>
        <pc:sldMkLst>
          <pc:docMk/>
          <pc:sldMk cId="2148071989" sldId="405"/>
        </pc:sldMkLst>
      </pc:sldChg>
      <pc:sldChg chg="del">
        <pc:chgData name="Amélie Marineau-Pelletier" userId="c84778779e89c7a1" providerId="LiveId" clId="{7BDC8E08-46D3-460A-BB61-BD54A5AC363E}" dt="2026-02-13T08:19:09.401" v="13" actId="47"/>
        <pc:sldMkLst>
          <pc:docMk/>
          <pc:sldMk cId="3558291334" sldId="406"/>
        </pc:sldMkLst>
      </pc:sldChg>
      <pc:sldChg chg="del">
        <pc:chgData name="Amélie Marineau-Pelletier" userId="c84778779e89c7a1" providerId="LiveId" clId="{7BDC8E08-46D3-460A-BB61-BD54A5AC363E}" dt="2026-02-13T08:19:07.059" v="12" actId="47"/>
        <pc:sldMkLst>
          <pc:docMk/>
          <pc:sldMk cId="1798810242" sldId="407"/>
        </pc:sldMkLst>
      </pc:sldChg>
      <pc:sldChg chg="del">
        <pc:chgData name="Amélie Marineau-Pelletier" userId="c84778779e89c7a1" providerId="LiveId" clId="{7BDC8E08-46D3-460A-BB61-BD54A5AC363E}" dt="2026-02-13T08:02:56.682" v="3" actId="47"/>
        <pc:sldMkLst>
          <pc:docMk/>
          <pc:sldMk cId="3136922312" sldId="408"/>
        </pc:sldMkLst>
      </pc:sldChg>
      <pc:sldChg chg="del">
        <pc:chgData name="Amélie Marineau-Pelletier" userId="c84778779e89c7a1" providerId="LiveId" clId="{7BDC8E08-46D3-460A-BB61-BD54A5AC363E}" dt="2026-02-13T08:03:04.116" v="4" actId="47"/>
        <pc:sldMkLst>
          <pc:docMk/>
          <pc:sldMk cId="4261574761" sldId="409"/>
        </pc:sldMkLst>
      </pc:sldChg>
      <pc:sldChg chg="modSp del mod">
        <pc:chgData name="Amélie Marineau-Pelletier" userId="c84778779e89c7a1" providerId="LiveId" clId="{7BDC8E08-46D3-460A-BB61-BD54A5AC363E}" dt="2026-02-13T08:03:15.040" v="6" actId="47"/>
        <pc:sldMkLst>
          <pc:docMk/>
          <pc:sldMk cId="1130601193" sldId="410"/>
        </pc:sldMkLst>
        <pc:spChg chg="mod">
          <ac:chgData name="Amélie Marineau-Pelletier" userId="c84778779e89c7a1" providerId="LiveId" clId="{7BDC8E08-46D3-460A-BB61-BD54A5AC363E}" dt="2026-02-13T08:03:12.335" v="5" actId="20577"/>
          <ac:spMkLst>
            <pc:docMk/>
            <pc:sldMk cId="1130601193" sldId="410"/>
            <ac:spMk id="3" creationId="{745BF379-C96B-C04E-BDBA-34DEB2AADB9D}"/>
          </ac:spMkLst>
        </pc:spChg>
      </pc:sldChg>
      <pc:sldChg chg="del">
        <pc:chgData name="Amélie Marineau-Pelletier" userId="c84778779e89c7a1" providerId="LiveId" clId="{7BDC8E08-46D3-460A-BB61-BD54A5AC363E}" dt="2026-02-13T08:03:18.100" v="7" actId="47"/>
        <pc:sldMkLst>
          <pc:docMk/>
          <pc:sldMk cId="3898846370" sldId="411"/>
        </pc:sldMkLst>
      </pc:sldChg>
      <pc:sldChg chg="modSp mod">
        <pc:chgData name="Amélie Marineau-Pelletier" userId="c84778779e89c7a1" providerId="LiveId" clId="{7BDC8E08-46D3-460A-BB61-BD54A5AC363E}" dt="2026-02-13T08:41:20.746" v="206" actId="255"/>
        <pc:sldMkLst>
          <pc:docMk/>
          <pc:sldMk cId="1895799526" sldId="415"/>
        </pc:sldMkLst>
        <pc:spChg chg="mod">
          <ac:chgData name="Amélie Marineau-Pelletier" userId="c84778779e89c7a1" providerId="LiveId" clId="{7BDC8E08-46D3-460A-BB61-BD54A5AC363E}" dt="2026-02-13T08:40:50.955" v="199" actId="1076"/>
          <ac:spMkLst>
            <pc:docMk/>
            <pc:sldMk cId="1895799526" sldId="415"/>
            <ac:spMk id="4" creationId="{367ED895-4B24-F7D8-7E70-492E80A61FFB}"/>
          </ac:spMkLst>
        </pc:spChg>
        <pc:spChg chg="mod">
          <ac:chgData name="Amélie Marineau-Pelletier" userId="c84778779e89c7a1" providerId="LiveId" clId="{7BDC8E08-46D3-460A-BB61-BD54A5AC363E}" dt="2026-02-13T08:41:20.746" v="206" actId="255"/>
          <ac:spMkLst>
            <pc:docMk/>
            <pc:sldMk cId="1895799526" sldId="415"/>
            <ac:spMk id="10" creationId="{9164C70E-A180-B1DE-2F5F-91AE307738CA}"/>
          </ac:spMkLst>
        </pc:spChg>
        <pc:picChg chg="mod">
          <ac:chgData name="Amélie Marineau-Pelletier" userId="c84778779e89c7a1" providerId="LiveId" clId="{7BDC8E08-46D3-460A-BB61-BD54A5AC363E}" dt="2026-02-13T08:41:09.225" v="204" actId="14100"/>
          <ac:picMkLst>
            <pc:docMk/>
            <pc:sldMk cId="1895799526" sldId="415"/>
            <ac:picMk id="7" creationId="{CF06FD3F-DAAD-E5D8-EEAC-66D523BC43C6}"/>
          </ac:picMkLst>
        </pc:picChg>
        <pc:picChg chg="mod">
          <ac:chgData name="Amélie Marineau-Pelletier" userId="c84778779e89c7a1" providerId="LiveId" clId="{7BDC8E08-46D3-460A-BB61-BD54A5AC363E}" dt="2026-02-13T08:41:12.507" v="205" actId="14100"/>
          <ac:picMkLst>
            <pc:docMk/>
            <pc:sldMk cId="1895799526" sldId="415"/>
            <ac:picMk id="9" creationId="{56945F73-5E4F-CDEA-F693-E0DC7EC263CD}"/>
          </ac:picMkLst>
        </pc:picChg>
      </pc:sldChg>
      <pc:sldChg chg="addSp delSp modSp mod">
        <pc:chgData name="Amélie Marineau-Pelletier" userId="c84778779e89c7a1" providerId="LiveId" clId="{7BDC8E08-46D3-460A-BB61-BD54A5AC363E}" dt="2026-02-13T08:49:28.943" v="293" actId="1076"/>
        <pc:sldMkLst>
          <pc:docMk/>
          <pc:sldMk cId="3689714033" sldId="418"/>
        </pc:sldMkLst>
        <pc:spChg chg="mod">
          <ac:chgData name="Amélie Marineau-Pelletier" userId="c84778779e89c7a1" providerId="LiveId" clId="{7BDC8E08-46D3-460A-BB61-BD54A5AC363E}" dt="2026-02-13T08:49:28.943" v="293" actId="1076"/>
          <ac:spMkLst>
            <pc:docMk/>
            <pc:sldMk cId="3689714033" sldId="418"/>
            <ac:spMk id="5" creationId="{D8C627AA-1CEE-4DF8-14E5-CDFE74E2912B}"/>
          </ac:spMkLst>
        </pc:spChg>
        <pc:spChg chg="add del mod">
          <ac:chgData name="Amélie Marineau-Pelletier" userId="c84778779e89c7a1" providerId="LiveId" clId="{7BDC8E08-46D3-460A-BB61-BD54A5AC363E}" dt="2026-02-13T08:47:39.655" v="220"/>
          <ac:spMkLst>
            <pc:docMk/>
            <pc:sldMk cId="3689714033" sldId="418"/>
            <ac:spMk id="6" creationId="{865AA35E-2A92-2A6D-C7D0-A544387AC098}"/>
          </ac:spMkLst>
        </pc:spChg>
        <pc:spChg chg="add mod">
          <ac:chgData name="Amélie Marineau-Pelletier" userId="c84778779e89c7a1" providerId="LiveId" clId="{7BDC8E08-46D3-460A-BB61-BD54A5AC363E}" dt="2026-02-13T08:49:15.937" v="291" actId="14"/>
          <ac:spMkLst>
            <pc:docMk/>
            <pc:sldMk cId="3689714033" sldId="418"/>
            <ac:spMk id="8" creationId="{70C882E2-AA58-59DD-70EC-CAFF36D3CA06}"/>
          </ac:spMkLst>
        </pc:spChg>
      </pc:sldChg>
      <pc:sldChg chg="addSp modSp mod">
        <pc:chgData name="Amélie Marineau-Pelletier" userId="c84778779e89c7a1" providerId="LiveId" clId="{7BDC8E08-46D3-460A-BB61-BD54A5AC363E}" dt="2026-02-13T08:56:19.313" v="374" actId="14100"/>
        <pc:sldMkLst>
          <pc:docMk/>
          <pc:sldMk cId="1465775374" sldId="419"/>
        </pc:sldMkLst>
        <pc:spChg chg="mod">
          <ac:chgData name="Amélie Marineau-Pelletier" userId="c84778779e89c7a1" providerId="LiveId" clId="{7BDC8E08-46D3-460A-BB61-BD54A5AC363E}" dt="2026-02-13T08:54:24.250" v="333" actId="1076"/>
          <ac:spMkLst>
            <pc:docMk/>
            <pc:sldMk cId="1465775374" sldId="419"/>
            <ac:spMk id="2" creationId="{5A15E04C-CDB7-19F0-90F8-AFF08D9AC71B}"/>
          </ac:spMkLst>
        </pc:spChg>
        <pc:spChg chg="add mod">
          <ac:chgData name="Amélie Marineau-Pelletier" userId="c84778779e89c7a1" providerId="LiveId" clId="{7BDC8E08-46D3-460A-BB61-BD54A5AC363E}" dt="2026-02-13T08:56:19.313" v="374" actId="14100"/>
          <ac:spMkLst>
            <pc:docMk/>
            <pc:sldMk cId="1465775374" sldId="419"/>
            <ac:spMk id="4" creationId="{EA9F0487-1DB7-3F14-84B8-D455D5BC8B99}"/>
          </ac:spMkLst>
        </pc:spChg>
      </pc:sldChg>
      <pc:sldChg chg="addSp modSp mod">
        <pc:chgData name="Amélie Marineau-Pelletier" userId="c84778779e89c7a1" providerId="LiveId" clId="{7BDC8E08-46D3-460A-BB61-BD54A5AC363E}" dt="2026-02-13T08:58:46.629" v="389" actId="2711"/>
        <pc:sldMkLst>
          <pc:docMk/>
          <pc:sldMk cId="2936668177" sldId="420"/>
        </pc:sldMkLst>
        <pc:spChg chg="mod">
          <ac:chgData name="Amélie Marineau-Pelletier" userId="c84778779e89c7a1" providerId="LiveId" clId="{7BDC8E08-46D3-460A-BB61-BD54A5AC363E}" dt="2026-02-13T08:58:37.923" v="387" actId="1076"/>
          <ac:spMkLst>
            <pc:docMk/>
            <pc:sldMk cId="2936668177" sldId="420"/>
            <ac:spMk id="3" creationId="{27DB5D80-9E19-DBC9-FA44-61B5B6E0198B}"/>
          </ac:spMkLst>
        </pc:spChg>
        <pc:spChg chg="add mod">
          <ac:chgData name="Amélie Marineau-Pelletier" userId="c84778779e89c7a1" providerId="LiveId" clId="{7BDC8E08-46D3-460A-BB61-BD54A5AC363E}" dt="2026-02-13T08:58:46.629" v="389" actId="2711"/>
          <ac:spMkLst>
            <pc:docMk/>
            <pc:sldMk cId="2936668177" sldId="420"/>
            <ac:spMk id="6" creationId="{6B6A408C-5ED5-7EA2-7D58-D11F240D0308}"/>
          </ac:spMkLst>
        </pc:spChg>
        <pc:picChg chg="mod">
          <ac:chgData name="Amélie Marineau-Pelletier" userId="c84778779e89c7a1" providerId="LiveId" clId="{7BDC8E08-46D3-460A-BB61-BD54A5AC363E}" dt="2026-02-13T08:58:39.457" v="388" actId="1076"/>
          <ac:picMkLst>
            <pc:docMk/>
            <pc:sldMk cId="2936668177" sldId="420"/>
            <ac:picMk id="4" creationId="{8634FDFB-2497-8B16-22B0-A3A309565116}"/>
          </ac:picMkLst>
        </pc:picChg>
      </pc:sldChg>
      <pc:sldChg chg="addSp modSp mod">
        <pc:chgData name="Amélie Marineau-Pelletier" userId="c84778779e89c7a1" providerId="LiveId" clId="{7BDC8E08-46D3-460A-BB61-BD54A5AC363E}" dt="2026-02-13T09:00:45.231" v="402" actId="255"/>
        <pc:sldMkLst>
          <pc:docMk/>
          <pc:sldMk cId="2783942153" sldId="421"/>
        </pc:sldMkLst>
        <pc:spChg chg="mod">
          <ac:chgData name="Amélie Marineau-Pelletier" userId="c84778779e89c7a1" providerId="LiveId" clId="{7BDC8E08-46D3-460A-BB61-BD54A5AC363E}" dt="2026-02-13T08:59:59.366" v="393" actId="20577"/>
          <ac:spMkLst>
            <pc:docMk/>
            <pc:sldMk cId="2783942153" sldId="421"/>
            <ac:spMk id="2" creationId="{F8D9067D-9475-9215-23C3-A808B911C961}"/>
          </ac:spMkLst>
        </pc:spChg>
        <pc:spChg chg="add mod">
          <ac:chgData name="Amélie Marineau-Pelletier" userId="c84778779e89c7a1" providerId="LiveId" clId="{7BDC8E08-46D3-460A-BB61-BD54A5AC363E}" dt="2026-02-13T09:00:45.231" v="402" actId="255"/>
          <ac:spMkLst>
            <pc:docMk/>
            <pc:sldMk cId="2783942153" sldId="421"/>
            <ac:spMk id="6" creationId="{BBABB92A-4101-8C9E-1457-E95BC4126C28}"/>
          </ac:spMkLst>
        </pc:spChg>
      </pc:sldChg>
      <pc:sldChg chg="addSp modSp new mod">
        <pc:chgData name="Amélie Marineau-Pelletier" userId="c84778779e89c7a1" providerId="LiveId" clId="{7BDC8E08-46D3-460A-BB61-BD54A5AC363E}" dt="2026-02-13T09:16:23.687" v="538" actId="1076"/>
        <pc:sldMkLst>
          <pc:docMk/>
          <pc:sldMk cId="1085702508" sldId="422"/>
        </pc:sldMkLst>
        <pc:spChg chg="add mod">
          <ac:chgData name="Amélie Marineau-Pelletier" userId="c84778779e89c7a1" providerId="LiveId" clId="{7BDC8E08-46D3-460A-BB61-BD54A5AC363E}" dt="2026-02-13T09:14:59.859" v="533" actId="1076"/>
          <ac:spMkLst>
            <pc:docMk/>
            <pc:sldMk cId="1085702508" sldId="422"/>
            <ac:spMk id="3" creationId="{0B311D19-7387-9B4D-5908-86C939ED48FF}"/>
          </ac:spMkLst>
        </pc:spChg>
        <pc:spChg chg="add mod">
          <ac:chgData name="Amélie Marineau-Pelletier" userId="c84778779e89c7a1" providerId="LiveId" clId="{7BDC8E08-46D3-460A-BB61-BD54A5AC363E}" dt="2026-02-13T09:15:02.576" v="534" actId="14100"/>
          <ac:spMkLst>
            <pc:docMk/>
            <pc:sldMk cId="1085702508" sldId="422"/>
            <ac:spMk id="5" creationId="{34EF5FE9-ECA0-9255-E2D0-22B279FF66F5}"/>
          </ac:spMkLst>
        </pc:spChg>
        <pc:picChg chg="add mod">
          <ac:chgData name="Amélie Marineau-Pelletier" userId="c84778779e89c7a1" providerId="LiveId" clId="{7BDC8E08-46D3-460A-BB61-BD54A5AC363E}" dt="2026-02-13T09:16:23.687" v="538" actId="1076"/>
          <ac:picMkLst>
            <pc:docMk/>
            <pc:sldMk cId="1085702508" sldId="422"/>
            <ac:picMk id="6146" creationId="{FC0FFD0A-A2A4-6CA0-2D51-642A3A209B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EBDEA-E833-1B40-848E-3E3554C4A1A4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29138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B717EB-58AB-0749-A7B7-A3807391F696}" type="slidenum">
              <a:rPr lang="fr-US" smtClean="0"/>
              <a:t>27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645477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pPr/>
              <a:t>02/12/2026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pPr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2397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84863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445299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320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157821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22758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281061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149539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0186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pPr/>
              <a:t>02/12/2026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pPr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78921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35629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284215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409150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171293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08075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14527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291745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8D57751-2528-5D43-B772-805005552EE9}" type="datetimeFigureOut">
              <a:rPr lang="fr-US" smtClean="0"/>
              <a:t>02/12/2026</a:t>
            </a:fld>
            <a:endParaRPr lang="fr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150C48F-188C-F94D-8C79-6439F2B6F710}" type="slidenum">
              <a:rPr lang="fr-US" smtClean="0"/>
              <a:t>‹N°›</a:t>
            </a:fld>
            <a:endParaRPr lang="fr-US"/>
          </a:p>
        </p:txBody>
      </p:sp>
    </p:spTree>
    <p:extLst>
      <p:ext uri="{BB962C8B-B14F-4D97-AF65-F5344CB8AC3E}">
        <p14:creationId xmlns:p14="http://schemas.microsoft.com/office/powerpoint/2010/main" val="38948334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D8170B0-58B9-584B-A5A2-73B919B2B633}"/>
              </a:ext>
            </a:extLst>
          </p:cNvPr>
          <p:cNvSpPr txBox="1">
            <a:spLocks/>
          </p:cNvSpPr>
          <p:nvPr/>
        </p:nvSpPr>
        <p:spPr>
          <a:xfrm>
            <a:off x="248684" y="2567562"/>
            <a:ext cx="6287287" cy="170771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>
                    <a:lumMod val="85000"/>
                  </a:schemeClr>
                </a:solidFill>
                <a:latin typeface="Baskerville Old Face" panose="02020602080505020303" pitchFamily="18" charset="77"/>
                <a:ea typeface="+mj-ea"/>
                <a:cs typeface="+mj-cs"/>
              </a:defRPr>
            </a:lvl1pPr>
          </a:lstStyle>
          <a:p>
            <a:r>
              <a:rPr lang="fr-FR" sz="3500" b="1" dirty="0">
                <a:solidFill>
                  <a:schemeClr val="tx1"/>
                </a:solidFill>
                <a:latin typeface="+mj-lt"/>
              </a:rPr>
              <a:t>UE206 </a:t>
            </a:r>
          </a:p>
          <a:p>
            <a:endParaRPr lang="fr-FR" sz="3500" b="1" dirty="0">
              <a:solidFill>
                <a:schemeClr val="tx1"/>
              </a:solidFill>
              <a:latin typeface="+mj-lt"/>
            </a:endParaRPr>
          </a:p>
          <a:p>
            <a:r>
              <a:rPr lang="fr-FR" sz="3500" b="1" dirty="0">
                <a:solidFill>
                  <a:schemeClr val="tx1"/>
                </a:solidFill>
                <a:latin typeface="+mj-lt"/>
              </a:rPr>
              <a:t>CM5</a:t>
            </a:r>
          </a:p>
          <a:p>
            <a:br>
              <a:rPr lang="fr-FR" sz="3500" dirty="0">
                <a:solidFill>
                  <a:schemeClr val="tx1"/>
                </a:solidFill>
                <a:latin typeface="+mj-lt"/>
              </a:rPr>
            </a:br>
            <a:r>
              <a:rPr lang="fr-FR" sz="3500" dirty="0">
                <a:solidFill>
                  <a:schemeClr val="tx1"/>
                </a:solidFill>
                <a:latin typeface="+mj-lt"/>
              </a:rPr>
              <a:t>La religion asservissait-elle les populations? </a:t>
            </a:r>
            <a:r>
              <a:rPr lang="fr-FR" sz="4500" dirty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pic>
        <p:nvPicPr>
          <p:cNvPr id="2" name="Picture 2" descr="No photo description available.">
            <a:extLst>
              <a:ext uri="{FF2B5EF4-FFF2-40B4-BE49-F238E27FC236}">
                <a16:creationId xmlns:a16="http://schemas.microsoft.com/office/drawing/2014/main" id="{6CFBA3FF-1D41-755F-7A00-40224C919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7" y="-15156"/>
            <a:ext cx="5389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6E3E3AD-0D23-623D-043B-96B32AA29FFC}"/>
              </a:ext>
            </a:extLst>
          </p:cNvPr>
          <p:cNvSpPr txBox="1"/>
          <p:nvPr/>
        </p:nvSpPr>
        <p:spPr>
          <a:xfrm>
            <a:off x="3294745" y="6535067"/>
            <a:ext cx="35076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+mj-lt"/>
              </a:rPr>
              <a:t>Évangiles de Drogon (Paris, BnF, ms. lat. 9388)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65BA20-426C-BCCE-25CF-EA267BFBE075}"/>
              </a:ext>
            </a:extLst>
          </p:cNvPr>
          <p:cNvSpPr txBox="1"/>
          <p:nvPr/>
        </p:nvSpPr>
        <p:spPr>
          <a:xfrm>
            <a:off x="2086424" y="4620958"/>
            <a:ext cx="261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Amélie Marineau-Pelletier</a:t>
            </a:r>
          </a:p>
        </p:txBody>
      </p:sp>
    </p:spTree>
    <p:extLst>
      <p:ext uri="{BB962C8B-B14F-4D97-AF65-F5344CB8AC3E}">
        <p14:creationId xmlns:p14="http://schemas.microsoft.com/office/powerpoint/2010/main" val="1622311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EA2A-4305-046E-ECF3-2E9EE0662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21E0DD-7F53-5FFC-2CB5-FF348822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414" y="18219"/>
            <a:ext cx="5935851" cy="98229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C) La christianisation </a:t>
            </a:r>
            <a:br>
              <a:rPr lang="fr-FR" sz="3000" b="1" dirty="0">
                <a:solidFill>
                  <a:schemeClr val="tx1"/>
                </a:solidFill>
              </a:rPr>
            </a:br>
            <a:r>
              <a:rPr lang="fr-FR" sz="3000" b="1" dirty="0">
                <a:solidFill>
                  <a:schemeClr val="tx1"/>
                </a:solidFill>
              </a:rPr>
              <a:t>des pratiques sociales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037D7E-B8BE-C6B7-5AEC-1A9BEEF8B391}"/>
              </a:ext>
            </a:extLst>
          </p:cNvPr>
          <p:cNvSpPr txBox="1"/>
          <p:nvPr/>
        </p:nvSpPr>
        <p:spPr>
          <a:xfrm>
            <a:off x="176599" y="1000513"/>
            <a:ext cx="6121666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2200" b="1" dirty="0"/>
              <a:t>Culte des saints, reliques et pèlerinages</a:t>
            </a:r>
          </a:p>
          <a:p>
            <a:pPr>
              <a:buNone/>
            </a:pPr>
            <a:br>
              <a:rPr lang="fr-CA" sz="1600" dirty="0"/>
            </a:br>
            <a:r>
              <a:rPr lang="fr-CA" sz="1600" b="1" dirty="0"/>
              <a:t>Les reliques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Restes matériels d’un </a:t>
            </a:r>
            <a:r>
              <a:rPr lang="fr-CA" sz="1600" b="1" dirty="0"/>
              <a:t>saint</a:t>
            </a:r>
            <a:r>
              <a:rPr lang="fr-CA" sz="1600" dirty="0"/>
              <a:t> :</a:t>
            </a:r>
            <a:br>
              <a:rPr lang="fr-CA" sz="1600" dirty="0"/>
            </a:br>
            <a:r>
              <a:rPr lang="fr-CA" sz="1600" dirty="0"/>
              <a:t>• </a:t>
            </a:r>
            <a:r>
              <a:rPr lang="fr-CA" sz="1600" b="1" dirty="0"/>
              <a:t>1ʳᵉ classe</a:t>
            </a:r>
            <a:r>
              <a:rPr lang="fr-CA" sz="1600" dirty="0"/>
              <a:t> : corps</a:t>
            </a:r>
            <a:br>
              <a:rPr lang="fr-CA" sz="1600" dirty="0"/>
            </a:br>
            <a:r>
              <a:rPr lang="fr-CA" sz="1600" dirty="0"/>
              <a:t>• </a:t>
            </a:r>
            <a:r>
              <a:rPr lang="fr-CA" sz="1600" b="1" dirty="0"/>
              <a:t>2ᵉ classe</a:t>
            </a:r>
            <a:r>
              <a:rPr lang="fr-CA" sz="1600" dirty="0"/>
              <a:t> : objets du saint</a:t>
            </a:r>
            <a:br>
              <a:rPr lang="fr-CA" sz="1600" dirty="0"/>
            </a:br>
            <a:r>
              <a:rPr lang="fr-CA" sz="1600" dirty="0"/>
              <a:t>• </a:t>
            </a:r>
            <a:r>
              <a:rPr lang="fr-CA" sz="1600" b="1" dirty="0"/>
              <a:t>3ᵉ classe</a:t>
            </a:r>
            <a:r>
              <a:rPr lang="fr-CA" sz="1600" dirty="0"/>
              <a:t> : objets de contact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Conservées dans des </a:t>
            </a:r>
            <a:r>
              <a:rPr lang="fr-CA" sz="1600" b="1" dirty="0"/>
              <a:t>reliquaires</a:t>
            </a:r>
            <a:endParaRPr lang="fr-CA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Transmettent la </a:t>
            </a:r>
            <a:r>
              <a:rPr lang="fr-CA" sz="1600" b="1" dirty="0"/>
              <a:t>virtus</a:t>
            </a:r>
            <a:r>
              <a:rPr lang="fr-CA" sz="1600" dirty="0"/>
              <a:t> (puissance spirituelle)</a:t>
            </a:r>
          </a:p>
          <a:p>
            <a:pPr>
              <a:buNone/>
            </a:pPr>
            <a:br>
              <a:rPr lang="fr-CA" sz="1600" dirty="0"/>
            </a:br>
            <a:r>
              <a:rPr lang="fr-CA" sz="1600" b="1" dirty="0"/>
              <a:t>Le pèlerinage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Se développe après l’</a:t>
            </a:r>
            <a:r>
              <a:rPr lang="fr-CA" sz="1600" b="1" dirty="0"/>
              <a:t>édit de Milan (313)</a:t>
            </a:r>
            <a:endParaRPr lang="fr-CA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Démarche </a:t>
            </a:r>
            <a:r>
              <a:rPr lang="fr-CA" sz="1600" b="1" dirty="0"/>
              <a:t>ascétique</a:t>
            </a:r>
            <a:r>
              <a:rPr lang="fr-CA" sz="1600" dirty="0"/>
              <a:t> au départ (errance spirituelle)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Grand essor aux </a:t>
            </a:r>
            <a:r>
              <a:rPr lang="fr-CA" sz="1600" b="1" dirty="0"/>
              <a:t>XIᵉ–XIIᵉ siècles</a:t>
            </a:r>
            <a:endParaRPr lang="fr-CA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But : obtenir un </a:t>
            </a:r>
            <a:r>
              <a:rPr lang="fr-CA" sz="1600" b="1" dirty="0"/>
              <a:t>bienfait du corps ou de l’âme</a:t>
            </a:r>
            <a:endParaRPr lang="fr-CA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Organisé autour de </a:t>
            </a:r>
            <a:r>
              <a:rPr lang="fr-CA" sz="1600" b="1" dirty="0"/>
              <a:t>sanctuaires</a:t>
            </a:r>
            <a:r>
              <a:rPr lang="fr-CA" sz="1600" dirty="0"/>
              <a:t> et de </a:t>
            </a:r>
            <a:r>
              <a:rPr lang="fr-CA" sz="1600" b="1" dirty="0"/>
              <a:t>reliques</a:t>
            </a:r>
            <a:endParaRPr lang="fr-CA" sz="1600" dirty="0"/>
          </a:p>
          <a:p>
            <a:pPr>
              <a:buNone/>
            </a:pPr>
            <a:br>
              <a:rPr lang="fr-CA" sz="1600" dirty="0"/>
            </a:br>
            <a:r>
              <a:rPr lang="fr-CA" sz="1600" b="1" dirty="0"/>
              <a:t>Enjeux et évolutions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Reliques = </a:t>
            </a:r>
            <a:r>
              <a:rPr lang="fr-CA" sz="1600" b="1" dirty="0"/>
              <a:t>prestige</a:t>
            </a:r>
            <a:r>
              <a:rPr lang="fr-CA" sz="1600" dirty="0"/>
              <a:t> et attractivité</a:t>
            </a:r>
            <a:br>
              <a:rPr lang="fr-CA" sz="1600" dirty="0"/>
            </a:br>
            <a:r>
              <a:rPr lang="fr-CA" sz="1600" dirty="0"/>
              <a:t>→ translations (déplacements), concurrence, parfois </a:t>
            </a:r>
            <a:r>
              <a:rPr lang="fr-CA" sz="1600" b="1" dirty="0"/>
              <a:t>faux</a:t>
            </a:r>
            <a:endParaRPr lang="fr-CA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Contrôle par la </a:t>
            </a:r>
            <a:r>
              <a:rPr lang="fr-CA" sz="1600" b="1" dirty="0"/>
              <a:t>papauté</a:t>
            </a:r>
            <a:r>
              <a:rPr lang="fr-CA" sz="1600" dirty="0"/>
              <a:t> (canonisation)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À partir des XIIIᵉ–XVe s. : importance croissante des </a:t>
            </a:r>
            <a:r>
              <a:rPr lang="fr-CA" sz="1600" b="1" dirty="0"/>
              <a:t>images saintes</a:t>
            </a:r>
            <a:endParaRPr lang="fr-CA" sz="1600" dirty="0"/>
          </a:p>
        </p:txBody>
      </p:sp>
      <p:pic>
        <p:nvPicPr>
          <p:cNvPr id="4098" name="Picture 2" descr="Coffret de Teudéric">
            <a:extLst>
              <a:ext uri="{FF2B5EF4-FFF2-40B4-BE49-F238E27FC236}">
                <a16:creationId xmlns:a16="http://schemas.microsoft.com/office/drawing/2014/main" id="{F599AB26-CB4E-B3EC-834F-0E17C36FA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814" y="1118035"/>
            <a:ext cx="6357186" cy="423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873195F-BDF4-B4C1-F95B-DAFBDAF38867}"/>
              </a:ext>
            </a:extLst>
          </p:cNvPr>
          <p:cNvSpPr txBox="1"/>
          <p:nvPr/>
        </p:nvSpPr>
        <p:spPr>
          <a:xfrm>
            <a:off x="6487085" y="5465975"/>
            <a:ext cx="4718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/>
              <a:t>Coffret reliquaire de </a:t>
            </a:r>
            <a:r>
              <a:rPr lang="fr-CA" sz="1400" dirty="0" err="1"/>
              <a:t>Theuderic</a:t>
            </a:r>
            <a:r>
              <a:rPr lang="fr-CA" sz="1400" dirty="0"/>
              <a:t>, VIIe s. (trésor de l’Abbaye de Saint-Maurice d’</a:t>
            </a:r>
            <a:r>
              <a:rPr lang="fr-CA" sz="1400" dirty="0" err="1"/>
              <a:t>Agaune</a:t>
            </a:r>
            <a:r>
              <a:rPr lang="fr-CA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7592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page13image3842752">
            <a:extLst>
              <a:ext uri="{FF2B5EF4-FFF2-40B4-BE49-F238E27FC236}">
                <a16:creationId xmlns:a16="http://schemas.microsoft.com/office/drawing/2014/main" id="{80307751-2C96-BC47-8998-87A833C40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723" y="0"/>
            <a:ext cx="83585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405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page270image3827520">
            <a:extLst>
              <a:ext uri="{FF2B5EF4-FFF2-40B4-BE49-F238E27FC236}">
                <a16:creationId xmlns:a16="http://schemas.microsoft.com/office/drawing/2014/main" id="{765C0522-FADB-9949-9EAF-AA34968C91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8"/>
          <a:stretch/>
        </p:blipFill>
        <p:spPr bwMode="auto">
          <a:xfrm>
            <a:off x="1087655" y="933788"/>
            <a:ext cx="4424940" cy="383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èche vers la droite 3">
            <a:extLst>
              <a:ext uri="{FF2B5EF4-FFF2-40B4-BE49-F238E27FC236}">
                <a16:creationId xmlns:a16="http://schemas.microsoft.com/office/drawing/2014/main" id="{0F51A606-B013-6042-837E-A16CFCEB4E50}"/>
              </a:ext>
            </a:extLst>
          </p:cNvPr>
          <p:cNvSpPr/>
          <p:nvPr/>
        </p:nvSpPr>
        <p:spPr>
          <a:xfrm>
            <a:off x="5674660" y="2286000"/>
            <a:ext cx="1541928" cy="41237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pic>
        <p:nvPicPr>
          <p:cNvPr id="11266" name="Picture 2" descr="page271image1834528">
            <a:extLst>
              <a:ext uri="{FF2B5EF4-FFF2-40B4-BE49-F238E27FC236}">
                <a16:creationId xmlns:a16="http://schemas.microsoft.com/office/drawing/2014/main" id="{24B2F132-6AAB-AE42-8985-231751DFE7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5" r="11231"/>
          <a:stretch/>
        </p:blipFill>
        <p:spPr bwMode="auto">
          <a:xfrm>
            <a:off x="7834454" y="852030"/>
            <a:ext cx="3933524" cy="392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841B5ED-44E0-E44F-9D56-82BB0258BB72}"/>
              </a:ext>
            </a:extLst>
          </p:cNvPr>
          <p:cNvSpPr txBox="1"/>
          <p:nvPr/>
        </p:nvSpPr>
        <p:spPr>
          <a:xfrm>
            <a:off x="1308846" y="4778188"/>
            <a:ext cx="4285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i="1" dirty="0">
                <a:latin typeface="+mj-lt"/>
              </a:rPr>
              <a:t>Fanum </a:t>
            </a:r>
            <a:r>
              <a:rPr lang="fr-US" dirty="0">
                <a:latin typeface="+mj-lt"/>
              </a:rPr>
              <a:t>de Boscherville (Normandie) </a:t>
            </a:r>
            <a:br>
              <a:rPr lang="fr-US" dirty="0">
                <a:latin typeface="+mj-lt"/>
              </a:rPr>
            </a:br>
            <a:r>
              <a:rPr lang="fr-US" dirty="0">
                <a:latin typeface="+mj-lt"/>
              </a:rPr>
              <a:t>(fin Ier siècle ap. J.-C.) : petit temple en bois </a:t>
            </a:r>
            <a:endParaRPr lang="fr-US" i="1" dirty="0">
              <a:latin typeface="+mj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1E346D6-763E-7A40-9BF2-0AE45E09CBB3}"/>
              </a:ext>
            </a:extLst>
          </p:cNvPr>
          <p:cNvSpPr txBox="1"/>
          <p:nvPr/>
        </p:nvSpPr>
        <p:spPr>
          <a:xfrm>
            <a:off x="7915835" y="4778188"/>
            <a:ext cx="4285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Chapelle funéraire </a:t>
            </a:r>
            <a:br>
              <a:rPr lang="fr-US" dirty="0">
                <a:latin typeface="+mj-lt"/>
              </a:rPr>
            </a:br>
            <a:r>
              <a:rPr lang="fr-US" dirty="0">
                <a:latin typeface="+mj-lt"/>
              </a:rPr>
              <a:t>(fin VIe - début VIIe siècle ap. J.-C.)</a:t>
            </a:r>
            <a:endParaRPr lang="fr-US" i="1" dirty="0">
              <a:latin typeface="+mj-lt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25847C-C504-5A4F-AF79-31CFA309EE75}"/>
              </a:ext>
            </a:extLst>
          </p:cNvPr>
          <p:cNvSpPr txBox="1"/>
          <p:nvPr/>
        </p:nvSpPr>
        <p:spPr>
          <a:xfrm>
            <a:off x="5674660" y="2698377"/>
            <a:ext cx="1452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US" dirty="0">
                <a:latin typeface="+mj-lt"/>
              </a:rPr>
              <a:t>Disparition du temple. Construction de la chapelle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F9AF422-ACED-6741-9A78-22C28B2F05F6}"/>
              </a:ext>
            </a:extLst>
          </p:cNvPr>
          <p:cNvSpPr txBox="1"/>
          <p:nvPr/>
        </p:nvSpPr>
        <p:spPr>
          <a:xfrm>
            <a:off x="0" y="5602941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US" sz="2000" b="1" dirty="0">
                <a:latin typeface="+mj-lt"/>
              </a:rPr>
              <a:t>1ère hypothèse :  Temple consciemment détruit brutalement pour construire une nouvelle chapelle funéraire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2740AD0-09B4-D046-AFDF-6245449147F7}"/>
              </a:ext>
            </a:extLst>
          </p:cNvPr>
          <p:cNvSpPr txBox="1"/>
          <p:nvPr/>
        </p:nvSpPr>
        <p:spPr>
          <a:xfrm>
            <a:off x="0" y="602965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US" sz="2000" b="1" dirty="0">
                <a:latin typeface="+mj-lt"/>
              </a:rPr>
              <a:t>Seconde hypothèse:  Lente décomposition dès la fin du IIIe siècle du temple abandonné. </a:t>
            </a:r>
            <a:br>
              <a:rPr lang="fr-US" sz="2000" b="1" dirty="0">
                <a:latin typeface="+mj-lt"/>
              </a:rPr>
            </a:br>
            <a:r>
              <a:rPr lang="fr-US" sz="2000" b="1" dirty="0">
                <a:latin typeface="+mj-lt"/>
                <a:sym typeface="Wingdings" pitchFamily="2" charset="2"/>
              </a:rPr>
              <a:t>Remploi de l’édifice pour la chapelle. </a:t>
            </a:r>
            <a:endParaRPr lang="fr-US" sz="2000" b="1" dirty="0">
              <a:latin typeface="+mj-lt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033DF3C-348D-B4B1-70A1-71242C45DBBE}"/>
              </a:ext>
            </a:extLst>
          </p:cNvPr>
          <p:cNvSpPr txBox="1"/>
          <p:nvPr/>
        </p:nvSpPr>
        <p:spPr>
          <a:xfrm>
            <a:off x="3838239" y="120462"/>
            <a:ext cx="51251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Une lutte contre le paganisme ?</a:t>
            </a:r>
          </a:p>
        </p:txBody>
      </p:sp>
    </p:spTree>
    <p:extLst>
      <p:ext uri="{BB962C8B-B14F-4D97-AF65-F5344CB8AC3E}">
        <p14:creationId xmlns:p14="http://schemas.microsoft.com/office/powerpoint/2010/main" val="275153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 descr="Une image contenant carte, texte, atlas&#10;&#10;Le contenu généré par l’IA peut être incorrect.">
            <a:extLst>
              <a:ext uri="{FF2B5EF4-FFF2-40B4-BE49-F238E27FC236}">
                <a16:creationId xmlns:a16="http://schemas.microsoft.com/office/drawing/2014/main" id="{CF06FD3F-DAAD-E5D8-EEAC-66D523BC43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70"/>
          <a:stretch>
            <a:fillRect/>
          </a:stretch>
        </p:blipFill>
        <p:spPr>
          <a:xfrm>
            <a:off x="-8622" y="10"/>
            <a:ext cx="5971225" cy="3314020"/>
          </a:xfrm>
          <a:prstGeom prst="rect">
            <a:avLst/>
          </a:prstGeom>
        </p:spPr>
      </p:pic>
      <p:pic>
        <p:nvPicPr>
          <p:cNvPr id="9" name="Image 8" descr="Une image contenant arme, sol&#10;&#10;Le contenu généré par l’IA peut être incorrect.">
            <a:extLst>
              <a:ext uri="{FF2B5EF4-FFF2-40B4-BE49-F238E27FC236}">
                <a16:creationId xmlns:a16="http://schemas.microsoft.com/office/drawing/2014/main" id="{56945F73-5E4F-CDEA-F693-E0DC7EC263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84" b="13746"/>
          <a:stretch>
            <a:fillRect/>
          </a:stretch>
        </p:blipFill>
        <p:spPr>
          <a:xfrm>
            <a:off x="1" y="3519566"/>
            <a:ext cx="5934974" cy="33384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EF7BE7-8B93-B115-BBB9-222042B1616E}"/>
              </a:ext>
            </a:extLst>
          </p:cNvPr>
          <p:cNvSpPr txBox="1"/>
          <p:nvPr/>
        </p:nvSpPr>
        <p:spPr>
          <a:xfrm>
            <a:off x="6900493" y="124375"/>
            <a:ext cx="4538124" cy="970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Les </a:t>
            </a:r>
            <a:r>
              <a:rPr lang="en-US" sz="32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vivants</a:t>
            </a:r>
            <a:r>
              <a:rPr lang="en-US" sz="32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 et les morts : la </a:t>
            </a:r>
            <a:r>
              <a:rPr lang="en-US" sz="32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</a:rPr>
              <a:t>sépulture</a:t>
            </a:r>
            <a:endParaRPr lang="en-US" sz="3200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  <a:latin typeface="+mj-lt"/>
              <a:ea typeface="+mj-ea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7ED895-4B24-F7D8-7E70-492E80A61FFB}"/>
              </a:ext>
            </a:extLst>
          </p:cNvPr>
          <p:cNvSpPr txBox="1"/>
          <p:nvPr/>
        </p:nvSpPr>
        <p:spPr>
          <a:xfrm>
            <a:off x="6248400" y="1225615"/>
            <a:ext cx="6257024" cy="61057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buClr>
                <a:schemeClr val="tx2"/>
              </a:buClr>
              <a:buSzPct val="70000"/>
              <a:buFont typeface="Wingdings 2" charset="2"/>
              <a:buNone/>
            </a:pP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Évolution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des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tombes</a:t>
            </a:r>
            <a:endParaRPr lang="en-US" sz="1600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Disparition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progressive du 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mobilier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funéraire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(VIIᵉ–VIIIᵉ s.)</a:t>
            </a: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Remplacement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par des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signes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chrétiens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(ex. 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eau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bénite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)</a:t>
            </a: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Transition lente :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maintien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inhumation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habillée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>
              <a:buClr>
                <a:schemeClr val="tx2"/>
              </a:buClr>
              <a:buSzPct val="70000"/>
              <a:buFont typeface="Wingdings 2" charset="2"/>
              <a:buNone/>
            </a:pPr>
            <a:b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Être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enterré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« ad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sanctos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»</a:t>
            </a: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Enterrement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près des 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saints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ou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des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églises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Rupture avec les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nécropoles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romaines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(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tombes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hors des villes)</a:t>
            </a: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VIIIᵉ s. : naissance du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cimetière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paroissial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Mais pratiques locales encore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variées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jusqu’au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XIIᵉ s.</a:t>
            </a:r>
          </a:p>
          <a:p>
            <a:pPr>
              <a:buClr>
                <a:schemeClr val="tx2"/>
              </a:buClr>
              <a:buSzPct val="70000"/>
              <a:buFont typeface="Wingdings 2" charset="2"/>
              <a:buNone/>
            </a:pPr>
            <a:b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Hiérarchie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privilèges</a:t>
            </a:r>
            <a:endParaRPr lang="en-US" sz="1600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Inhumation dans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église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officiellement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interdite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Exceptions pour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clergé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et 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noblesse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Cloîtres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= lieux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privilégiés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>
              <a:buClr>
                <a:schemeClr val="tx2"/>
              </a:buClr>
              <a:buSzPct val="70000"/>
              <a:buFont typeface="Wingdings 2" charset="2"/>
              <a:buNone/>
            </a:pPr>
            <a:b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</a:b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Stèles</a:t>
            </a:r>
            <a:r>
              <a:rPr lang="en-US" sz="1600" b="1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funéraires</a:t>
            </a:r>
            <a:endParaRPr lang="en-US" sz="1600" b="1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Inscriptions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chrétiennes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: </a:t>
            </a:r>
            <a:r>
              <a:rPr lang="en-US" sz="1600" b="1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résurrection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,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prière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 lvl="1">
              <a:buClr>
                <a:schemeClr val="tx2"/>
              </a:buClr>
              <a:buSzPct val="70000"/>
              <a:buFont typeface="Wingdings 2" charset="2"/>
              <a:buChar char="•"/>
            </a:pP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Mais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symboles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hérités</a:t>
            </a:r>
            <a:r>
              <a:rPr lang="en-US" sz="16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 de </a:t>
            </a:r>
            <a:r>
              <a:rPr lang="en-US" sz="1600" dirty="0" err="1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</a:rPr>
              <a:t>l’Antiquité</a:t>
            </a: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</a:pPr>
            <a:endParaRPr lang="en-US" sz="1600" dirty="0">
              <a:ln>
                <a:solidFill>
                  <a:schemeClr val="bg1">
                    <a:lumMod val="75000"/>
                    <a:lumOff val="25000"/>
                    <a:alpha val="10000"/>
                  </a:schemeClr>
                </a:solidFill>
              </a:ln>
              <a:solidFill>
                <a:schemeClr val="tx2"/>
              </a:solidFill>
              <a:effectLst>
                <a:outerShdw blurRad="9525" dist="25400" dir="14640000" algn="tl" rotWithShape="0">
                  <a:schemeClr val="bg1">
                    <a:alpha val="30000"/>
                  </a:schemeClr>
                </a:outerShdw>
              </a:effectLst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F3E49C3-07D5-ADEE-D3A5-8656B7809B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164C70E-A180-B1DE-2F5F-91AE307738CA}"/>
              </a:ext>
            </a:extLst>
          </p:cNvPr>
          <p:cNvSpPr txBox="1"/>
          <p:nvPr/>
        </p:nvSpPr>
        <p:spPr>
          <a:xfrm>
            <a:off x="6248400" y="6381504"/>
            <a:ext cx="22104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1400" dirty="0"/>
              <a:t>L’exemple de Tours (@Inrap)</a:t>
            </a:r>
          </a:p>
        </p:txBody>
      </p:sp>
    </p:spTree>
    <p:extLst>
      <p:ext uri="{BB962C8B-B14F-4D97-AF65-F5344CB8AC3E}">
        <p14:creationId xmlns:p14="http://schemas.microsoft.com/office/powerpoint/2010/main" val="1895799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FAF6BB-B56C-1F1B-5BC1-625662722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E908803-3C79-02C2-D018-F1BA19CE1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A0E6255-EB9A-4CDC-0239-885C709D2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164" y="1197428"/>
            <a:ext cx="5955127" cy="44631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Première </a:t>
            </a:r>
            <a:r>
              <a:rPr lang="en-US" sz="4800" dirty="0" err="1"/>
              <a:t>partie</a:t>
            </a:r>
            <a:r>
              <a:rPr lang="en-US" sz="4800" dirty="0"/>
              <a:t>. </a:t>
            </a:r>
            <a:r>
              <a:rPr lang="en-US" sz="4800" dirty="0" err="1"/>
              <a:t>L’Église</a:t>
            </a:r>
            <a:r>
              <a:rPr lang="en-US" sz="4800" dirty="0"/>
              <a:t> </a:t>
            </a:r>
            <a:r>
              <a:rPr lang="en-US" sz="4800" dirty="0" err="1"/>
              <a:t>séculière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II. </a:t>
            </a:r>
            <a:r>
              <a:rPr lang="en-US" sz="4800" dirty="0" err="1"/>
              <a:t>Qu’est-ce</a:t>
            </a:r>
            <a:r>
              <a:rPr lang="en-US" sz="4800" dirty="0"/>
              <a:t> </a:t>
            </a:r>
            <a:r>
              <a:rPr lang="en-US" sz="4800" dirty="0" err="1"/>
              <a:t>que</a:t>
            </a:r>
            <a:r>
              <a:rPr lang="en-US" sz="4800" dirty="0"/>
              <a:t> </a:t>
            </a:r>
            <a:r>
              <a:rPr lang="en-US" sz="4800" dirty="0" err="1"/>
              <a:t>l’Église</a:t>
            </a:r>
            <a:r>
              <a:rPr lang="en-US" sz="4800" dirty="0"/>
              <a:t> </a:t>
            </a:r>
            <a:r>
              <a:rPr lang="en-US" sz="4800" dirty="0" err="1"/>
              <a:t>séculière</a:t>
            </a:r>
            <a:r>
              <a:rPr lang="en-US" sz="4800" dirty="0"/>
              <a:t> 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4605C2-78AD-A968-EC56-0B855D008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3215640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33919F-2D27-B458-0C23-AE07F5ED2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3344" y="0"/>
            <a:ext cx="1438656" cy="68580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5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3F658-5E83-0440-975A-EC37F4045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76867"/>
            <a:ext cx="7407274" cy="766410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  <a:effectLst/>
              </a:rPr>
              <a:t>A) Une hiérarchie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1EE149-FD64-9B47-A9B7-A2E8B9FD8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85" y="1664261"/>
            <a:ext cx="6831106" cy="4990446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fr-CA" b="1" dirty="0"/>
              <a:t>Avant le XIIᵉ siècle : l’Église comme communauté des fidèles (</a:t>
            </a:r>
            <a:r>
              <a:rPr lang="fr-CA" b="1" i="1" dirty="0" err="1"/>
              <a:t>ecclesia</a:t>
            </a:r>
            <a:r>
              <a:rPr lang="fr-CA" b="1" dirty="0"/>
              <a:t>)</a:t>
            </a:r>
            <a:endParaRPr lang="fr-CA" dirty="0"/>
          </a:p>
          <a:p>
            <a:r>
              <a:rPr lang="fr-CA" b="1" dirty="0"/>
              <a:t>Clergé séculier / évêques</a:t>
            </a:r>
            <a:r>
              <a:rPr lang="fr-CA" dirty="0"/>
              <a:t> : encadrement des fidèles et sacrements</a:t>
            </a:r>
          </a:p>
          <a:p>
            <a:r>
              <a:rPr lang="fr-CA" b="1" dirty="0"/>
              <a:t>Clergé régulier / moines</a:t>
            </a:r>
            <a:r>
              <a:rPr lang="fr-CA" dirty="0"/>
              <a:t> : prière, mémoire des vivants et des morts, combat spirituel</a:t>
            </a:r>
          </a:p>
          <a:p>
            <a:r>
              <a:rPr lang="fr-CA" b="1" dirty="0"/>
              <a:t>Gouvernance</a:t>
            </a:r>
            <a:r>
              <a:rPr lang="fr-CA" dirty="0"/>
              <a:t> : pape au sommet ; pouvoir relayé localement par évêques, princes et grands abbés</a:t>
            </a:r>
          </a:p>
        </p:txBody>
      </p:sp>
      <p:pic>
        <p:nvPicPr>
          <p:cNvPr id="6146" name="Picture 2" descr="Cc.les amies aidez moi. Consignes: présentez ou expliquez moi l ...">
            <a:extLst>
              <a:ext uri="{FF2B5EF4-FFF2-40B4-BE49-F238E27FC236}">
                <a16:creationId xmlns:a16="http://schemas.microsoft.com/office/drawing/2014/main" id="{B98A8B66-3A37-154B-9C61-43DE5428A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75" y="0"/>
            <a:ext cx="4784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746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roquis, diagramme, Plan, Dessin technique&#10;&#10;Le contenu généré par l’IA peut être incorrect.">
            <a:extLst>
              <a:ext uri="{FF2B5EF4-FFF2-40B4-BE49-F238E27FC236}">
                <a16:creationId xmlns:a16="http://schemas.microsoft.com/office/drawing/2014/main" id="{4C456496-8C0B-9FD8-8EFE-A1D64CFE3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524" y="271493"/>
            <a:ext cx="3926046" cy="608993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6034C4-70C9-E862-4425-0A7C3FAF9688}"/>
              </a:ext>
            </a:extLst>
          </p:cNvPr>
          <p:cNvSpPr txBox="1"/>
          <p:nvPr/>
        </p:nvSpPr>
        <p:spPr>
          <a:xfrm>
            <a:off x="7951528" y="6469418"/>
            <a:ext cx="3206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L’exemple de Marseille (@Inrap)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627AA-1CEE-4DF8-14E5-CDFE74E2912B}"/>
              </a:ext>
            </a:extLst>
          </p:cNvPr>
          <p:cNvSpPr txBox="1"/>
          <p:nvPr/>
        </p:nvSpPr>
        <p:spPr>
          <a:xfrm>
            <a:off x="1116530" y="271493"/>
            <a:ext cx="571021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L’encadrement de la foi : les évêques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0C882E2-AA58-59DD-70EC-CAFF36D3CA06}"/>
              </a:ext>
            </a:extLst>
          </p:cNvPr>
          <p:cNvSpPr txBox="1"/>
          <p:nvPr/>
        </p:nvSpPr>
        <p:spPr>
          <a:xfrm>
            <a:off x="594360" y="1167091"/>
            <a:ext cx="609760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Fonction ancienne</a:t>
            </a:r>
            <a:r>
              <a:rPr lang="fr-CA" dirty="0"/>
              <a:t> (</a:t>
            </a:r>
            <a:r>
              <a:rPr lang="fr-CA" i="1" dirty="0" err="1"/>
              <a:t>episcopus</a:t>
            </a:r>
            <a:r>
              <a:rPr lang="fr-CA" dirty="0"/>
              <a:t>) : attestée dès les Actes des Apôtres ; pilier de l’organisation de l’Église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Autorité territoriale</a:t>
            </a:r>
            <a:r>
              <a:rPr lang="fr-CA" dirty="0"/>
              <a:t> : au sommet du diocèse, sans supérieur direct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Diocèse</a:t>
            </a:r>
            <a:r>
              <a:rPr lang="fr-CA" dirty="0"/>
              <a:t> : reprend le découpage de l’Empire romain → continuité romaine et chrétienne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Rôles essentiels</a:t>
            </a:r>
            <a:r>
              <a:rPr lang="fr-CA" dirty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Direction spirituelle des fidèles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Formation et encadrement des prêtres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Chef religieux, moral et administratif du diocèse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Groupe épiscopal</a:t>
            </a:r>
            <a:r>
              <a:rPr lang="fr-CA" dirty="0"/>
              <a:t>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Cathédrale (cathedra, symbole d’autorité)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Baptistère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/>
              <a:t>Palais épiscopal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A" dirty="0" err="1"/>
              <a:t>Xenodochium</a:t>
            </a:r>
            <a:r>
              <a:rPr lang="fr-CA" dirty="0"/>
              <a:t> (accueil, soins, assistance aux pauvres)</a:t>
            </a:r>
          </a:p>
        </p:txBody>
      </p:sp>
    </p:spTree>
    <p:extLst>
      <p:ext uri="{BB962C8B-B14F-4D97-AF65-F5344CB8AC3E}">
        <p14:creationId xmlns:p14="http://schemas.microsoft.com/office/powerpoint/2010/main" val="3689714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15E04C-CDB7-19F0-90F8-AFF08D9AC71B}"/>
              </a:ext>
            </a:extLst>
          </p:cNvPr>
          <p:cNvSpPr txBox="1"/>
          <p:nvPr/>
        </p:nvSpPr>
        <p:spPr>
          <a:xfrm>
            <a:off x="4582509" y="140415"/>
            <a:ext cx="302698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dirty="0"/>
              <a:t>A) Devenir évêque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9F0487-1DB7-3F14-84B8-D455D5BC8B99}"/>
              </a:ext>
            </a:extLst>
          </p:cNvPr>
          <p:cNvSpPr txBox="1"/>
          <p:nvPr/>
        </p:nvSpPr>
        <p:spPr>
          <a:xfrm>
            <a:off x="185571" y="754599"/>
            <a:ext cx="730558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2000" b="1" dirty="0"/>
              <a:t>1. Une fonction dominée par les élites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Majorité des évêques issus de l’</a:t>
            </a:r>
            <a:r>
              <a:rPr lang="fr-CA" sz="2000" b="1" dirty="0"/>
              <a:t>aristocratie romaine</a:t>
            </a:r>
            <a:endParaRPr lang="fr-CA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dirty="0"/>
              <a:t>Dynasties épiscopales</a:t>
            </a:r>
            <a:r>
              <a:rPr lang="fr-CA" sz="2000" dirty="0"/>
              <a:t> fréquentes (ex. Grégoire de Tours)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2. Des évêques puissants et cultivés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dirty="0"/>
              <a:t>Puissance sociale et économique</a:t>
            </a:r>
            <a:r>
              <a:rPr lang="fr-CA" sz="2000" dirty="0"/>
              <a:t> : grands propriétaires fonciers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Rôle politique et religieux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Transmission de la </a:t>
            </a:r>
            <a:r>
              <a:rPr lang="fr-CA" sz="2000" b="1" dirty="0"/>
              <a:t>culture antique chrétienne </a:t>
            </a:r>
            <a:r>
              <a:rPr lang="fr-CA" sz="2000" dirty="0"/>
              <a:t>(Sidoine Apollinaire, Avit, Grégoire de Tours)</a:t>
            </a:r>
            <a:endParaRPr lang="fr-CA" sz="2000" b="1" dirty="0"/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3. Élection et réalités du pouvoir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Principe : </a:t>
            </a:r>
            <a:r>
              <a:rPr lang="fr-CA" sz="2000" b="1" dirty="0"/>
              <a:t>élection par le clergé et le peuple</a:t>
            </a:r>
            <a:r>
              <a:rPr lang="fr-CA" sz="2000" dirty="0"/>
              <a:t> (</a:t>
            </a:r>
            <a:r>
              <a:rPr lang="fr-CA" sz="2000" i="1" dirty="0" err="1"/>
              <a:t>electio</a:t>
            </a:r>
            <a:r>
              <a:rPr lang="fr-CA" sz="2000" i="1" dirty="0"/>
              <a:t> a </a:t>
            </a:r>
            <a:r>
              <a:rPr lang="fr-CA" sz="2000" i="1" dirty="0" err="1"/>
              <a:t>clero</a:t>
            </a:r>
            <a:r>
              <a:rPr lang="fr-CA" sz="2000" i="1" dirty="0"/>
              <a:t> et populo</a:t>
            </a:r>
            <a:r>
              <a:rPr lang="fr-CA" sz="20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En pratique : </a:t>
            </a:r>
            <a:r>
              <a:rPr lang="fr-CA" sz="2000" b="1" dirty="0"/>
              <a:t>successions familiales</a:t>
            </a:r>
            <a:r>
              <a:rPr lang="fr-CA" sz="2000" dirty="0"/>
              <a:t> et choix imposés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4. Le contrôle royal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À partir du VIᵉ s. : </a:t>
            </a:r>
            <a:r>
              <a:rPr lang="fr-CA" sz="2000" b="1" dirty="0"/>
              <a:t>intervention croissante du roi dans les nominations</a:t>
            </a:r>
            <a:endParaRPr lang="fr-CA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dirty="0"/>
              <a:t>Édit de Clotaire II (614)</a:t>
            </a:r>
            <a:r>
              <a:rPr lang="fr-CA" sz="2000" dirty="0"/>
              <a:t> : reconnaissance du rôle royal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/>
              <a:t>Situation remise en cause par la </a:t>
            </a:r>
            <a:r>
              <a:rPr lang="fr-CA" sz="2000" b="1" dirty="0"/>
              <a:t>réforme grégorienne (XIᵉ–XIIᵉ s.)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1465775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5900262-8189-C207-C45C-0F809FE623F1}"/>
              </a:ext>
            </a:extLst>
          </p:cNvPr>
          <p:cNvSpPr txBox="1"/>
          <p:nvPr/>
        </p:nvSpPr>
        <p:spPr>
          <a:xfrm>
            <a:off x="3915472" y="218156"/>
            <a:ext cx="39164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C) Évêque : chef spirituel</a:t>
            </a:r>
          </a:p>
          <a:p>
            <a:endParaRPr lang="fr-CA" dirty="0"/>
          </a:p>
        </p:txBody>
      </p:sp>
      <p:pic>
        <p:nvPicPr>
          <p:cNvPr id="4" name="Image 3" descr="Une image contenant peinture, art, Arts visuels, mythologie&#10;&#10;Le contenu généré par l’IA peut être incorrect.">
            <a:extLst>
              <a:ext uri="{FF2B5EF4-FFF2-40B4-BE49-F238E27FC236}">
                <a16:creationId xmlns:a16="http://schemas.microsoft.com/office/drawing/2014/main" id="{8634FDFB-2497-8B16-22B0-A3A309565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416" y="1807374"/>
            <a:ext cx="5891374" cy="286100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7DB5D80-9E19-DBC9-FA44-61B5B6E0198B}"/>
              </a:ext>
            </a:extLst>
          </p:cNvPr>
          <p:cNvSpPr txBox="1"/>
          <p:nvPr/>
        </p:nvSpPr>
        <p:spPr>
          <a:xfrm>
            <a:off x="6197416" y="5158165"/>
            <a:ext cx="5891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Saint Clément et le </a:t>
            </a:r>
            <a:r>
              <a:rPr lang="fr-CA" dirty="0" err="1"/>
              <a:t>Graoully</a:t>
            </a:r>
            <a:r>
              <a:rPr lang="fr-CA" dirty="0"/>
              <a:t>, Vincent de Beauvais, </a:t>
            </a:r>
            <a:r>
              <a:rPr lang="fr-CA" i="1" dirty="0"/>
              <a:t>Speculum historiale</a:t>
            </a:r>
            <a:r>
              <a:rPr lang="fr-CA" dirty="0"/>
              <a:t>, BnF, ms. 5080 réserve (v. 1335)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6A408C-5ED5-7EA2-7D58-D11F240D0308}"/>
              </a:ext>
            </a:extLst>
          </p:cNvPr>
          <p:cNvSpPr txBox="1"/>
          <p:nvPr/>
        </p:nvSpPr>
        <p:spPr>
          <a:xfrm>
            <a:off x="148074" y="671640"/>
            <a:ext cx="609420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2000" b="1" dirty="0">
                <a:latin typeface="+mj-lt"/>
              </a:rPr>
              <a:t>1. Chef spirituel autonome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Autorité suprême dans son </a:t>
            </a:r>
            <a:r>
              <a:rPr lang="fr-CA" sz="2000" b="1" dirty="0">
                <a:latin typeface="+mj-lt"/>
              </a:rPr>
              <a:t>diocèse</a:t>
            </a:r>
            <a:endParaRPr lang="fr-CA" sz="20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Guide religieux, moral et disciplinaire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i="1" dirty="0">
                <a:latin typeface="+mj-lt"/>
              </a:rPr>
              <a:t>Cura </a:t>
            </a:r>
            <a:r>
              <a:rPr lang="fr-CA" sz="2000" b="1" i="1" dirty="0" err="1">
                <a:latin typeface="+mj-lt"/>
              </a:rPr>
              <a:t>animarum</a:t>
            </a:r>
            <a:r>
              <a:rPr lang="fr-CA" sz="2000" i="1" dirty="0">
                <a:latin typeface="+mj-lt"/>
              </a:rPr>
              <a:t> </a:t>
            </a:r>
            <a:r>
              <a:rPr lang="fr-CA" sz="2000" dirty="0">
                <a:latin typeface="+mj-lt"/>
              </a:rPr>
              <a:t>: soin et salut des âmes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Symboles : </a:t>
            </a:r>
            <a:r>
              <a:rPr lang="fr-CA" sz="2000" b="1" dirty="0">
                <a:latin typeface="+mj-lt"/>
              </a:rPr>
              <a:t>anneau</a:t>
            </a:r>
            <a:r>
              <a:rPr lang="fr-CA" sz="2000" dirty="0">
                <a:latin typeface="+mj-lt"/>
              </a:rPr>
              <a:t> (lien au diocèse), </a:t>
            </a:r>
            <a:r>
              <a:rPr lang="fr-CA" sz="2000" b="1" dirty="0">
                <a:latin typeface="+mj-lt"/>
              </a:rPr>
              <a:t>crosse</a:t>
            </a:r>
            <a:r>
              <a:rPr lang="fr-CA" sz="2000" dirty="0">
                <a:latin typeface="+mj-lt"/>
              </a:rPr>
              <a:t> (pasteur)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>
              <a:latin typeface="+mj-lt"/>
            </a:endParaRPr>
          </a:p>
          <a:p>
            <a:pPr>
              <a:buNone/>
            </a:pPr>
            <a:r>
              <a:rPr lang="fr-CA" sz="2000" b="1" dirty="0">
                <a:latin typeface="+mj-lt"/>
              </a:rPr>
              <a:t>2. Formation et contrôle du clergé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Direction de l’</a:t>
            </a:r>
            <a:r>
              <a:rPr lang="fr-CA" sz="2000" b="1" dirty="0">
                <a:latin typeface="+mj-lt"/>
              </a:rPr>
              <a:t>école cathédrale</a:t>
            </a:r>
            <a:endParaRPr lang="fr-CA" sz="20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dirty="0">
                <a:latin typeface="+mj-lt"/>
              </a:rPr>
              <a:t>Ordination</a:t>
            </a:r>
            <a:r>
              <a:rPr lang="fr-CA" sz="2000" dirty="0">
                <a:latin typeface="+mj-lt"/>
              </a:rPr>
              <a:t> des prêtres et consécration des églises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Surveillance et discipline du clergé (visites pastorales)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>
              <a:latin typeface="+mj-lt"/>
            </a:endParaRPr>
          </a:p>
          <a:p>
            <a:pPr>
              <a:buNone/>
            </a:pPr>
            <a:r>
              <a:rPr lang="fr-CA" sz="2000" b="1" dirty="0">
                <a:latin typeface="+mj-lt"/>
              </a:rPr>
              <a:t>3. Pouvoir normatif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dirty="0">
                <a:latin typeface="+mj-lt"/>
              </a:rPr>
              <a:t>Synodes diocésains</a:t>
            </a:r>
            <a:r>
              <a:rPr lang="fr-CA" sz="2000" dirty="0">
                <a:latin typeface="+mj-lt"/>
              </a:rPr>
              <a:t> : règles locales (</a:t>
            </a:r>
            <a:r>
              <a:rPr lang="fr-CA" sz="2000" i="1" dirty="0">
                <a:latin typeface="+mj-lt"/>
              </a:rPr>
              <a:t>canons</a:t>
            </a:r>
            <a:r>
              <a:rPr lang="fr-CA" sz="2000" dirty="0">
                <a:latin typeface="+mj-lt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dirty="0">
                <a:latin typeface="+mj-lt"/>
              </a:rPr>
              <a:t>Conciles régionaux</a:t>
            </a:r>
            <a:r>
              <a:rPr lang="fr-CA" sz="2000" dirty="0">
                <a:latin typeface="+mj-lt"/>
              </a:rPr>
              <a:t> : décisions communes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Instrument d’unification religieuse et sociale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>
              <a:latin typeface="+mj-lt"/>
            </a:endParaRPr>
          </a:p>
          <a:p>
            <a:pPr>
              <a:buNone/>
            </a:pPr>
            <a:r>
              <a:rPr lang="fr-CA" sz="2000" b="1" dirty="0">
                <a:latin typeface="+mj-lt"/>
              </a:rPr>
              <a:t>4. Discipline et mission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Modèle moral attendu (continence, exemplarité)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2000" dirty="0">
                <a:latin typeface="+mj-lt"/>
              </a:rPr>
              <a:t>Réformes renforcées au </a:t>
            </a:r>
            <a:r>
              <a:rPr lang="fr-CA" sz="2000" b="1" dirty="0">
                <a:latin typeface="+mj-lt"/>
              </a:rPr>
              <a:t>XIᵉ siècle</a:t>
            </a:r>
            <a:endParaRPr lang="fr-CA" sz="20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CA" sz="2000" b="1" dirty="0">
                <a:latin typeface="+mj-lt"/>
              </a:rPr>
              <a:t>Missionnaire</a:t>
            </a:r>
            <a:r>
              <a:rPr lang="fr-CA" sz="2000" dirty="0">
                <a:latin typeface="+mj-lt"/>
              </a:rPr>
              <a:t> : christianisation des campagnes</a:t>
            </a:r>
          </a:p>
        </p:txBody>
      </p:sp>
    </p:spTree>
    <p:extLst>
      <p:ext uri="{BB962C8B-B14F-4D97-AF65-F5344CB8AC3E}">
        <p14:creationId xmlns:p14="http://schemas.microsoft.com/office/powerpoint/2010/main" val="2936668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D9067D-9475-9215-23C3-A808B911C961}"/>
              </a:ext>
            </a:extLst>
          </p:cNvPr>
          <p:cNvSpPr txBox="1"/>
          <p:nvPr/>
        </p:nvSpPr>
        <p:spPr>
          <a:xfrm>
            <a:off x="3554727" y="154004"/>
            <a:ext cx="54608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000" b="1" dirty="0"/>
              <a:t>C ) Évêque : les pouvoirs temporels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ABB92A-4101-8C9E-1457-E95BC4126C28}"/>
              </a:ext>
            </a:extLst>
          </p:cNvPr>
          <p:cNvSpPr txBox="1"/>
          <p:nvPr/>
        </p:nvSpPr>
        <p:spPr>
          <a:xfrm>
            <a:off x="190948" y="1047157"/>
            <a:ext cx="609420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2000" b="1" dirty="0"/>
              <a:t>1. Protecteur des pauvres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Charité = devoir chrétien et civique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¼ des revenus diocésains</a:t>
            </a:r>
            <a:r>
              <a:rPr lang="fr-CA" dirty="0"/>
              <a:t> dédié aux pauvres (dès 511)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Aide organisée : </a:t>
            </a:r>
            <a:r>
              <a:rPr lang="fr-CA" b="1" dirty="0"/>
              <a:t>matricule</a:t>
            </a:r>
            <a:r>
              <a:rPr lang="fr-CA" dirty="0"/>
              <a:t>, </a:t>
            </a:r>
            <a:r>
              <a:rPr lang="fr-CA" b="1" dirty="0" err="1"/>
              <a:t>xenodochia</a:t>
            </a:r>
            <a:r>
              <a:rPr lang="fr-CA" dirty="0"/>
              <a:t>, rachat des captifs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2. Chef urbain et juge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Pouvoir </a:t>
            </a:r>
            <a:r>
              <a:rPr lang="fr-CA" b="1" dirty="0"/>
              <a:t>urbain</a:t>
            </a:r>
            <a:r>
              <a:rPr lang="fr-CA" dirty="0"/>
              <a:t> centré sur la cité et la cathédrale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Protecteur de la ville face aux abus et aux crises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Justice ecclésiastique</a:t>
            </a:r>
            <a:r>
              <a:rPr lang="fr-CA" dirty="0"/>
              <a:t> (for ecclésiastique)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Immunités : justice autonome sur certains territoires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2000" dirty="0"/>
          </a:p>
          <a:p>
            <a:pPr>
              <a:buNone/>
            </a:pPr>
            <a:r>
              <a:rPr lang="fr-CA" sz="2000" b="1" dirty="0"/>
              <a:t>3. Relais du pouvoir royal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Alliance entre </a:t>
            </a:r>
            <a:r>
              <a:rPr lang="fr-CA" b="1" dirty="0"/>
              <a:t>auctoritas</a:t>
            </a:r>
            <a:r>
              <a:rPr lang="fr-CA" dirty="0"/>
              <a:t> (évêque) et </a:t>
            </a:r>
            <a:r>
              <a:rPr lang="fr-CA" b="1" dirty="0"/>
              <a:t>potestas</a:t>
            </a:r>
            <a:r>
              <a:rPr lang="fr-CA" dirty="0"/>
              <a:t> (roi)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Évêques = conseillers et administrateurs royaux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Nominations royales fréquentes (VIᵉ–VIIᵉ s.)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Épiscopat = charge religieuse </a:t>
            </a:r>
            <a:r>
              <a:rPr lang="fr-CA" b="1" dirty="0"/>
              <a:t>et</a:t>
            </a:r>
            <a:r>
              <a:rPr lang="fr-CA" dirty="0"/>
              <a:t> instrument politique</a:t>
            </a:r>
          </a:p>
        </p:txBody>
      </p:sp>
    </p:spTree>
    <p:extLst>
      <p:ext uri="{BB962C8B-B14F-4D97-AF65-F5344CB8AC3E}">
        <p14:creationId xmlns:p14="http://schemas.microsoft.com/office/powerpoint/2010/main" val="278394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rand Moineau | Wiki Game of Thrones | Fandom">
            <a:extLst>
              <a:ext uri="{FF2B5EF4-FFF2-40B4-BE49-F238E27FC236}">
                <a16:creationId xmlns:a16="http://schemas.microsoft.com/office/drawing/2014/main" id="{75A4C801-86D6-5844-A7E3-ACF0245899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9"/>
          <a:stretch/>
        </p:blipFill>
        <p:spPr bwMode="auto">
          <a:xfrm>
            <a:off x="7627937" y="0"/>
            <a:ext cx="4564063" cy="652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C27BEB-307A-E146-996D-520A63E329F8}"/>
              </a:ext>
            </a:extLst>
          </p:cNvPr>
          <p:cNvSpPr txBox="1"/>
          <p:nvPr/>
        </p:nvSpPr>
        <p:spPr>
          <a:xfrm>
            <a:off x="7627937" y="6521380"/>
            <a:ext cx="4564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/>
              <a:t>Le Grand Moineau dans </a:t>
            </a:r>
            <a:r>
              <a:rPr lang="fr-US" i="1" dirty="0"/>
              <a:t>Game of Thrones</a:t>
            </a:r>
          </a:p>
        </p:txBody>
      </p:sp>
      <p:pic>
        <p:nvPicPr>
          <p:cNvPr id="1030" name="Picture 6" descr="Amazon.fr - Les Maîtres inquisiteurs T01: Obeyron - PERU-O+GOUX-P+ ...">
            <a:extLst>
              <a:ext uri="{FF2B5EF4-FFF2-40B4-BE49-F238E27FC236}">
                <a16:creationId xmlns:a16="http://schemas.microsoft.com/office/drawing/2014/main" id="{E5ECD288-BE70-F74A-9778-CA4A9028E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681" y="0"/>
            <a:ext cx="4720632" cy="653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450E0C2-CEDB-2341-BAC1-C9A8EBEB0279}"/>
              </a:ext>
            </a:extLst>
          </p:cNvPr>
          <p:cNvSpPr txBox="1"/>
          <p:nvPr/>
        </p:nvSpPr>
        <p:spPr>
          <a:xfrm>
            <a:off x="2825682" y="6518813"/>
            <a:ext cx="4795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/>
              <a:t>La figure de l’Inquisiteur dans la culture populaire</a:t>
            </a:r>
            <a:endParaRPr lang="fr-US" i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24B42B-7773-2842-BC3D-E03D9C528BD5}"/>
              </a:ext>
            </a:extLst>
          </p:cNvPr>
          <p:cNvSpPr txBox="1"/>
          <p:nvPr/>
        </p:nvSpPr>
        <p:spPr>
          <a:xfrm>
            <a:off x="131485" y="2145819"/>
            <a:ext cx="254223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sz="2500" dirty="0">
                <a:latin typeface="+mj-lt"/>
              </a:rPr>
              <a:t>La religion dans la culture populaire : des clichés de violence et de contrôle des âmes</a:t>
            </a:r>
          </a:p>
        </p:txBody>
      </p:sp>
    </p:spTree>
    <p:extLst>
      <p:ext uri="{BB962C8B-B14F-4D97-AF65-F5344CB8AC3E}">
        <p14:creationId xmlns:p14="http://schemas.microsoft.com/office/powerpoint/2010/main" val="27770646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32DA65-8B41-A74C-835E-2CCF6ED9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4982"/>
            <a:ext cx="12192000" cy="751910"/>
          </a:xfrm>
        </p:spPr>
        <p:txBody>
          <a:bodyPr>
            <a:normAutofit/>
          </a:bodyPr>
          <a:lstStyle/>
          <a:p>
            <a:pPr algn="ctr"/>
            <a:r>
              <a:rPr lang="fr-US" sz="3500" dirty="0"/>
              <a:t>Cathédrales et églises : les pôles sacrés du clergé séculier</a:t>
            </a:r>
          </a:p>
        </p:txBody>
      </p:sp>
      <p:pic>
        <p:nvPicPr>
          <p:cNvPr id="8198" name="Picture 6">
            <a:extLst>
              <a:ext uri="{FF2B5EF4-FFF2-40B4-BE49-F238E27FC236}">
                <a16:creationId xmlns:a16="http://schemas.microsoft.com/office/drawing/2014/main" id="{3B25ACC2-EF3F-8645-9AE6-8DC24CFC7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35824"/>
            <a:ext cx="8339667" cy="549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01F58C-7FFE-0643-9F98-A1BD23066C45}"/>
              </a:ext>
            </a:extLst>
          </p:cNvPr>
          <p:cNvSpPr txBox="1"/>
          <p:nvPr/>
        </p:nvSpPr>
        <p:spPr>
          <a:xfrm>
            <a:off x="2692400" y="6502400"/>
            <a:ext cx="575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Cathédrale de Chartres en Eure-et-Loir (XIII</a:t>
            </a:r>
            <a:r>
              <a:rPr lang="fr-US" baseline="30000" dirty="0">
                <a:latin typeface="+mj-lt"/>
              </a:rPr>
              <a:t>e</a:t>
            </a:r>
            <a:r>
              <a:rPr lang="fr-US" dirty="0">
                <a:latin typeface="+mj-lt"/>
              </a:rPr>
              <a:t> siècle)</a:t>
            </a:r>
          </a:p>
        </p:txBody>
      </p:sp>
      <p:pic>
        <p:nvPicPr>
          <p:cNvPr id="8202" name="Picture 10" descr="Ermitas de Tella | Excursiones por Huesca">
            <a:extLst>
              <a:ext uri="{FF2B5EF4-FFF2-40B4-BE49-F238E27FC236}">
                <a16:creationId xmlns:a16="http://schemas.microsoft.com/office/drawing/2014/main" id="{BBFA9384-3020-5349-9470-9732268CF6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0"/>
          <a:stretch/>
        </p:blipFill>
        <p:spPr bwMode="auto">
          <a:xfrm>
            <a:off x="8496815" y="1035824"/>
            <a:ext cx="3661318" cy="508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C9BECDB-4502-234A-ACFC-444583F20709}"/>
              </a:ext>
            </a:extLst>
          </p:cNvPr>
          <p:cNvSpPr txBox="1"/>
          <p:nvPr/>
        </p:nvSpPr>
        <p:spPr>
          <a:xfrm>
            <a:off x="8496815" y="6184900"/>
            <a:ext cx="3695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Eglise paroissiale du village de Tella (Pyrénées espagnoles) </a:t>
            </a:r>
          </a:p>
        </p:txBody>
      </p:sp>
    </p:spTree>
    <p:extLst>
      <p:ext uri="{BB962C8B-B14F-4D97-AF65-F5344CB8AC3E}">
        <p14:creationId xmlns:p14="http://schemas.microsoft.com/office/powerpoint/2010/main" val="3264340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page5image1832512">
            <a:extLst>
              <a:ext uri="{FF2B5EF4-FFF2-40B4-BE49-F238E27FC236}">
                <a16:creationId xmlns:a16="http://schemas.microsoft.com/office/drawing/2014/main" id="{01637C1D-B4D3-5A4F-8362-02E3E1B82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1592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ésultat de recherche d'images pour &quot;diocèse lisieux moyen age&quot;">
            <a:extLst>
              <a:ext uri="{FF2B5EF4-FFF2-40B4-BE49-F238E27FC236}">
                <a16:creationId xmlns:a16="http://schemas.microsoft.com/office/drawing/2014/main" id="{1E7DE83D-7AF7-504D-A995-D97C26D161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261" y="0"/>
            <a:ext cx="5961445" cy="377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4B604B9-488D-9641-AC2A-36D0D1DD7606}"/>
              </a:ext>
            </a:extLst>
          </p:cNvPr>
          <p:cNvSpPr txBox="1"/>
          <p:nvPr/>
        </p:nvSpPr>
        <p:spPr>
          <a:xfrm>
            <a:off x="6703017" y="3778624"/>
            <a:ext cx="5417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La province ecclésiastique de Rouen au Moyen âge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D7146A-A998-C74C-BF54-1AFB137EB204}"/>
              </a:ext>
            </a:extLst>
          </p:cNvPr>
          <p:cNvSpPr txBox="1"/>
          <p:nvPr/>
        </p:nvSpPr>
        <p:spPr>
          <a:xfrm>
            <a:off x="6159261" y="4915736"/>
            <a:ext cx="60327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US" sz="3000" dirty="0">
                <a:latin typeface="+mj-lt"/>
              </a:rPr>
              <a:t>L’organisation territoriale du clergé </a:t>
            </a:r>
            <a:r>
              <a:rPr lang="fr-US" sz="3000">
                <a:latin typeface="+mj-lt"/>
              </a:rPr>
              <a:t>séculier </a:t>
            </a:r>
            <a:r>
              <a:rPr lang="fr-FR" sz="3000" dirty="0">
                <a:latin typeface="+mj-lt"/>
              </a:rPr>
              <a:t>(à partir du XI</a:t>
            </a:r>
            <a:r>
              <a:rPr lang="fr-FR" sz="3000" baseline="30000" dirty="0">
                <a:latin typeface="+mj-lt"/>
              </a:rPr>
              <a:t>e</a:t>
            </a:r>
            <a:r>
              <a:rPr lang="fr-FR" sz="3000" dirty="0">
                <a:latin typeface="+mj-lt"/>
              </a:rPr>
              <a:t> siècle)</a:t>
            </a:r>
            <a:endParaRPr lang="fr-US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7100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C99874-7FB8-4293-905B-CA5DBC6DD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124007E-BA57-41B2-8C6B-5E99927F2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5E7E57-668F-6B88-60CE-ADEB230CF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164" y="1197428"/>
            <a:ext cx="5955127" cy="44631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Seconde partie. Le monachisme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5D0BF7-94F4-4437-A2B2-87BAFF86D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3215640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118816-C01D-462E-B0B0-777C21EF6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3344" y="0"/>
            <a:ext cx="1438656" cy="68580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0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3597E-53EB-6476-0466-F492FFE14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4FD92-A8C0-533E-EAF1-4E745748C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8258"/>
            <a:ext cx="5375289" cy="775767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I) Qu’est-ce que le monachisme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3D4F20-CD93-6012-AF87-DB20E3FAF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68" y="1072283"/>
            <a:ext cx="4660951" cy="55069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000" b="1" dirty="0">
                <a:solidFill>
                  <a:schemeClr val="tx1"/>
                </a:solidFill>
              </a:rPr>
              <a:t>A) Origines</a:t>
            </a:r>
          </a:p>
          <a:p>
            <a:pPr marL="0" indent="0">
              <a:buNone/>
            </a:pPr>
            <a:endParaRPr lang="fr-FR" sz="1200" u="sng" dirty="0"/>
          </a:p>
          <a:p>
            <a:pPr marL="36900" indent="0">
              <a:buNone/>
            </a:pPr>
            <a:r>
              <a:rPr lang="fr-CA" b="1" dirty="0"/>
              <a:t>Origines (IIIᵉ–IVᵉ s., Orient)</a:t>
            </a:r>
          </a:p>
          <a:p>
            <a:pPr lvl="1"/>
            <a:r>
              <a:rPr lang="fr-CA" b="1" dirty="0"/>
              <a:t>Pères du désert</a:t>
            </a:r>
            <a:r>
              <a:rPr lang="fr-CA" dirty="0"/>
              <a:t> : retrait du monde, </a:t>
            </a:r>
            <a:r>
              <a:rPr lang="fr-CA" b="1" dirty="0"/>
              <a:t>prière</a:t>
            </a:r>
            <a:r>
              <a:rPr lang="fr-CA" dirty="0"/>
              <a:t>, </a:t>
            </a:r>
            <a:r>
              <a:rPr lang="fr-CA" b="1" dirty="0"/>
              <a:t>ascèse</a:t>
            </a:r>
          </a:p>
          <a:p>
            <a:pPr lvl="1"/>
            <a:r>
              <a:rPr lang="fr-CA" b="1" dirty="0"/>
              <a:t>Antoine</a:t>
            </a:r>
            <a:r>
              <a:rPr lang="fr-CA" dirty="0"/>
              <a:t> (vie solitaire) / </a:t>
            </a:r>
            <a:r>
              <a:rPr lang="fr-CA" b="1" dirty="0"/>
              <a:t>Pacôme</a:t>
            </a:r>
            <a:r>
              <a:rPr lang="fr-CA" dirty="0"/>
              <a:t> (vie en communauté)</a:t>
            </a:r>
          </a:p>
          <a:p>
            <a:pPr marL="36900" indent="0">
              <a:buNone/>
            </a:pPr>
            <a:r>
              <a:rPr lang="fr-CA" b="1" dirty="0"/>
              <a:t>Diffusion et règles</a:t>
            </a:r>
          </a:p>
          <a:p>
            <a:pPr lvl="1"/>
            <a:r>
              <a:rPr lang="fr-CA" dirty="0"/>
              <a:t>Reconnu au IVᵉ–Vᵉ s. (</a:t>
            </a:r>
            <a:r>
              <a:rPr lang="fr-CA" b="1" dirty="0"/>
              <a:t>Chalcédoine, 451</a:t>
            </a:r>
            <a:r>
              <a:rPr lang="fr-CA" dirty="0"/>
              <a:t>)</a:t>
            </a:r>
          </a:p>
          <a:p>
            <a:pPr lvl="1"/>
            <a:r>
              <a:rPr lang="fr-CA" dirty="0"/>
              <a:t>Moines = </a:t>
            </a:r>
            <a:r>
              <a:rPr lang="fr-CA" b="1" dirty="0"/>
              <a:t>laïcs consacrés</a:t>
            </a:r>
            <a:r>
              <a:rPr lang="fr-CA" dirty="0"/>
              <a:t> (chasteté, stabilité)</a:t>
            </a:r>
          </a:p>
          <a:p>
            <a:r>
              <a:rPr lang="fr-CA" b="1" dirty="0"/>
              <a:t>Diversité</a:t>
            </a:r>
          </a:p>
          <a:p>
            <a:pPr lvl="1"/>
            <a:r>
              <a:rPr lang="fr-CA" b="1" dirty="0"/>
              <a:t>Irlande</a:t>
            </a:r>
            <a:r>
              <a:rPr lang="fr-CA" dirty="0"/>
              <a:t> : moines </a:t>
            </a:r>
            <a:r>
              <a:rPr lang="fr-CA" b="1" dirty="0"/>
              <a:t>itinérants et missionnaires</a:t>
            </a:r>
            <a:endParaRPr lang="fr-CA" dirty="0"/>
          </a:p>
          <a:p>
            <a:r>
              <a:rPr lang="fr-CA" b="1" dirty="0"/>
              <a:t>Succès en Occident (monde franc)</a:t>
            </a:r>
          </a:p>
          <a:p>
            <a:pPr lvl="1"/>
            <a:r>
              <a:rPr lang="fr-CA" dirty="0"/>
              <a:t>Fondations nombreuses</a:t>
            </a:r>
          </a:p>
          <a:p>
            <a:pPr lvl="1"/>
            <a:r>
              <a:rPr lang="fr-CA" dirty="0"/>
              <a:t>Monastère = </a:t>
            </a:r>
            <a:r>
              <a:rPr lang="fr-CA" b="1" dirty="0"/>
              <a:t>foi + pouvoir + prestige</a:t>
            </a:r>
            <a:endParaRPr lang="fr-CA" dirty="0"/>
          </a:p>
        </p:txBody>
      </p:sp>
      <p:pic>
        <p:nvPicPr>
          <p:cNvPr id="4" name="Picture 2" descr="Abbaye territoriale — Wikipédia">
            <a:extLst>
              <a:ext uri="{FF2B5EF4-FFF2-40B4-BE49-F238E27FC236}">
                <a16:creationId xmlns:a16="http://schemas.microsoft.com/office/drawing/2014/main" id="{1A75D79E-0E64-7101-A850-CEC00F7F7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" r="6036"/>
          <a:stretch/>
        </p:blipFill>
        <p:spPr bwMode="auto">
          <a:xfrm>
            <a:off x="5375289" y="0"/>
            <a:ext cx="6816709" cy="550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ADCC28D-2481-0E39-A02C-B1F6C142EDE7}"/>
              </a:ext>
            </a:extLst>
          </p:cNvPr>
          <p:cNvSpPr txBox="1"/>
          <p:nvPr/>
        </p:nvSpPr>
        <p:spPr>
          <a:xfrm>
            <a:off x="6195528" y="5506948"/>
            <a:ext cx="5996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Le monastère du Mont Cassin, fondé en 529</a:t>
            </a:r>
            <a:r>
              <a:rPr lang="fr-FR" sz="1400" dirty="0">
                <a:latin typeface="+mj-lt"/>
              </a:rPr>
              <a:t> </a:t>
            </a:r>
            <a:r>
              <a:rPr lang="fr-US" sz="1400" dirty="0">
                <a:latin typeface="+mj-lt"/>
              </a:rPr>
              <a:t>par Benoît de Nursie  </a:t>
            </a:r>
          </a:p>
        </p:txBody>
      </p:sp>
    </p:spTree>
    <p:extLst>
      <p:ext uri="{BB962C8B-B14F-4D97-AF65-F5344CB8AC3E}">
        <p14:creationId xmlns:p14="http://schemas.microsoft.com/office/powerpoint/2010/main" val="73540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6BB1538-E32F-2E47-9381-29079B45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7" y="0"/>
            <a:ext cx="4684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FC44D8-AF2B-DC45-A998-4924050ED350}"/>
              </a:ext>
            </a:extLst>
          </p:cNvPr>
          <p:cNvSpPr txBox="1"/>
          <p:nvPr/>
        </p:nvSpPr>
        <p:spPr>
          <a:xfrm>
            <a:off x="960120" y="6211669"/>
            <a:ext cx="6547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Douai, BM, ms. 179, fol.11v, </a:t>
            </a:r>
            <a:br>
              <a:rPr lang="fr-US" dirty="0">
                <a:latin typeface="+mj-lt"/>
              </a:rPr>
            </a:br>
            <a:r>
              <a:rPr lang="fr-US" dirty="0">
                <a:latin typeface="+mj-lt"/>
              </a:rPr>
              <a:t>Enluminure de Saint-Antoine, deuxième quart du XVe siècle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8EC0A5CD-907C-7E42-A454-86A9A7B65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33079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E25135C-8368-114B-BE35-611716D5F604}"/>
              </a:ext>
            </a:extLst>
          </p:cNvPr>
          <p:cNvSpPr txBox="1"/>
          <p:nvPr/>
        </p:nvSpPr>
        <p:spPr>
          <a:xfrm>
            <a:off x="1219732" y="5086350"/>
            <a:ext cx="6287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US" dirty="0">
                <a:latin typeface="+mj-lt"/>
              </a:rPr>
              <a:t>Reims, BM, ms.1390, fol.156v, Dessin de Saint-Pacôme, XIIe siècle </a:t>
            </a:r>
          </a:p>
        </p:txBody>
      </p:sp>
    </p:spTree>
    <p:extLst>
      <p:ext uri="{BB962C8B-B14F-4D97-AF65-F5344CB8AC3E}">
        <p14:creationId xmlns:p14="http://schemas.microsoft.com/office/powerpoint/2010/main" val="3091036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3389F3-9B1E-3C4E-9E35-5C579AC81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8125"/>
            <a:ext cx="5361271" cy="1119037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B) Les modèles : saint Benoît et saint Colomban</a:t>
            </a:r>
          </a:p>
        </p:txBody>
      </p:sp>
      <p:pic>
        <p:nvPicPr>
          <p:cNvPr id="13314" name="Picture 2" descr="Une illustration de saint Benoît tendant la règle bénédictine à saint Maur et à deux moines.">
            <a:extLst>
              <a:ext uri="{FF2B5EF4-FFF2-40B4-BE49-F238E27FC236}">
                <a16:creationId xmlns:a16="http://schemas.microsoft.com/office/drawing/2014/main" id="{5B57465A-6F33-7447-AA4C-3EAAE40CE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9"/>
          <a:stretch/>
        </p:blipFill>
        <p:spPr bwMode="auto">
          <a:xfrm>
            <a:off x="5738518" y="0"/>
            <a:ext cx="645348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F423B0-D2E3-AF43-AB3C-7ED5350FBE0D}"/>
              </a:ext>
            </a:extLst>
          </p:cNvPr>
          <p:cNvSpPr/>
          <p:nvPr/>
        </p:nvSpPr>
        <p:spPr>
          <a:xfrm>
            <a:off x="4257322" y="3566868"/>
            <a:ext cx="7942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400" dirty="0">
                <a:latin typeface="+mj-lt"/>
              </a:rPr>
              <a:t>Saint-Benoît tendant la règle à son disciple saint Maur, accompagné d’autres moines </a:t>
            </a:r>
          </a:p>
          <a:p>
            <a:pPr algn="r"/>
            <a:r>
              <a:rPr lang="fr-FR" sz="1400" dirty="0">
                <a:latin typeface="+mj-lt"/>
              </a:rPr>
              <a:t>(British Library, </a:t>
            </a:r>
            <a:r>
              <a:rPr lang="fr-FR" sz="1400" dirty="0" err="1">
                <a:latin typeface="+mj-lt"/>
              </a:rPr>
              <a:t>Add</a:t>
            </a:r>
            <a:r>
              <a:rPr lang="fr-FR" sz="1400" dirty="0">
                <a:latin typeface="+mj-lt"/>
              </a:rPr>
              <a:t> MS 16979, f. 21v)</a:t>
            </a:r>
            <a:endParaRPr lang="fr-US" sz="1400" dirty="0">
              <a:latin typeface="+mj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6F15723-C4C1-A96C-CFB1-084C6C1BCFCF}"/>
              </a:ext>
            </a:extLst>
          </p:cNvPr>
          <p:cNvSpPr txBox="1"/>
          <p:nvPr/>
        </p:nvSpPr>
        <p:spPr>
          <a:xfrm>
            <a:off x="231007" y="1440699"/>
            <a:ext cx="614091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1900" b="1" dirty="0"/>
              <a:t>Une grande diversité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Pas de règle unique imposée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Vie </a:t>
            </a:r>
            <a:r>
              <a:rPr lang="fr-CA" sz="1900" b="1" dirty="0"/>
              <a:t>communautaire ou semi-érémitique</a:t>
            </a:r>
            <a:endParaRPr lang="fr-CA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Chaque monastère choisit sa règle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Forte </a:t>
            </a:r>
            <a:r>
              <a:rPr lang="fr-CA" sz="1900" b="1" dirty="0"/>
              <a:t>pluralité des pratiques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1900" dirty="0"/>
          </a:p>
          <a:p>
            <a:pPr>
              <a:buNone/>
            </a:pPr>
            <a:r>
              <a:rPr lang="fr-CA" sz="1900" b="1" dirty="0"/>
              <a:t>Deux règles majeures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b="1" dirty="0"/>
              <a:t>Benoît de Nursie</a:t>
            </a:r>
            <a:endParaRPr lang="fr-CA" sz="19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CA" sz="1900" dirty="0"/>
              <a:t>Autorité de l’abbé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CA" sz="1900" dirty="0"/>
              <a:t>Équilibre </a:t>
            </a:r>
            <a:r>
              <a:rPr lang="fr-CA" sz="1900" b="1" dirty="0" err="1"/>
              <a:t>ora</a:t>
            </a:r>
            <a:r>
              <a:rPr lang="fr-CA" sz="1900" b="1" dirty="0"/>
              <a:t> et </a:t>
            </a:r>
            <a:r>
              <a:rPr lang="fr-CA" sz="1900" b="1" dirty="0" err="1"/>
              <a:t>labora</a:t>
            </a:r>
            <a:endParaRPr lang="fr-CA" sz="19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CA" sz="1900" dirty="0"/>
              <a:t>Règle souple et réaliste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b="1" dirty="0"/>
              <a:t>Colomban</a:t>
            </a:r>
            <a:endParaRPr lang="fr-CA" sz="19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CA" sz="1900" dirty="0"/>
              <a:t>Discipline plus pénitentielle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fr-CA" sz="1900" dirty="0"/>
              <a:t>Influence durable en Gaule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091D6E-47DA-327D-F177-F7554556AF18}"/>
              </a:ext>
            </a:extLst>
          </p:cNvPr>
          <p:cNvSpPr txBox="1"/>
          <p:nvPr/>
        </p:nvSpPr>
        <p:spPr>
          <a:xfrm>
            <a:off x="5894800" y="4118355"/>
            <a:ext cx="6140918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1900" b="1" dirty="0"/>
              <a:t>Convergences et essor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Règles </a:t>
            </a:r>
            <a:r>
              <a:rPr lang="fr-CA" sz="1900" b="1" dirty="0"/>
              <a:t>coexistent et se combinent</a:t>
            </a:r>
            <a:endParaRPr lang="fr-CA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Adoption progressive de la règle bénédictine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Forte croissance des monastères (VIᵉ–VIIIᵉ s.)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1900" dirty="0"/>
          </a:p>
          <a:p>
            <a:pPr>
              <a:buNone/>
            </a:pPr>
            <a:r>
              <a:rPr lang="fr-CA" sz="1900" b="1" dirty="0"/>
              <a:t>Vers l’unification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Soutien des papes et de </a:t>
            </a:r>
            <a:r>
              <a:rPr lang="fr-CA" sz="1900" b="1" dirty="0"/>
              <a:t>Charlemagne</a:t>
            </a:r>
            <a:endParaRPr lang="fr-CA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b="1" dirty="0"/>
              <a:t>817 (Aix-la-Chapelle)</a:t>
            </a:r>
            <a:r>
              <a:rPr lang="fr-CA" sz="1900" dirty="0"/>
              <a:t> : règle bénédictine imposée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/>
              <a:t>Passage de la diversité à un </a:t>
            </a:r>
            <a:r>
              <a:rPr lang="fr-CA" sz="1900" b="1" dirty="0"/>
              <a:t>modèle unifié</a:t>
            </a:r>
            <a:endParaRPr lang="fr-CA" sz="1900" dirty="0"/>
          </a:p>
        </p:txBody>
      </p:sp>
    </p:spTree>
    <p:extLst>
      <p:ext uri="{BB962C8B-B14F-4D97-AF65-F5344CB8AC3E}">
        <p14:creationId xmlns:p14="http://schemas.microsoft.com/office/powerpoint/2010/main" val="1069328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924CDD-6A1C-B045-BEDC-49ED2FE4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29" y="71145"/>
            <a:ext cx="6704912" cy="1074262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C) Le monastère, lieu de vie des moines</a:t>
            </a:r>
            <a:endParaRPr lang="fr-US" sz="3000" b="1" dirty="0">
              <a:solidFill>
                <a:schemeClr val="tx1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9FDADB0-0C2C-B84B-BFA2-B0BEDB1A1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187" y="0"/>
            <a:ext cx="4722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7F2E413-B070-534B-B3D7-CE6E0621DA6D}"/>
              </a:ext>
            </a:extLst>
          </p:cNvPr>
          <p:cNvSpPr/>
          <p:nvPr/>
        </p:nvSpPr>
        <p:spPr>
          <a:xfrm>
            <a:off x="2741354" y="6519446"/>
            <a:ext cx="47278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>
                <a:latin typeface="+mj-lt"/>
              </a:rPr>
              <a:t>Saint-Gall, </a:t>
            </a:r>
            <a:r>
              <a:rPr lang="fr-FR" sz="1600" dirty="0" err="1">
                <a:latin typeface="+mj-lt"/>
              </a:rPr>
              <a:t>Stifts-Bibliothek</a:t>
            </a:r>
            <a:r>
              <a:rPr lang="fr-FR" sz="1600" dirty="0">
                <a:latin typeface="+mj-lt"/>
              </a:rPr>
              <a:t>, ms. 1092, Plan de Saint Gall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55A495-A1E9-0CAB-9997-A4EF19520103}"/>
              </a:ext>
            </a:extLst>
          </p:cNvPr>
          <p:cNvSpPr txBox="1"/>
          <p:nvPr/>
        </p:nvSpPr>
        <p:spPr>
          <a:xfrm>
            <a:off x="372979" y="1075131"/>
            <a:ext cx="6097604" cy="506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1900" b="1" dirty="0">
                <a:latin typeface="+mj-lt"/>
              </a:rPr>
              <a:t>1. Des lieux ouverts au monde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Accueil des </a:t>
            </a:r>
            <a:r>
              <a:rPr lang="fr-CA" sz="1900" b="1" dirty="0">
                <a:latin typeface="+mj-lt"/>
              </a:rPr>
              <a:t>pauvres, pèlerins et réfugiés</a:t>
            </a:r>
            <a:endParaRPr lang="fr-CA" sz="1900" dirty="0"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Refuges et </a:t>
            </a:r>
            <a:r>
              <a:rPr lang="fr-CA" sz="1900" b="1" dirty="0">
                <a:latin typeface="+mj-lt"/>
              </a:rPr>
              <a:t>centres de pouvoir local</a:t>
            </a:r>
            <a:endParaRPr lang="fr-CA" sz="1900" dirty="0"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900" b="1" dirty="0">
                <a:latin typeface="+mj-lt"/>
              </a:rPr>
              <a:t>Modèle idéal</a:t>
            </a:r>
            <a:r>
              <a:rPr lang="fr-CA" sz="1900" dirty="0">
                <a:latin typeface="+mj-lt"/>
              </a:rPr>
              <a:t> : le </a:t>
            </a:r>
            <a:r>
              <a:rPr lang="fr-CA" sz="1900" b="1" dirty="0">
                <a:latin typeface="+mj-lt"/>
              </a:rPr>
              <a:t>Plan de Saint-Gall</a:t>
            </a:r>
            <a:r>
              <a:rPr lang="fr-CA" sz="1900" dirty="0">
                <a:latin typeface="+mj-lt"/>
              </a:rPr>
              <a:t> (IXᵉ s.)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Monastère </a:t>
            </a:r>
            <a:r>
              <a:rPr lang="fr-CA" sz="1900" b="1" dirty="0">
                <a:latin typeface="+mj-lt"/>
              </a:rPr>
              <a:t>autosuffisant</a:t>
            </a:r>
            <a:endParaRPr lang="fr-CA" sz="1900" dirty="0"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Église au centre, bâtiments organisés autour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Microcosme chrétien : </a:t>
            </a:r>
            <a:r>
              <a:rPr lang="fr-CA" sz="1900" b="1" dirty="0" err="1">
                <a:latin typeface="+mj-lt"/>
              </a:rPr>
              <a:t>ora</a:t>
            </a:r>
            <a:r>
              <a:rPr lang="fr-CA" sz="1900" b="1" dirty="0">
                <a:latin typeface="+mj-lt"/>
              </a:rPr>
              <a:t> et </a:t>
            </a:r>
            <a:r>
              <a:rPr lang="fr-CA" sz="1900" b="1" dirty="0" err="1">
                <a:latin typeface="+mj-lt"/>
              </a:rPr>
              <a:t>labora</a:t>
            </a:r>
            <a:endParaRPr lang="fr-CA" sz="1900" b="1" dirty="0">
              <a:latin typeface="+mj-lt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CA" sz="1900" dirty="0">
              <a:latin typeface="+mj-lt"/>
            </a:endParaRPr>
          </a:p>
          <a:p>
            <a:pPr>
              <a:buNone/>
            </a:pPr>
            <a:r>
              <a:rPr lang="fr-CA" sz="1900" b="1" dirty="0">
                <a:latin typeface="+mj-lt"/>
              </a:rPr>
              <a:t>2. Des foyers de savoir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Étude et lecture = </a:t>
            </a:r>
            <a:r>
              <a:rPr lang="fr-CA" sz="1900" b="1" dirty="0">
                <a:latin typeface="+mj-lt"/>
              </a:rPr>
              <a:t>exercices spirituels</a:t>
            </a:r>
            <a:endParaRPr lang="fr-CA" sz="1900" dirty="0">
              <a:latin typeface="+mj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CA" sz="1900" b="1" dirty="0">
                <a:latin typeface="+mj-lt"/>
              </a:rPr>
              <a:t>Scriptoria</a:t>
            </a:r>
            <a:r>
              <a:rPr lang="fr-CA" sz="1900" dirty="0">
                <a:latin typeface="+mj-lt"/>
              </a:rPr>
              <a:t> : copie des manuscrits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Écoles monastiques : </a:t>
            </a:r>
            <a:r>
              <a:rPr lang="fr-CA" sz="1900" b="1" dirty="0">
                <a:latin typeface="+mj-lt"/>
              </a:rPr>
              <a:t>transmission du savoir</a:t>
            </a:r>
          </a:p>
          <a:p>
            <a:pPr>
              <a:buFont typeface="Arial" panose="020B0604020202020204" pitchFamily="34" charset="0"/>
              <a:buChar char="•"/>
            </a:pPr>
            <a:endParaRPr lang="fr-CA" sz="1900" dirty="0">
              <a:latin typeface="+mj-lt"/>
            </a:endParaRPr>
          </a:p>
          <a:p>
            <a:pPr>
              <a:buNone/>
            </a:pPr>
            <a:r>
              <a:rPr lang="fr-CA" sz="1900" b="1" dirty="0">
                <a:latin typeface="+mj-lt"/>
              </a:rPr>
              <a:t>3. Héritage culturel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Préservation et transformation de la culture écrite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Manuscrits parmi les plus anciens conservés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sz="1900" dirty="0">
                <a:latin typeface="+mj-lt"/>
              </a:rPr>
              <a:t>Rôle majeur dans la culture de l’Occident chrétien</a:t>
            </a:r>
          </a:p>
        </p:txBody>
      </p:sp>
    </p:spTree>
    <p:extLst>
      <p:ext uri="{BB962C8B-B14F-4D97-AF65-F5344CB8AC3E}">
        <p14:creationId xmlns:p14="http://schemas.microsoft.com/office/powerpoint/2010/main" val="882277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ABBF5F1-F51D-D240-9DD8-A2E0410A1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36627" cy="470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04D604-97EE-F045-AC4F-E456E2F51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19509">
            <a:off x="6628915" y="1349084"/>
            <a:ext cx="3873663" cy="535805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F16A66-BDE9-1E55-17EE-69F688F33365}"/>
              </a:ext>
            </a:extLst>
          </p:cNvPr>
          <p:cNvSpPr/>
          <p:nvPr/>
        </p:nvSpPr>
        <p:spPr>
          <a:xfrm>
            <a:off x="336711" y="5715007"/>
            <a:ext cx="54098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dirty="0">
                <a:latin typeface="+mj-lt"/>
              </a:rPr>
              <a:t>Une reconstitution des élévations du plan de Saint-Gall (Johann Rudolf </a:t>
            </a:r>
            <a:r>
              <a:rPr lang="fr-FR" sz="2200" dirty="0" err="1">
                <a:latin typeface="+mj-lt"/>
              </a:rPr>
              <a:t>Rahn</a:t>
            </a:r>
            <a:r>
              <a:rPr lang="fr-FR" sz="2200" dirty="0">
                <a:latin typeface="+mj-lt"/>
              </a:rPr>
              <a:t>, 1876)</a:t>
            </a:r>
          </a:p>
        </p:txBody>
      </p:sp>
    </p:spTree>
    <p:extLst>
      <p:ext uri="{BB962C8B-B14F-4D97-AF65-F5344CB8AC3E}">
        <p14:creationId xmlns:p14="http://schemas.microsoft.com/office/powerpoint/2010/main" val="4097147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B311D19-7387-9B4D-5908-86C939ED48FF}"/>
              </a:ext>
            </a:extLst>
          </p:cNvPr>
          <p:cNvSpPr txBox="1"/>
          <p:nvPr/>
        </p:nvSpPr>
        <p:spPr>
          <a:xfrm>
            <a:off x="276726" y="1019239"/>
            <a:ext cx="609760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b="1" dirty="0"/>
              <a:t>1. Un modèle dominant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Règle équilibrée : </a:t>
            </a:r>
            <a:r>
              <a:rPr lang="fr-CA" b="1" dirty="0"/>
              <a:t>obéissance, stabilité, prière, travail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Outil d’unification du christianisme latin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Diffusion face aux traditions irlandaises (Colomban)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None/>
            </a:pPr>
            <a:r>
              <a:rPr lang="fr-CA" b="1" dirty="0"/>
              <a:t>2. L’unification carolingienne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Politique religieuse des Carolingiens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817</a:t>
            </a:r>
            <a:r>
              <a:rPr lang="fr-CA" dirty="0"/>
              <a:t> : règle bénédictine imposée dans l’Empire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Harmonisation par </a:t>
            </a:r>
            <a:r>
              <a:rPr lang="fr-CA" b="1" dirty="0"/>
              <a:t>Benoît d’Aniane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None/>
            </a:pPr>
            <a:r>
              <a:rPr lang="fr-CA" b="1" dirty="0"/>
              <a:t>3. Crise (fin IXᵉ s.)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Relâchement de la discipline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Mainmise aristocratique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Invasions et instabilité politique</a:t>
            </a:r>
          </a:p>
          <a:p>
            <a:pPr>
              <a:buFont typeface="Arial" panose="020B0604020202020204" pitchFamily="34" charset="0"/>
              <a:buChar char="•"/>
            </a:pPr>
            <a:endParaRPr lang="fr-CA" dirty="0"/>
          </a:p>
          <a:p>
            <a:pPr>
              <a:buNone/>
            </a:pPr>
            <a:r>
              <a:rPr lang="fr-CA" b="1" dirty="0"/>
              <a:t>4. Le renouveau clunisien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b="1" dirty="0"/>
              <a:t>910</a:t>
            </a:r>
            <a:r>
              <a:rPr lang="fr-CA" dirty="0"/>
              <a:t> : fondation de </a:t>
            </a:r>
            <a:r>
              <a:rPr lang="fr-CA" b="1" dirty="0"/>
              <a:t>Abbaye de Cluny</a:t>
            </a:r>
            <a:endParaRPr lang="fr-CA" dirty="0"/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Protection directe du pape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Retour strict à la règle bénédictine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CA" dirty="0"/>
              <a:t>Réseau monastique puissant (restaurations, fondations)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EF5FE9-ECA0-9255-E2D0-22B279FF66F5}"/>
              </a:ext>
            </a:extLst>
          </p:cNvPr>
          <p:cNvSpPr txBox="1"/>
          <p:nvPr/>
        </p:nvSpPr>
        <p:spPr>
          <a:xfrm>
            <a:off x="2906829" y="224409"/>
            <a:ext cx="84269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3000" b="1" dirty="0"/>
              <a:t>Succès, crise et renouveau du bénédictinisme</a:t>
            </a:r>
          </a:p>
        </p:txBody>
      </p:sp>
      <p:pic>
        <p:nvPicPr>
          <p:cNvPr id="6146" name="Picture 2" descr="Histoire de l'abbaye de Cluny | Passerelles">
            <a:extLst>
              <a:ext uri="{FF2B5EF4-FFF2-40B4-BE49-F238E27FC236}">
                <a16:creationId xmlns:a16="http://schemas.microsoft.com/office/drawing/2014/main" id="{FC0FFD0A-A2A4-6CA0-2D51-642A3A209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548" y="1365383"/>
            <a:ext cx="5102793" cy="510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702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CB5625-F956-904E-B485-F582BC2EA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879" y="159057"/>
            <a:ext cx="5867122" cy="678342"/>
          </a:xfrm>
        </p:spPr>
        <p:txBody>
          <a:bodyPr>
            <a:normAutofit/>
          </a:bodyPr>
          <a:lstStyle/>
          <a:p>
            <a:pPr algn="ctr"/>
            <a:r>
              <a:rPr lang="fr-CA" sz="3500" b="1" dirty="0">
                <a:solidFill>
                  <a:schemeClr val="tx1"/>
                </a:solidFill>
              </a:rPr>
              <a:t>Conclusion</a:t>
            </a:r>
            <a:endParaRPr lang="fr-US" sz="35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968D4A-DCE8-B743-94BC-343568223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249" y="1460281"/>
            <a:ext cx="5867122" cy="4979325"/>
          </a:xfrm>
        </p:spPr>
        <p:txBody>
          <a:bodyPr>
            <a:noAutofit/>
          </a:bodyPr>
          <a:lstStyle/>
          <a:p>
            <a:r>
              <a:rPr lang="fr-CA" sz="1800" dirty="0"/>
              <a:t>Du </a:t>
            </a:r>
            <a:r>
              <a:rPr lang="fr-CA" sz="1800" b="1" dirty="0"/>
              <a:t>IVe</a:t>
            </a:r>
            <a:r>
              <a:rPr lang="fr-CA" sz="1800" dirty="0"/>
              <a:t> au </a:t>
            </a:r>
            <a:r>
              <a:rPr lang="fr-CA" sz="1800" b="1" dirty="0"/>
              <a:t>VIIe s.</a:t>
            </a:r>
            <a:r>
              <a:rPr lang="fr-CA" sz="1800" dirty="0"/>
              <a:t> : passage d’une minorité urbaine à une </a:t>
            </a:r>
            <a:r>
              <a:rPr lang="fr-CA" sz="1800" b="1" dirty="0"/>
              <a:t>religion dominante</a:t>
            </a:r>
            <a:r>
              <a:rPr lang="fr-CA" sz="1800" dirty="0"/>
              <a:t> (triomphe du </a:t>
            </a:r>
            <a:r>
              <a:rPr lang="fr-CA" sz="1800" b="1" dirty="0"/>
              <a:t>catholicisme</a:t>
            </a:r>
            <a:r>
              <a:rPr lang="fr-CA" sz="1800" dirty="0"/>
              <a:t>).</a:t>
            </a:r>
          </a:p>
          <a:p>
            <a:r>
              <a:rPr lang="fr-CA" sz="1800" dirty="0"/>
              <a:t>Une Église encore </a:t>
            </a:r>
            <a:r>
              <a:rPr lang="fr-CA" sz="1800" b="1" dirty="0"/>
              <a:t>décentralisée</a:t>
            </a:r>
            <a:r>
              <a:rPr lang="fr-CA" sz="1800" dirty="0"/>
              <a:t> : réseau d’</a:t>
            </a:r>
            <a:r>
              <a:rPr lang="fr-CA" sz="1800" b="1" dirty="0"/>
              <a:t>évêchés</a:t>
            </a:r>
            <a:r>
              <a:rPr lang="fr-CA" sz="1800" dirty="0"/>
              <a:t> hérité de Rome ; le </a:t>
            </a:r>
            <a:r>
              <a:rPr lang="fr-CA" sz="1800" b="1" dirty="0"/>
              <a:t>pape</a:t>
            </a:r>
            <a:r>
              <a:rPr lang="fr-CA" sz="1800" dirty="0"/>
              <a:t> a surtout une primauté </a:t>
            </a:r>
            <a:r>
              <a:rPr lang="fr-CA" sz="1800" b="1" dirty="0"/>
              <a:t>morale</a:t>
            </a:r>
            <a:r>
              <a:rPr lang="fr-CA" sz="1800" dirty="0"/>
              <a:t>.</a:t>
            </a:r>
          </a:p>
          <a:p>
            <a:r>
              <a:rPr lang="fr-CA" sz="1800" dirty="0"/>
              <a:t>Les </a:t>
            </a:r>
            <a:r>
              <a:rPr lang="fr-CA" sz="1800" b="1" dirty="0"/>
              <a:t>évêques</a:t>
            </a:r>
            <a:r>
              <a:rPr lang="fr-CA" sz="1800" dirty="0"/>
              <a:t> au cœur de l’</a:t>
            </a:r>
            <a:r>
              <a:rPr lang="fr-CA" sz="1800" b="1" dirty="0"/>
              <a:t>encadrement</a:t>
            </a:r>
            <a:r>
              <a:rPr lang="fr-CA" sz="1800" dirty="0"/>
              <a:t> : sacrements, </a:t>
            </a:r>
            <a:r>
              <a:rPr lang="fr-CA" sz="1800" b="1" dirty="0"/>
              <a:t>discipline</a:t>
            </a:r>
            <a:r>
              <a:rPr lang="fr-CA" sz="1800" dirty="0"/>
              <a:t>, </a:t>
            </a:r>
            <a:r>
              <a:rPr lang="fr-CA" sz="1800" b="1" dirty="0"/>
              <a:t>synodes/conciles</a:t>
            </a:r>
            <a:r>
              <a:rPr lang="fr-CA" sz="1800" dirty="0"/>
              <a:t>, mais aussi gestion et protection de la cité.</a:t>
            </a:r>
          </a:p>
          <a:p>
            <a:r>
              <a:rPr lang="fr-CA" sz="1800" dirty="0"/>
              <a:t>Christianisation = transformation des </a:t>
            </a:r>
            <a:r>
              <a:rPr lang="fr-CA" sz="1800" b="1" dirty="0"/>
              <a:t>pratiques sociales</a:t>
            </a:r>
            <a:r>
              <a:rPr lang="fr-CA" sz="1800" dirty="0"/>
              <a:t> : campagnes, normes, </a:t>
            </a:r>
            <a:r>
              <a:rPr lang="fr-CA" sz="1800" b="1" dirty="0"/>
              <a:t>funéraire</a:t>
            </a:r>
            <a:r>
              <a:rPr lang="fr-CA" sz="1800" dirty="0"/>
              <a:t> (vers </a:t>
            </a:r>
            <a:r>
              <a:rPr lang="fr-CA" sz="1800" b="1" dirty="0"/>
              <a:t>ad </a:t>
            </a:r>
            <a:r>
              <a:rPr lang="fr-CA" sz="1800" b="1" dirty="0" err="1"/>
              <a:t>sanctos</a:t>
            </a:r>
            <a:r>
              <a:rPr lang="fr-CA" sz="1800" dirty="0"/>
              <a:t>, cimetière paroissial), lutte/encadrement des usages dits « païens ».</a:t>
            </a:r>
          </a:p>
          <a:p>
            <a:r>
              <a:rPr lang="fr-CA" sz="1800" dirty="0"/>
              <a:t>Essor du </a:t>
            </a:r>
            <a:r>
              <a:rPr lang="fr-CA" sz="1800" b="1" dirty="0"/>
              <a:t>monachisme</a:t>
            </a:r>
            <a:r>
              <a:rPr lang="fr-CA" sz="1800" dirty="0"/>
              <a:t> : fondations + dons aristocratiques ; diversité des règles puis montée du modèle </a:t>
            </a:r>
            <a:r>
              <a:rPr lang="fr-CA" sz="1800" b="1" dirty="0"/>
              <a:t>bénédictin</a:t>
            </a:r>
            <a:r>
              <a:rPr lang="fr-CA" sz="1800" dirty="0"/>
              <a:t> (réformes carolingiennes) → ouverture vers les réformes des </a:t>
            </a:r>
            <a:r>
              <a:rPr lang="fr-CA" sz="1800" b="1" dirty="0"/>
              <a:t>Xe–XIIe s.</a:t>
            </a:r>
            <a:r>
              <a:rPr lang="fr-CA" sz="1800" dirty="0"/>
              <a:t> (Cluny, réforme grégorienne).</a:t>
            </a:r>
          </a:p>
          <a:p>
            <a:pPr marL="0" indent="0" algn="just">
              <a:buNone/>
            </a:pPr>
            <a:endParaRPr lang="fr-FR" sz="2600" dirty="0">
              <a:latin typeface="+mj-lt"/>
              <a:sym typeface="Wingdings" pitchFamily="2" charset="2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008F2A4-8450-324B-999C-A6F875A2B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630" y="-1"/>
            <a:ext cx="6008370" cy="680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97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155222-6488-DB43-B668-119FE855A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28" y="269328"/>
            <a:ext cx="6536107" cy="1325563"/>
          </a:xfrm>
        </p:spPr>
        <p:txBody>
          <a:bodyPr>
            <a:normAutofit fontScale="90000"/>
          </a:bodyPr>
          <a:lstStyle/>
          <a:p>
            <a:r>
              <a:rPr lang="fr-US" sz="2800" dirty="0"/>
              <a:t>L’ Église et l’État : </a:t>
            </a:r>
            <a:br>
              <a:rPr lang="fr-US" sz="2800" dirty="0"/>
            </a:br>
            <a:r>
              <a:rPr lang="fr-US" sz="2800" dirty="0"/>
              <a:t>chronologie d’un malentendu</a:t>
            </a:r>
            <a:br>
              <a:rPr lang="fr-US" sz="2800" dirty="0"/>
            </a:br>
            <a:endParaRPr lang="fr-US" sz="2800" dirty="0"/>
          </a:p>
        </p:txBody>
      </p:sp>
      <p:pic>
        <p:nvPicPr>
          <p:cNvPr id="2050" name="Picture 2" descr="La loi de séparation entre les Églises et l'État en 1905 ...">
            <a:extLst>
              <a:ext uri="{FF2B5EF4-FFF2-40B4-BE49-F238E27FC236}">
                <a16:creationId xmlns:a16="http://schemas.microsoft.com/office/drawing/2014/main" id="{A1FBBAA1-516C-0E45-A7F1-B6460850C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350" y="0"/>
            <a:ext cx="5200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160E83BD-9D7B-2E4C-ABFA-CED7A4E080AF}"/>
              </a:ext>
            </a:extLst>
          </p:cNvPr>
          <p:cNvSpPr txBox="1">
            <a:spLocks/>
          </p:cNvSpPr>
          <p:nvPr/>
        </p:nvSpPr>
        <p:spPr>
          <a:xfrm>
            <a:off x="247828" y="1254941"/>
            <a:ext cx="6536108" cy="7698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fr-FR" sz="1800" dirty="0"/>
          </a:p>
          <a:p>
            <a:pPr algn="just">
              <a:lnSpc>
                <a:spcPct val="150000"/>
              </a:lnSpc>
            </a:pPr>
            <a:r>
              <a:rPr lang="fr-FR" sz="1800" b="1" dirty="0"/>
              <a:t>1905 : </a:t>
            </a:r>
            <a:r>
              <a:rPr lang="fr-FR" sz="1800" dirty="0"/>
              <a:t>Loi de séparation entre l’Église et l’État. La nation française ne subventionnera plus l’Église</a:t>
            </a:r>
          </a:p>
          <a:p>
            <a:pPr algn="just">
              <a:lnSpc>
                <a:spcPct val="150000"/>
              </a:lnSpc>
            </a:pPr>
            <a:endParaRPr lang="fr-FR" sz="18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DCA33E91-000E-3B4A-9863-A68278C20F62}"/>
              </a:ext>
            </a:extLst>
          </p:cNvPr>
          <p:cNvSpPr txBox="1">
            <a:spLocks/>
          </p:cNvSpPr>
          <p:nvPr/>
        </p:nvSpPr>
        <p:spPr>
          <a:xfrm>
            <a:off x="247829" y="2005468"/>
            <a:ext cx="6536107" cy="359759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1800" b="1" dirty="0"/>
              <a:t>Années 1970-1980 : l’Église en retrait de l’histoire sociale</a:t>
            </a:r>
            <a:endParaRPr lang="fr-CA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1800" b="1" dirty="0"/>
              <a:t>Institution archaïque</a:t>
            </a:r>
            <a:r>
              <a:rPr lang="fr-CA" sz="1800" dirty="0"/>
              <a:t> : héritage carolingien/wisigothique, vouée à disparaître avec l’émergence de la féodalité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1800" b="1" dirty="0"/>
              <a:t>Institution en crise</a:t>
            </a:r>
            <a:r>
              <a:rPr lang="fr-CA" sz="1800" dirty="0"/>
              <a:t> : en conflit avec les seigneurs, influencée par les laïcs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CA" sz="1800" b="1" dirty="0"/>
              <a:t>Institution spirituelle</a:t>
            </a:r>
            <a:r>
              <a:rPr lang="fr-CA" sz="1800" dirty="0"/>
              <a:t> : contrôle surtout la liturgie et les esprits, rôle majeur dans les mutations intellectuelles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778C5DA-6C36-F540-A07C-722596C7D3A9}"/>
              </a:ext>
            </a:extLst>
          </p:cNvPr>
          <p:cNvSpPr txBox="1">
            <a:spLocks/>
          </p:cNvSpPr>
          <p:nvPr/>
        </p:nvSpPr>
        <p:spPr>
          <a:xfrm>
            <a:off x="247828" y="5263672"/>
            <a:ext cx="6536108" cy="42985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fr-FR" sz="1800" dirty="0"/>
          </a:p>
          <a:p>
            <a:pPr algn="just">
              <a:lnSpc>
                <a:spcPct val="150000"/>
              </a:lnSpc>
            </a:pPr>
            <a:r>
              <a:rPr lang="fr-FR" sz="1800" b="1" dirty="0"/>
              <a:t>Depuis les années 1980 : </a:t>
            </a:r>
            <a:r>
              <a:rPr lang="fr-FR" sz="1800" dirty="0"/>
              <a:t>Renouveau des études sur l’Église</a:t>
            </a:r>
          </a:p>
          <a:p>
            <a:pPr algn="just">
              <a:lnSpc>
                <a:spcPct val="150000"/>
              </a:lnSpc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55040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941D049-2B3A-2121-37B0-E0762CE89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0"/>
            <a:ext cx="7283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F49A99-8638-1AE0-8B30-24B282670491}"/>
              </a:ext>
            </a:extLst>
          </p:cNvPr>
          <p:cNvSpPr txBox="1"/>
          <p:nvPr/>
        </p:nvSpPr>
        <p:spPr>
          <a:xfrm>
            <a:off x="428017" y="321012"/>
            <a:ext cx="4056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000" b="1" dirty="0"/>
              <a:t>L’église Saint-Pierre-aux-Nonnains, Metz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C77CA9-706D-39B7-96A2-927352479E97}"/>
              </a:ext>
            </a:extLst>
          </p:cNvPr>
          <p:cNvSpPr txBox="1"/>
          <p:nvPr/>
        </p:nvSpPr>
        <p:spPr>
          <a:xfrm>
            <a:off x="121109" y="1683184"/>
            <a:ext cx="4787441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CA" sz="1600" b="1" dirty="0"/>
              <a:t>Des origines antiques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b="1" dirty="0"/>
              <a:t>IVᵉ siècle</a:t>
            </a:r>
            <a:r>
              <a:rPr lang="fr-CA" sz="1600" dirty="0"/>
              <a:t> : bâtiment gallo-romain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Salle civile (gymnase), probablement liée à un complexe thermal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Un espace public avant d’être un lieu chrétien</a:t>
            </a:r>
          </a:p>
          <a:p>
            <a:pPr>
              <a:buNone/>
            </a:pPr>
            <a:endParaRPr lang="fr-CA" sz="1600" b="1" dirty="0"/>
          </a:p>
          <a:p>
            <a:pPr>
              <a:buNone/>
            </a:pPr>
            <a:r>
              <a:rPr lang="fr-CA" sz="1600" b="1" dirty="0"/>
              <a:t>La christianisation d’un édifice romain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b="1" dirty="0"/>
              <a:t>Ve siècle</a:t>
            </a:r>
            <a:r>
              <a:rPr lang="fr-CA" sz="1600" dirty="0"/>
              <a:t> : transformation en église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Contexte : le christianisme devient religion dominante après l’édit de Théodose Ier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Continuité entre monde romain et monde chrétien</a:t>
            </a:r>
          </a:p>
          <a:p>
            <a:pPr>
              <a:buNone/>
            </a:pPr>
            <a:endParaRPr lang="fr-CA" sz="1600" b="1" dirty="0"/>
          </a:p>
          <a:p>
            <a:pPr>
              <a:buNone/>
            </a:pPr>
            <a:r>
              <a:rPr lang="fr-CA" sz="1600" b="1" dirty="0"/>
              <a:t>Un monastère féminin au VIIᵉ siècle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Devient un monastère de femmes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CA" sz="1600" dirty="0"/>
              <a:t>Accueille des femmes de l’aristocratie franque</a:t>
            </a:r>
          </a:p>
          <a:p>
            <a:pPr lvl="1"/>
            <a:endParaRPr lang="fr-CA" sz="1600" dirty="0"/>
          </a:p>
          <a:p>
            <a:r>
              <a:rPr lang="fr-CA" sz="1600" dirty="0"/>
              <a:t>► Les monastères : centres religieux, sociaux et politiques</a:t>
            </a:r>
          </a:p>
        </p:txBody>
      </p:sp>
    </p:spTree>
    <p:extLst>
      <p:ext uri="{BB962C8B-B14F-4D97-AF65-F5344CB8AC3E}">
        <p14:creationId xmlns:p14="http://schemas.microsoft.com/office/powerpoint/2010/main" val="215017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2124007E-BA57-41B2-8C6B-5E99927F2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45CECE0-E51C-4E12-4E16-29E65EE67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164" y="1197428"/>
            <a:ext cx="5955127" cy="44631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Première </a:t>
            </a:r>
            <a:r>
              <a:rPr lang="en-US" sz="4800" dirty="0" err="1"/>
              <a:t>partie</a:t>
            </a:r>
            <a:r>
              <a:rPr lang="en-US" sz="4800" dirty="0"/>
              <a:t>. </a:t>
            </a:r>
            <a:r>
              <a:rPr lang="en-US" sz="4800" dirty="0" err="1"/>
              <a:t>L’Église</a:t>
            </a:r>
            <a:r>
              <a:rPr lang="en-US" sz="4800" dirty="0"/>
              <a:t> </a:t>
            </a:r>
            <a:r>
              <a:rPr lang="en-US" sz="4800" dirty="0" err="1"/>
              <a:t>séculière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I. </a:t>
            </a:r>
            <a:r>
              <a:rPr lang="en-US" sz="4800" dirty="0" err="1"/>
              <a:t>L’essor</a:t>
            </a:r>
            <a:r>
              <a:rPr lang="en-US" sz="4800" dirty="0"/>
              <a:t> du </a:t>
            </a:r>
            <a:r>
              <a:rPr lang="en-US" sz="4800" dirty="0" err="1"/>
              <a:t>christianisme</a:t>
            </a:r>
            <a:endParaRPr lang="en-US" sz="4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5D0BF7-94F4-4437-A2B2-87BAFF86D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3215640" cy="6858000"/>
          </a:xfrm>
          <a:prstGeom prst="rect">
            <a:avLst/>
          </a:prstGeom>
          <a:solidFill>
            <a:schemeClr val="bg2">
              <a:lumMod val="90000"/>
              <a:lumOff val="1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118816-C01D-462E-B0B0-777C21EF6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53344" y="0"/>
            <a:ext cx="1438656" cy="68580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357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45AD7-340B-FE4F-B08C-FC8980138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443" y="81775"/>
            <a:ext cx="7214840" cy="1325563"/>
          </a:xfrm>
        </p:spPr>
        <p:txBody>
          <a:bodyPr/>
          <a:lstStyle/>
          <a:p>
            <a:pPr algn="ctr"/>
            <a:r>
              <a:rPr lang="fr-US" dirty="0"/>
              <a:t>Les débuts du christianisme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85CDBA-DC16-3846-86BE-38CCDCA19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820" y="1215193"/>
            <a:ext cx="7285463" cy="4999753"/>
          </a:xfrm>
        </p:spPr>
        <p:txBody>
          <a:bodyPr>
            <a:noAutofit/>
          </a:bodyPr>
          <a:lstStyle/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dirty="0">
                <a:effectLst/>
              </a:rPr>
              <a:t>Les origines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Jésus → crucifixion → foi en la résurrection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Évangiles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Apôtres (rôle central de Pierre)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Succession apostolique → naissance des évêques</a:t>
            </a:r>
            <a:br>
              <a:rPr lang="fr-CA" sz="1800" dirty="0"/>
            </a:br>
            <a:endParaRPr lang="fr-CA" sz="18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dirty="0">
                <a:effectLst/>
              </a:rPr>
              <a:t>Organisation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Autorité locale : évêque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Territoire : diocèse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Référence commune : concile de Nicée (325)</a:t>
            </a:r>
            <a:br>
              <a:rPr lang="fr-CA" sz="1800" dirty="0"/>
            </a:br>
            <a:endParaRPr lang="fr-CA" sz="18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800" dirty="0">
                <a:effectLst/>
              </a:rPr>
              <a:t>Au Haut Moyen Âge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Pape : primauté surtout morale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Évêques autonomes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800" dirty="0"/>
              <a:t>Rois contrôlent les nominations (investiture)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8E1940BB-DC17-6C48-956A-757275F43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6"/>
          <a:stretch/>
        </p:blipFill>
        <p:spPr bwMode="auto">
          <a:xfrm>
            <a:off x="7947102" y="0"/>
            <a:ext cx="42448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742F2B-C885-5143-8DA2-45EFB6FE358D}"/>
              </a:ext>
            </a:extLst>
          </p:cNvPr>
          <p:cNvSpPr/>
          <p:nvPr/>
        </p:nvSpPr>
        <p:spPr>
          <a:xfrm>
            <a:off x="475787" y="6281972"/>
            <a:ext cx="75382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sz="1600" dirty="0">
                <a:latin typeface="+mj-lt"/>
              </a:rPr>
              <a:t>Le papyrus P52, écrit en grec (v.125 </a:t>
            </a:r>
            <a:r>
              <a:rPr lang="fr-FR" sz="1600" dirty="0">
                <a:effectLst/>
                <a:latin typeface="+mj-lt"/>
              </a:rPr>
              <a:t>apr. J.-C) : l</a:t>
            </a:r>
            <a:r>
              <a:rPr lang="fr-FR" sz="1600" dirty="0">
                <a:latin typeface="+mj-lt"/>
              </a:rPr>
              <a:t>e plus ancien fragment de l'Évangile selon Jean </a:t>
            </a:r>
            <a:endParaRPr lang="fr-US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183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45AD7-340B-FE4F-B08C-FC8980138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658" y="81304"/>
            <a:ext cx="6423103" cy="842721"/>
          </a:xfrm>
        </p:spPr>
        <p:txBody>
          <a:bodyPr>
            <a:normAutofit/>
          </a:bodyPr>
          <a:lstStyle/>
          <a:p>
            <a:pPr algn="ctr"/>
            <a:r>
              <a:rPr lang="fr-CA" sz="3000" b="1" dirty="0">
                <a:effectLst/>
              </a:rPr>
              <a:t>A ) Un triomphe progressif</a:t>
            </a:r>
            <a:endParaRPr lang="fr-US" sz="3000" b="1" dirty="0">
              <a:effectLst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85CDBA-DC16-3846-86BE-38CCDCA19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234" y="945404"/>
            <a:ext cx="6512312" cy="4999753"/>
          </a:xfrm>
        </p:spPr>
        <p:txBody>
          <a:bodyPr>
            <a:noAutofit/>
          </a:bodyPr>
          <a:lstStyle/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b="1" dirty="0"/>
              <a:t>IIIᵉ siècle</a:t>
            </a:r>
            <a:endParaRPr lang="fr-CA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600" dirty="0"/>
              <a:t>Expansion du </a:t>
            </a:r>
            <a:r>
              <a:rPr lang="fr-CA" sz="1600" b="1" dirty="0"/>
              <a:t>christianisme</a:t>
            </a:r>
            <a:r>
              <a:rPr lang="fr-CA" sz="1600" dirty="0"/>
              <a:t> et </a:t>
            </a:r>
            <a:r>
              <a:rPr lang="fr-CA" sz="1600" b="1" dirty="0"/>
              <a:t>persécutions</a:t>
            </a:r>
            <a:r>
              <a:rPr lang="fr-CA" sz="1600" dirty="0"/>
              <a:t> par les autorités romaines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CA" sz="16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b="1" dirty="0"/>
              <a:t>313 — Édit de Milan</a:t>
            </a:r>
            <a:endParaRPr lang="fr-CA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600" b="1" dirty="0"/>
              <a:t>Liberté de culte et c</a:t>
            </a:r>
            <a:r>
              <a:rPr lang="fr-CA" sz="1600" dirty="0"/>
              <a:t>onversion de l’empereur </a:t>
            </a:r>
            <a:r>
              <a:rPr lang="fr-CA" sz="1600" b="1" dirty="0"/>
              <a:t>Constantin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CA" sz="16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b="1" dirty="0"/>
              <a:t>325 — Concile de Nicée</a:t>
            </a:r>
            <a:endParaRPr lang="fr-CA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600" dirty="0"/>
              <a:t>Réunion des </a:t>
            </a:r>
            <a:r>
              <a:rPr lang="fr-CA" sz="1600" b="1" dirty="0"/>
              <a:t>évêques et c</a:t>
            </a:r>
            <a:r>
              <a:rPr lang="fr-CA" sz="1600" dirty="0"/>
              <a:t>ondamnation de l’</a:t>
            </a:r>
            <a:r>
              <a:rPr lang="fr-CA" sz="1600" b="1" dirty="0"/>
              <a:t>arianisme</a:t>
            </a:r>
            <a:endParaRPr lang="fr-CA" sz="16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endParaRPr lang="fr-CA" sz="1600" b="1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b="1" dirty="0"/>
              <a:t>330</a:t>
            </a:r>
            <a:endParaRPr lang="fr-CA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600" dirty="0"/>
              <a:t>Fondation de </a:t>
            </a:r>
            <a:r>
              <a:rPr lang="fr-CA" sz="1600" b="1" dirty="0"/>
              <a:t>Constantinople</a:t>
            </a:r>
            <a:r>
              <a:rPr lang="fr-CA" sz="1600" dirty="0"/>
              <a:t>, nouvelle capitale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CA" sz="16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b="1" dirty="0"/>
              <a:t>380 — Édit de Théodose</a:t>
            </a:r>
            <a:endParaRPr lang="fr-CA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CA" sz="1600" dirty="0"/>
              <a:t>Christianisme = </a:t>
            </a:r>
            <a:r>
              <a:rPr lang="fr-CA" sz="1600" b="1" dirty="0"/>
              <a:t>religion officielle</a:t>
            </a:r>
            <a:r>
              <a:rPr lang="fr-CA" sz="1600" dirty="0"/>
              <a:t> de l’Empire</a:t>
            </a:r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endParaRPr lang="fr-CA" sz="1600" b="1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endParaRPr lang="fr-CA" sz="1600" b="1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1600" b="1" dirty="0"/>
              <a:t>Figures importantes : Sidoine Apollinaire (évêque de Clermont) et Rémi de Reims (évêque de Reims)</a:t>
            </a:r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endParaRPr lang="fr-CA" sz="1600" b="1" dirty="0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CC87AB83-E8A1-9E47-A215-4EC9DDF04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265" y="0"/>
            <a:ext cx="5067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2C93C89-62F6-0749-AE6B-E6CC46391517}"/>
              </a:ext>
            </a:extLst>
          </p:cNvPr>
          <p:cNvSpPr txBox="1"/>
          <p:nvPr/>
        </p:nvSpPr>
        <p:spPr>
          <a:xfrm>
            <a:off x="215153" y="6334780"/>
            <a:ext cx="69021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sz="1400" dirty="0">
                <a:latin typeface="+mj-lt"/>
              </a:rPr>
              <a:t>L’empereur Constantin entouré d’évêques au concile de Nicée présentant anachroniquementles décisions prises lors du 2ème concile </a:t>
            </a:r>
            <a:r>
              <a:rPr lang="fr-FR" sz="1400" dirty="0" err="1">
                <a:latin typeface="+mj-lt"/>
              </a:rPr>
              <a:t>œ</a:t>
            </a:r>
            <a:r>
              <a:rPr lang="fr-US" sz="1400" dirty="0">
                <a:latin typeface="+mj-lt"/>
              </a:rPr>
              <a:t>cuménique  à Constantinople en 381 </a:t>
            </a:r>
          </a:p>
        </p:txBody>
      </p:sp>
    </p:spTree>
    <p:extLst>
      <p:ext uri="{BB962C8B-B14F-4D97-AF65-F5344CB8AC3E}">
        <p14:creationId xmlns:p14="http://schemas.microsoft.com/office/powerpoint/2010/main" val="4009830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91C128-2503-E8E7-BED4-16B8704B0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2656" y="100978"/>
            <a:ext cx="7399344" cy="630543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>
                <a:solidFill>
                  <a:schemeClr val="tx1"/>
                </a:solidFill>
              </a:rPr>
              <a:t>B) L’évangélisation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C9D860-12E8-0333-6CB4-012D98122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231" y="966314"/>
            <a:ext cx="6773581" cy="5261231"/>
          </a:xfrm>
        </p:spPr>
        <p:txBody>
          <a:bodyPr>
            <a:normAutofit fontScale="85000" lnSpcReduction="20000"/>
          </a:bodyPr>
          <a:lstStyle/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500" b="1" dirty="0"/>
              <a:t>Un clergé aristocratique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Évêques issus des </a:t>
            </a:r>
            <a:r>
              <a:rPr lang="fr-CA" sz="2300" b="1" dirty="0"/>
              <a:t>grandes familles</a:t>
            </a:r>
            <a:r>
              <a:rPr lang="fr-CA" sz="2300" dirty="0"/>
              <a:t> → </a:t>
            </a:r>
            <a:r>
              <a:rPr lang="fr-CA" sz="2300" b="1" dirty="0"/>
              <a:t>népotisme</a:t>
            </a:r>
            <a:endParaRPr lang="fr-CA" sz="23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L’évêché = enjeu </a:t>
            </a:r>
            <a:r>
              <a:rPr lang="fr-CA" sz="2300" b="1" dirty="0"/>
              <a:t>politique</a:t>
            </a:r>
            <a:endParaRPr lang="fr-CA" sz="23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Mais élites souvent </a:t>
            </a:r>
            <a:r>
              <a:rPr lang="fr-CA" sz="2300" b="1" dirty="0"/>
              <a:t>cultivées et compétentes</a:t>
            </a:r>
            <a:br>
              <a:rPr lang="fr-CA" sz="2300" dirty="0"/>
            </a:br>
            <a:endParaRPr lang="fr-CA" sz="23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500" b="1" dirty="0"/>
              <a:t>Alliance roi / Église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Après </a:t>
            </a:r>
            <a:r>
              <a:rPr lang="fr-CA" sz="2300" b="1" dirty="0"/>
              <a:t>476</a:t>
            </a:r>
            <a:r>
              <a:rPr lang="fr-CA" sz="2300" dirty="0"/>
              <a:t> : l’</a:t>
            </a:r>
            <a:r>
              <a:rPr lang="fr-CA" sz="2300" b="1" dirty="0"/>
              <a:t>Église</a:t>
            </a:r>
            <a:r>
              <a:rPr lang="fr-CA" sz="2300" dirty="0"/>
              <a:t> structure la société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Rois « barbares » souvent </a:t>
            </a:r>
            <a:r>
              <a:rPr lang="fr-CA" sz="2300" b="1" dirty="0"/>
              <a:t>ariens</a:t>
            </a:r>
            <a:endParaRPr lang="fr-CA" sz="23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b="1" dirty="0"/>
              <a:t>Clovis</a:t>
            </a:r>
            <a:r>
              <a:rPr lang="fr-CA" sz="2300" dirty="0"/>
              <a:t> (506–508) → </a:t>
            </a:r>
            <a:r>
              <a:rPr lang="fr-CA" sz="2300" b="1" dirty="0"/>
              <a:t>baptême catholique</a:t>
            </a:r>
            <a:endParaRPr lang="fr-CA" sz="23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b="1" dirty="0"/>
              <a:t>Concile d’Orléans (511)</a:t>
            </a:r>
            <a:r>
              <a:rPr lang="fr-CA" sz="2300" dirty="0"/>
              <a:t> : coopération durable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Organisation héritée de </a:t>
            </a:r>
            <a:r>
              <a:rPr lang="fr-CA" sz="2300" b="1" dirty="0"/>
              <a:t>Rome</a:t>
            </a:r>
            <a:r>
              <a:rPr lang="fr-CA" sz="2300" dirty="0"/>
              <a:t> : </a:t>
            </a:r>
            <a:r>
              <a:rPr lang="fr-CA" sz="2300" b="1" dirty="0"/>
              <a:t>diocèses</a:t>
            </a:r>
            <a:br>
              <a:rPr lang="fr-CA" sz="2300" dirty="0"/>
            </a:br>
            <a:endParaRPr lang="fr-CA" sz="23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500" b="1" dirty="0"/>
              <a:t>Évangélisation des campagnes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Diffusion des </a:t>
            </a:r>
            <a:r>
              <a:rPr lang="fr-CA" sz="2300" b="1" dirty="0"/>
              <a:t>villes</a:t>
            </a:r>
            <a:r>
              <a:rPr lang="fr-CA" sz="2300" dirty="0"/>
              <a:t> vers les </a:t>
            </a:r>
            <a:r>
              <a:rPr lang="fr-CA" sz="2300" b="1" dirty="0"/>
              <a:t>campagnes</a:t>
            </a:r>
            <a:r>
              <a:rPr lang="fr-CA" sz="2300" dirty="0"/>
              <a:t> (Ve–VIIe s.)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Églises rurales fondées par l’</a:t>
            </a:r>
            <a:r>
              <a:rPr lang="fr-CA" sz="2300" b="1" dirty="0"/>
              <a:t>aristocratie</a:t>
            </a:r>
            <a:endParaRPr lang="fr-CA" sz="23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Rôle central des </a:t>
            </a:r>
            <a:r>
              <a:rPr lang="fr-CA" sz="2300" b="1" dirty="0"/>
              <a:t>prêtres</a:t>
            </a:r>
            <a:r>
              <a:rPr lang="fr-CA" sz="2300" dirty="0"/>
              <a:t> → naissance des </a:t>
            </a:r>
            <a:r>
              <a:rPr lang="fr-CA" sz="2300" b="1" dirty="0"/>
              <a:t>paroisses</a:t>
            </a:r>
            <a:br>
              <a:rPr lang="fr-CA" sz="2300" dirty="0"/>
            </a:br>
            <a:endParaRPr lang="fr-CA" sz="2300" dirty="0"/>
          </a:p>
          <a:p>
            <a:pPr marL="369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CA" sz="2500" b="1" dirty="0"/>
              <a:t>Une sainteté d’action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Missionnaires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Modèle : </a:t>
            </a:r>
            <a:r>
              <a:rPr lang="fr-CA" sz="2300" b="1" dirty="0"/>
              <a:t>saint Martin</a:t>
            </a:r>
            <a:endParaRPr lang="fr-CA" sz="23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fr-CA" sz="2300" dirty="0"/>
              <a:t>Conversion et fondation d’</a:t>
            </a:r>
            <a:r>
              <a:rPr lang="fr-CA" sz="2300" b="1" dirty="0"/>
              <a:t>églises / monastères</a:t>
            </a:r>
            <a:endParaRPr lang="fr-FR" sz="2300" dirty="0">
              <a:latin typeface="+mj-lt"/>
            </a:endParaRPr>
          </a:p>
          <a:p>
            <a:endParaRPr lang="fr-FR" dirty="0">
              <a:latin typeface="+mj-lt"/>
            </a:endParaRPr>
          </a:p>
          <a:p>
            <a:endParaRPr lang="fr-FR" dirty="0">
              <a:latin typeface="+mj-lt"/>
            </a:endParaRPr>
          </a:p>
        </p:txBody>
      </p:sp>
      <p:pic>
        <p:nvPicPr>
          <p:cNvPr id="9" name="Image 8" descr="Une image contenant peinture, art, personne, habits&#10;&#10;Description générée automatiquement">
            <a:extLst>
              <a:ext uri="{FF2B5EF4-FFF2-40B4-BE49-F238E27FC236}">
                <a16:creationId xmlns:a16="http://schemas.microsoft.com/office/drawing/2014/main" id="{BBA2336A-5075-ED6B-AC53-E350C5513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92656" cy="6858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DE449B1-472A-8D46-46EA-0FB9AD9535C3}"/>
              </a:ext>
            </a:extLst>
          </p:cNvPr>
          <p:cNvSpPr txBox="1"/>
          <p:nvPr/>
        </p:nvSpPr>
        <p:spPr>
          <a:xfrm>
            <a:off x="4401110" y="6550223"/>
            <a:ext cx="5996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+mj-lt"/>
              </a:rPr>
              <a:t>Le martyre de Saint Boniface (754) d’après le Sacramentaire de Fulda</a:t>
            </a:r>
            <a:endParaRPr lang="fr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7776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794479-B641-9643-9D73-C61C5DD08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857" y="214492"/>
            <a:ext cx="4109656" cy="1325563"/>
          </a:xfrm>
        </p:spPr>
        <p:txBody>
          <a:bodyPr>
            <a:normAutofit/>
          </a:bodyPr>
          <a:lstStyle/>
          <a:p>
            <a:pPr algn="ctr"/>
            <a:r>
              <a:rPr lang="fr-US" sz="3000" b="1" dirty="0"/>
              <a:t>Rome et la Gaule franque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30E6E9-DB6F-6145-B01A-C24FBFEF1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239" y="0"/>
            <a:ext cx="6040761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DA7D886-8334-D618-D0CF-46E7BD6ABE5A}"/>
              </a:ext>
            </a:extLst>
          </p:cNvPr>
          <p:cNvSpPr txBox="1"/>
          <p:nvPr/>
        </p:nvSpPr>
        <p:spPr>
          <a:xfrm>
            <a:off x="247743" y="1578556"/>
            <a:ext cx="58482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Réseau ancien de </a:t>
            </a:r>
            <a:r>
              <a:rPr lang="fr-CA" b="1" dirty="0"/>
              <a:t>métropoles</a:t>
            </a:r>
            <a:r>
              <a:rPr lang="fr-CA" dirty="0"/>
              <a:t> et </a:t>
            </a:r>
            <a:r>
              <a:rPr lang="fr-CA" b="1" dirty="0"/>
              <a:t>diocèses</a:t>
            </a:r>
            <a:br>
              <a:rPr lang="fr-CA" dirty="0"/>
            </a:br>
            <a:r>
              <a:rPr lang="fr-CA" dirty="0"/>
              <a:t>→ Héritage des </a:t>
            </a:r>
            <a:r>
              <a:rPr lang="fr-CA" b="1" dirty="0"/>
              <a:t>provinces romaines</a:t>
            </a:r>
            <a:endParaRPr lang="fr-CA" dirty="0"/>
          </a:p>
          <a:p>
            <a:endParaRPr lang="fr-CA" dirty="0"/>
          </a:p>
          <a:p>
            <a:r>
              <a:rPr lang="fr-CA" dirty="0"/>
              <a:t>Milieu VIᵉ siècle :</a:t>
            </a:r>
            <a:br>
              <a:rPr lang="fr-CA" dirty="0"/>
            </a:br>
            <a:r>
              <a:rPr lang="fr-CA" dirty="0"/>
              <a:t>→ </a:t>
            </a:r>
            <a:r>
              <a:rPr lang="fr-CA" b="1" dirty="0"/>
              <a:t>13 provinces métropolitaines</a:t>
            </a:r>
            <a:br>
              <a:rPr lang="fr-CA" dirty="0"/>
            </a:br>
            <a:r>
              <a:rPr lang="fr-CA" dirty="0"/>
              <a:t>→ Centaines de </a:t>
            </a:r>
            <a:r>
              <a:rPr lang="fr-CA" b="1" dirty="0"/>
              <a:t>diocèses suffragants</a:t>
            </a:r>
            <a:endParaRPr lang="fr-CA" dirty="0"/>
          </a:p>
          <a:p>
            <a:endParaRPr lang="fr-CA" dirty="0"/>
          </a:p>
          <a:p>
            <a:r>
              <a:rPr lang="fr-CA" dirty="0"/>
              <a:t>Fonctionnement </a:t>
            </a:r>
            <a:r>
              <a:rPr lang="fr-CA" b="1" dirty="0"/>
              <a:t>collégial</a:t>
            </a:r>
            <a:r>
              <a:rPr lang="fr-CA" dirty="0"/>
              <a:t> :</a:t>
            </a:r>
            <a:br>
              <a:rPr lang="fr-CA" dirty="0"/>
            </a:br>
            <a:r>
              <a:rPr lang="fr-CA" dirty="0"/>
              <a:t>→ </a:t>
            </a:r>
            <a:r>
              <a:rPr lang="fr-CA" b="1" dirty="0"/>
              <a:t>Synodes provinciaux</a:t>
            </a:r>
            <a:br>
              <a:rPr lang="fr-CA" dirty="0"/>
            </a:br>
            <a:r>
              <a:rPr lang="fr-CA" dirty="0"/>
              <a:t>→ Grands </a:t>
            </a:r>
            <a:r>
              <a:rPr lang="fr-CA" b="1" dirty="0"/>
              <a:t>conciles</a:t>
            </a:r>
            <a:r>
              <a:rPr lang="fr-CA" dirty="0"/>
              <a:t> (Orléans, Paris)</a:t>
            </a:r>
          </a:p>
          <a:p>
            <a:endParaRPr lang="fr-CA" dirty="0"/>
          </a:p>
          <a:p>
            <a:r>
              <a:rPr lang="fr-CA" dirty="0"/>
              <a:t>Une Église structurée, stable et organisée selon la </a:t>
            </a:r>
            <a:r>
              <a:rPr lang="fr-CA" b="1" dirty="0"/>
              <a:t>succession apostolique</a:t>
            </a:r>
            <a:r>
              <a:rPr lang="fr-CA" dirty="0"/>
              <a:t>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403736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ersonnalisé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Ardoise</Template>
  <TotalTime>3394</TotalTime>
  <Words>2240</Words>
  <Application>Microsoft Office PowerPoint</Application>
  <PresentationFormat>Grand écran</PresentationFormat>
  <Paragraphs>314</Paragraphs>
  <Slides>29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 2</vt:lpstr>
      <vt:lpstr>Ardoise</vt:lpstr>
      <vt:lpstr>Présentation PowerPoint</vt:lpstr>
      <vt:lpstr>Présentation PowerPoint</vt:lpstr>
      <vt:lpstr>L’ Église et l’État :  chronologie d’un malentendu </vt:lpstr>
      <vt:lpstr>Présentation PowerPoint</vt:lpstr>
      <vt:lpstr>Première partie. L’Église séculière  I. L’essor du christianisme</vt:lpstr>
      <vt:lpstr>Les débuts du christianisme</vt:lpstr>
      <vt:lpstr>A ) Un triomphe progressif</vt:lpstr>
      <vt:lpstr>B) L’évangélisation</vt:lpstr>
      <vt:lpstr>Rome et la Gaule franque</vt:lpstr>
      <vt:lpstr>C) La christianisation  des pratiques sociales</vt:lpstr>
      <vt:lpstr>Présentation PowerPoint</vt:lpstr>
      <vt:lpstr>Présentation PowerPoint</vt:lpstr>
      <vt:lpstr>Présentation PowerPoint</vt:lpstr>
      <vt:lpstr>Première partie. L’Église séculière  II. Qu’est-ce que l’Église séculière ?</vt:lpstr>
      <vt:lpstr>A) Une hiérarchie</vt:lpstr>
      <vt:lpstr>Présentation PowerPoint</vt:lpstr>
      <vt:lpstr>Présentation PowerPoint</vt:lpstr>
      <vt:lpstr>Présentation PowerPoint</vt:lpstr>
      <vt:lpstr>Présentation PowerPoint</vt:lpstr>
      <vt:lpstr>Cathédrales et églises : les pôles sacrés du clergé séculier</vt:lpstr>
      <vt:lpstr>Présentation PowerPoint</vt:lpstr>
      <vt:lpstr>Seconde partie. Le monachisme</vt:lpstr>
      <vt:lpstr>I) Qu’est-ce que le monachisme ?</vt:lpstr>
      <vt:lpstr>Présentation PowerPoint</vt:lpstr>
      <vt:lpstr>B) Les modèles : saint Benoît et saint Colomban</vt:lpstr>
      <vt:lpstr>C) Le monastère, lieu de vie des moines</vt:lpstr>
      <vt:lpstr>Présentation PowerPoint</vt:lpstr>
      <vt:lpstr>Présentation PowerPoint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Louis Genton</dc:creator>
  <cp:lastModifiedBy>Amélie Marineau-Pelletier</cp:lastModifiedBy>
  <cp:revision>84</cp:revision>
  <dcterms:created xsi:type="dcterms:W3CDTF">2020-07-16T12:08:10Z</dcterms:created>
  <dcterms:modified xsi:type="dcterms:W3CDTF">2026-02-13T09:16:31Z</dcterms:modified>
</cp:coreProperties>
</file>