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89" r:id="rId1"/>
  </p:sldMasterIdLst>
  <p:notesMasterIdLst>
    <p:notesMasterId r:id="rId14"/>
  </p:notesMasterIdLst>
  <p:handoutMasterIdLst>
    <p:handoutMasterId r:id="rId15"/>
  </p:handoutMasterIdLst>
  <p:sldIdLst>
    <p:sldId id="262" r:id="rId2"/>
    <p:sldId id="646" r:id="rId3"/>
    <p:sldId id="643" r:id="rId4"/>
    <p:sldId id="631" r:id="rId5"/>
    <p:sldId id="647" r:id="rId6"/>
    <p:sldId id="648" r:id="rId7"/>
    <p:sldId id="649" r:id="rId8"/>
    <p:sldId id="650" r:id="rId9"/>
    <p:sldId id="651" r:id="rId10"/>
    <p:sldId id="652" r:id="rId11"/>
    <p:sldId id="653" r:id="rId12"/>
    <p:sldId id="494" r:id="rId13"/>
  </p:sldIdLst>
  <p:sldSz cx="9906000" cy="6858000" type="A4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479BCE2-2079-490C-8420-3A40585BF500}">
          <p14:sldIdLst>
            <p14:sldId id="262"/>
            <p14:sldId id="646"/>
            <p14:sldId id="643"/>
            <p14:sldId id="631"/>
            <p14:sldId id="647"/>
            <p14:sldId id="648"/>
            <p14:sldId id="649"/>
            <p14:sldId id="650"/>
            <p14:sldId id="651"/>
            <p14:sldId id="652"/>
            <p14:sldId id="653"/>
            <p14:sldId id="49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7F2"/>
    <a:srgbClr val="3333FF"/>
    <a:srgbClr val="FF9933"/>
    <a:srgbClr val="3399FF"/>
    <a:srgbClr val="000000"/>
    <a:srgbClr val="FF9966"/>
    <a:srgbClr val="800080"/>
    <a:srgbClr val="800000"/>
    <a:srgbClr val="A50021"/>
    <a:srgbClr val="66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Style moyen 4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964" autoAdjust="0"/>
    <p:restoredTop sz="94854" autoAdjust="0"/>
  </p:normalViewPr>
  <p:slideViewPr>
    <p:cSldViewPr snapToGrid="0" snapToObjects="1">
      <p:cViewPr varScale="1">
        <p:scale>
          <a:sx n="75" d="100"/>
          <a:sy n="75" d="100"/>
        </p:scale>
        <p:origin x="1579" y="53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85" d="100"/>
          <a:sy n="85" d="100"/>
        </p:scale>
        <p:origin x="-3834" y="-96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BE2A93-9541-4959-A8DC-914DE3EF62C0}" type="datetimeFigureOut">
              <a:rPr lang="en-US" smtClean="0"/>
              <a:t>2/18/2026</a:t>
            </a:fld>
            <a:endParaRPr lang="en-US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094082-AD6C-44F8-95D9-00670693714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8865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208A24-3908-FD4C-A1B5-D241FD2225EA}" type="datetimeFigureOut">
              <a:rPr lang="fr-FR" smtClean="0"/>
              <a:t>18/02/2026</a:t>
            </a:fld>
            <a:endParaRPr lang="fr-FR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30BDCF-F4C7-6443-9135-F711457E385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668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i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30BDCF-F4C7-6443-9135-F711457E385B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10383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Perte partielle des capacités motrices d'une partie du corps</a:t>
            </a:r>
          </a:p>
          <a:p>
            <a:r>
              <a:rPr lang="fr-FR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magnéto-phosphènes</a:t>
            </a:r>
            <a:r>
              <a:rPr lang="fr-F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: phénomènes lumineux en périphérie de la vision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30BDCF-F4C7-6443-9135-F711457E385B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68810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95300" y="648970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11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384550" y="6489708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UE 834</a:t>
            </a:r>
          </a:p>
        </p:txBody>
      </p:sp>
      <p:sp>
        <p:nvSpPr>
          <p:cNvPr id="1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099300" y="648970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57A44-4D2E-3546-8A94-A147F5BFDC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4323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928811915"/>
              </p:ext>
            </p:extLst>
          </p:nvPr>
        </p:nvGraphicFramePr>
        <p:xfrm>
          <a:off x="-2" y="0"/>
          <a:ext cx="6483740" cy="36576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143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323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82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2088">
                <a:tc>
                  <a:txBody>
                    <a:bodyPr/>
                    <a:lstStyle/>
                    <a:p>
                      <a:r>
                        <a:rPr lang="fr-FR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TE / TR / T1 /T2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7F2">
                        <a:alpha val="8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u="non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Echo de spin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u="non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Echo de gradient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95300" y="648970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384550" y="6489708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UE 834</a:t>
            </a: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099300" y="648970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57A44-4D2E-3546-8A94-A147F5BFDC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9802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95300" y="648970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384550" y="6489708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UE 834</a:t>
            </a: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099300" y="648970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57A44-4D2E-3546-8A94-A147F5BFDC69}" type="slidenum">
              <a:rPr lang="fr-FR" smtClean="0"/>
              <a:t>‹N°›</a:t>
            </a:fld>
            <a:endParaRPr lang="fr-FR"/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B366D9C-9B35-42C9-AA46-F08FB20A7331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922451020"/>
              </p:ext>
            </p:extLst>
          </p:nvPr>
        </p:nvGraphicFramePr>
        <p:xfrm>
          <a:off x="-2" y="0"/>
          <a:ext cx="6483740" cy="36576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143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323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82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2088">
                <a:tc>
                  <a:txBody>
                    <a:bodyPr/>
                    <a:lstStyle/>
                    <a:p>
                      <a:r>
                        <a:rPr lang="fr-FR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TE / TR / T1 /T2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  <a:alpha val="8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u="non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Echo de spin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7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u="non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Echo de gradient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6192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95300" y="648970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384550" y="6489708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UE 834</a:t>
            </a: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099300" y="648970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57A44-4D2E-3546-8A94-A147F5BFDC69}" type="slidenum">
              <a:rPr lang="fr-FR" smtClean="0"/>
              <a:t>‹N°›</a:t>
            </a:fld>
            <a:endParaRPr lang="fr-FR"/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3BDB6125-7A79-4770-97EF-114DF134FAF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129279916"/>
              </p:ext>
            </p:extLst>
          </p:nvPr>
        </p:nvGraphicFramePr>
        <p:xfrm>
          <a:off x="-2" y="0"/>
          <a:ext cx="6483740" cy="36576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143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323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82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2088">
                <a:tc>
                  <a:txBody>
                    <a:bodyPr/>
                    <a:lstStyle/>
                    <a:p>
                      <a:r>
                        <a:rPr lang="fr-FR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TE / TR / T1 /T2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u="non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Echo de spin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u="non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Echo de gradient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7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8967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00A3BF5-1AEC-440D-9B43-50ABC509AD37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083851361"/>
              </p:ext>
            </p:extLst>
          </p:nvPr>
        </p:nvGraphicFramePr>
        <p:xfrm>
          <a:off x="-2" y="0"/>
          <a:ext cx="6483740" cy="36576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143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323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82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2088">
                <a:tc>
                  <a:txBody>
                    <a:bodyPr/>
                    <a:lstStyle/>
                    <a:p>
                      <a:r>
                        <a:rPr lang="fr-FR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TE / TR / T1 /T2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u="non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Echo de spin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u="non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Echo de gradient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Espace réservé du numéro de diapositive 5">
            <a:extLst>
              <a:ext uri="{FF2B5EF4-FFF2-40B4-BE49-F238E27FC236}">
                <a16:creationId xmlns:a16="http://schemas.microsoft.com/office/drawing/2014/main" id="{AEE69D2E-887A-43C5-BB92-EDBD62F5FB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48970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57A44-4D2E-3546-8A94-A147F5BFDC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53916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065324949"/>
              </p:ext>
            </p:extLst>
          </p:nvPr>
        </p:nvGraphicFramePr>
        <p:xfrm>
          <a:off x="-2" y="0"/>
          <a:ext cx="7461506" cy="36576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1579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38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75228">
                  <a:extLst>
                    <a:ext uri="{9D8B030D-6E8A-4147-A177-3AD203B41FA5}">
                      <a16:colId xmlns:a16="http://schemas.microsoft.com/office/drawing/2014/main" val="342646116"/>
                    </a:ext>
                  </a:extLst>
                </a:gridCol>
              </a:tblGrid>
              <a:tr h="272088">
                <a:tc>
                  <a:txBody>
                    <a:bodyPr/>
                    <a:lstStyle/>
                    <a:p>
                      <a:r>
                        <a:rPr lang="fr-FR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Contre-indications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7F2">
                        <a:alpha val="8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u="non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Risque B0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u="non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Risques RF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u="non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Risques gradients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95300" y="648970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384550" y="6489708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UE 834</a:t>
            </a: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099300" y="648970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57A44-4D2E-3546-8A94-A147F5BFDC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7213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385392357"/>
              </p:ext>
            </p:extLst>
          </p:nvPr>
        </p:nvGraphicFramePr>
        <p:xfrm>
          <a:off x="-2" y="0"/>
          <a:ext cx="7461506" cy="36576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1579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38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75228">
                  <a:extLst>
                    <a:ext uri="{9D8B030D-6E8A-4147-A177-3AD203B41FA5}">
                      <a16:colId xmlns:a16="http://schemas.microsoft.com/office/drawing/2014/main" val="342646116"/>
                    </a:ext>
                  </a:extLst>
                </a:gridCol>
              </a:tblGrid>
              <a:tr h="272088">
                <a:tc>
                  <a:txBody>
                    <a:bodyPr/>
                    <a:lstStyle/>
                    <a:p>
                      <a:r>
                        <a:rPr lang="fr-FR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Contre-indications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  <a:alpha val="8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u="non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Risque B0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7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u="non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Risques RF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u="non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Risques gradients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95300" y="648970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384550" y="6489708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UE 834</a:t>
            </a: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099300" y="648970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57A44-4D2E-3546-8A94-A147F5BFDC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4829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932251096"/>
              </p:ext>
            </p:extLst>
          </p:nvPr>
        </p:nvGraphicFramePr>
        <p:xfrm>
          <a:off x="-2" y="0"/>
          <a:ext cx="7461506" cy="36576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1579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38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75228">
                  <a:extLst>
                    <a:ext uri="{9D8B030D-6E8A-4147-A177-3AD203B41FA5}">
                      <a16:colId xmlns:a16="http://schemas.microsoft.com/office/drawing/2014/main" val="342646116"/>
                    </a:ext>
                  </a:extLst>
                </a:gridCol>
              </a:tblGrid>
              <a:tr h="272088">
                <a:tc>
                  <a:txBody>
                    <a:bodyPr/>
                    <a:lstStyle/>
                    <a:p>
                      <a:r>
                        <a:rPr lang="fr-FR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Contre-indications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u="non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Risque B0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u="non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Risques RF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7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u="non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Risques gradients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95300" y="648970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384550" y="6489708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UE 834</a:t>
            </a: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099300" y="648970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57A44-4D2E-3546-8A94-A147F5BFDC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4779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55562227"/>
              </p:ext>
            </p:extLst>
          </p:nvPr>
        </p:nvGraphicFramePr>
        <p:xfrm>
          <a:off x="-2" y="0"/>
          <a:ext cx="7461506" cy="36576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1579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38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75228">
                  <a:extLst>
                    <a:ext uri="{9D8B030D-6E8A-4147-A177-3AD203B41FA5}">
                      <a16:colId xmlns:a16="http://schemas.microsoft.com/office/drawing/2014/main" val="342646116"/>
                    </a:ext>
                  </a:extLst>
                </a:gridCol>
              </a:tblGrid>
              <a:tr h="272088">
                <a:tc>
                  <a:txBody>
                    <a:bodyPr/>
                    <a:lstStyle/>
                    <a:p>
                      <a:r>
                        <a:rPr lang="fr-FR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Contre-indications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u="non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Risque B0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u="non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Risques RF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u="non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cs typeface="Arial" panose="020B0604020202020204" pitchFamily="34" charset="0"/>
                        </a:rPr>
                        <a:t>Risques gradients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A7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95300" y="648970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384550" y="6489708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UE 834</a:t>
            </a: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099300" y="648970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57A44-4D2E-3546-8A94-A147F5BFDC6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8339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95300" y="1600204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95300" y="648970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384550" y="6489708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UE 834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099300" y="6489708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57A44-4D2E-3546-8A94-A147F5BFDC69}" type="slidenum">
              <a:rPr lang="fr-FR" smtClean="0"/>
              <a:t>‹N°›</a:t>
            </a:fld>
            <a:endParaRPr lang="fr-FR"/>
          </a:p>
        </p:txBody>
      </p:sp>
      <p:sp>
        <p:nvSpPr>
          <p:cNvPr id="21" name="Rectangle 20"/>
          <p:cNvSpPr/>
          <p:nvPr userDrawn="1"/>
        </p:nvSpPr>
        <p:spPr>
          <a:xfrm>
            <a:off x="0" y="393391"/>
            <a:ext cx="9906000" cy="5659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293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6" r:id="rId5"/>
    <p:sldLayoutId id="2147483697" r:id="rId6"/>
    <p:sldLayoutId id="2147483698" r:id="rId7"/>
    <p:sldLayoutId id="2147483699" r:id="rId8"/>
    <p:sldLayoutId id="2147483700" r:id="rId9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maios.com/fr/e-Cours/e-MRI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w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Relationship Id="rId9" Type="http://schemas.openxmlformats.org/officeDocument/2006/relationships/hyperlink" Target="https://www.youtube.com/watch?v=PFVX0ISuiII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microsoft.com/office/2007/relationships/media" Target="../media/media3.wmv"/><Relationship Id="rId7" Type="http://schemas.openxmlformats.org/officeDocument/2006/relationships/image" Target="../media/image13.png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7.xml"/><Relationship Id="rId4" Type="http://schemas.openxmlformats.org/officeDocument/2006/relationships/video" Target="../media/media3.wm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8.jpeg"/><Relationship Id="rId2" Type="http://schemas.openxmlformats.org/officeDocument/2006/relationships/video" Target="../media/media4.wmv"/><Relationship Id="rId1" Type="http://schemas.microsoft.com/office/2007/relationships/media" Target="../media/media4.wmv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3.emf"/><Relationship Id="rId5" Type="http://schemas.openxmlformats.org/officeDocument/2006/relationships/image" Target="../media/image22.emf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0" y="1705451"/>
            <a:ext cx="9906000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>
                <a:latin typeface="Arial" panose="020B0604020202020204" pitchFamily="34" charset="0"/>
                <a:cs typeface="Arial" panose="020B0604020202020204" pitchFamily="34" charset="0"/>
              </a:rPr>
              <a:t>UE 832</a:t>
            </a:r>
          </a:p>
          <a:p>
            <a:pPr algn="ctr"/>
            <a:r>
              <a:rPr lang="fr-FR" sz="3200" b="1" dirty="0">
                <a:latin typeface="Arial" panose="020B0604020202020204" pitchFamily="34" charset="0"/>
                <a:cs typeface="Arial" panose="020B0604020202020204" pitchFamily="34" charset="0"/>
              </a:rPr>
              <a:t>Imagerie par Résonance Magnétique</a:t>
            </a:r>
          </a:p>
          <a:p>
            <a:pPr algn="ctr"/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Sécurité</a:t>
            </a:r>
          </a:p>
          <a:p>
            <a:pPr algn="ctr"/>
            <a:endParaRPr lang="fr-F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2400" i="1" dirty="0">
                <a:latin typeface="Arial" panose="020B0604020202020204" pitchFamily="34" charset="0"/>
                <a:cs typeface="Arial" panose="020B0604020202020204" pitchFamily="34" charset="0"/>
              </a:rPr>
              <a:t>Pauline Lefebvre</a:t>
            </a:r>
          </a:p>
          <a:p>
            <a:pPr algn="ctr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Pauline.lefebvre@univ-lorraine.fr</a:t>
            </a:r>
            <a:br>
              <a:rPr lang="fr-FR" sz="24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fr-F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Février 2026</a:t>
            </a:r>
            <a:endParaRPr lang="fr-F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E3118E2-69EE-47D4-8BC4-7D3985E481A2}"/>
              </a:ext>
            </a:extLst>
          </p:cNvPr>
          <p:cNvSpPr/>
          <p:nvPr/>
        </p:nvSpPr>
        <p:spPr>
          <a:xfrm>
            <a:off x="4781955" y="5926856"/>
            <a:ext cx="4953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dirty="0">
                <a:hlinkClick r:id="rId3"/>
              </a:rPr>
              <a:t>Cours d'IRM (Imagerie par résonance magnétique) en ligne (imaios.com)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423558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0429FA8-24C4-4A25-9BB8-13270F5A8E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10</a:t>
            </a:fld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DF62F37-B557-43D0-B9EF-44A358B6AC7F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466725"/>
            <a:ext cx="8782050" cy="40481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fr-FR" noProof="1">
                <a:latin typeface="Arial" panose="02080604020202020204" pitchFamily="34" charset="0"/>
                <a:cs typeface="Arial" panose="02080604020202020204" pitchFamily="34" charset="0"/>
              </a:rPr>
              <a:t>Risques associés aux gradients : vibrations, bruit et PNS</a:t>
            </a:r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4C689C06-A84D-43D8-B065-DB47B6E75E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775" y="1153045"/>
            <a:ext cx="908882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altLang="en-US" sz="2000" b="1" dirty="0">
                <a:latin typeface="Arial" panose="020B0604020202020204" pitchFamily="34" charset="0"/>
              </a:rPr>
              <a:t>Vibrations et bruit :</a:t>
            </a:r>
            <a:endParaRPr lang="fr-FR" altLang="en-US" sz="2000" dirty="0">
              <a:latin typeface="Arial" panose="020B0604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0E27D15-96A2-4565-AB88-0EC9EA8A0429}"/>
              </a:ext>
            </a:extLst>
          </p:cNvPr>
          <p:cNvSpPr/>
          <p:nvPr/>
        </p:nvSpPr>
        <p:spPr>
          <a:xfrm>
            <a:off x="750547" y="1740458"/>
            <a:ext cx="2829233" cy="686337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58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prstClr val="black"/>
                </a:solidFill>
                <a:latin typeface="Times" pitchFamily="18" charset="0"/>
              </a:rPr>
              <a:t>Champ </a:t>
            </a:r>
            <a:r>
              <a:rPr lang="en-US" sz="2000" dirty="0" err="1">
                <a:solidFill>
                  <a:prstClr val="black"/>
                </a:solidFill>
                <a:latin typeface="Times" pitchFamily="18" charset="0"/>
              </a:rPr>
              <a:t>magnétique</a:t>
            </a:r>
            <a:r>
              <a:rPr lang="en-US" sz="2000" dirty="0">
                <a:solidFill>
                  <a:prstClr val="black"/>
                </a:solidFill>
                <a:latin typeface="Times" pitchFamily="18" charset="0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Times" pitchFamily="18" charset="0"/>
              </a:rPr>
              <a:t>statique</a:t>
            </a:r>
            <a:endParaRPr lang="en-US" sz="2000" dirty="0">
              <a:solidFill>
                <a:prstClr val="black"/>
              </a:solidFill>
              <a:latin typeface="Times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EE2DE77-23E5-426C-917E-92A69A6DCD06}"/>
              </a:ext>
            </a:extLst>
          </p:cNvPr>
          <p:cNvSpPr/>
          <p:nvPr/>
        </p:nvSpPr>
        <p:spPr>
          <a:xfrm>
            <a:off x="5041435" y="1695877"/>
            <a:ext cx="3861469" cy="78266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58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fr-FR" sz="2000" dirty="0">
                <a:solidFill>
                  <a:prstClr val="black"/>
                </a:solidFill>
                <a:latin typeface="Times" pitchFamily="18" charset="0"/>
              </a:rPr>
              <a:t>Courant intense circulant dans les bobines de gradient</a:t>
            </a:r>
            <a:endParaRPr lang="en-US" sz="2000" dirty="0">
              <a:solidFill>
                <a:prstClr val="black"/>
              </a:solidFill>
              <a:latin typeface="Times" pitchFamily="18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207DAEC0-D6EF-4E56-9CC4-581A4FDD41F7}"/>
              </a:ext>
            </a:extLst>
          </p:cNvPr>
          <p:cNvSpPr txBox="1"/>
          <p:nvPr/>
        </p:nvSpPr>
        <p:spPr>
          <a:xfrm>
            <a:off x="2994354" y="3503163"/>
            <a:ext cx="2639322" cy="52331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defTabSz="91458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fr-FR" sz="2801" dirty="0">
                <a:solidFill>
                  <a:prstClr val="black"/>
                </a:solidFill>
                <a:latin typeface="Times" pitchFamily="18" charset="0"/>
              </a:rPr>
              <a:t>F = q (E + </a:t>
            </a:r>
            <a:r>
              <a:rPr lang="fr-FR" sz="2801" dirty="0">
                <a:solidFill>
                  <a:prstClr val="black"/>
                </a:solidFill>
              </a:rPr>
              <a:t>v </a:t>
            </a:r>
            <a:r>
              <a:rPr lang="fr-FR" sz="280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x </a:t>
            </a:r>
            <a:r>
              <a:rPr lang="fr-FR" sz="2801" dirty="0">
                <a:solidFill>
                  <a:prstClr val="black"/>
                </a:solidFill>
                <a:latin typeface="Times" pitchFamily="18" charset="0"/>
              </a:rPr>
              <a:t>B)</a:t>
            </a:r>
          </a:p>
        </p:txBody>
      </p:sp>
      <p:sp>
        <p:nvSpPr>
          <p:cNvPr id="19" name="Plus 18">
            <a:extLst>
              <a:ext uri="{FF2B5EF4-FFF2-40B4-BE49-F238E27FC236}">
                <a16:creationId xmlns:a16="http://schemas.microsoft.com/office/drawing/2014/main" id="{FC93CC4D-664C-4ECB-8E03-94FEC1BD848E}"/>
              </a:ext>
            </a:extLst>
          </p:cNvPr>
          <p:cNvSpPr/>
          <p:nvPr/>
        </p:nvSpPr>
        <p:spPr>
          <a:xfrm>
            <a:off x="4121163" y="1826550"/>
            <a:ext cx="408034" cy="450244"/>
          </a:xfrm>
          <a:prstGeom prst="mathPlus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583" eaLnBrk="1" fontAlgn="auto" hangingPunct="1">
              <a:spcBef>
                <a:spcPts val="0"/>
              </a:spcBef>
              <a:spcAft>
                <a:spcPts val="0"/>
              </a:spcAft>
            </a:pPr>
            <a:endParaRPr lang="fr-FR" sz="1800">
              <a:solidFill>
                <a:prstClr val="white"/>
              </a:solidFill>
            </a:endParaRPr>
          </a:p>
        </p:txBody>
      </p:sp>
      <p:sp>
        <p:nvSpPr>
          <p:cNvPr id="20" name="Flèche droite 19">
            <a:extLst>
              <a:ext uri="{FF2B5EF4-FFF2-40B4-BE49-F238E27FC236}">
                <a16:creationId xmlns:a16="http://schemas.microsoft.com/office/drawing/2014/main" id="{BA94D093-38E2-4AA6-AEE2-E23E241F8AB3}"/>
              </a:ext>
            </a:extLst>
          </p:cNvPr>
          <p:cNvSpPr/>
          <p:nvPr/>
        </p:nvSpPr>
        <p:spPr>
          <a:xfrm rot="5400000">
            <a:off x="4059969" y="2634890"/>
            <a:ext cx="508091" cy="217970"/>
          </a:xfrm>
          <a:prstGeom prst="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583" eaLnBrk="1" fontAlgn="auto" hangingPunct="1">
              <a:spcBef>
                <a:spcPts val="0"/>
              </a:spcBef>
              <a:spcAft>
                <a:spcPts val="0"/>
              </a:spcAft>
            </a:pPr>
            <a:endParaRPr lang="fr-FR" sz="1800">
              <a:solidFill>
                <a:prstClr val="white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22AF7711-1AF1-40AA-84CC-23BE5D1C5516}"/>
              </a:ext>
            </a:extLst>
          </p:cNvPr>
          <p:cNvSpPr txBox="1"/>
          <p:nvPr/>
        </p:nvSpPr>
        <p:spPr>
          <a:xfrm>
            <a:off x="3272823" y="2952665"/>
            <a:ext cx="2129223" cy="523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58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fr-FR" sz="2801" b="1" dirty="0">
                <a:solidFill>
                  <a:prstClr val="black"/>
                </a:solidFill>
                <a:latin typeface="Calibri"/>
              </a:rPr>
              <a:t>Lorentz force</a:t>
            </a:r>
          </a:p>
        </p:txBody>
      </p:sp>
      <p:sp>
        <p:nvSpPr>
          <p:cNvPr id="22" name="Flèche vers le bas 21">
            <a:extLst>
              <a:ext uri="{FF2B5EF4-FFF2-40B4-BE49-F238E27FC236}">
                <a16:creationId xmlns:a16="http://schemas.microsoft.com/office/drawing/2014/main" id="{84A50E52-CB60-49D3-ABD1-6CDC0352B832}"/>
              </a:ext>
            </a:extLst>
          </p:cNvPr>
          <p:cNvSpPr/>
          <p:nvPr/>
        </p:nvSpPr>
        <p:spPr>
          <a:xfrm rot="16200000">
            <a:off x="5908159" y="5476079"/>
            <a:ext cx="369396" cy="1383688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583" eaLnBrk="1" fontAlgn="auto" hangingPunct="1">
              <a:spcBef>
                <a:spcPts val="0"/>
              </a:spcBef>
              <a:spcAft>
                <a:spcPts val="0"/>
              </a:spcAft>
            </a:pPr>
            <a:endParaRPr lang="fr-FR" sz="1800">
              <a:solidFill>
                <a:prstClr val="white"/>
              </a:solidFill>
            </a:endParaRPr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B9E291E0-6DEE-4EF2-A2A1-0EFD3783FFCE}"/>
              </a:ext>
            </a:extLst>
          </p:cNvPr>
          <p:cNvSpPr/>
          <p:nvPr/>
        </p:nvSpPr>
        <p:spPr>
          <a:xfrm>
            <a:off x="2818671" y="5774758"/>
            <a:ext cx="2490413" cy="762923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58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fr-FR" b="1" dirty="0">
                <a:solidFill>
                  <a:schemeClr val="tx1"/>
                </a:solidFill>
                <a:latin typeface="Times" pitchFamily="18" charset="0"/>
              </a:rPr>
              <a:t>VIBRATION</a:t>
            </a:r>
          </a:p>
        </p:txBody>
      </p:sp>
      <p:sp>
        <p:nvSpPr>
          <p:cNvPr id="24" name="Flèche gauche 24">
            <a:extLst>
              <a:ext uri="{FF2B5EF4-FFF2-40B4-BE49-F238E27FC236}">
                <a16:creationId xmlns:a16="http://schemas.microsoft.com/office/drawing/2014/main" id="{4385CF88-E221-4D7C-9C73-71315D3D3C5F}"/>
              </a:ext>
            </a:extLst>
          </p:cNvPr>
          <p:cNvSpPr/>
          <p:nvPr/>
        </p:nvSpPr>
        <p:spPr>
          <a:xfrm rot="5400000" flipH="1">
            <a:off x="3640157" y="4694163"/>
            <a:ext cx="1370047" cy="522605"/>
          </a:xfrm>
          <a:prstGeom prst="lef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583" eaLnBrk="1" fontAlgn="auto" hangingPunct="1">
              <a:spcBef>
                <a:spcPts val="0"/>
              </a:spcBef>
              <a:spcAft>
                <a:spcPts val="0"/>
              </a:spcAft>
            </a:pPr>
            <a:endParaRPr lang="fr-FR" sz="1800">
              <a:solidFill>
                <a:prstClr val="white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55BEC94-929A-48FE-BBD8-312D3BF13363}"/>
              </a:ext>
            </a:extLst>
          </p:cNvPr>
          <p:cNvSpPr/>
          <p:nvPr/>
        </p:nvSpPr>
        <p:spPr>
          <a:xfrm>
            <a:off x="6941715" y="5727981"/>
            <a:ext cx="2003318" cy="85647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58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fr-FR" sz="2000" b="1" dirty="0">
                <a:solidFill>
                  <a:prstClr val="black"/>
                </a:solidFill>
                <a:latin typeface="Times" pitchFamily="18" charset="0"/>
              </a:rPr>
              <a:t>Bruit acoustique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BD35580-01A7-4F3D-922D-2E247FBEBCA2}"/>
              </a:ext>
            </a:extLst>
          </p:cNvPr>
          <p:cNvSpPr/>
          <p:nvPr/>
        </p:nvSpPr>
        <p:spPr>
          <a:xfrm rot="16200000">
            <a:off x="3100794" y="4681570"/>
            <a:ext cx="1556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58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fr-FR" sz="1800" b="1" dirty="0">
                <a:solidFill>
                  <a:prstClr val="black"/>
                </a:solidFill>
                <a:latin typeface="Times" pitchFamily="18" charset="0"/>
                <a:cs typeface="Times" pitchFamily="18" charset="0"/>
              </a:rPr>
              <a:t>Commutation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97ACB9D-D31D-4B15-944A-23B76D7292BB}"/>
              </a:ext>
            </a:extLst>
          </p:cNvPr>
          <p:cNvSpPr/>
          <p:nvPr/>
        </p:nvSpPr>
        <p:spPr>
          <a:xfrm rot="5400000" flipH="1">
            <a:off x="4305324" y="4599724"/>
            <a:ext cx="7360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58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fr-FR" sz="1800" b="1" dirty="0">
                <a:solidFill>
                  <a:prstClr val="black"/>
                </a:solidFill>
                <a:latin typeface="Times" pitchFamily="18" charset="0"/>
                <a:cs typeface="Times" pitchFamily="18" charset="0"/>
              </a:rPr>
              <a:t>Pente</a:t>
            </a:r>
          </a:p>
        </p:txBody>
      </p:sp>
      <p:pic>
        <p:nvPicPr>
          <p:cNvPr id="28" name="Image 27" descr="physicsbook_em_graphik_27.png">
            <a:extLst>
              <a:ext uri="{FF2B5EF4-FFF2-40B4-BE49-F238E27FC236}">
                <a16:creationId xmlns:a16="http://schemas.microsoft.com/office/drawing/2014/main" id="{D2C96D15-3537-4514-9484-64A889CC8A3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3236" y="3248968"/>
            <a:ext cx="2126618" cy="2175347"/>
          </a:xfrm>
          <a:prstGeom prst="rect">
            <a:avLst/>
          </a:prstGeom>
        </p:spPr>
      </p:pic>
      <p:grpSp>
        <p:nvGrpSpPr>
          <p:cNvPr id="29" name="Groupe 28">
            <a:extLst>
              <a:ext uri="{FF2B5EF4-FFF2-40B4-BE49-F238E27FC236}">
                <a16:creationId xmlns:a16="http://schemas.microsoft.com/office/drawing/2014/main" id="{83905827-1F58-43CC-B985-7F2016F05555}"/>
              </a:ext>
            </a:extLst>
          </p:cNvPr>
          <p:cNvGrpSpPr/>
          <p:nvPr/>
        </p:nvGrpSpPr>
        <p:grpSpPr>
          <a:xfrm>
            <a:off x="5518689" y="2842648"/>
            <a:ext cx="4104153" cy="2619499"/>
            <a:chOff x="5150756" y="2989943"/>
            <a:chExt cx="3993244" cy="2619044"/>
          </a:xfrm>
        </p:grpSpPr>
        <p:grpSp>
          <p:nvGrpSpPr>
            <p:cNvPr id="30" name="Groupe 29">
              <a:extLst>
                <a:ext uri="{FF2B5EF4-FFF2-40B4-BE49-F238E27FC236}">
                  <a16:creationId xmlns:a16="http://schemas.microsoft.com/office/drawing/2014/main" id="{3EE0F055-9EB6-4544-9FE1-B87AD3C9CC4A}"/>
                </a:ext>
              </a:extLst>
            </p:cNvPr>
            <p:cNvGrpSpPr/>
            <p:nvPr/>
          </p:nvGrpSpPr>
          <p:grpSpPr>
            <a:xfrm>
              <a:off x="5194299" y="2989943"/>
              <a:ext cx="3949701" cy="2619044"/>
              <a:chOff x="-807358" y="1814286"/>
              <a:chExt cx="3949701" cy="2619044"/>
            </a:xfrm>
          </p:grpSpPr>
          <p:grpSp>
            <p:nvGrpSpPr>
              <p:cNvPr id="46" name="Groupe 45">
                <a:extLst>
                  <a:ext uri="{FF2B5EF4-FFF2-40B4-BE49-F238E27FC236}">
                    <a16:creationId xmlns:a16="http://schemas.microsoft.com/office/drawing/2014/main" id="{602B15B5-9CF8-4E19-82E1-7C11546DB284}"/>
                  </a:ext>
                </a:extLst>
              </p:cNvPr>
              <p:cNvGrpSpPr/>
              <p:nvPr/>
            </p:nvGrpSpPr>
            <p:grpSpPr>
              <a:xfrm>
                <a:off x="232228" y="1814286"/>
                <a:ext cx="2910115" cy="2565258"/>
                <a:chOff x="333828" y="1683657"/>
                <a:chExt cx="2910115" cy="2565258"/>
              </a:xfrm>
            </p:grpSpPr>
            <p:cxnSp>
              <p:nvCxnSpPr>
                <p:cNvPr id="50" name="Connecteur droit 49">
                  <a:extLst>
                    <a:ext uri="{FF2B5EF4-FFF2-40B4-BE49-F238E27FC236}">
                      <a16:creationId xmlns:a16="http://schemas.microsoft.com/office/drawing/2014/main" id="{1AC188CB-F557-4D90-B046-D25D7E94A4BA}"/>
                    </a:ext>
                  </a:extLst>
                </p:cNvPr>
                <p:cNvCxnSpPr/>
                <p:nvPr/>
              </p:nvCxnSpPr>
              <p:spPr>
                <a:xfrm>
                  <a:off x="333828" y="1944915"/>
                  <a:ext cx="0" cy="2304000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1" name="Organigramme : Opération manuelle 50">
                  <a:extLst>
                    <a:ext uri="{FF2B5EF4-FFF2-40B4-BE49-F238E27FC236}">
                      <a16:creationId xmlns:a16="http://schemas.microsoft.com/office/drawing/2014/main" id="{BB82973F-0248-4B8D-8164-167AE71DF942}"/>
                    </a:ext>
                  </a:extLst>
                </p:cNvPr>
                <p:cNvSpPr/>
                <p:nvPr/>
              </p:nvSpPr>
              <p:spPr>
                <a:xfrm>
                  <a:off x="740229" y="3309257"/>
                  <a:ext cx="725714" cy="856343"/>
                </a:xfrm>
                <a:prstGeom prst="flowChartManualOperation">
                  <a:avLst/>
                </a:prstGeom>
                <a:noFill/>
                <a:ln w="28575">
                  <a:solidFill>
                    <a:srgbClr val="00B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583" eaLnBrk="1" fontAlgn="auto" hangingPunct="1">
                    <a:spcBef>
                      <a:spcPts val="0"/>
                    </a:spcBef>
                    <a:spcAft>
                      <a:spcPts val="0"/>
                    </a:spcAft>
                  </a:pPr>
                  <a:endParaRPr lang="fr-FR" sz="18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2" name="Organigramme : Opération manuelle 51">
                  <a:extLst>
                    <a:ext uri="{FF2B5EF4-FFF2-40B4-BE49-F238E27FC236}">
                      <a16:creationId xmlns:a16="http://schemas.microsoft.com/office/drawing/2014/main" id="{ACC7C5F8-34A8-4F8C-B3CF-0DCDD1439C66}"/>
                    </a:ext>
                  </a:extLst>
                </p:cNvPr>
                <p:cNvSpPr/>
                <p:nvPr/>
              </p:nvSpPr>
              <p:spPr>
                <a:xfrm flipV="1">
                  <a:off x="1473201" y="2431144"/>
                  <a:ext cx="725714" cy="856343"/>
                </a:xfrm>
                <a:prstGeom prst="flowChartManualOperation">
                  <a:avLst/>
                </a:prstGeom>
                <a:noFill/>
                <a:ln w="28575">
                  <a:solidFill>
                    <a:srgbClr val="00B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583" eaLnBrk="1" fontAlgn="auto" hangingPunct="1">
                    <a:spcBef>
                      <a:spcPts val="0"/>
                    </a:spcBef>
                    <a:spcAft>
                      <a:spcPts val="0"/>
                    </a:spcAft>
                  </a:pPr>
                  <a:endParaRPr lang="fr-FR" sz="1800" dirty="0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53" name="Connecteur droit 52">
                  <a:extLst>
                    <a:ext uri="{FF2B5EF4-FFF2-40B4-BE49-F238E27FC236}">
                      <a16:creationId xmlns:a16="http://schemas.microsoft.com/office/drawing/2014/main" id="{782A2654-B5E7-47CD-8FA4-AD711CC95CBE}"/>
                    </a:ext>
                  </a:extLst>
                </p:cNvPr>
                <p:cNvCxnSpPr/>
                <p:nvPr/>
              </p:nvCxnSpPr>
              <p:spPr>
                <a:xfrm rot="16200000">
                  <a:off x="1705429" y="1937658"/>
                  <a:ext cx="0" cy="2714171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Connecteur droit avec flèche 53">
                  <a:extLst>
                    <a:ext uri="{FF2B5EF4-FFF2-40B4-BE49-F238E27FC236}">
                      <a16:creationId xmlns:a16="http://schemas.microsoft.com/office/drawing/2014/main" id="{9CDD63E9-63D7-4E80-96C7-AB8567626300}"/>
                    </a:ext>
                  </a:extLst>
                </p:cNvPr>
                <p:cNvCxnSpPr/>
                <p:nvPr/>
              </p:nvCxnSpPr>
              <p:spPr>
                <a:xfrm flipV="1">
                  <a:off x="333828" y="1683657"/>
                  <a:ext cx="0" cy="812800"/>
                </a:xfrm>
                <a:prstGeom prst="straightConnector1">
                  <a:avLst/>
                </a:prstGeom>
                <a:ln w="571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Connecteur droit avec flèche 54">
                  <a:extLst>
                    <a:ext uri="{FF2B5EF4-FFF2-40B4-BE49-F238E27FC236}">
                      <a16:creationId xmlns:a16="http://schemas.microsoft.com/office/drawing/2014/main" id="{CAFFE918-D44B-4F6C-A86F-FDF59A2FCF9A}"/>
                    </a:ext>
                  </a:extLst>
                </p:cNvPr>
                <p:cNvCxnSpPr/>
                <p:nvPr/>
              </p:nvCxnSpPr>
              <p:spPr>
                <a:xfrm rot="5400000" flipV="1">
                  <a:off x="2837543" y="2881086"/>
                  <a:ext cx="0" cy="812800"/>
                </a:xfrm>
                <a:prstGeom prst="straightConnector1">
                  <a:avLst/>
                </a:prstGeom>
                <a:ln w="571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7" name="ZoneTexte 46">
                <a:extLst>
                  <a:ext uri="{FF2B5EF4-FFF2-40B4-BE49-F238E27FC236}">
                    <a16:creationId xmlns:a16="http://schemas.microsoft.com/office/drawing/2014/main" id="{BA6F87CA-4641-4BED-A548-EAB301819B17}"/>
                  </a:ext>
                </a:extLst>
              </p:cNvPr>
              <p:cNvSpPr txBox="1"/>
              <p:nvPr/>
            </p:nvSpPr>
            <p:spPr>
              <a:xfrm>
                <a:off x="-807358" y="4063998"/>
                <a:ext cx="103021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914583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fr-FR" sz="1800" dirty="0">
                    <a:solidFill>
                      <a:prstClr val="black"/>
                    </a:solidFill>
                    <a:latin typeface="Calibri"/>
                  </a:rPr>
                  <a:t>33 </a:t>
                </a:r>
                <a:r>
                  <a:rPr lang="fr-FR" sz="1800" dirty="0" err="1">
                    <a:solidFill>
                      <a:prstClr val="black"/>
                    </a:solidFill>
                    <a:latin typeface="Calibri"/>
                  </a:rPr>
                  <a:t>mT</a:t>
                </a:r>
                <a:r>
                  <a:rPr lang="fr-FR" sz="1800" dirty="0">
                    <a:solidFill>
                      <a:prstClr val="black"/>
                    </a:solidFill>
                    <a:latin typeface="Calibri"/>
                  </a:rPr>
                  <a:t>/m</a:t>
                </a:r>
              </a:p>
            </p:txBody>
          </p:sp>
          <p:cxnSp>
            <p:nvCxnSpPr>
              <p:cNvPr id="48" name="Connecteur droit avec flèche 47">
                <a:extLst>
                  <a:ext uri="{FF2B5EF4-FFF2-40B4-BE49-F238E27FC236}">
                    <a16:creationId xmlns:a16="http://schemas.microsoft.com/office/drawing/2014/main" id="{19987888-14CD-42E5-ACC9-B3D07CEEEC04}"/>
                  </a:ext>
                </a:extLst>
              </p:cNvPr>
              <p:cNvCxnSpPr/>
              <p:nvPr/>
            </p:nvCxnSpPr>
            <p:spPr>
              <a:xfrm>
                <a:off x="1132114" y="2481943"/>
                <a:ext cx="232229" cy="420914"/>
              </a:xfrm>
              <a:prstGeom prst="straightConnector1">
                <a:avLst/>
              </a:prstGeom>
              <a:ln>
                <a:solidFill>
                  <a:srgbClr val="00B050"/>
                </a:solidFill>
                <a:tailEnd type="arrow"/>
              </a:ln>
            </p:spPr>
            <p:style>
              <a:lnRef idx="3">
                <a:schemeClr val="accent6"/>
              </a:lnRef>
              <a:fillRef idx="0">
                <a:schemeClr val="accent6"/>
              </a:fillRef>
              <a:effectRef idx="2">
                <a:schemeClr val="accent6"/>
              </a:effectRef>
              <a:fontRef idx="minor">
                <a:schemeClr val="tx1"/>
              </a:fontRef>
            </p:style>
          </p:cxnSp>
          <p:sp>
            <p:nvSpPr>
              <p:cNvPr id="49" name="ZoneTexte 48">
                <a:extLst>
                  <a:ext uri="{FF2B5EF4-FFF2-40B4-BE49-F238E27FC236}">
                    <a16:creationId xmlns:a16="http://schemas.microsoft.com/office/drawing/2014/main" id="{4B7BE119-BF39-43FE-90A1-0A62C53350B2}"/>
                  </a:ext>
                </a:extLst>
              </p:cNvPr>
              <p:cNvSpPr txBox="1"/>
              <p:nvPr/>
            </p:nvSpPr>
            <p:spPr>
              <a:xfrm>
                <a:off x="459014" y="2050143"/>
                <a:ext cx="135120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914583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fr-FR" sz="1800" dirty="0">
                    <a:solidFill>
                      <a:prstClr val="black"/>
                    </a:solidFill>
                    <a:latin typeface="Calibri"/>
                  </a:rPr>
                  <a:t>100 T/m/sec</a:t>
                </a:r>
              </a:p>
            </p:txBody>
          </p:sp>
        </p:grpSp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4793F804-E8E8-46A5-BB87-4F5E4201E4B2}"/>
                </a:ext>
              </a:extLst>
            </p:cNvPr>
            <p:cNvGrpSpPr/>
            <p:nvPr/>
          </p:nvGrpSpPr>
          <p:grpSpPr>
            <a:xfrm>
              <a:off x="5150756" y="2997201"/>
              <a:ext cx="3993244" cy="2288844"/>
              <a:chOff x="4947547" y="1937657"/>
              <a:chExt cx="3993244" cy="2288844"/>
            </a:xfrm>
          </p:grpSpPr>
          <p:sp>
            <p:nvSpPr>
              <p:cNvPr id="36" name="Organigramme : Opération manuelle 35">
                <a:extLst>
                  <a:ext uri="{FF2B5EF4-FFF2-40B4-BE49-F238E27FC236}">
                    <a16:creationId xmlns:a16="http://schemas.microsoft.com/office/drawing/2014/main" id="{AE03BC68-44A9-46D2-A93A-2182221DFF88}"/>
                  </a:ext>
                </a:extLst>
              </p:cNvPr>
              <p:cNvSpPr/>
              <p:nvPr/>
            </p:nvSpPr>
            <p:spPr>
              <a:xfrm flipV="1">
                <a:off x="7148286" y="3004457"/>
                <a:ext cx="1008734" cy="544285"/>
              </a:xfrm>
              <a:prstGeom prst="flowChartManualOperation">
                <a:avLst/>
              </a:prstGeom>
              <a:noFill/>
              <a:ln w="28575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583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fr-FR" sz="180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37" name="Groupe 36">
                <a:extLst>
                  <a:ext uri="{FF2B5EF4-FFF2-40B4-BE49-F238E27FC236}">
                    <a16:creationId xmlns:a16="http://schemas.microsoft.com/office/drawing/2014/main" id="{311B5473-4AAC-420F-B084-8C06F8BB9E8F}"/>
                  </a:ext>
                </a:extLst>
              </p:cNvPr>
              <p:cNvGrpSpPr/>
              <p:nvPr/>
            </p:nvGrpSpPr>
            <p:grpSpPr>
              <a:xfrm>
                <a:off x="6023428" y="1937657"/>
                <a:ext cx="2917363" cy="2241258"/>
                <a:chOff x="326580" y="1683657"/>
                <a:chExt cx="2917363" cy="2241258"/>
              </a:xfrm>
            </p:grpSpPr>
            <p:cxnSp>
              <p:nvCxnSpPr>
                <p:cNvPr id="41" name="Connecteur droit 40">
                  <a:extLst>
                    <a:ext uri="{FF2B5EF4-FFF2-40B4-BE49-F238E27FC236}">
                      <a16:creationId xmlns:a16="http://schemas.microsoft.com/office/drawing/2014/main" id="{84E14CAB-1525-4F81-B97A-C11F5D5E8AF1}"/>
                    </a:ext>
                  </a:extLst>
                </p:cNvPr>
                <p:cNvCxnSpPr/>
                <p:nvPr/>
              </p:nvCxnSpPr>
              <p:spPr>
                <a:xfrm flipH="1">
                  <a:off x="326580" y="1944915"/>
                  <a:ext cx="0" cy="1980000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2" name="Organigramme : Opération manuelle 41">
                  <a:extLst>
                    <a:ext uri="{FF2B5EF4-FFF2-40B4-BE49-F238E27FC236}">
                      <a16:creationId xmlns:a16="http://schemas.microsoft.com/office/drawing/2014/main" id="{80B045FA-350C-4D59-A1C6-6021DDDD8BD5}"/>
                    </a:ext>
                  </a:extLst>
                </p:cNvPr>
                <p:cNvSpPr/>
                <p:nvPr/>
              </p:nvSpPr>
              <p:spPr>
                <a:xfrm>
                  <a:off x="457209" y="3294743"/>
                  <a:ext cx="1008734" cy="544285"/>
                </a:xfrm>
                <a:prstGeom prst="flowChartManualOperation">
                  <a:avLst/>
                </a:prstGeom>
                <a:noFill/>
                <a:ln w="28575"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583" eaLnBrk="1" fontAlgn="auto" hangingPunct="1">
                    <a:spcBef>
                      <a:spcPts val="0"/>
                    </a:spcBef>
                    <a:spcAft>
                      <a:spcPts val="0"/>
                    </a:spcAft>
                  </a:pPr>
                  <a:endParaRPr lang="fr-FR" sz="1800">
                    <a:solidFill>
                      <a:prstClr val="white"/>
                    </a:solidFill>
                  </a:endParaRPr>
                </a:p>
              </p:txBody>
            </p:sp>
            <p:cxnSp>
              <p:nvCxnSpPr>
                <p:cNvPr id="43" name="Connecteur droit avec flèche 42">
                  <a:extLst>
                    <a:ext uri="{FF2B5EF4-FFF2-40B4-BE49-F238E27FC236}">
                      <a16:creationId xmlns:a16="http://schemas.microsoft.com/office/drawing/2014/main" id="{B2D21506-64FE-4663-872B-73963611AE91}"/>
                    </a:ext>
                  </a:extLst>
                </p:cNvPr>
                <p:cNvCxnSpPr/>
                <p:nvPr/>
              </p:nvCxnSpPr>
              <p:spPr>
                <a:xfrm flipV="1">
                  <a:off x="333828" y="1683657"/>
                  <a:ext cx="0" cy="812800"/>
                </a:xfrm>
                <a:prstGeom prst="straightConnector1">
                  <a:avLst/>
                </a:prstGeom>
                <a:ln w="571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Connecteur droit avec flèche 43">
                  <a:extLst>
                    <a:ext uri="{FF2B5EF4-FFF2-40B4-BE49-F238E27FC236}">
                      <a16:creationId xmlns:a16="http://schemas.microsoft.com/office/drawing/2014/main" id="{BB243E4A-8671-43DB-AB87-3B0484C65E14}"/>
                    </a:ext>
                  </a:extLst>
                </p:cNvPr>
                <p:cNvCxnSpPr/>
                <p:nvPr/>
              </p:nvCxnSpPr>
              <p:spPr>
                <a:xfrm rot="5400000" flipV="1">
                  <a:off x="2837543" y="2881086"/>
                  <a:ext cx="0" cy="812800"/>
                </a:xfrm>
                <a:prstGeom prst="straightConnector1">
                  <a:avLst/>
                </a:prstGeom>
                <a:ln w="571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Connecteur droit 44">
                  <a:extLst>
                    <a:ext uri="{FF2B5EF4-FFF2-40B4-BE49-F238E27FC236}">
                      <a16:creationId xmlns:a16="http://schemas.microsoft.com/office/drawing/2014/main" id="{57E33C60-4B91-414E-BAA7-EBE576049B65}"/>
                    </a:ext>
                  </a:extLst>
                </p:cNvPr>
                <p:cNvCxnSpPr/>
                <p:nvPr/>
              </p:nvCxnSpPr>
              <p:spPr>
                <a:xfrm rot="16200000">
                  <a:off x="1705429" y="1923144"/>
                  <a:ext cx="0" cy="2714171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7499E533-4572-4062-A1A2-4284B4673AB7}"/>
                  </a:ext>
                </a:extLst>
              </p:cNvPr>
              <p:cNvSpPr txBox="1"/>
              <p:nvPr/>
            </p:nvSpPr>
            <p:spPr>
              <a:xfrm>
                <a:off x="4947547" y="3857169"/>
                <a:ext cx="103021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914583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fr-FR" sz="1800" dirty="0">
                    <a:solidFill>
                      <a:prstClr val="black"/>
                    </a:solidFill>
                    <a:latin typeface="Calibri"/>
                  </a:rPr>
                  <a:t>22 </a:t>
                </a:r>
                <a:r>
                  <a:rPr lang="fr-FR" sz="1800" dirty="0" err="1">
                    <a:solidFill>
                      <a:prstClr val="black"/>
                    </a:solidFill>
                    <a:latin typeface="Calibri"/>
                  </a:rPr>
                  <a:t>mT</a:t>
                </a:r>
                <a:r>
                  <a:rPr lang="fr-FR" sz="1800" dirty="0">
                    <a:solidFill>
                      <a:prstClr val="black"/>
                    </a:solidFill>
                    <a:latin typeface="Calibri"/>
                  </a:rPr>
                  <a:t>/m</a:t>
                </a:r>
              </a:p>
            </p:txBody>
          </p:sp>
          <p:cxnSp>
            <p:nvCxnSpPr>
              <p:cNvPr id="39" name="Connecteur droit avec flèche 38">
                <a:extLst>
                  <a:ext uri="{FF2B5EF4-FFF2-40B4-BE49-F238E27FC236}">
                    <a16:creationId xmlns:a16="http://schemas.microsoft.com/office/drawing/2014/main" id="{04D4FDF6-B765-4EA7-8AAC-140F7878B12D}"/>
                  </a:ext>
                </a:extLst>
              </p:cNvPr>
              <p:cNvCxnSpPr/>
              <p:nvPr/>
            </p:nvCxnSpPr>
            <p:spPr>
              <a:xfrm flipH="1">
                <a:off x="8039091" y="2846614"/>
                <a:ext cx="261257" cy="221342"/>
              </a:xfrm>
              <a:prstGeom prst="straightConnector1">
                <a:avLst/>
              </a:prstGeom>
              <a:ln w="28575">
                <a:solidFill>
                  <a:schemeClr val="accent2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0" name="ZoneTexte 39">
                <a:extLst>
                  <a:ext uri="{FF2B5EF4-FFF2-40B4-BE49-F238E27FC236}">
                    <a16:creationId xmlns:a16="http://schemas.microsoft.com/office/drawing/2014/main" id="{699BFBCE-0FCE-4B46-82F1-BBB598D2CDD7}"/>
                  </a:ext>
                </a:extLst>
              </p:cNvPr>
              <p:cNvSpPr txBox="1"/>
              <p:nvPr/>
            </p:nvSpPr>
            <p:spPr>
              <a:xfrm>
                <a:off x="7706607" y="2558141"/>
                <a:ext cx="123418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914583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fr-FR" sz="1800" dirty="0">
                    <a:solidFill>
                      <a:prstClr val="black"/>
                    </a:solidFill>
                    <a:latin typeface="Calibri"/>
                  </a:rPr>
                  <a:t>55 T/m/sec</a:t>
                </a:r>
              </a:p>
            </p:txBody>
          </p:sp>
        </p:grp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697608E3-8416-439B-B3AE-BFA9F093703C}"/>
                </a:ext>
              </a:extLst>
            </p:cNvPr>
            <p:cNvSpPr/>
            <p:nvPr/>
          </p:nvSpPr>
          <p:spPr>
            <a:xfrm rot="16200000">
              <a:off x="5372376" y="3803139"/>
              <a:ext cx="113441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914583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fr-FR" sz="1800" dirty="0" err="1">
                  <a:solidFill>
                    <a:prstClr val="black"/>
                  </a:solidFill>
                  <a:latin typeface="Calibri"/>
                </a:rPr>
                <a:t>B</a:t>
              </a:r>
              <a:r>
                <a:rPr lang="fr-FR" sz="1800" baseline="-25000" dirty="0" err="1">
                  <a:solidFill>
                    <a:prstClr val="black"/>
                  </a:solidFill>
                  <a:latin typeface="Calibri"/>
                </a:rPr>
                <a:t>g</a:t>
              </a:r>
              <a:r>
                <a:rPr lang="fr-FR" sz="1800" dirty="0">
                  <a:solidFill>
                    <a:prstClr val="black"/>
                  </a:solidFill>
                  <a:latin typeface="Calibri"/>
                </a:rPr>
                <a:t> (</a:t>
              </a:r>
              <a:r>
                <a:rPr lang="fr-FR" sz="1800" dirty="0" err="1">
                  <a:solidFill>
                    <a:prstClr val="black"/>
                  </a:solidFill>
                  <a:latin typeface="Calibri"/>
                </a:rPr>
                <a:t>mT</a:t>
              </a:r>
              <a:r>
                <a:rPr lang="fr-FR" sz="1800" dirty="0">
                  <a:solidFill>
                    <a:prstClr val="black"/>
                  </a:solidFill>
                  <a:latin typeface="Calibri"/>
                </a:rPr>
                <a:t>/m)</a:t>
              </a: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4C9E9B1E-AFDA-4337-8A53-159695532687}"/>
                </a:ext>
              </a:extLst>
            </p:cNvPr>
            <p:cNvSpPr/>
            <p:nvPr/>
          </p:nvSpPr>
          <p:spPr>
            <a:xfrm>
              <a:off x="8467212" y="4688505"/>
              <a:ext cx="67678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914583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fr-FR" sz="1800" dirty="0">
                  <a:solidFill>
                    <a:prstClr val="black"/>
                  </a:solidFill>
                  <a:latin typeface="Calibri"/>
                </a:rPr>
                <a:t>t(ms)</a:t>
              </a:r>
            </a:p>
          </p:txBody>
        </p:sp>
        <p:cxnSp>
          <p:nvCxnSpPr>
            <p:cNvPr id="34" name="Connecteur droit 33">
              <a:extLst>
                <a:ext uri="{FF2B5EF4-FFF2-40B4-BE49-F238E27FC236}">
                  <a16:creationId xmlns:a16="http://schemas.microsoft.com/office/drawing/2014/main" id="{E41D5056-2369-4D2D-B547-5A66A9D821E5}"/>
                </a:ext>
              </a:extLst>
            </p:cNvPr>
            <p:cNvCxnSpPr/>
            <p:nvPr/>
          </p:nvCxnSpPr>
          <p:spPr>
            <a:xfrm flipH="1" flipV="1">
              <a:off x="6184900" y="5143500"/>
              <a:ext cx="396000" cy="0"/>
            </a:xfrm>
            <a:prstGeom prst="line">
              <a:avLst/>
            </a:prstGeom>
            <a:ln w="381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>
              <a:extLst>
                <a:ext uri="{FF2B5EF4-FFF2-40B4-BE49-F238E27FC236}">
                  <a16:creationId xmlns:a16="http://schemas.microsoft.com/office/drawing/2014/main" id="{20286166-06EE-4F60-AAF5-54524F771BF0}"/>
                </a:ext>
              </a:extLst>
            </p:cNvPr>
            <p:cNvCxnSpPr/>
            <p:nvPr/>
          </p:nvCxnSpPr>
          <p:spPr>
            <a:xfrm flipH="1" flipV="1">
              <a:off x="6248400" y="5461000"/>
              <a:ext cx="504000" cy="0"/>
            </a:xfrm>
            <a:prstGeom prst="line">
              <a:avLst/>
            </a:prstGeom>
            <a:ln w="3810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43669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21" grpId="0"/>
      <p:bldP spid="22" grpId="0" animBg="1"/>
      <p:bldP spid="23" grpId="0" build="allAtOnce" animBg="1"/>
      <p:bldP spid="24" grpId="0" animBg="1"/>
      <p:bldP spid="25" grpId="0" animBg="1"/>
      <p:bldP spid="26" grpId="0"/>
      <p:bldP spid="2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0429FA8-24C4-4A25-9BB8-13270F5A8E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11</a:t>
            </a:fld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DF62F37-B557-43D0-B9EF-44A358B6AC7F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466725"/>
            <a:ext cx="8782050" cy="40481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fr-FR" noProof="1">
                <a:latin typeface="Arial" panose="02080604020202020204" pitchFamily="34" charset="0"/>
                <a:cs typeface="Arial" panose="02080604020202020204" pitchFamily="34" charset="0"/>
              </a:rPr>
              <a:t>Risques associés aux gradients : vibrations, bruit et PNS</a:t>
            </a:r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4C689C06-A84D-43D8-B065-DB47B6E75E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872" y="1682293"/>
            <a:ext cx="9584128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altLang="en-US" sz="2000" b="1" dirty="0">
                <a:latin typeface="Arial" panose="020B0604020202020204" pitchFamily="34" charset="0"/>
              </a:rPr>
              <a:t>Vibrations et bruit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altLang="en-US" sz="2000" b="1" dirty="0">
              <a:latin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altLang="en-US" sz="2000" dirty="0">
                <a:latin typeface="Arial" panose="020B0604020202020204" pitchFamily="34" charset="0"/>
              </a:rPr>
              <a:t>Bruit : jusqu’à 140 dB </a:t>
            </a:r>
            <a:r>
              <a:rPr lang="fr-FR" altLang="en-US" sz="2000" dirty="0">
                <a:latin typeface="Arial" panose="020B0604020202020204" pitchFamily="34" charset="0"/>
                <a:sym typeface="Wingdings" panose="05000000000000000000" pitchFamily="2" charset="2"/>
              </a:rPr>
              <a:t> bouchons d’oreilles et casque audio pour le patient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altLang="en-US" sz="2000" dirty="0">
              <a:latin typeface="Arial" panose="020B0604020202020204" pitchFamily="34" charset="0"/>
              <a:sym typeface="Wingdings" panose="05000000000000000000" pitchFamily="2" charset="2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altLang="en-US" sz="2000" dirty="0">
                <a:latin typeface="Arial" panose="020B0604020202020204" pitchFamily="34" charset="0"/>
              </a:rPr>
              <a:t>Vibrations : déplacement de DM et dysfonctionnement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altLang="en-US" sz="2000" dirty="0">
              <a:latin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altLang="en-US" sz="2000" dirty="0">
              <a:latin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altLang="en-US" sz="2000" dirty="0">
              <a:latin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altLang="en-US" sz="2000" dirty="0"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altLang="en-US" sz="2000" b="1" dirty="0">
                <a:latin typeface="Arial" panose="020B0604020202020204" pitchFamily="34" charset="0"/>
              </a:rPr>
              <a:t>Stimulations nerveuses périphériques </a:t>
            </a:r>
            <a:r>
              <a:rPr lang="fr-FR" altLang="en-US" sz="2000" dirty="0">
                <a:latin typeface="Arial" panose="020B0604020202020204" pitchFamily="34" charset="0"/>
              </a:rPr>
              <a:t>(PNS, </a:t>
            </a:r>
            <a:r>
              <a:rPr lang="fr-FR" altLang="en-US" sz="2000" dirty="0" err="1">
                <a:latin typeface="Arial" panose="020B0604020202020204" pitchFamily="34" charset="0"/>
              </a:rPr>
              <a:t>Peripheral</a:t>
            </a:r>
            <a:r>
              <a:rPr lang="fr-FR" altLang="en-US" sz="2000" dirty="0">
                <a:latin typeface="Arial" panose="020B0604020202020204" pitchFamily="34" charset="0"/>
              </a:rPr>
              <a:t> Nerve Stimulation) 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2000" dirty="0">
                <a:latin typeface="Arial" charset="0"/>
              </a:rPr>
              <a:t>Pour le patient : parésie, tremblement, sensation bizarre, </a:t>
            </a:r>
            <a:r>
              <a:rPr lang="fr-FR" sz="2000" dirty="0" err="1">
                <a:latin typeface="Arial" charset="0"/>
              </a:rPr>
              <a:t>magnétophosphènes</a:t>
            </a:r>
            <a:endParaRPr lang="fr-FR" sz="2000" dirty="0">
              <a:latin typeface="Arial" charset="0"/>
            </a:endParaRPr>
          </a:p>
          <a:p>
            <a:pPr lvl="1"/>
            <a:endParaRPr lang="fr-FR" altLang="en-US" sz="2000" dirty="0">
              <a:latin typeface="Arial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altLang="en-US" sz="2000" dirty="0">
              <a:latin typeface="Arial" panose="020B0604020202020204" pitchFamily="34" charset="0"/>
            </a:endParaRPr>
          </a:p>
        </p:txBody>
      </p:sp>
      <p:pic>
        <p:nvPicPr>
          <p:cNvPr id="56" name="Picture 16" descr="boule quies">
            <a:extLst>
              <a:ext uri="{FF2B5EF4-FFF2-40B4-BE49-F238E27FC236}">
                <a16:creationId xmlns:a16="http://schemas.microsoft.com/office/drawing/2014/main" id="{9E71034F-CFA2-42F1-A135-F3B61765AA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90048" y="2761150"/>
            <a:ext cx="1584003" cy="112174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95710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sz="quarter" idx="4294967295"/>
          </p:nvPr>
        </p:nvSpPr>
        <p:spPr>
          <a:xfrm>
            <a:off x="80387" y="463690"/>
            <a:ext cx="9515475" cy="40481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Volontaires pour la recherche médicale ?</a:t>
            </a:r>
          </a:p>
        </p:txBody>
      </p:sp>
      <p:pic>
        <p:nvPicPr>
          <p:cNvPr id="7" name="Picture 2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5825" y="1350403"/>
            <a:ext cx="6894349" cy="504390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2523490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6178DC80-843B-4A7A-AB7B-FA5CB12285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/>
              <a:t>UE 834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C6312B21-99F4-4911-BF12-925B88180B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2</a:t>
            </a:fld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EBECD1B-20D7-455A-9574-3F23B6969064}"/>
              </a:ext>
            </a:extLst>
          </p:cNvPr>
          <p:cNvSpPr txBox="1"/>
          <p:nvPr/>
        </p:nvSpPr>
        <p:spPr>
          <a:xfrm>
            <a:off x="3280234" y="2798064"/>
            <a:ext cx="33455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000" dirty="0"/>
              <a:t>IRM et sécurité</a:t>
            </a:r>
          </a:p>
        </p:txBody>
      </p:sp>
    </p:spTree>
    <p:extLst>
      <p:ext uri="{BB962C8B-B14F-4D97-AF65-F5344CB8AC3E}">
        <p14:creationId xmlns:p14="http://schemas.microsoft.com/office/powerpoint/2010/main" val="24133782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DE827AF7-F1FD-4371-B7CB-B0E2A3B5F8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3</a:t>
            </a:fld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DF62F37-B557-43D0-B9EF-44A358B6AC7F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466725"/>
            <a:ext cx="8782050" cy="40481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fr-FR" noProof="1">
                <a:latin typeface="Arial" panose="02080604020202020204" pitchFamily="34" charset="0"/>
                <a:cs typeface="Arial" panose="02080604020202020204" pitchFamily="34" charset="0"/>
              </a:rPr>
              <a:t>Limites de l’IRM</a:t>
            </a:r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F1667172-9BA1-4B2D-9FED-55601FB2F7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581" y="1144420"/>
            <a:ext cx="6153801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fr-FR" altLang="en-US" b="1" dirty="0">
                <a:latin typeface="Arial" panose="020B0604020202020204" pitchFamily="34" charset="0"/>
              </a:rPr>
              <a:t>Contre-indication relative :</a:t>
            </a:r>
          </a:p>
          <a:p>
            <a:pPr marL="285693" indent="-285693">
              <a:buFontTx/>
              <a:buChar char="-"/>
            </a:pPr>
            <a:r>
              <a:rPr lang="fr-FR" altLang="en-US" dirty="0">
                <a:latin typeface="Arial" panose="020B0604020202020204" pitchFamily="34" charset="0"/>
              </a:rPr>
              <a:t>Compréhension de l’examen (rester immobile/apnée)</a:t>
            </a:r>
          </a:p>
          <a:p>
            <a:pPr marL="285693" indent="-285693">
              <a:buFontTx/>
              <a:buChar char="-"/>
            </a:pPr>
            <a:r>
              <a:rPr lang="fr-FR" altLang="en-US" dirty="0">
                <a:latin typeface="Arial" panose="020B0604020202020204" pitchFamily="34" charset="0"/>
              </a:rPr>
              <a:t>Grossesse (1</a:t>
            </a:r>
            <a:r>
              <a:rPr lang="fr-FR" altLang="en-US" baseline="30000" dirty="0">
                <a:latin typeface="Arial" panose="020B0604020202020204" pitchFamily="34" charset="0"/>
              </a:rPr>
              <a:t>er</a:t>
            </a:r>
            <a:r>
              <a:rPr lang="fr-FR" altLang="en-US" dirty="0">
                <a:latin typeface="Arial" panose="020B0604020202020204" pitchFamily="34" charset="0"/>
              </a:rPr>
              <a:t> trimestre)</a:t>
            </a:r>
          </a:p>
          <a:p>
            <a:pPr marL="285693" indent="-285693">
              <a:buFontTx/>
              <a:buChar char="-"/>
            </a:pPr>
            <a:r>
              <a:rPr lang="fr-FR" altLang="en-US" dirty="0">
                <a:latin typeface="Arial" panose="020B0604020202020204" pitchFamily="34" charset="0"/>
              </a:rPr>
              <a:t>Claustrophobie</a:t>
            </a:r>
          </a:p>
          <a:p>
            <a:pPr marL="285693" indent="-285693">
              <a:buFontTx/>
              <a:buChar char="-"/>
            </a:pPr>
            <a:r>
              <a:rPr lang="fr-FR" altLang="en-US" dirty="0">
                <a:latin typeface="Arial" panose="020B0604020202020204" pitchFamily="34" charset="0"/>
              </a:rPr>
              <a:t>Enfant (anesthésie)</a:t>
            </a:r>
          </a:p>
          <a:p>
            <a:pPr marL="285693" indent="-285693">
              <a:buFontTx/>
              <a:buChar char="-"/>
            </a:pPr>
            <a:r>
              <a:rPr lang="fr-FR" altLang="en-US" dirty="0">
                <a:latin typeface="Arial" panose="020B0604020202020204" pitchFamily="34" charset="0"/>
              </a:rPr>
              <a:t>Poids (diamètre limitant)</a:t>
            </a:r>
          </a:p>
        </p:txBody>
      </p:sp>
      <p:pic>
        <p:nvPicPr>
          <p:cNvPr id="29" name="Image 10">
            <a:extLst>
              <a:ext uri="{FF2B5EF4-FFF2-40B4-BE49-F238E27FC236}">
                <a16:creationId xmlns:a16="http://schemas.microsoft.com/office/drawing/2014/main" id="{50970FC9-F9F1-4D59-8A0D-3B67EF91FE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550"/>
          <a:stretch/>
        </p:blipFill>
        <p:spPr bwMode="auto">
          <a:xfrm>
            <a:off x="6691399" y="596394"/>
            <a:ext cx="2351000" cy="2426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6">
            <a:extLst>
              <a:ext uri="{FF2B5EF4-FFF2-40B4-BE49-F238E27FC236}">
                <a16:creationId xmlns:a16="http://schemas.microsoft.com/office/drawing/2014/main" id="{FA80A9A9-53D9-44CF-9134-DE359BB707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3155" y="3171628"/>
            <a:ext cx="3719471" cy="2789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Picture 2" descr="https://i.ytimg.com/vi/GSBG6eVyLlc/maxresdefault.jpg">
            <a:extLst>
              <a:ext uri="{FF2B5EF4-FFF2-40B4-BE49-F238E27FC236}">
                <a16:creationId xmlns:a16="http://schemas.microsoft.com/office/drawing/2014/main" id="{0B5D8D98-5980-4073-A7AD-ED15757C84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85" t="45563" r="42951"/>
          <a:stretch/>
        </p:blipFill>
        <p:spPr bwMode="auto">
          <a:xfrm>
            <a:off x="5770401" y="3171629"/>
            <a:ext cx="3163820" cy="2789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C998D260-2D6D-451F-BB3A-FB3820D489C6}"/>
              </a:ext>
            </a:extLst>
          </p:cNvPr>
          <p:cNvSpPr/>
          <p:nvPr/>
        </p:nvSpPr>
        <p:spPr>
          <a:xfrm>
            <a:off x="267855" y="6068109"/>
            <a:ext cx="46510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/>
              <a:t>En clinique: Tube 1,5m  </a:t>
            </a:r>
            <a:r>
              <a:rPr lang="fr-FR" dirty="0">
                <a:sym typeface="Symbol" panose="05050102010706020507" pitchFamily="18" charset="2"/>
              </a:rPr>
              <a:t></a:t>
            </a:r>
            <a:r>
              <a:rPr lang="fr-FR" dirty="0"/>
              <a:t>60-70cm</a:t>
            </a:r>
          </a:p>
          <a:p>
            <a:pPr algn="ctr"/>
            <a:r>
              <a:rPr lang="fr-FR" dirty="0"/>
              <a:t>Champ magnétique 1,5 T ou 3 T principalement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CC5DA8F-DD4D-448E-BED1-F4B52B637A52}"/>
              </a:ext>
            </a:extLst>
          </p:cNvPr>
          <p:cNvSpPr/>
          <p:nvPr/>
        </p:nvSpPr>
        <p:spPr>
          <a:xfrm>
            <a:off x="5648285" y="6087030"/>
            <a:ext cx="34080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dirty="0"/>
              <a:t>Projet </a:t>
            </a:r>
            <a:r>
              <a:rPr lang="fr-FR" dirty="0" err="1"/>
              <a:t>Neurospin</a:t>
            </a:r>
            <a:r>
              <a:rPr lang="fr-FR" dirty="0"/>
              <a:t>  (CEA Saclay)</a:t>
            </a:r>
          </a:p>
          <a:p>
            <a:pPr algn="ctr"/>
            <a:r>
              <a:rPr lang="fr-FR" dirty="0"/>
              <a:t>11,7 T</a:t>
            </a:r>
          </a:p>
        </p:txBody>
      </p:sp>
    </p:spTree>
    <p:extLst>
      <p:ext uri="{BB962C8B-B14F-4D97-AF65-F5344CB8AC3E}">
        <p14:creationId xmlns:p14="http://schemas.microsoft.com/office/powerpoint/2010/main" val="41913236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0429FA8-24C4-4A25-9BB8-13270F5A8E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4</a:t>
            </a:fld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DF62F37-B557-43D0-B9EF-44A358B6AC7F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466725"/>
            <a:ext cx="8782050" cy="40481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fr-FR" noProof="1">
                <a:latin typeface="Arial" panose="02080604020202020204" pitchFamily="34" charset="0"/>
                <a:cs typeface="Arial" panose="02080604020202020204" pitchFamily="34" charset="0"/>
              </a:rPr>
              <a:t>Limites de l’IRM</a:t>
            </a:r>
          </a:p>
        </p:txBody>
      </p:sp>
      <p:sp>
        <p:nvSpPr>
          <p:cNvPr id="16" name="Rectangle 3">
            <a:extLst>
              <a:ext uri="{FF2B5EF4-FFF2-40B4-BE49-F238E27FC236}">
                <a16:creationId xmlns:a16="http://schemas.microsoft.com/office/drawing/2014/main" id="{D6D87E0A-1203-44EE-A42B-34C7E4955C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581" y="1503561"/>
            <a:ext cx="6907941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r>
              <a:rPr lang="fr-FR" altLang="en-US" b="1" dirty="0">
                <a:latin typeface="Arial" panose="020B0604020202020204" pitchFamily="34" charset="0"/>
              </a:rPr>
              <a:t>Contre-indication absolue :</a:t>
            </a:r>
          </a:p>
          <a:p>
            <a:pPr marL="285693" indent="-285693">
              <a:buFontTx/>
              <a:buChar char="-"/>
            </a:pPr>
            <a:r>
              <a:rPr lang="fr-FR" altLang="en-US" dirty="0">
                <a:latin typeface="Arial" panose="020B0604020202020204" pitchFamily="34" charset="0"/>
              </a:rPr>
              <a:t>Dispositif médical non compatible IRM</a:t>
            </a:r>
          </a:p>
          <a:p>
            <a:pPr marL="285693" indent="-285693">
              <a:buFontTx/>
              <a:buChar char="-"/>
            </a:pPr>
            <a:r>
              <a:rPr lang="fr-FR" altLang="en-US" dirty="0">
                <a:latin typeface="Arial" panose="020B0604020202020204" pitchFamily="34" charset="0"/>
              </a:rPr>
              <a:t>Métal proche de l’</a:t>
            </a:r>
            <a:r>
              <a:rPr lang="fr-FR" altLang="en-US" dirty="0" err="1">
                <a:latin typeface="Arial" panose="020B0604020202020204" pitchFamily="34" charset="0"/>
              </a:rPr>
              <a:t>oeil</a:t>
            </a:r>
            <a:endParaRPr lang="fr-FR" altLang="en-US" dirty="0">
              <a:latin typeface="Arial" panose="020B0604020202020204" pitchFamily="34" charset="0"/>
            </a:endParaRPr>
          </a:p>
          <a:p>
            <a:pPr marL="285693" indent="-285693">
              <a:buFontTx/>
              <a:buChar char="-"/>
            </a:pPr>
            <a:r>
              <a:rPr lang="fr-FR" altLang="en-US" dirty="0">
                <a:latin typeface="Arial" panose="020B0604020202020204" pitchFamily="34" charset="0"/>
              </a:rPr>
              <a:t>Produit de contraste si mauvaise élimination rénale</a:t>
            </a:r>
          </a:p>
        </p:txBody>
      </p:sp>
      <p:pic>
        <p:nvPicPr>
          <p:cNvPr id="30" name="Picture 12" descr="Afficher l'image d'origine">
            <a:extLst>
              <a:ext uri="{FF2B5EF4-FFF2-40B4-BE49-F238E27FC236}">
                <a16:creationId xmlns:a16="http://schemas.microsoft.com/office/drawing/2014/main" id="{241450AC-6705-49D9-B8DE-A2523A3D8C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 l="53999" b="6041"/>
          <a:stretch>
            <a:fillRect/>
          </a:stretch>
        </p:blipFill>
        <p:spPr bwMode="auto">
          <a:xfrm>
            <a:off x="1739890" y="3476502"/>
            <a:ext cx="838865" cy="1713418"/>
          </a:xfrm>
          <a:prstGeom prst="rect">
            <a:avLst/>
          </a:prstGeom>
          <a:noFill/>
        </p:spPr>
      </p:pic>
      <p:pic>
        <p:nvPicPr>
          <p:cNvPr id="31" name="Picture 10" descr="Surescan_Device">
            <a:extLst>
              <a:ext uri="{FF2B5EF4-FFF2-40B4-BE49-F238E27FC236}">
                <a16:creationId xmlns:a16="http://schemas.microsoft.com/office/drawing/2014/main" id="{92930132-DEEB-4955-80E8-DFCD3A1175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42585" y="3946582"/>
            <a:ext cx="1146597" cy="915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Grafik 3">
            <a:extLst>
              <a:ext uri="{FF2B5EF4-FFF2-40B4-BE49-F238E27FC236}">
                <a16:creationId xmlns:a16="http://schemas.microsoft.com/office/drawing/2014/main" id="{E8BCEE00-EE4A-4A81-B4DA-FA5A83E9C4E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90795" y="4176840"/>
            <a:ext cx="996774" cy="312739"/>
          </a:xfrm>
          <a:prstGeom prst="rect">
            <a:avLst/>
          </a:prstGeom>
        </p:spPr>
      </p:pic>
      <p:sp>
        <p:nvSpPr>
          <p:cNvPr id="33" name="Rectangle à coins arrondis 7">
            <a:extLst>
              <a:ext uri="{FF2B5EF4-FFF2-40B4-BE49-F238E27FC236}">
                <a16:creationId xmlns:a16="http://schemas.microsoft.com/office/drawing/2014/main" id="{2DAA6CE2-C161-4643-95FD-87C6900D0693}"/>
              </a:ext>
            </a:extLst>
          </p:cNvPr>
          <p:cNvSpPr/>
          <p:nvPr/>
        </p:nvSpPr>
        <p:spPr>
          <a:xfrm>
            <a:off x="415011" y="3373154"/>
            <a:ext cx="1173516" cy="1118152"/>
          </a:xfrm>
          <a:prstGeom prst="roundRect">
            <a:avLst>
              <a:gd name="adj" fmla="val 10000"/>
            </a:avLst>
          </a:prstGeom>
          <a:blipFill rotWithShape="0">
            <a:blip r:embed="rId5" cstate="print"/>
            <a:stretch>
              <a:fillRect/>
            </a:stretch>
          </a:blipFill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matte">
            <a:bevelT w="50800" h="19050" prst="relaxedInset"/>
            <a:contourClr>
              <a:schemeClr val="bg1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5">
              <a:tint val="5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4" name="Rectangle à coins arrondis 18">
            <a:extLst>
              <a:ext uri="{FF2B5EF4-FFF2-40B4-BE49-F238E27FC236}">
                <a16:creationId xmlns:a16="http://schemas.microsoft.com/office/drawing/2014/main" id="{89BA561F-09AC-4CB0-8C91-0601E8A1AEAA}"/>
              </a:ext>
            </a:extLst>
          </p:cNvPr>
          <p:cNvSpPr/>
          <p:nvPr/>
        </p:nvSpPr>
        <p:spPr>
          <a:xfrm>
            <a:off x="442800" y="4545895"/>
            <a:ext cx="1145728" cy="1032704"/>
          </a:xfrm>
          <a:prstGeom prst="roundRect">
            <a:avLst>
              <a:gd name="adj" fmla="val 10000"/>
            </a:avLst>
          </a:prstGeom>
          <a:blipFill rotWithShape="0">
            <a:blip r:embed="rId6" cstate="print"/>
            <a:stretch>
              <a:fillRect/>
            </a:stretch>
          </a:blipFill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matte">
            <a:bevelT w="50800" h="19050" prst="relaxedInset"/>
            <a:contourClr>
              <a:schemeClr val="bg1"/>
            </a:contourClr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5">
              <a:tint val="50000"/>
              <a:alpha val="90000"/>
              <a:hueOff val="6246"/>
              <a:satOff val="-1107"/>
              <a:lumOff val="10062"/>
              <a:alphaOff val="-4000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BCA47AE-4F17-40AD-80FD-E2A3743293C2}"/>
              </a:ext>
            </a:extLst>
          </p:cNvPr>
          <p:cNvSpPr txBox="1"/>
          <p:nvPr/>
        </p:nvSpPr>
        <p:spPr>
          <a:xfrm>
            <a:off x="6831467" y="5308192"/>
            <a:ext cx="2940893" cy="6461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/>
              <a:t>Attention aux objets </a:t>
            </a:r>
          </a:p>
          <a:p>
            <a:pPr algn="ctr"/>
            <a:r>
              <a:rPr lang="fr-FR" dirty="0"/>
              <a:t>ferromagnétiques personnels</a:t>
            </a:r>
          </a:p>
        </p:txBody>
      </p:sp>
      <p:pic>
        <p:nvPicPr>
          <p:cNvPr id="35" name="Objet 11">
            <a:extLst>
              <a:ext uri="{FF2B5EF4-FFF2-40B4-BE49-F238E27FC236}">
                <a16:creationId xmlns:a16="http://schemas.microsoft.com/office/drawing/2014/main" id="{D28B7F40-A519-43CE-ACAF-AC4476F763EE}"/>
              </a:ext>
            </a:extLst>
          </p:cNvPr>
          <p:cNvPicPr>
            <a:picLocks noChangeArrowheads="1"/>
          </p:cNvPicPr>
          <p:nvPr/>
        </p:nvPicPr>
        <p:blipFill rotWithShape="1">
          <a:blip r:embed="rId7" cstate="print"/>
          <a:srcRect l="20874" r="19903" b="2167"/>
          <a:stretch/>
        </p:blipFill>
        <p:spPr bwMode="auto">
          <a:xfrm>
            <a:off x="3723080" y="3494775"/>
            <a:ext cx="2549949" cy="1997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Picture 6" descr="BOtools">
            <a:extLst>
              <a:ext uri="{FF2B5EF4-FFF2-40B4-BE49-F238E27FC236}">
                <a16:creationId xmlns:a16="http://schemas.microsoft.com/office/drawing/2014/main" id="{65CE5E56-1C06-4F0E-82F1-55B6B45365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31467" y="3166797"/>
            <a:ext cx="2656136" cy="1992101"/>
          </a:xfrm>
          <a:prstGeom prst="rect">
            <a:avLst/>
          </a:prstGeom>
          <a:noFill/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0B6AA27-9E9A-43F9-A029-83E3810C694F}"/>
              </a:ext>
            </a:extLst>
          </p:cNvPr>
          <p:cNvSpPr/>
          <p:nvPr/>
        </p:nvSpPr>
        <p:spPr>
          <a:xfrm>
            <a:off x="1653824" y="5075361"/>
            <a:ext cx="1835358" cy="584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600" dirty="0">
                <a:latin typeface="Arial" charset="0"/>
              </a:rPr>
              <a:t>Pompe à insuline</a:t>
            </a:r>
          </a:p>
          <a:p>
            <a:pPr algn="ctr"/>
            <a:r>
              <a:rPr lang="fr-FR" sz="1600" dirty="0">
                <a:latin typeface="Arial" charset="0"/>
              </a:rPr>
              <a:t>Implants auditifs</a:t>
            </a:r>
            <a:endParaRPr lang="fr-FR" sz="16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1DFC9C5-0D75-4087-BF27-3B8BB4FF0DCB}"/>
              </a:ext>
            </a:extLst>
          </p:cNvPr>
          <p:cNvSpPr/>
          <p:nvPr/>
        </p:nvSpPr>
        <p:spPr>
          <a:xfrm>
            <a:off x="2478854" y="6295513"/>
            <a:ext cx="47081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solidFill>
                  <a:srgbClr val="336699"/>
                </a:solidFill>
                <a:latin typeface="Calibri" panose="020F0502020204030204" pitchFamily="34" charset="0"/>
                <a:hlinkClick r:id="rId9"/>
              </a:rPr>
              <a:t>https://www.youtube.com/watch?v=PFVX0ISuiII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69899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0429FA8-24C4-4A25-9BB8-13270F5A8E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5</a:t>
            </a:fld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DF62F37-B557-43D0-B9EF-44A358B6AC7F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466725"/>
            <a:ext cx="8782050" cy="40481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fr-FR" noProof="1">
                <a:latin typeface="Arial" panose="02080604020202020204" pitchFamily="34" charset="0"/>
                <a:cs typeface="Arial" panose="02080604020202020204" pitchFamily="34" charset="0"/>
              </a:rPr>
              <a:t>Risques associés au champ B0 : attraction</a:t>
            </a:r>
          </a:p>
        </p:txBody>
      </p:sp>
      <p:pic>
        <p:nvPicPr>
          <p:cNvPr id="15" name="Attraction1">
            <a:hlinkClick r:id="" action="ppaction://media"/>
            <a:extLst>
              <a:ext uri="{FF2B5EF4-FFF2-40B4-BE49-F238E27FC236}">
                <a16:creationId xmlns:a16="http://schemas.microsoft.com/office/drawing/2014/main" id="{F326FA5B-634C-4128-9465-7A83D6ACE08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99950" y="1398475"/>
            <a:ext cx="6957241" cy="478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451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0429FA8-24C4-4A25-9BB8-13270F5A8E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6</a:t>
            </a:fld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DF62F37-B557-43D0-B9EF-44A358B6AC7F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466725"/>
            <a:ext cx="8782050" cy="40481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fr-FR" noProof="1">
                <a:latin typeface="Arial" panose="02080604020202020204" pitchFamily="34" charset="0"/>
                <a:cs typeface="Arial" panose="02080604020202020204" pitchFamily="34" charset="0"/>
              </a:rPr>
              <a:t>Risques associés au champ B0 : attraction</a:t>
            </a:r>
          </a:p>
        </p:txBody>
      </p:sp>
      <p:pic>
        <p:nvPicPr>
          <p:cNvPr id="5" name="Attraction2">
            <a:hlinkClick r:id="" action="ppaction://media"/>
            <a:extLst>
              <a:ext uri="{FF2B5EF4-FFF2-40B4-BE49-F238E27FC236}">
                <a16:creationId xmlns:a16="http://schemas.microsoft.com/office/drawing/2014/main" id="{2FC6A99F-0086-4F46-B37E-CDBE7D8BC64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6494" y="1137202"/>
            <a:ext cx="3349969" cy="2679975"/>
          </a:xfrm>
          <a:prstGeom prst="rect">
            <a:avLst/>
          </a:prstGeom>
        </p:spPr>
      </p:pic>
      <p:pic>
        <p:nvPicPr>
          <p:cNvPr id="7" name="AttractionCentreIRM">
            <a:hlinkClick r:id="" action="ppaction://media"/>
            <a:extLst>
              <a:ext uri="{FF2B5EF4-FFF2-40B4-BE49-F238E27FC236}">
                <a16:creationId xmlns:a16="http://schemas.microsoft.com/office/drawing/2014/main" id="{5BF9B048-D9BF-48F5-814E-2A60BA4C809A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050466" y="1134282"/>
            <a:ext cx="3353620" cy="2682896"/>
          </a:xfrm>
          <a:prstGeom prst="rect">
            <a:avLst/>
          </a:prstGeom>
        </p:spPr>
      </p:pic>
      <p:sp>
        <p:nvSpPr>
          <p:cNvPr id="8" name="Text Box 6">
            <a:extLst>
              <a:ext uri="{FF2B5EF4-FFF2-40B4-BE49-F238E27FC236}">
                <a16:creationId xmlns:a16="http://schemas.microsoft.com/office/drawing/2014/main" id="{3BB104B7-2142-4295-81FC-69B939184D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0344" y="3976532"/>
            <a:ext cx="8429381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/>
            <a:r>
              <a:rPr lang="fr-FR" sz="2000" dirty="0">
                <a:solidFill>
                  <a:srgbClr val="4F81B8"/>
                </a:solidFill>
                <a:latin typeface="Arial" pitchFamily="34" charset="0"/>
              </a:rPr>
              <a:t>Attraction: </a:t>
            </a:r>
          </a:p>
          <a:p>
            <a:pPr marL="342831" indent="-342831">
              <a:buFont typeface="Arial" pitchFamily="34" charset="0"/>
              <a:buChar char="•"/>
            </a:pPr>
            <a:r>
              <a:rPr lang="fr-FR" dirty="0">
                <a:latin typeface="Arial" charset="0"/>
              </a:rPr>
              <a:t>Force maximal dans un gradient de champ magnétique (champ de fuite)</a:t>
            </a:r>
          </a:p>
          <a:p>
            <a:pPr marL="342831" indent="-342831">
              <a:buFont typeface="Arial" pitchFamily="34" charset="0"/>
              <a:buChar char="•"/>
            </a:pPr>
            <a:r>
              <a:rPr lang="fr-FR" dirty="0">
                <a:latin typeface="Arial" charset="0"/>
              </a:rPr>
              <a:t>Pas de force dans le tunnel</a:t>
            </a:r>
          </a:p>
        </p:txBody>
      </p:sp>
      <p:pic>
        <p:nvPicPr>
          <p:cNvPr id="9" name="Picture 3">
            <a:extLst>
              <a:ext uri="{FF2B5EF4-FFF2-40B4-BE49-F238E27FC236}">
                <a16:creationId xmlns:a16="http://schemas.microsoft.com/office/drawing/2014/main" id="{E6A842E8-C8BA-4D70-8CA7-319358A71B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49712" y="5282349"/>
            <a:ext cx="1671973" cy="75594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73F4CD9-D5E0-408C-96B1-30A54539897E}"/>
              </a:ext>
            </a:extLst>
          </p:cNvPr>
          <p:cNvSpPr txBox="1"/>
          <p:nvPr/>
        </p:nvSpPr>
        <p:spPr>
          <a:xfrm>
            <a:off x="4266463" y="4762597"/>
            <a:ext cx="3995753" cy="1323149"/>
          </a:xfrm>
          <a:prstGeom prst="rect">
            <a:avLst/>
          </a:prstGeom>
        </p:spPr>
        <p:txBody>
          <a:bodyPr vert="horz" wrap="square" lIns="91435" tIns="45717" rIns="91435" bIns="45717" rtlCol="0" anchor="ctr">
            <a:spAutoFit/>
          </a:bodyPr>
          <a:lstStyle/>
          <a:p>
            <a:r>
              <a:rPr lang="fr-FR" sz="1600" b="1" dirty="0">
                <a:solidFill>
                  <a:srgbClr val="4454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fr-FR" sz="1600" dirty="0">
                <a:solidFill>
                  <a:srgbClr val="4454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Force de déplacement</a:t>
            </a:r>
          </a:p>
          <a:p>
            <a:r>
              <a:rPr lang="fr-FR" sz="1600" dirty="0">
                <a:solidFill>
                  <a:srgbClr val="4454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𝜒 : Susceptibilité magnétique</a:t>
            </a:r>
          </a:p>
          <a:p>
            <a:r>
              <a:rPr lang="fr-FR" sz="1600" dirty="0">
                <a:solidFill>
                  <a:srgbClr val="4454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: Volume</a:t>
            </a:r>
          </a:p>
          <a:p>
            <a:r>
              <a:rPr lang="fr-FR" sz="1600" b="1" dirty="0">
                <a:solidFill>
                  <a:srgbClr val="4454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fr-FR" sz="1600" dirty="0">
                <a:solidFill>
                  <a:srgbClr val="4454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Champ magnétique </a:t>
            </a:r>
          </a:p>
          <a:p>
            <a:r>
              <a:rPr lang="fr-FR" sz="1600" dirty="0">
                <a:solidFill>
                  <a:srgbClr val="4454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fr-FR" sz="1600" b="1" dirty="0">
                <a:solidFill>
                  <a:srgbClr val="4454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fr-FR" sz="1600" dirty="0">
                <a:solidFill>
                  <a:srgbClr val="4454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fr-FR" sz="1600" dirty="0" err="1">
                <a:solidFill>
                  <a:srgbClr val="4454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fr-FR" sz="1600" b="1" dirty="0" err="1">
                <a:solidFill>
                  <a:srgbClr val="4454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fr-FR" sz="1600" dirty="0">
                <a:solidFill>
                  <a:srgbClr val="4454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: Gradient de champ magnétique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C861900A-8805-41C1-A19B-B715F331C3FF}"/>
              </a:ext>
            </a:extLst>
          </p:cNvPr>
          <p:cNvSpPr/>
          <p:nvPr/>
        </p:nvSpPr>
        <p:spPr>
          <a:xfrm>
            <a:off x="2828259" y="5244250"/>
            <a:ext cx="659219" cy="88311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1030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0429FA8-24C4-4A25-9BB8-13270F5A8E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7</a:t>
            </a:fld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DF62F37-B557-43D0-B9EF-44A358B6AC7F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466725"/>
            <a:ext cx="8782050" cy="40481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fr-FR" noProof="1">
                <a:latin typeface="Arial" panose="02080604020202020204" pitchFamily="34" charset="0"/>
                <a:cs typeface="Arial" panose="02080604020202020204" pitchFamily="34" charset="0"/>
              </a:rPr>
              <a:t>Risques associés au champ B0 : attraction</a:t>
            </a: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82E33971-6CAE-4D1E-B68A-760615C5FF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21764" y="4365756"/>
            <a:ext cx="1844720" cy="1618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Video_Champs_magnetique_MRI">
            <a:hlinkClick r:id="" action="ppaction://media"/>
            <a:extLst>
              <a:ext uri="{FF2B5EF4-FFF2-40B4-BE49-F238E27FC236}">
                <a16:creationId xmlns:a16="http://schemas.microsoft.com/office/drawing/2014/main" id="{8428DF16-B2B9-47CC-8E54-A38EC1F8BA0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31319" y="1409857"/>
            <a:ext cx="3030588" cy="2424470"/>
          </a:xfrm>
          <a:prstGeom prst="rect">
            <a:avLst/>
          </a:prstGeom>
        </p:spPr>
      </p:pic>
      <p:sp>
        <p:nvSpPr>
          <p:cNvPr id="14" name="Text Box 6">
            <a:extLst>
              <a:ext uri="{FF2B5EF4-FFF2-40B4-BE49-F238E27FC236}">
                <a16:creationId xmlns:a16="http://schemas.microsoft.com/office/drawing/2014/main" id="{58F362F6-25C2-4CEF-BFB7-43A87D897A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7755" y="4762601"/>
            <a:ext cx="579442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fr-FR" dirty="0">
                <a:latin typeface="Arial" charset="0"/>
              </a:rPr>
              <a:t>* Attraction des objets ferromagnétiques</a:t>
            </a:r>
          </a:p>
          <a:p>
            <a:r>
              <a:rPr lang="fr-FR" dirty="0">
                <a:latin typeface="Arial" charset="0"/>
              </a:rPr>
              <a:t>* Vérification du caractère ferromagnétique d’un objet : avec un petit aimant hors IRM</a:t>
            </a:r>
          </a:p>
        </p:txBody>
      </p:sp>
      <p:pic>
        <p:nvPicPr>
          <p:cNvPr id="15" name="Image 14" descr="mri_accident_india.jpg">
            <a:extLst>
              <a:ext uri="{FF2B5EF4-FFF2-40B4-BE49-F238E27FC236}">
                <a16:creationId xmlns:a16="http://schemas.microsoft.com/office/drawing/2014/main" id="{187A2666-07FE-4044-B588-8C1E44A44908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006184" y="1418538"/>
            <a:ext cx="2968741" cy="2424470"/>
          </a:xfrm>
          <a:prstGeom prst="rect">
            <a:avLst/>
          </a:prstGeom>
        </p:spPr>
      </p:pic>
      <p:sp>
        <p:nvSpPr>
          <p:cNvPr id="16" name="Text Box 7">
            <a:extLst>
              <a:ext uri="{FF2B5EF4-FFF2-40B4-BE49-F238E27FC236}">
                <a16:creationId xmlns:a16="http://schemas.microsoft.com/office/drawing/2014/main" id="{6DE2E31E-77E5-4BC0-A5F9-8619E349F4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8565" y="3855593"/>
            <a:ext cx="1623977" cy="307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/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Accident en Inde</a:t>
            </a:r>
          </a:p>
        </p:txBody>
      </p:sp>
      <p:pic>
        <p:nvPicPr>
          <p:cNvPr id="17" name="Picture 2" descr="D:\ppt\ECG\working\Feuerwehrmann_im _mr2.jpg">
            <a:extLst>
              <a:ext uri="{FF2B5EF4-FFF2-40B4-BE49-F238E27FC236}">
                <a16:creationId xmlns:a16="http://schemas.microsoft.com/office/drawing/2014/main" id="{E6037D21-3D7B-40AD-AE0E-3A2D2C2BB4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/>
          <a:srcRect l="2363" t="4811" r="68500" b="6972"/>
          <a:stretch/>
        </p:blipFill>
        <p:spPr bwMode="auto">
          <a:xfrm>
            <a:off x="7451806" y="1399619"/>
            <a:ext cx="1639032" cy="2436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 Box 7">
            <a:extLst>
              <a:ext uri="{FF2B5EF4-FFF2-40B4-BE49-F238E27FC236}">
                <a16:creationId xmlns:a16="http://schemas.microsoft.com/office/drawing/2014/main" id="{F6B34710-8C7A-4AA8-AA69-A6462FE77C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77031" y="3834327"/>
            <a:ext cx="2447705" cy="307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/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Accident en Allemagne 2001</a:t>
            </a:r>
          </a:p>
        </p:txBody>
      </p:sp>
      <p:sp>
        <p:nvSpPr>
          <p:cNvPr id="19" name="Text Box 7">
            <a:extLst>
              <a:ext uri="{FF2B5EF4-FFF2-40B4-BE49-F238E27FC236}">
                <a16:creationId xmlns:a16="http://schemas.microsoft.com/office/drawing/2014/main" id="{E3E9AB4A-B82F-4F6E-BBBC-1F94CBD09C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6557" y="3875985"/>
            <a:ext cx="272538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/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Démo avec un pamplemousse</a:t>
            </a:r>
          </a:p>
        </p:txBody>
      </p:sp>
    </p:spTree>
    <p:extLst>
      <p:ext uri="{BB962C8B-B14F-4D97-AF65-F5344CB8AC3E}">
        <p14:creationId xmlns:p14="http://schemas.microsoft.com/office/powerpoint/2010/main" val="1146190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0429FA8-24C4-4A25-9BB8-13270F5A8E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8</a:t>
            </a:fld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DF62F37-B557-43D0-B9EF-44A358B6AC7F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466725"/>
            <a:ext cx="8782050" cy="40481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fr-FR" noProof="1">
                <a:latin typeface="Arial" panose="02080604020202020204" pitchFamily="34" charset="0"/>
                <a:cs typeface="Arial" panose="02080604020202020204" pitchFamily="34" charset="0"/>
              </a:rPr>
              <a:t>Risques associés à l’impulsion RF (B1) : échauffement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3">
                <a:extLst>
                  <a:ext uri="{FF2B5EF4-FFF2-40B4-BE49-F238E27FC236}">
                    <a16:creationId xmlns:a16="http://schemas.microsoft.com/office/drawing/2014/main" id="{F1F7AB38-775E-48BD-B6FE-3B909B357D5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1599" y="1252881"/>
                <a:ext cx="9088828" cy="51383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anchor="ctr">
                <a:spAutoFit/>
              </a:bodyPr>
              <a:lstStyle/>
              <a:p>
                <a:r>
                  <a:rPr lang="fr-FR" altLang="en-US" b="1" dirty="0">
                    <a:latin typeface="Arial" panose="020B0604020202020204" pitchFamily="34" charset="0"/>
                  </a:rPr>
                  <a:t>Echauffement des tissus, contrôlé par le DAS (Débit d’absorption spécifique) :</a:t>
                </a:r>
              </a:p>
              <a:p>
                <a:pPr marL="800100" lvl="1" indent="-342900" algn="just" fontAlgn="base">
                  <a:spcBef>
                    <a:spcPct val="20000"/>
                  </a:spcBef>
                  <a:spcAft>
                    <a:spcPct val="0"/>
                  </a:spcAft>
                  <a:buClr>
                    <a:srgbClr val="00A7F2"/>
                  </a:buClr>
                  <a:buFont typeface="Arial" panose="020B0604020202020204" pitchFamily="34" charset="0"/>
                  <a:buChar char="•"/>
                  <a:defRPr/>
                </a:pPr>
                <a:r>
                  <a:rPr lang="fr-FR" dirty="0"/>
                  <a:t>DAS = Débit d’absorption spécifique (ou SAR, en anglais) = Puissance absorbée par les tissus par unité de masse.</a:t>
                </a:r>
              </a:p>
              <a:p>
                <a:pPr marL="800100" lvl="1" indent="-342900" algn="just" fontAlgn="base">
                  <a:spcBef>
                    <a:spcPct val="20000"/>
                  </a:spcBef>
                  <a:spcAft>
                    <a:spcPct val="0"/>
                  </a:spcAft>
                  <a:buClr>
                    <a:srgbClr val="00A7F2"/>
                  </a:buClr>
                  <a:buFont typeface="Arial" panose="020B0604020202020204" pitchFamily="34" charset="0"/>
                  <a:buChar char="•"/>
                  <a:defRPr/>
                </a:pPr>
                <a:r>
                  <a:rPr lang="fr-FR" dirty="0"/>
                  <a:t>Unité : W/kg</a:t>
                </a:r>
              </a:p>
              <a:p>
                <a:pPr marL="800100" lvl="1" indent="-342900" algn="just" fontAlgn="base">
                  <a:spcBef>
                    <a:spcPct val="20000"/>
                  </a:spcBef>
                  <a:spcAft>
                    <a:spcPct val="0"/>
                  </a:spcAft>
                  <a:buClr>
                    <a:srgbClr val="00A7F2"/>
                  </a:buClr>
                  <a:buFont typeface="Arial" panose="020B0604020202020204" pitchFamily="34" charset="0"/>
                  <a:buChar char="•"/>
                  <a:defRPr/>
                </a:pPr>
                <a:r>
                  <a:rPr lang="fr-FR" dirty="0"/>
                  <a:t>Généralement admis : L’exposition corps entier durant 30 min d’un champ EM produisant un DAS de 4 W/kg entraîne une élévation de température de 1°C</a:t>
                </a:r>
              </a:p>
              <a:p>
                <a:pPr marL="800100" lvl="1" indent="-342900" algn="just" fontAlgn="base">
                  <a:spcBef>
                    <a:spcPct val="20000"/>
                  </a:spcBef>
                  <a:spcAft>
                    <a:spcPct val="0"/>
                  </a:spcAft>
                  <a:buClr>
                    <a:srgbClr val="00A7F2"/>
                  </a:buClr>
                  <a:buFont typeface="Arial" panose="020B0604020202020204" pitchFamily="34" charset="0"/>
                  <a:buChar char="•"/>
                  <a:defRPr/>
                </a:pPr>
                <a:r>
                  <a:rPr lang="fr-FR" dirty="0"/>
                  <a:t>3 types de DAS, normes européennes, dans la téléphonie et appareils connectés :</a:t>
                </a:r>
              </a:p>
              <a:p>
                <a:pPr marL="1257300" lvl="2" indent="-342900" algn="just" fontAlgn="base">
                  <a:spcBef>
                    <a:spcPct val="20000"/>
                  </a:spcBef>
                  <a:spcAft>
                    <a:spcPct val="0"/>
                  </a:spcAft>
                  <a:buClr>
                    <a:srgbClr val="00A7F2"/>
                  </a:buClr>
                  <a:buFont typeface="Arial" panose="020B0604020202020204" pitchFamily="34" charset="0"/>
                  <a:buChar char="•"/>
                  <a:defRPr/>
                </a:pPr>
                <a:r>
                  <a:rPr lang="fr-FR" dirty="0"/>
                  <a:t>« DAS tête » (téléphone mis contre l’oreille) = max 2 W/kg</a:t>
                </a:r>
              </a:p>
              <a:p>
                <a:pPr marL="1257300" lvl="2" indent="-342900" algn="just" fontAlgn="base">
                  <a:spcBef>
                    <a:spcPct val="20000"/>
                  </a:spcBef>
                  <a:spcAft>
                    <a:spcPct val="0"/>
                  </a:spcAft>
                  <a:buClr>
                    <a:srgbClr val="00A7F2"/>
                  </a:buClr>
                  <a:buFont typeface="Arial" panose="020B0604020202020204" pitchFamily="34" charset="0"/>
                  <a:buChar char="•"/>
                  <a:defRPr/>
                </a:pPr>
                <a:r>
                  <a:rPr lang="fr-FR" dirty="0"/>
                  <a:t>« DAS tronc » (sac ou poche) = max 2 W/kg</a:t>
                </a:r>
              </a:p>
              <a:p>
                <a:pPr marL="1257300" lvl="2" indent="-342900" algn="just" fontAlgn="base">
                  <a:spcBef>
                    <a:spcPct val="20000"/>
                  </a:spcBef>
                  <a:spcAft>
                    <a:spcPct val="0"/>
                  </a:spcAft>
                  <a:buClr>
                    <a:srgbClr val="00A7F2"/>
                  </a:buClr>
                  <a:buFont typeface="Arial" panose="020B0604020202020204" pitchFamily="34" charset="0"/>
                  <a:buChar char="•"/>
                  <a:defRPr/>
                </a:pPr>
                <a:r>
                  <a:rPr lang="fr-FR" dirty="0"/>
                  <a:t>« DAS membres » (main, usage contre un membre) = max 4 W/kg</a:t>
                </a:r>
              </a:p>
              <a:p>
                <a:pPr marL="1257300" lvl="2" indent="-342900" algn="just" fontAlgn="base">
                  <a:spcBef>
                    <a:spcPct val="20000"/>
                  </a:spcBef>
                  <a:spcAft>
                    <a:spcPct val="0"/>
                  </a:spcAft>
                  <a:buClr>
                    <a:srgbClr val="00A7F2"/>
                  </a:buClr>
                  <a:buFont typeface="Arial" panose="020B0604020202020204" pitchFamily="34" charset="0"/>
                  <a:buChar char="•"/>
                  <a:defRPr/>
                </a:pPr>
                <a:r>
                  <a:rPr lang="fr-FR" dirty="0"/>
                  <a:t>« DAS moyen corps entier » = max 0.08 W/kg</a:t>
                </a:r>
              </a:p>
              <a:p>
                <a:pPr marL="800100" lvl="1" indent="-342900" algn="just" fontAlgn="base">
                  <a:spcBef>
                    <a:spcPct val="20000"/>
                  </a:spcBef>
                  <a:spcAft>
                    <a:spcPct val="0"/>
                  </a:spcAft>
                  <a:buClr>
                    <a:srgbClr val="00A7F2"/>
                  </a:buClr>
                  <a:buFont typeface="Arial" panose="020B0604020202020204" pitchFamily="34" charset="0"/>
                  <a:buChar char="•"/>
                  <a:defRPr/>
                </a:pPr>
                <a:r>
                  <a:rPr lang="fr-FR" dirty="0"/>
                  <a:t>Mesure du DAS : </a:t>
                </a:r>
                <a14:m>
                  <m:oMath xmlns:m="http://schemas.openxmlformats.org/officeDocument/2006/math">
                    <m:r>
                      <a:rPr lang="fr-FR" i="1">
                        <a:latin typeface="Cambria Math" panose="02040503050406030204" pitchFamily="18" charset="0"/>
                      </a:rPr>
                      <m:t>𝐷𝐴𝑆</m:t>
                    </m:r>
                    <m:r>
                      <a:rPr lang="fr-FR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i="1">
                            <a:latin typeface="Cambria Math" panose="02040503050406030204" pitchFamily="18" charset="0"/>
                          </a:rPr>
                          <m:t>𝜎</m:t>
                        </m:r>
                        <m:sSup>
                          <m:sSupPr>
                            <m:ctrlPr>
                              <a:rPr lang="fr-FR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p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fr-FR" i="1">
                            <a:latin typeface="Cambria Math" panose="02040503050406030204" pitchFamily="18" charset="0"/>
                          </a:rPr>
                          <m:t>𝜌</m:t>
                        </m:r>
                      </m:den>
                    </m:f>
                  </m:oMath>
                </a14:m>
                <a:endParaRPr lang="fr-FR" dirty="0"/>
              </a:p>
              <a:p>
                <a:pPr marL="1257300" lvl="2" indent="-342900" algn="just" fontAlgn="base">
                  <a:spcBef>
                    <a:spcPct val="20000"/>
                  </a:spcBef>
                  <a:spcAft>
                    <a:spcPct val="0"/>
                  </a:spcAft>
                  <a:buClr>
                    <a:srgbClr val="00A7F2"/>
                  </a:buClr>
                  <a:buFont typeface="Arial" panose="020B0604020202020204" pitchFamily="34" charset="0"/>
                  <a:buChar char="•"/>
                  <a:defRPr/>
                </a:pPr>
                <a:r>
                  <a:rPr lang="fr-FR" dirty="0"/>
                  <a:t>Avec </a:t>
                </a:r>
                <a14:m>
                  <m:oMath xmlns:m="http://schemas.openxmlformats.org/officeDocument/2006/math">
                    <m:r>
                      <a:rPr lang="fr-FR" i="1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fr-FR" dirty="0"/>
                  <a:t> : conductivité électrique du tissu (biologique), en S/m</a:t>
                </a:r>
              </a:p>
              <a:p>
                <a:pPr marL="1257300" lvl="2" indent="-342900" algn="just" fontAlgn="base">
                  <a:spcBef>
                    <a:spcPct val="20000"/>
                  </a:spcBef>
                  <a:spcAft>
                    <a:spcPct val="0"/>
                  </a:spcAft>
                  <a:buClr>
                    <a:srgbClr val="00A7F2"/>
                  </a:buClr>
                  <a:buFont typeface="Arial" panose="020B0604020202020204" pitchFamily="34" charset="0"/>
                  <a:buChar char="•"/>
                  <a:defRPr/>
                </a:pPr>
                <a:r>
                  <a:rPr lang="fr-FR" dirty="0"/>
                  <a:t>E : champ électrique induit pour le champs EM, en V/m</a:t>
                </a:r>
              </a:p>
              <a:p>
                <a:pPr marL="1257300" lvl="2" indent="-342900" algn="just" fontAlgn="base">
                  <a:spcBef>
                    <a:spcPct val="20000"/>
                  </a:spcBef>
                  <a:spcAft>
                    <a:spcPct val="0"/>
                  </a:spcAft>
                  <a:buClr>
                    <a:srgbClr val="00A7F2"/>
                  </a:buClr>
                  <a:buFont typeface="Arial" panose="020B0604020202020204" pitchFamily="34" charset="0"/>
                  <a:buChar char="•"/>
                  <a:defRPr/>
                </a:pPr>
                <a14:m>
                  <m:oMath xmlns:m="http://schemas.openxmlformats.org/officeDocument/2006/math">
                    <m:r>
                      <a:rPr lang="fr-FR" i="1">
                        <a:latin typeface="Cambria Math" panose="02040503050406030204" pitchFamily="18" charset="0"/>
                      </a:rPr>
                      <m:t>𝜌</m:t>
                    </m:r>
                  </m:oMath>
                </a14:m>
                <a:r>
                  <a:rPr lang="fr-FR" dirty="0"/>
                  <a:t> : masse volumique du tissu, en kg/m</a:t>
                </a:r>
                <a:r>
                  <a:rPr lang="fr-FR" baseline="30000" dirty="0"/>
                  <a:t>3</a:t>
                </a:r>
                <a:endParaRPr lang="fr-FR" altLang="en-US" dirty="0"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Rectangle 3">
                <a:extLst>
                  <a:ext uri="{FF2B5EF4-FFF2-40B4-BE49-F238E27FC236}">
                    <a16:creationId xmlns:a16="http://schemas.microsoft.com/office/drawing/2014/main" id="{F1F7AB38-775E-48BD-B6FE-3B909B357D5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31599" y="1252881"/>
                <a:ext cx="9088828" cy="5138394"/>
              </a:xfrm>
              <a:prstGeom prst="rect">
                <a:avLst/>
              </a:prstGeom>
              <a:blipFill>
                <a:blip r:embed="rId2"/>
                <a:stretch>
                  <a:fillRect l="-537" t="-238" r="-604" b="-1544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190463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0429FA8-24C4-4A25-9BB8-13270F5A8E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57A44-4D2E-3546-8A94-A147F5BFDC69}" type="slidenum">
              <a:rPr lang="fr-FR" smtClean="0"/>
              <a:t>9</a:t>
            </a:fld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DF62F37-B557-43D0-B9EF-44A358B6AC7F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466725"/>
            <a:ext cx="8782050" cy="40481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fr-FR" noProof="1">
                <a:latin typeface="Arial" panose="02080604020202020204" pitchFamily="34" charset="0"/>
                <a:cs typeface="Arial" panose="02080604020202020204" pitchFamily="34" charset="0"/>
              </a:rPr>
              <a:t>Risques associés à l’impulsion RF (B1) : échauffement</a:t>
            </a:r>
          </a:p>
        </p:txBody>
      </p:sp>
      <p:sp>
        <p:nvSpPr>
          <p:cNvPr id="5" name="Text Box 47">
            <a:extLst>
              <a:ext uri="{FF2B5EF4-FFF2-40B4-BE49-F238E27FC236}">
                <a16:creationId xmlns:a16="http://schemas.microsoft.com/office/drawing/2014/main" id="{2E72B078-40AF-442E-919B-E4425AA955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344" y="1091619"/>
            <a:ext cx="9192311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4F81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Elévation de température :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dépend du conducteur &amp; champ électrique MAIS également de la perfusion des tissus, du refroidissement du patient, de la température initiale….</a:t>
            </a:r>
          </a:p>
          <a:p>
            <a:endParaRPr lang="fr-FR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01B6CEFF-2AD4-4D55-978D-E6E88CCB13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0532" y="4249856"/>
            <a:ext cx="2807662" cy="13133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2CD3BC5E-704D-4E63-97F3-6892C53985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46158" y="5746238"/>
            <a:ext cx="1238588" cy="9733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C4D3F42-08B9-4ABF-A681-D4EBAF4CB85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1" t="7105" b="33403"/>
          <a:stretch/>
        </p:blipFill>
        <p:spPr>
          <a:xfrm>
            <a:off x="5532036" y="2529718"/>
            <a:ext cx="3959523" cy="344027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4C64303-3E4B-4E9E-B6CF-2DF0281331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0532" y="1967511"/>
            <a:ext cx="2253039" cy="210523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B86F5113-35F3-46EF-905A-8AC8A29825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13571" y="1886672"/>
            <a:ext cx="2665991" cy="2266912"/>
          </a:xfrm>
          <a:prstGeom prst="rect">
            <a:avLst/>
          </a:prstGeom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7510A1D7-A771-43CD-88E1-F5C662BE795C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05926" y="5563186"/>
            <a:ext cx="1404930" cy="11687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3">
            <a:extLst>
              <a:ext uri="{FF2B5EF4-FFF2-40B4-BE49-F238E27FC236}">
                <a16:creationId xmlns:a16="http://schemas.microsoft.com/office/drawing/2014/main" id="{32861532-AF9D-4703-A874-4EAF47DB7577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10646" y="5029908"/>
            <a:ext cx="1411913" cy="5332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9498366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TM01859868[[fn=Thermique]]</Template>
  <TotalTime>110503</TotalTime>
  <Words>640</Words>
  <Application>Microsoft Office PowerPoint</Application>
  <PresentationFormat>Format A4 (210 x 297 mm)</PresentationFormat>
  <Paragraphs>106</Paragraphs>
  <Slides>12</Slides>
  <Notes>2</Notes>
  <HiddenSlides>0</HiddenSlides>
  <MMClips>4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Cambria Math</vt:lpstr>
      <vt:lpstr>Symbol</vt:lpstr>
      <vt:lpstr>Times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Magalie</dc:creator>
  <cp:lastModifiedBy>Pauline LEFEBVRE</cp:lastModifiedBy>
  <cp:revision>3635</cp:revision>
  <dcterms:created xsi:type="dcterms:W3CDTF">2016-04-11T08:38:53Z</dcterms:created>
  <dcterms:modified xsi:type="dcterms:W3CDTF">2026-02-19T07:53:54Z</dcterms:modified>
</cp:coreProperties>
</file>