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80" r:id="rId2"/>
    <p:sldId id="257" r:id="rId3"/>
    <p:sldId id="268" r:id="rId4"/>
    <p:sldId id="272" r:id="rId5"/>
    <p:sldId id="265" r:id="rId6"/>
    <p:sldId id="270" r:id="rId7"/>
    <p:sldId id="273" r:id="rId8"/>
    <p:sldId id="275" r:id="rId9"/>
    <p:sldId id="276" r:id="rId10"/>
    <p:sldId id="263" r:id="rId11"/>
    <p:sldId id="262" r:id="rId12"/>
    <p:sldId id="277" r:id="rId13"/>
    <p:sldId id="261" r:id="rId14"/>
    <p:sldId id="278" r:id="rId15"/>
    <p:sldId id="279" r:id="rId16"/>
    <p:sldId id="259" r:id="rId17"/>
    <p:sldId id="266" r:id="rId18"/>
    <p:sldId id="267" r:id="rId19"/>
    <p:sldId id="258" r:id="rId2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22" autoAdjust="0"/>
    <p:restoredTop sz="94660"/>
  </p:normalViewPr>
  <p:slideViewPr>
    <p:cSldViewPr snapToGrid="0">
      <p:cViewPr>
        <p:scale>
          <a:sx n="66" d="100"/>
          <a:sy n="66" d="100"/>
        </p:scale>
        <p:origin x="2628" y="8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154805-735B-4C98-AA18-4B3A1E172DFC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72545-59E6-4DF7-9F38-C102F2D0CE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6846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72545-59E6-4DF7-9F38-C102F2D0CEF3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6437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72545-59E6-4DF7-9F38-C102F2D0CEF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7161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658848-5166-927B-0A7D-BDB9AF09A6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029D3AB-BBC2-0A28-771C-6F31917630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DE8EAA9-4749-8AB2-683C-C864D0157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12A57-FD28-4E5A-A196-107706D48F02}" type="datetime1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502F0F-2583-B2E1-C8AB-317E1C408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B837B4-C0A8-8076-7A41-118674E1E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9344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11D12A-3FFB-42E6-4D55-F1879419A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6375F11-10C3-BD3B-C591-AA21F7DBEA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68A088F-BD62-C351-C070-5574B65C0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6F5F0-596F-4B78-B8E8-5DEA01235292}" type="datetime1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A27896-496B-B138-D898-39A00EF60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74670B7-C8AF-B16B-0390-0B3B0A211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7337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CC92C80-3A9B-0D19-7A7D-86AFD726A8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14A39F4-346B-E82C-3443-3B2EAB825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053815-649C-6DA8-4C53-08C545ABD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9C19A-B745-4FA7-BB85-CAD8E3A33C0E}" type="datetime1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D13167-B247-8E37-1F9E-AEFCC04ED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BD77F4B-F6BC-1C9D-4F76-793BE7854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7646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42FC9-A605-C5D5-5CE1-51904E740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13A22A-CC5E-2A64-6E47-8292628CCD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524E08-335B-6B9A-81E2-CF4DCCA7C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03BC-9894-4085-BF8A-C529D6B4DE8C}" type="datetime1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120295-F657-7C11-7D74-6B8309D39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94F549-B63B-10EE-8FEE-B6D693EC4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6411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FC3D3B-08F6-9E20-AA65-26281E0AC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C76806-F96A-9CBE-CDE9-EE11365E7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D20EF28-3794-95BE-05A0-E7E3F8A48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78245-8DF1-4559-8EA1-E2FBF674749C}" type="datetime1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84A05DD-9879-E903-CDEB-7A5EECA40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F77CDC9-6B15-B788-B17E-5FF5311D6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7685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F6CEBE-293D-39E3-7DC3-7A442B34C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3B6E02-7D63-2A0B-E2BF-F656761923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DED626-6AAA-9181-8B36-38CFB0378F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9B3E99D-C73B-53DA-29A5-D87B19EB4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FE0A9-0D39-49AF-99DF-168BED259E39}" type="datetime1">
              <a:rPr lang="fr-FR" smtClean="0"/>
              <a:t>27/03/2026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9098C67-98B5-5A55-00CA-BD1B59445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808D34C-ED99-CBD5-C0E1-3AD1A2CF0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0003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BCCB54-F72E-C33B-DE1C-8A924D68E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9CAE200-992D-5A4E-4AB5-50A0680445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C3BEB86-DD3F-2971-869F-90B69A7223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E6D1DC5-64BB-4AF7-8D87-B44A515B12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6F5F665-AA5B-33E2-8C3F-86C7750B81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EC6FF04-86B4-6463-580E-B613CE0F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DA75-413D-414D-B247-1602B0692E5F}" type="datetime1">
              <a:rPr lang="fr-FR" smtClean="0"/>
              <a:t>27/03/2026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260CB78-CD52-E0B2-8503-19571CFAC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B28839A-346C-0B64-50EE-3B9B76E5F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1324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6C0D61-75A8-C2D4-B198-1C04BF104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52C9AD4-954E-E273-595B-61795F55A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75EAF-7A08-41B5-90FB-3519A5B45C1E}" type="datetime1">
              <a:rPr lang="fr-FR" smtClean="0"/>
              <a:t>27/03/2026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E51BC21-1B03-FEAF-D220-3BC36D6C5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7424B14-EDEF-3580-F46B-2B1C77CE6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370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807FACE-8085-A2EF-985F-0FE2C4EEF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E6F45-D254-4BE9-916F-DFA5D1719E02}" type="datetime1">
              <a:rPr lang="fr-FR" smtClean="0"/>
              <a:t>27/03/2026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C1B8752-F5F3-C5F4-D45D-4B3BE178E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D9A6F7F-6E46-9B97-1C21-50EF16A0C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7965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BC2A86-3AF4-B93C-9106-880031501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7B53C4D-4D70-4E34-7B29-FCB91A887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DA29E17-107E-3B82-D82B-F6821FB728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42EADC3-9A61-0607-14AB-95D098D03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F3BE-D11B-4127-B45D-BF5604FFE3A9}" type="datetime1">
              <a:rPr lang="fr-FR" smtClean="0"/>
              <a:t>27/03/2026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57D9480-13FF-5669-D0EE-40E5BB0F2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6ED8600-EE73-A806-F16F-E1BC12F27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0419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21777C-36BA-700B-D11B-D8275D304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2BB515F-1B9D-D4C8-CB73-99EA28AEF3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BAF92CB-7AFE-91D4-B379-CAAE2F80CE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7957FC-0BD9-943E-4881-10FBEE42F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9AB44-6429-44F4-9A7B-FD558A4D69E9}" type="datetime1">
              <a:rPr lang="fr-FR" smtClean="0"/>
              <a:t>27/03/2026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7294238-82BD-7B4B-D71A-9F793664E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9A9368B-6E70-6C54-95A1-8507AE88D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2500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B29BBB7-8609-4253-0723-CD227F08E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29227FE-9C9C-8258-71E5-FF053810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C6DC1E-7427-65B1-5A86-B691451BB0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6C7526-9862-4F5C-8F98-21CCA3BAD707}" type="datetime1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994812-7C76-9563-3DC1-A975365419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1190E6A-B4D5-0D81-9B5C-4B740143B8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A40C04-EFFB-4D66-B13C-98BE0F740D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023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AA74B-72DF-9C7F-B375-310C53C3E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B2694EF-6ECF-FFCD-BD38-B104FF462C0C}"/>
              </a:ext>
            </a:extLst>
          </p:cNvPr>
          <p:cNvSpPr txBox="1"/>
          <p:nvPr/>
        </p:nvSpPr>
        <p:spPr>
          <a:xfrm>
            <a:off x="579214" y="237392"/>
            <a:ext cx="11179342" cy="60659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fr-FR"/>
          </a:p>
        </p:txBody>
      </p:sp>
      <p:pic>
        <p:nvPicPr>
          <p:cNvPr id="6" name="Image 5" descr="Fonds MD-ENSEM - Fondation ID+ Lorraine">
            <a:extLst>
              <a:ext uri="{FF2B5EF4-FFF2-40B4-BE49-F238E27FC236}">
                <a16:creationId xmlns:a16="http://schemas.microsoft.com/office/drawing/2014/main" id="{709F5621-3AF5-A3C0-9B9E-5EF60745BA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518"/>
          <a:stretch>
            <a:fillRect/>
          </a:stretch>
        </p:blipFill>
        <p:spPr>
          <a:xfrm>
            <a:off x="91539" y="59157"/>
            <a:ext cx="1472218" cy="70337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C012043C-56BC-C9CE-2716-45B5C424B957}"/>
              </a:ext>
            </a:extLst>
          </p:cNvPr>
          <p:cNvSpPr txBox="1"/>
          <p:nvPr/>
        </p:nvSpPr>
        <p:spPr>
          <a:xfrm>
            <a:off x="4437134" y="6515891"/>
            <a:ext cx="385407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dirty="0">
                <a:ea typeface="Calibri"/>
                <a:cs typeface="Calibri"/>
              </a:rPr>
              <a:t>Année académique 2025- 2026 </a:t>
            </a:r>
            <a:endParaRPr lang="fr-FR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B4ED602-4D56-4A23-AE5F-36BEAFE5856C}"/>
              </a:ext>
            </a:extLst>
          </p:cNvPr>
          <p:cNvSpPr txBox="1"/>
          <p:nvPr/>
        </p:nvSpPr>
        <p:spPr>
          <a:xfrm>
            <a:off x="3100833" y="509717"/>
            <a:ext cx="613610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dirty="0">
                <a:ea typeface="Calibri"/>
                <a:cs typeface="Calibri"/>
              </a:rPr>
              <a:t>Master 1 Ingénierie Biomédicale </a:t>
            </a:r>
            <a:endParaRPr lang="fr-FR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859A67B-0CF6-DDD6-8370-03A71D6231DA}"/>
              </a:ext>
            </a:extLst>
          </p:cNvPr>
          <p:cNvSpPr txBox="1"/>
          <p:nvPr/>
        </p:nvSpPr>
        <p:spPr>
          <a:xfrm>
            <a:off x="100431" y="5580867"/>
            <a:ext cx="297441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 u="sng" dirty="0">
                <a:ea typeface="Calibri"/>
                <a:cs typeface="Calibri"/>
              </a:rPr>
              <a:t>Présenté par: </a:t>
            </a:r>
          </a:p>
          <a:p>
            <a:pPr marL="285750" indent="-285750">
              <a:buFont typeface="Arial"/>
              <a:buChar char="•"/>
            </a:pPr>
            <a:r>
              <a:rPr lang="fr-FR" dirty="0">
                <a:ea typeface="Calibri"/>
                <a:cs typeface="Calibri"/>
              </a:rPr>
              <a:t>OURO- B. Imane </a:t>
            </a:r>
          </a:p>
          <a:p>
            <a:pPr marL="285750" indent="-285750">
              <a:buFont typeface="Arial"/>
              <a:buChar char="•"/>
            </a:pPr>
            <a:r>
              <a:rPr lang="fr-FR" dirty="0">
                <a:ea typeface="Calibri"/>
                <a:cs typeface="Calibri"/>
              </a:rPr>
              <a:t>ZAKI Sana </a:t>
            </a:r>
          </a:p>
          <a:p>
            <a:pPr marL="285750" indent="-285750">
              <a:buFont typeface="Arial"/>
              <a:buChar char="•"/>
            </a:pPr>
            <a:r>
              <a:rPr lang="fr-FR" dirty="0">
                <a:ea typeface="Calibri"/>
                <a:cs typeface="Calibri"/>
              </a:rPr>
              <a:t>GNANGA  Sylvère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E91788-A299-7C53-EF0E-9860484BC9A1}"/>
              </a:ext>
            </a:extLst>
          </p:cNvPr>
          <p:cNvSpPr txBox="1"/>
          <p:nvPr/>
        </p:nvSpPr>
        <p:spPr>
          <a:xfrm>
            <a:off x="2961844" y="1028415"/>
            <a:ext cx="68046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chemeClr val="accent1">
                    <a:lumMod val="50000"/>
                  </a:schemeClr>
                </a:solidFill>
              </a:rPr>
              <a:t>Pondérations T1 et T2 en IRM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FC5E484-5BB2-BC65-692E-C00978F6B455}"/>
              </a:ext>
            </a:extLst>
          </p:cNvPr>
          <p:cNvSpPr txBox="1"/>
          <p:nvPr/>
        </p:nvSpPr>
        <p:spPr>
          <a:xfrm>
            <a:off x="3100833" y="237392"/>
            <a:ext cx="613610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 dirty="0">
                <a:cs typeface="Calibri"/>
              </a:rPr>
              <a:t>UE 832 Imagerie Médicale</a:t>
            </a:r>
            <a:endParaRPr lang="fr-FR" b="1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A30FBF41-3EA8-0A83-4564-A278BCB1A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849" y="2538532"/>
            <a:ext cx="6872642" cy="3642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B582F54-A962-FF76-20DF-5D2EF34F1C00}"/>
              </a:ext>
            </a:extLst>
          </p:cNvPr>
          <p:cNvSpPr txBox="1"/>
          <p:nvPr/>
        </p:nvSpPr>
        <p:spPr>
          <a:xfrm>
            <a:off x="2421435" y="1605911"/>
            <a:ext cx="7885471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dirty="0"/>
              <a:t> </a:t>
            </a:r>
            <a:r>
              <a:rPr lang="fr-FR" sz="2000" b="1" dirty="0"/>
              <a:t>Concepts, mécanismes et applications cliniques</a:t>
            </a:r>
            <a:br>
              <a:rPr lang="fr-FR" sz="1400" dirty="0"/>
            </a:br>
            <a:endParaRPr lang="fr-FR" sz="14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BDC1FC7-8C8C-2BE3-5F97-2993202D3413}"/>
              </a:ext>
            </a:extLst>
          </p:cNvPr>
          <p:cNvSpPr txBox="1"/>
          <p:nvPr/>
        </p:nvSpPr>
        <p:spPr>
          <a:xfrm>
            <a:off x="10125580" y="5580867"/>
            <a:ext cx="297441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b="1" u="sng" dirty="0">
                <a:ea typeface="Calibri"/>
                <a:cs typeface="Calibri"/>
              </a:rPr>
              <a:t>Encadré par: </a:t>
            </a:r>
          </a:p>
          <a:p>
            <a:r>
              <a:rPr lang="fr-FR" dirty="0">
                <a:cs typeface="Calibri"/>
              </a:rPr>
              <a:t>LEFEBVRE Pauline</a:t>
            </a:r>
          </a:p>
        </p:txBody>
      </p:sp>
      <p:pic>
        <p:nvPicPr>
          <p:cNvPr id="11" name="Image 10" descr="Fonds MD-ENSEM - Fondation ID+ Lorraine">
            <a:extLst>
              <a:ext uri="{FF2B5EF4-FFF2-40B4-BE49-F238E27FC236}">
                <a16:creationId xmlns:a16="http://schemas.microsoft.com/office/drawing/2014/main" id="{C5F38A5A-7E83-0050-89E0-3710E26BD8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657" t="1" b="3487"/>
          <a:stretch>
            <a:fillRect/>
          </a:stretch>
        </p:blipFill>
        <p:spPr>
          <a:xfrm>
            <a:off x="10263580" y="-62738"/>
            <a:ext cx="1836881" cy="66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076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8F35F3D9-44E6-7519-3B08-3799642EB231}"/>
              </a:ext>
            </a:extLst>
          </p:cNvPr>
          <p:cNvSpPr txBox="1"/>
          <p:nvPr/>
        </p:nvSpPr>
        <p:spPr>
          <a:xfrm>
            <a:off x="973393" y="1584799"/>
            <a:ext cx="1024521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dirty="0"/>
              <a:t>Le </a:t>
            </a:r>
            <a:r>
              <a:rPr lang="fr-FR" sz="2400" b="1" dirty="0"/>
              <a:t>TE</a:t>
            </a:r>
            <a:r>
              <a:rPr lang="fr-FR" sz="2400" dirty="0"/>
              <a:t>=Moment où l’IRM mesure le signal après l’impulsion RF.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dirty="0"/>
              <a:t>Le </a:t>
            </a:r>
            <a:r>
              <a:rPr lang="fr-FR" sz="2400" b="1" dirty="0"/>
              <a:t>TR</a:t>
            </a:r>
            <a:r>
              <a:rPr lang="fr-FR" sz="2400" dirty="0"/>
              <a:t>=Temps entre deux impulsions RF successives sur la même coupe.</a:t>
            </a:r>
          </a:p>
          <a:p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Ces deux paramètres sont ce qui permet de choisir la pondération : T1 ou T2.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fr-FR" sz="2400" b="1" dirty="0"/>
              <a:t>T1 </a:t>
            </a:r>
            <a:r>
              <a:rPr lang="fr-FR" sz="2400" dirty="0"/>
              <a:t>: TR court, TE court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fr-FR" sz="2400" b="1" dirty="0"/>
              <a:t>T2</a:t>
            </a:r>
            <a:r>
              <a:rPr lang="fr-FR" sz="2400" dirty="0"/>
              <a:t> : TR long, TE long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fr-FR" sz="2400" b="1" dirty="0"/>
              <a:t>DP</a:t>
            </a:r>
            <a:r>
              <a:rPr lang="fr-FR" sz="2400" dirty="0"/>
              <a:t>: TR long et TE court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12598A-DD30-6D57-CACF-102283853414}"/>
              </a:ext>
            </a:extLst>
          </p:cNvPr>
          <p:cNvSpPr txBox="1"/>
          <p:nvPr/>
        </p:nvSpPr>
        <p:spPr>
          <a:xfrm>
            <a:off x="755985" y="577542"/>
            <a:ext cx="10205456" cy="5941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fr-FR" sz="3600" b="1" dirty="0">
                <a:solidFill>
                  <a:srgbClr val="002060"/>
                </a:solidFill>
              </a:rPr>
              <a:t> Temps Écho (TE) et de répétition (TR)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B5D8644-46B6-D135-0EB4-4F6C1C44AF54}"/>
              </a:ext>
            </a:extLst>
          </p:cNvPr>
          <p:cNvSpPr txBox="1"/>
          <p:nvPr/>
        </p:nvSpPr>
        <p:spPr>
          <a:xfrm>
            <a:off x="755985" y="5346505"/>
            <a:ext cx="11017135" cy="11079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cs typeface="Times New Roman" panose="02020603050405020304" pitchFamily="18" charset="0"/>
              </a:rPr>
              <a:t>“En</a:t>
            </a:r>
            <a:r>
              <a:rPr lang="fr-FR" sz="1600" dirty="0"/>
              <a:t> </a:t>
            </a:r>
            <a:r>
              <a:rPr lang="fr-FR" sz="2400" b="1" dirty="0">
                <a:cs typeface="Times New Roman" panose="02020603050405020304" pitchFamily="18" charset="0"/>
              </a:rPr>
              <a:t>jouant sur TR et TE, on peut créer une image pondérée T1 ou T2, selon le contraste désiré.”</a:t>
            </a:r>
          </a:p>
          <a:p>
            <a:pPr algn="ctr">
              <a:buNone/>
            </a:pPr>
            <a:endParaRPr lang="fr-FR" sz="1600" dirty="0"/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0C160CCD-FAA5-2561-307D-A5165A5C9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93" y="5443918"/>
            <a:ext cx="517463" cy="45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A0F480C-0489-1C7F-3897-09A7A630E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543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0F8EC-FBF5-B2C0-A1CD-F3B9A0799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4BD6F62A-2393-BB59-2B03-DB400C7451B9}"/>
              </a:ext>
            </a:extLst>
          </p:cNvPr>
          <p:cNvSpPr txBox="1"/>
          <p:nvPr/>
        </p:nvSpPr>
        <p:spPr>
          <a:xfrm>
            <a:off x="604684" y="658392"/>
            <a:ext cx="6096000" cy="5941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3600" b="1" dirty="0">
                <a:solidFill>
                  <a:srgbClr val="002060"/>
                </a:solidFill>
              </a:rPr>
              <a:t>Pondération T1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4CD7E98C-11E9-B8A3-2EEA-4B564A73F9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850"/>
          <a:stretch>
            <a:fillRect/>
          </a:stretch>
        </p:blipFill>
        <p:spPr bwMode="auto">
          <a:xfrm>
            <a:off x="9477744" y="2149379"/>
            <a:ext cx="2109572" cy="287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A695BC3-2DC7-5A79-53ED-58DA2F2840A6}"/>
              </a:ext>
            </a:extLst>
          </p:cNvPr>
          <p:cNvSpPr txBox="1"/>
          <p:nvPr/>
        </p:nvSpPr>
        <p:spPr>
          <a:xfrm>
            <a:off x="194751" y="1391914"/>
            <a:ext cx="94488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cs typeface="Times New Roman" panose="02020603050405020304" pitchFamily="18" charset="0"/>
              </a:rPr>
              <a:t>Le T1 montre surtout l’anatomie après injection de produit de contraste</a:t>
            </a:r>
          </a:p>
          <a:p>
            <a:endParaRPr lang="fr-FR" sz="2400" dirty="0">
              <a:cs typeface="Times New Roman" panose="02020603050405020304" pitchFamily="18" charset="0"/>
            </a:endParaRPr>
          </a:p>
          <a:p>
            <a:pPr marL="2571750" lvl="5" indent="-285750">
              <a:buFont typeface="Wingdings" panose="05000000000000000000" pitchFamily="2" charset="2"/>
              <a:buChar char="q"/>
            </a:pPr>
            <a:r>
              <a:rPr lang="fr-FR" sz="2400" dirty="0">
                <a:cs typeface="Times New Roman" panose="02020603050405020304" pitchFamily="18" charset="0"/>
              </a:rPr>
              <a:t>La graisse apparaît claire</a:t>
            </a:r>
          </a:p>
          <a:p>
            <a:pPr marL="2571750" lvl="5" indent="-285750">
              <a:buFont typeface="Wingdings" panose="05000000000000000000" pitchFamily="2" charset="2"/>
              <a:buChar char="q"/>
            </a:pPr>
            <a:r>
              <a:rPr lang="fr-FR" sz="2400" dirty="0">
                <a:cs typeface="Times New Roman" panose="02020603050405020304" pitchFamily="18" charset="0"/>
              </a:rPr>
              <a:t>L’eau apparaît sombre</a:t>
            </a:r>
          </a:p>
          <a:p>
            <a:endParaRPr lang="fr-FR" sz="2400" dirty="0">
              <a:cs typeface="Times New Roman" panose="02020603050405020304" pitchFamily="18" charset="0"/>
            </a:endParaRPr>
          </a:p>
          <a:p>
            <a:r>
              <a:rPr lang="fr-FR" sz="2400" dirty="0">
                <a:cs typeface="Times New Roman" panose="02020603050405020304" pitchFamily="18" charset="0"/>
              </a:rPr>
              <a:t>		On utilise des réglages rapides (TR court, TE court)</a:t>
            </a:r>
          </a:p>
          <a:p>
            <a:endParaRPr lang="fr-FR" sz="2400" dirty="0">
              <a:cs typeface="Times New Roman" panose="02020603050405020304" pitchFamily="18" charset="0"/>
            </a:endParaRPr>
          </a:p>
          <a:p>
            <a:r>
              <a:rPr lang="fr-FR" sz="2400" b="1" u="sng" dirty="0">
                <a:cs typeface="Times New Roman" panose="02020603050405020304" pitchFamily="18" charset="0"/>
              </a:rPr>
              <a:t>Application clinique </a:t>
            </a:r>
            <a:r>
              <a:rPr lang="fr-FR" sz="2400" dirty="0">
                <a:cs typeface="Times New Roman" panose="02020603050405020304" pitchFamily="18" charset="0"/>
              </a:rPr>
              <a:t>:Détecter certaines lésions (ex : anciennes hémorragies)</a:t>
            </a: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A9C381B5-0728-E9F0-7CBD-E6E14AB24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51" y="5564827"/>
            <a:ext cx="517463" cy="45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8FF8FD4-8DF4-DD8D-CE53-5D780918A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11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579D39F-BB67-0651-0267-9B46DEB2F2C2}"/>
              </a:ext>
            </a:extLst>
          </p:cNvPr>
          <p:cNvSpPr txBox="1"/>
          <p:nvPr/>
        </p:nvSpPr>
        <p:spPr>
          <a:xfrm>
            <a:off x="1003069" y="5564827"/>
            <a:ext cx="8490066" cy="83099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cs typeface="Times New Roman" panose="02020603050405020304" pitchFamily="18" charset="0"/>
              </a:rPr>
              <a:t>“En T1, la graisse est claire, l’eau est sombre, et ça sert surtout à bien voir l’anatomie.</a:t>
            </a:r>
            <a:endParaRPr lang="fr-FR" sz="24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808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E3BDFAC-4CEE-6487-F772-E8A029E45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12</a:t>
            </a:fld>
            <a:endParaRPr lang="fr-FR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90DD0F8D-48B3-F351-9CB3-9DBAEEE92D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850"/>
          <a:stretch>
            <a:fillRect/>
          </a:stretch>
        </p:blipFill>
        <p:spPr bwMode="auto">
          <a:xfrm>
            <a:off x="4383520" y="384917"/>
            <a:ext cx="4227080" cy="5757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7461072-2835-5350-D461-ED1D1AEB18C7}"/>
              </a:ext>
            </a:extLst>
          </p:cNvPr>
          <p:cNvSpPr txBox="1"/>
          <p:nvPr/>
        </p:nvSpPr>
        <p:spPr>
          <a:xfrm>
            <a:off x="-1080029" y="0"/>
            <a:ext cx="6096000" cy="5941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3600" b="1" dirty="0">
                <a:solidFill>
                  <a:srgbClr val="002060"/>
                </a:solidFill>
              </a:rPr>
              <a:t>Pondération T1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E41175A-9961-82CE-5316-40A1A212E8C7}"/>
              </a:ext>
            </a:extLst>
          </p:cNvPr>
          <p:cNvSpPr txBox="1"/>
          <p:nvPr/>
        </p:nvSpPr>
        <p:spPr>
          <a:xfrm>
            <a:off x="9183757" y="495905"/>
            <a:ext cx="68331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/>
              <a:t>TR court, TE court</a:t>
            </a:r>
          </a:p>
        </p:txBody>
      </p:sp>
    </p:spTree>
    <p:extLst>
      <p:ext uri="{BB962C8B-B14F-4D97-AF65-F5344CB8AC3E}">
        <p14:creationId xmlns:p14="http://schemas.microsoft.com/office/powerpoint/2010/main" val="16868276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FBC53-F51C-DD16-CB7E-742A60C0D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1B0F2A9-AB4C-3133-936D-DEEB8BBEA84A}"/>
              </a:ext>
            </a:extLst>
          </p:cNvPr>
          <p:cNvSpPr txBox="1"/>
          <p:nvPr/>
        </p:nvSpPr>
        <p:spPr>
          <a:xfrm>
            <a:off x="1428827" y="375736"/>
            <a:ext cx="64783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002060"/>
                </a:solidFill>
              </a:rPr>
              <a:t>Pondération T2 et T2*</a:t>
            </a:r>
          </a:p>
          <a:p>
            <a:pPr>
              <a:buNone/>
            </a:pPr>
            <a:endParaRPr lang="fr-FR" sz="24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A6A40B-A26A-5380-EACA-8894C97D6340}"/>
              </a:ext>
            </a:extLst>
          </p:cNvPr>
          <p:cNvSpPr txBox="1"/>
          <p:nvPr/>
        </p:nvSpPr>
        <p:spPr>
          <a:xfrm>
            <a:off x="272845" y="1290620"/>
            <a:ext cx="8337755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/>
              <a:t>Le contraste T2 montre surtout les </a:t>
            </a:r>
            <a:r>
              <a:rPr lang="fr-FR" sz="2000" b="1" dirty="0"/>
              <a:t>liquides</a:t>
            </a:r>
            <a:endParaRPr lang="fr-FR" sz="2000" dirty="0"/>
          </a:p>
          <a:p>
            <a:pPr marL="2114550" lvl="4" indent="-285750">
              <a:buFont typeface="Wingdings" panose="05000000000000000000" pitchFamily="2" charset="2"/>
              <a:buChar char="q"/>
            </a:pPr>
            <a:r>
              <a:rPr lang="fr-FR" sz="2000" dirty="0"/>
              <a:t>L’</a:t>
            </a:r>
            <a:r>
              <a:rPr lang="fr-FR" sz="2000" b="1" dirty="0"/>
              <a:t>eau apparaît claire</a:t>
            </a:r>
            <a:endParaRPr lang="fr-FR" sz="2000" dirty="0"/>
          </a:p>
          <a:p>
            <a:pPr marL="2114550" lvl="4" indent="-285750">
              <a:buFont typeface="Wingdings" panose="05000000000000000000" pitchFamily="2" charset="2"/>
              <a:buChar char="q"/>
            </a:pPr>
            <a:r>
              <a:rPr lang="fr-FR" sz="2000" dirty="0"/>
              <a:t>La </a:t>
            </a:r>
            <a:r>
              <a:rPr lang="fr-FR" sz="2000" b="1" dirty="0"/>
              <a:t>graisse est moins claire</a:t>
            </a:r>
          </a:p>
          <a:p>
            <a:pPr lvl="4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b="1" dirty="0"/>
              <a:t>Il dépend de TR long, TE long</a:t>
            </a:r>
            <a:endParaRPr lang="fr-FR" sz="2000" dirty="0"/>
          </a:p>
          <a:p>
            <a:endParaRPr lang="fr-FR" sz="2000" dirty="0"/>
          </a:p>
          <a:p>
            <a:r>
              <a:rPr lang="fr-FR" sz="2000" b="1" u="sng" dirty="0"/>
              <a:t>Application clinique :</a:t>
            </a:r>
            <a:r>
              <a:rPr lang="fr-FR" sz="2000" dirty="0"/>
              <a:t> Voir les </a:t>
            </a:r>
            <a:r>
              <a:rPr lang="fr-FR" sz="2000" b="1" dirty="0"/>
              <a:t>œdèmes , </a:t>
            </a:r>
            <a:r>
              <a:rPr lang="fr-FR" sz="2000" dirty="0"/>
              <a:t>Détecter les </a:t>
            </a:r>
            <a:r>
              <a:rPr lang="fr-FR" sz="2000" b="1" dirty="0"/>
              <a:t>inflammations et </a:t>
            </a:r>
            <a:r>
              <a:rPr lang="fr-FR" sz="2000" dirty="0"/>
              <a:t>Repérer les </a:t>
            </a:r>
            <a:r>
              <a:rPr lang="fr-FR" sz="2000" b="1" dirty="0"/>
              <a:t>tumeurs</a:t>
            </a:r>
            <a:endParaRPr lang="fr-FR" sz="20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12FB090-3915-B2DA-89ED-37C408D5CBC8}"/>
              </a:ext>
            </a:extLst>
          </p:cNvPr>
          <p:cNvSpPr txBox="1"/>
          <p:nvPr/>
        </p:nvSpPr>
        <p:spPr>
          <a:xfrm>
            <a:off x="1202123" y="5890478"/>
            <a:ext cx="8937523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cs typeface="Times New Roman" panose="02020603050405020304" pitchFamily="18" charset="0"/>
              </a:rPr>
              <a:t>“En T2, tout ce qui est liquide apparaît clair, donc c’est utile pour voir les anomalies.”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44945C34-4A8D-2AE9-CFFE-DF3A9FE46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9531408" y="1676398"/>
            <a:ext cx="2312943" cy="309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3032F81E-458A-4E7D-09FD-7DBF55DF2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73" y="5970716"/>
            <a:ext cx="517463" cy="45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5E5BC5C-6913-B8BF-451A-5058AC7F6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13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23CA019-8CB6-BB84-3EA0-2FDB0EE78B1F}"/>
              </a:ext>
            </a:extLst>
          </p:cNvPr>
          <p:cNvSpPr txBox="1"/>
          <p:nvPr/>
        </p:nvSpPr>
        <p:spPr>
          <a:xfrm>
            <a:off x="270159" y="4035440"/>
            <a:ext cx="74925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T2*</a:t>
            </a:r>
            <a:endParaRPr lang="fr-FR" sz="2000" dirty="0"/>
          </a:p>
          <a:p>
            <a:r>
              <a:rPr lang="fr-FR" sz="2000" dirty="0"/>
              <a:t>Obtenu en </a:t>
            </a:r>
            <a:r>
              <a:rPr lang="fr-FR" sz="2000" b="1" dirty="0"/>
              <a:t>écho de gradient (GRE)</a:t>
            </a:r>
            <a:r>
              <a:rPr lang="fr-FR" sz="2000" dirty="0"/>
              <a:t> </a:t>
            </a:r>
          </a:p>
          <a:p>
            <a:r>
              <a:rPr lang="fr-FR" sz="2000" dirty="0"/>
              <a:t>Sensible aux </a:t>
            </a:r>
            <a:r>
              <a:rPr lang="fr-FR" sz="2000" b="1" dirty="0"/>
              <a:t>inhomogénéités du champ magnétique</a:t>
            </a:r>
            <a:r>
              <a:rPr lang="fr-FR" sz="2000" dirty="0"/>
              <a:t> </a:t>
            </a:r>
          </a:p>
          <a:p>
            <a:r>
              <a:rPr lang="fr-FR" sz="2000" dirty="0"/>
              <a:t>Utile pour détecter les </a:t>
            </a:r>
            <a:r>
              <a:rPr lang="fr-FR" sz="2000" b="1" dirty="0" err="1"/>
              <a:t>micro-hémorragies</a:t>
            </a:r>
            <a:r>
              <a:rPr lang="fr-FR" sz="2000" dirty="0"/>
              <a:t> et les effets de </a:t>
            </a:r>
            <a:r>
              <a:rPr lang="fr-FR" sz="2000" b="1" dirty="0"/>
              <a:t>susceptibilité</a:t>
            </a:r>
            <a:endParaRPr lang="fr-FR" sz="2000" dirty="0"/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7146797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0F80D41-AA4C-6644-8BD5-FD87489AB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14</a:t>
            </a:fld>
            <a:endParaRPr lang="fr-FR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A5A5558-F297-C54C-B7E9-ED591C2CED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3656707" y="1102752"/>
            <a:ext cx="4151714" cy="5558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D75ACD5-5DCC-6D72-15BC-C8107749293B}"/>
              </a:ext>
            </a:extLst>
          </p:cNvPr>
          <p:cNvSpPr txBox="1"/>
          <p:nvPr/>
        </p:nvSpPr>
        <p:spPr>
          <a:xfrm>
            <a:off x="277092" y="196836"/>
            <a:ext cx="64783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002060"/>
                </a:solidFill>
              </a:rPr>
              <a:t>Pondération T2</a:t>
            </a:r>
            <a:endParaRPr lang="fr-FR" sz="2400" b="1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4070740-88A1-ED5A-CE18-86FC75F1EE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0424" y="520001"/>
            <a:ext cx="2091109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5106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CF352-44DE-BD2F-AEF2-67E3436D2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127CBD-E27B-5BCB-0A38-734CE60B5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15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AAF575F-9ECD-28BA-4B28-36124C784599}"/>
              </a:ext>
            </a:extLst>
          </p:cNvPr>
          <p:cNvSpPr txBox="1"/>
          <p:nvPr/>
        </p:nvSpPr>
        <p:spPr>
          <a:xfrm>
            <a:off x="277092" y="196836"/>
            <a:ext cx="64783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002060"/>
                </a:solidFill>
              </a:rPr>
              <a:t>Pondération T2*</a:t>
            </a:r>
          </a:p>
          <a:p>
            <a:endParaRPr lang="fr-FR" sz="2400" b="1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ABB2E05-9975-7A6D-D3E2-2F18CEAE1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635" y="1345096"/>
            <a:ext cx="5749612" cy="519381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A95AB75B-3914-964D-1E31-E1F6FA41377F}"/>
              </a:ext>
            </a:extLst>
          </p:cNvPr>
          <p:cNvSpPr txBox="1"/>
          <p:nvPr/>
        </p:nvSpPr>
        <p:spPr>
          <a:xfrm>
            <a:off x="8435008" y="858556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/>
              <a:t>TE long</a:t>
            </a:r>
          </a:p>
          <a:p>
            <a:r>
              <a:rPr lang="fr-FR" sz="2000" b="1" dirty="0"/>
              <a:t>TR assez long ou intermédiaire</a:t>
            </a:r>
          </a:p>
        </p:txBody>
      </p:sp>
    </p:spTree>
    <p:extLst>
      <p:ext uri="{BB962C8B-B14F-4D97-AF65-F5344CB8AC3E}">
        <p14:creationId xmlns:p14="http://schemas.microsoft.com/office/powerpoint/2010/main" val="38008880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DA5300AD-658B-A927-3E1B-F74706567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2F32218-7F64-9D72-651F-539A0C3F3A4D}"/>
              </a:ext>
            </a:extLst>
          </p:cNvPr>
          <p:cNvSpPr txBox="1"/>
          <p:nvPr/>
        </p:nvSpPr>
        <p:spPr>
          <a:xfrm>
            <a:off x="928721" y="137441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3600" b="1" dirty="0">
                <a:solidFill>
                  <a:srgbClr val="002060"/>
                </a:solidFill>
              </a:rPr>
              <a:t>Comparaison T1 vs T2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E6EF651-0368-DCFF-5C7C-ABFBE49809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74628"/>
              </p:ext>
            </p:extLst>
          </p:nvPr>
        </p:nvGraphicFramePr>
        <p:xfrm>
          <a:off x="79514" y="960784"/>
          <a:ext cx="5195045" cy="45521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2455">
                  <a:extLst>
                    <a:ext uri="{9D8B030D-6E8A-4147-A177-3AD203B41FA5}">
                      <a16:colId xmlns:a16="http://schemas.microsoft.com/office/drawing/2014/main" val="4189182653"/>
                    </a:ext>
                  </a:extLst>
                </a:gridCol>
                <a:gridCol w="1800399">
                  <a:extLst>
                    <a:ext uri="{9D8B030D-6E8A-4147-A177-3AD203B41FA5}">
                      <a16:colId xmlns:a16="http://schemas.microsoft.com/office/drawing/2014/main" val="3407171493"/>
                    </a:ext>
                  </a:extLst>
                </a:gridCol>
                <a:gridCol w="1732191">
                  <a:extLst>
                    <a:ext uri="{9D8B030D-6E8A-4147-A177-3AD203B41FA5}">
                      <a16:colId xmlns:a16="http://schemas.microsoft.com/office/drawing/2014/main" val="1972343530"/>
                    </a:ext>
                  </a:extLst>
                </a:gridCol>
              </a:tblGrid>
              <a:tr h="18345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200" kern="100" dirty="0">
                          <a:effectLst/>
                        </a:rPr>
                        <a:t>Caractéristique</a:t>
                      </a:r>
                      <a:endParaRPr lang="fr-FR" sz="1200" kern="100" dirty="0">
                        <a:effectLst/>
                        <a:latin typeface="Aptos" panose="020B0004020202020204" pitchFamily="34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200" kern="100">
                          <a:effectLst/>
                        </a:rPr>
                        <a:t>Pondération T1</a:t>
                      </a:r>
                      <a:endParaRPr lang="fr-FR" sz="1200" kern="100">
                        <a:effectLst/>
                        <a:latin typeface="Aptos" panose="020B0004020202020204" pitchFamily="34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1200" kern="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200" kern="100" dirty="0">
                          <a:effectLst/>
                        </a:rPr>
                        <a:t>Pondération T2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1200" kern="100" dirty="0">
                        <a:effectLst/>
                        <a:latin typeface="Aptos" panose="020B0004020202020204" pitchFamily="34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71929354"/>
                  </a:ext>
                </a:extLst>
              </a:tr>
              <a:tr h="445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200" kern="100">
                          <a:effectLst/>
                        </a:rPr>
                        <a:t>Graisse</a:t>
                      </a:r>
                      <a:endParaRPr lang="fr-FR" sz="1200" kern="100">
                        <a:effectLst/>
                        <a:latin typeface="Aptos" panose="020B0004020202020204" pitchFamily="34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200" kern="100">
                          <a:effectLst/>
                        </a:rPr>
                        <a:t>Hyper-intense</a:t>
                      </a:r>
                      <a:endParaRPr lang="fr-FR" sz="1200" kern="100">
                        <a:effectLst/>
                        <a:latin typeface="Aptos" panose="020B0004020202020204" pitchFamily="34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200" kern="100">
                          <a:effectLst/>
                        </a:rPr>
                        <a:t>Hypo-intense</a:t>
                      </a:r>
                      <a:endParaRPr lang="fr-FR" sz="1200" kern="100">
                        <a:effectLst/>
                        <a:latin typeface="Aptos" panose="020B0004020202020204" pitchFamily="34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0795755"/>
                  </a:ext>
                </a:extLst>
              </a:tr>
              <a:tr h="445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200" kern="100">
                          <a:effectLst/>
                        </a:rPr>
                        <a:t>Eau</a:t>
                      </a:r>
                      <a:endParaRPr lang="fr-FR" sz="1200" kern="100">
                        <a:effectLst/>
                        <a:latin typeface="Aptos" panose="020B0004020202020204" pitchFamily="34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200" kern="100">
                          <a:effectLst/>
                        </a:rPr>
                        <a:t>Hypo-intense</a:t>
                      </a:r>
                      <a:endParaRPr lang="fr-FR" sz="1200" kern="100">
                        <a:effectLst/>
                        <a:latin typeface="Aptos" panose="020B0004020202020204" pitchFamily="34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200" kern="100" dirty="0">
                          <a:effectLst/>
                        </a:rPr>
                        <a:t>Hyper-intense</a:t>
                      </a:r>
                      <a:endParaRPr lang="fr-FR" sz="1200" kern="100" dirty="0">
                        <a:effectLst/>
                        <a:latin typeface="Aptos" panose="020B0004020202020204" pitchFamily="34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0844155"/>
                  </a:ext>
                </a:extLst>
              </a:tr>
              <a:tr h="9135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200" kern="100">
                          <a:effectLst/>
                        </a:rPr>
                        <a:t>Objectif</a:t>
                      </a:r>
                      <a:endParaRPr lang="fr-FR" sz="1200" kern="100">
                        <a:effectLst/>
                        <a:latin typeface="Aptos" panose="020B0004020202020204" pitchFamily="34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200" kern="100">
                          <a:effectLst/>
                        </a:rPr>
                        <a:t>Anatomie, post-contraste</a:t>
                      </a:r>
                      <a:endParaRPr lang="fr-FR" sz="1200" kern="100">
                        <a:effectLst/>
                        <a:latin typeface="Aptos" panose="020B0004020202020204" pitchFamily="34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200" kern="100">
                          <a:effectLst/>
                        </a:rPr>
                        <a:t>Pathologie, œdèmes</a:t>
                      </a:r>
                      <a:endParaRPr lang="fr-FR" sz="1200" kern="100">
                        <a:effectLst/>
                        <a:latin typeface="Aptos" panose="020B0004020202020204" pitchFamily="34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91923013"/>
                  </a:ext>
                </a:extLst>
              </a:tr>
              <a:tr h="9135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200" kern="100">
                          <a:effectLst/>
                        </a:rPr>
                        <a:t>Signal dominant</a:t>
                      </a:r>
                      <a:endParaRPr lang="fr-FR" sz="1200" kern="100">
                        <a:effectLst/>
                        <a:latin typeface="Aptos" panose="020B0004020202020204" pitchFamily="34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200" kern="100" dirty="0">
                          <a:effectLst/>
                        </a:rPr>
                        <a:t>Relaxation longitudinale</a:t>
                      </a:r>
                      <a:endParaRPr lang="fr-FR" sz="1200" kern="100" dirty="0">
                        <a:effectLst/>
                        <a:latin typeface="Aptos" panose="020B0004020202020204" pitchFamily="34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200" kern="100" dirty="0">
                          <a:effectLst/>
                        </a:rPr>
                        <a:t>Relaxation transversale</a:t>
                      </a:r>
                      <a:endParaRPr lang="fr-FR" sz="1200" kern="100" dirty="0">
                        <a:effectLst/>
                        <a:latin typeface="Aptos" panose="020B0004020202020204" pitchFamily="34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8813392"/>
                  </a:ext>
                </a:extLst>
              </a:tr>
            </a:tbl>
          </a:graphicData>
        </a:graphic>
      </p:graphicFrame>
      <p:pic>
        <p:nvPicPr>
          <p:cNvPr id="2051" name="Picture 3">
            <a:extLst>
              <a:ext uri="{FF2B5EF4-FFF2-40B4-BE49-F238E27FC236}">
                <a16:creationId xmlns:a16="http://schemas.microsoft.com/office/drawing/2014/main" id="{8F2E60E0-A774-3AB4-7C2F-20E6C5ED9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559" y="1219202"/>
            <a:ext cx="6927543" cy="389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5E6DE47-D77F-E408-ED6F-7A9B8646FE8B}"/>
              </a:ext>
            </a:extLst>
          </p:cNvPr>
          <p:cNvSpPr txBox="1"/>
          <p:nvPr/>
        </p:nvSpPr>
        <p:spPr>
          <a:xfrm>
            <a:off x="838200" y="5689917"/>
            <a:ext cx="11125200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fr-FR" sz="2400" b="1" dirty="0">
                <a:cs typeface="Times New Roman" panose="02020603050405020304" pitchFamily="18" charset="0"/>
              </a:rPr>
              <a:t>En T1, on voit surtout l’anatomie avec la graisse claire.</a:t>
            </a:r>
            <a:br>
              <a:rPr lang="fr-FR" sz="2400" b="1" dirty="0">
                <a:cs typeface="Times New Roman" panose="02020603050405020304" pitchFamily="18" charset="0"/>
              </a:rPr>
            </a:br>
            <a:r>
              <a:rPr lang="fr-FR" sz="2400" b="1" dirty="0">
                <a:cs typeface="Times New Roman" panose="02020603050405020304" pitchFamily="18" charset="0"/>
              </a:rPr>
              <a:t>En T2, les liquides deviennent clairs, ce qui permet de repérer les pathologies.”</a:t>
            </a:r>
          </a:p>
        </p:txBody>
      </p:sp>
      <p:pic>
        <p:nvPicPr>
          <p:cNvPr id="2053" name="Picture 5">
            <a:extLst>
              <a:ext uri="{FF2B5EF4-FFF2-40B4-BE49-F238E27FC236}">
                <a16:creationId xmlns:a16="http://schemas.microsoft.com/office/drawing/2014/main" id="{BD5C2282-8825-CB49-BCE2-0DE8CB15D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737" y="5789267"/>
            <a:ext cx="517463" cy="45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20987B7-4A71-200D-711B-BBBFE59F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0800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A349D1F-32A4-2B72-3242-B6D77FA78E43}"/>
              </a:ext>
            </a:extLst>
          </p:cNvPr>
          <p:cNvSpPr txBox="1">
            <a:spLocks/>
          </p:cNvSpPr>
          <p:nvPr/>
        </p:nvSpPr>
        <p:spPr>
          <a:xfrm>
            <a:off x="2743691" y="-44595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lnSpc>
                <a:spcPct val="100000"/>
              </a:lnSpc>
              <a:spcAft>
                <a:spcPct val="0"/>
              </a:spcAft>
            </a:pPr>
            <a:r>
              <a:rPr lang="fr-FR" sz="36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TP-IRM Pédagogique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0D2B8CE-90C1-85A4-46BD-69271C83E1E1}"/>
              </a:ext>
            </a:extLst>
          </p:cNvPr>
          <p:cNvSpPr txBox="1"/>
          <p:nvPr/>
        </p:nvSpPr>
        <p:spPr>
          <a:xfrm>
            <a:off x="1025012" y="1325563"/>
            <a:ext cx="4599039" cy="816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Ponderation</a:t>
            </a:r>
            <a:r>
              <a:rPr lang="fr-FR" sz="18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T1</a:t>
            </a:r>
            <a:endParaRPr lang="fr-F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 Court=     600ms     et TE Court=11ms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96249C5-9D78-2C66-93B1-737AAFDAD3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691" y="2500312"/>
            <a:ext cx="5760720" cy="3228975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76F75045-328F-9C16-2653-167A042BD79A}"/>
              </a:ext>
            </a:extLst>
          </p:cNvPr>
          <p:cNvSpPr/>
          <p:nvPr/>
        </p:nvSpPr>
        <p:spPr>
          <a:xfrm>
            <a:off x="6558117" y="3429000"/>
            <a:ext cx="540774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C5269A6-F762-F4CB-4712-A75FC6867808}"/>
              </a:ext>
            </a:extLst>
          </p:cNvPr>
          <p:cNvSpPr/>
          <p:nvPr/>
        </p:nvSpPr>
        <p:spPr>
          <a:xfrm>
            <a:off x="6990490" y="3247103"/>
            <a:ext cx="540774" cy="533400"/>
          </a:xfrm>
          <a:prstGeom prst="ellipse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D81C54-1177-7643-747E-D1AE6BCC9AD0}"/>
              </a:ext>
            </a:extLst>
          </p:cNvPr>
          <p:cNvSpPr/>
          <p:nvPr/>
        </p:nvSpPr>
        <p:spPr>
          <a:xfrm>
            <a:off x="9642987" y="934065"/>
            <a:ext cx="1703439" cy="10382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L’eau apparait hyposignal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515658-804D-4005-93A4-A1477CD89880}"/>
              </a:ext>
            </a:extLst>
          </p:cNvPr>
          <p:cNvSpPr/>
          <p:nvPr/>
        </p:nvSpPr>
        <p:spPr>
          <a:xfrm>
            <a:off x="9642251" y="3621690"/>
            <a:ext cx="1703439" cy="103826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La graisse apparait hypersignal</a:t>
            </a:r>
          </a:p>
          <a:p>
            <a:pPr algn="ctr"/>
            <a:endParaRPr lang="fr-FR" dirty="0"/>
          </a:p>
        </p:txBody>
      </p:sp>
      <p:cxnSp>
        <p:nvCxnSpPr>
          <p:cNvPr id="13" name="Connecteur : en angle 12">
            <a:extLst>
              <a:ext uri="{FF2B5EF4-FFF2-40B4-BE49-F238E27FC236}">
                <a16:creationId xmlns:a16="http://schemas.microsoft.com/office/drawing/2014/main" id="{C61DBBB8-D357-FCD2-AE7F-0E5FC0A56718}"/>
              </a:ext>
            </a:extLst>
          </p:cNvPr>
          <p:cNvCxnSpPr>
            <a:cxnSpLocks/>
            <a:stCxn id="11" idx="1"/>
          </p:cNvCxnSpPr>
          <p:nvPr/>
        </p:nvCxnSpPr>
        <p:spPr>
          <a:xfrm rot="10800000">
            <a:off x="6990495" y="3889410"/>
            <a:ext cx="2651757" cy="251410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D68A4DC3-BC42-6462-9F8D-66F4D0DE7B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5249" y="3320725"/>
            <a:ext cx="1640761" cy="1844486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9009255-89AE-2B68-6BB6-C439B6DC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17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6889ABC-A042-B625-0E66-C1B9C4289CF6}"/>
              </a:ext>
            </a:extLst>
          </p:cNvPr>
          <p:cNvSpPr txBox="1"/>
          <p:nvPr/>
        </p:nvSpPr>
        <p:spPr>
          <a:xfrm>
            <a:off x="603411" y="5277527"/>
            <a:ext cx="1503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Fantôme (huile et eau) </a:t>
            </a:r>
          </a:p>
        </p:txBody>
      </p:sp>
      <p:cxnSp>
        <p:nvCxnSpPr>
          <p:cNvPr id="14" name="Connecteur : en angle 13">
            <a:extLst>
              <a:ext uri="{FF2B5EF4-FFF2-40B4-BE49-F238E27FC236}">
                <a16:creationId xmlns:a16="http://schemas.microsoft.com/office/drawing/2014/main" id="{C009A47B-4957-9A41-DC33-D7B6E113C209}"/>
              </a:ext>
            </a:extLst>
          </p:cNvPr>
          <p:cNvCxnSpPr>
            <a:cxnSpLocks/>
            <a:stCxn id="10" idx="1"/>
          </p:cNvCxnSpPr>
          <p:nvPr/>
        </p:nvCxnSpPr>
        <p:spPr>
          <a:xfrm rot="10800000" flipV="1">
            <a:off x="7570489" y="1453195"/>
            <a:ext cx="2072498" cy="206060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B00BD786-AAAA-F98B-37AE-33244D100363}"/>
              </a:ext>
            </a:extLst>
          </p:cNvPr>
          <p:cNvSpPr/>
          <p:nvPr/>
        </p:nvSpPr>
        <p:spPr>
          <a:xfrm>
            <a:off x="845574" y="1694193"/>
            <a:ext cx="4372410" cy="6618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661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0622C-96CB-4E20-3F02-E36FC27CC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3C785F1D-EEA2-5E1A-9AE8-0DBD3F48B99E}"/>
              </a:ext>
            </a:extLst>
          </p:cNvPr>
          <p:cNvSpPr txBox="1">
            <a:spLocks/>
          </p:cNvSpPr>
          <p:nvPr/>
        </p:nvSpPr>
        <p:spPr>
          <a:xfrm>
            <a:off x="-145636" y="-3134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TP-IRM Pédagogique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14F5CEC-FA44-46E3-D896-E8BEC66DFC2B}"/>
              </a:ext>
            </a:extLst>
          </p:cNvPr>
          <p:cNvSpPr txBox="1"/>
          <p:nvPr/>
        </p:nvSpPr>
        <p:spPr>
          <a:xfrm>
            <a:off x="1300316" y="1636953"/>
            <a:ext cx="6533534" cy="816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18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Pondération T2</a:t>
            </a:r>
            <a:endParaRPr lang="fr-F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 Long=2500ms et TE Long=100ms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293F6B-11CB-9190-D2DF-C754B754C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531" y="2901253"/>
            <a:ext cx="5760720" cy="323088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5A7DE493-8B40-4D6B-0D53-F01626E8EECB}"/>
              </a:ext>
            </a:extLst>
          </p:cNvPr>
          <p:cNvSpPr/>
          <p:nvPr/>
        </p:nvSpPr>
        <p:spPr>
          <a:xfrm>
            <a:off x="6971072" y="3669890"/>
            <a:ext cx="540774" cy="533400"/>
          </a:xfrm>
          <a:prstGeom prst="ellipse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65F16EA7-A750-F2D9-946C-9CE633EDE847}"/>
              </a:ext>
            </a:extLst>
          </p:cNvPr>
          <p:cNvSpPr/>
          <p:nvPr/>
        </p:nvSpPr>
        <p:spPr>
          <a:xfrm>
            <a:off x="6430298" y="3762257"/>
            <a:ext cx="540774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 : en angle 12">
            <a:extLst>
              <a:ext uri="{FF2B5EF4-FFF2-40B4-BE49-F238E27FC236}">
                <a16:creationId xmlns:a16="http://schemas.microsoft.com/office/drawing/2014/main" id="{278D6B1B-2C6C-EAA0-5ACE-96F73FAB7FD5}"/>
              </a:ext>
            </a:extLst>
          </p:cNvPr>
          <p:cNvCxnSpPr>
            <a:cxnSpLocks/>
          </p:cNvCxnSpPr>
          <p:nvPr/>
        </p:nvCxnSpPr>
        <p:spPr>
          <a:xfrm rot="10800000" flipV="1">
            <a:off x="7374194" y="1464476"/>
            <a:ext cx="2268794" cy="2205413"/>
          </a:xfrm>
          <a:prstGeom prst="bentConnector3">
            <a:avLst>
              <a:gd name="adj1" fmla="val 50000"/>
            </a:avLst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 : en angle 15">
            <a:extLst>
              <a:ext uri="{FF2B5EF4-FFF2-40B4-BE49-F238E27FC236}">
                <a16:creationId xmlns:a16="http://schemas.microsoft.com/office/drawing/2014/main" id="{E4D765E9-39F0-D39C-0A8D-C65793833104}"/>
              </a:ext>
            </a:extLst>
          </p:cNvPr>
          <p:cNvCxnSpPr>
            <a:cxnSpLocks/>
          </p:cNvCxnSpPr>
          <p:nvPr/>
        </p:nvCxnSpPr>
        <p:spPr>
          <a:xfrm rot="10800000" flipV="1">
            <a:off x="6818546" y="3816115"/>
            <a:ext cx="2985448" cy="453902"/>
          </a:xfrm>
          <a:prstGeom prst="bentConnector3">
            <a:avLst>
              <a:gd name="adj1" fmla="val 50000"/>
            </a:avLst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B0D67C56-F0F5-0AFF-C489-719C4919366A}"/>
              </a:ext>
            </a:extLst>
          </p:cNvPr>
          <p:cNvSpPr/>
          <p:nvPr/>
        </p:nvSpPr>
        <p:spPr>
          <a:xfrm>
            <a:off x="9642987" y="934065"/>
            <a:ext cx="1703439" cy="1038260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L’eau apparait hypersignal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65640F0-9931-EFF9-5E10-CFAB9D6F4974}"/>
              </a:ext>
            </a:extLst>
          </p:cNvPr>
          <p:cNvSpPr/>
          <p:nvPr/>
        </p:nvSpPr>
        <p:spPr>
          <a:xfrm>
            <a:off x="9642986" y="3429000"/>
            <a:ext cx="1703439" cy="103826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La graisse apparait hyposignal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30BF371-D27B-8277-EA00-40D28E6CE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18</a:t>
            </a:fld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DADE469-4615-B07B-BE02-5CBFCC6AAB78}"/>
              </a:ext>
            </a:extLst>
          </p:cNvPr>
          <p:cNvSpPr/>
          <p:nvPr/>
        </p:nvSpPr>
        <p:spPr>
          <a:xfrm>
            <a:off x="993308" y="1972325"/>
            <a:ext cx="4228519" cy="7383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13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8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874C2-FAC8-75B0-AED8-8B1DEBD96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F35428E-07C7-58FF-3531-672F90E0885F}"/>
              </a:ext>
            </a:extLst>
          </p:cNvPr>
          <p:cNvSpPr txBox="1"/>
          <p:nvPr/>
        </p:nvSpPr>
        <p:spPr>
          <a:xfrm>
            <a:off x="530087" y="1610139"/>
            <a:ext cx="9990429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fr-FR" sz="2500" dirty="0"/>
              <a:t>La pondération T1 et T2 transforme les différences physiques de relaxation en contraste diagnostique utile.</a:t>
            </a:r>
          </a:p>
          <a:p>
            <a:pPr algn="just"/>
            <a:endParaRPr lang="fr-FR" sz="2500" dirty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fr-FR" sz="2500" dirty="0"/>
              <a:t>T1 : meilleure pour l’anatomie et l’effet des agents de contraste.</a:t>
            </a:r>
          </a:p>
          <a:p>
            <a:pPr algn="just"/>
            <a:endParaRPr lang="fr-FR" sz="2500" dirty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fr-FR" sz="2500" dirty="0"/>
              <a:t>T2 : meilleure pour la détection de pathologies et l’eau libre.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CE99380-E52D-B333-07B2-9822804D2663}"/>
              </a:ext>
            </a:extLst>
          </p:cNvPr>
          <p:cNvSpPr txBox="1"/>
          <p:nvPr/>
        </p:nvSpPr>
        <p:spPr>
          <a:xfrm>
            <a:off x="1936955" y="690405"/>
            <a:ext cx="6096000" cy="5941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fr-FR" sz="3600" b="1" dirty="0">
                <a:solidFill>
                  <a:srgbClr val="002060"/>
                </a:solidFill>
              </a:rPr>
              <a:t>Conclusion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E07F069-75FB-4010-4BAC-33FE56AB68FB}"/>
              </a:ext>
            </a:extLst>
          </p:cNvPr>
          <p:cNvSpPr txBox="1"/>
          <p:nvPr/>
        </p:nvSpPr>
        <p:spPr>
          <a:xfrm>
            <a:off x="1294171" y="5594893"/>
            <a:ext cx="8757603" cy="954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cs typeface="Times New Roman" panose="02020603050405020304" pitchFamily="18" charset="0"/>
              </a:rPr>
              <a:t>La compréhension des pondérations est essentielle pour interpréter correctement les images IRM</a:t>
            </a:r>
          </a:p>
        </p:txBody>
      </p:sp>
      <p:pic>
        <p:nvPicPr>
          <p:cNvPr id="12" name="Picture 5">
            <a:extLst>
              <a:ext uri="{FF2B5EF4-FFF2-40B4-BE49-F238E27FC236}">
                <a16:creationId xmlns:a16="http://schemas.microsoft.com/office/drawing/2014/main" id="{868A54D9-3F36-285E-ED66-AF43FB8CB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36" y="5782098"/>
            <a:ext cx="517463" cy="45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7E996B40-FCEA-7701-1BE9-0989A1C838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822"/>
          <a:stretch>
            <a:fillRect/>
          </a:stretch>
        </p:blipFill>
        <p:spPr bwMode="auto">
          <a:xfrm>
            <a:off x="10170109" y="2104230"/>
            <a:ext cx="1689438" cy="413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5B5DD6E-6240-396A-865B-5C26EEB6C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3824496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EE0A0-EAC1-98B3-F451-7D3E311B1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9E4DF7D-930A-12B6-B3FC-E62725DC4B86}"/>
              </a:ext>
            </a:extLst>
          </p:cNvPr>
          <p:cNvSpPr txBox="1"/>
          <p:nvPr/>
        </p:nvSpPr>
        <p:spPr>
          <a:xfrm>
            <a:off x="766917" y="1224653"/>
            <a:ext cx="1069749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dirty="0"/>
              <a:t>L’IRM utilise le signal des protons d’hydrogène dans un champ magnétique puissant.</a:t>
            </a:r>
          </a:p>
          <a:p>
            <a:endParaRPr lang="fr-FR" sz="24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dirty="0"/>
              <a:t>Après excitation par une impulsion RF, les protons émettent un signal mesuré par l’IRM à l’aide des antennes.</a:t>
            </a:r>
          </a:p>
          <a:p>
            <a:endParaRPr lang="fr-FR" sz="24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dirty="0"/>
              <a:t>Une image est donc reconstruite et interprétée cliniquement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B2B5B11-8238-050F-1870-4A065D6F1004}"/>
              </a:ext>
            </a:extLst>
          </p:cNvPr>
          <p:cNvSpPr txBox="1"/>
          <p:nvPr/>
        </p:nvSpPr>
        <p:spPr>
          <a:xfrm>
            <a:off x="840683" y="345643"/>
            <a:ext cx="106237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rgbClr val="002060"/>
                </a:solidFill>
              </a:rPr>
              <a:t>Principe de l’ IRM et Notion de Contraste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E55E6C9-148E-9B7B-E53E-C493F8B229EE}"/>
              </a:ext>
            </a:extLst>
          </p:cNvPr>
          <p:cNvSpPr txBox="1"/>
          <p:nvPr/>
        </p:nvSpPr>
        <p:spPr>
          <a:xfrm>
            <a:off x="668595" y="5348674"/>
            <a:ext cx="10550012" cy="954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800" b="1" dirty="0"/>
              <a:t>Le contraste des images dépend de la pondération choisie (T1 , T2 ou DP).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669EA81-CEC7-BFFF-1DFB-E758EB54F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3978" y="3867741"/>
            <a:ext cx="1330849" cy="764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289B8DA5-B2B6-743F-D503-8F5FA6D04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2" y="5597434"/>
            <a:ext cx="517463" cy="45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FA88778-8BAB-1C1F-8775-EB51738D4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024721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01D42D-719A-A1D1-8573-03A462944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3</a:t>
            </a:fld>
            <a:endParaRPr lang="fr-FR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73EFA3F-8315-D463-8380-436E4984B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747" y="1220591"/>
            <a:ext cx="8759986" cy="5029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85B7708-1B3E-77F4-7FB8-8B922ED551EA}"/>
              </a:ext>
            </a:extLst>
          </p:cNvPr>
          <p:cNvSpPr txBox="1"/>
          <p:nvPr/>
        </p:nvSpPr>
        <p:spPr>
          <a:xfrm>
            <a:off x="650082" y="150012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rgbClr val="002060"/>
                </a:solidFill>
              </a:rPr>
              <a:t>Principe de l’ IRM</a:t>
            </a:r>
          </a:p>
        </p:txBody>
      </p:sp>
    </p:spTree>
    <p:extLst>
      <p:ext uri="{BB962C8B-B14F-4D97-AF65-F5344CB8AC3E}">
        <p14:creationId xmlns:p14="http://schemas.microsoft.com/office/powerpoint/2010/main" val="30388569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BDF1E-F95D-78AC-3371-B75E627CC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A182C7D-82CC-ACF5-B0FE-5B11A7B40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4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A09BBF-394A-ED15-60E6-69178E478C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224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2179AF4-49D4-DE63-CC46-565C2A34CCB8}"/>
              </a:ext>
            </a:extLst>
          </p:cNvPr>
          <p:cNvSpPr txBox="1"/>
          <p:nvPr/>
        </p:nvSpPr>
        <p:spPr>
          <a:xfrm>
            <a:off x="812921" y="375240"/>
            <a:ext cx="1085914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b="1" dirty="0">
                <a:cs typeface="Times New Roman" panose="02020603050405020304" pitchFamily="18" charset="0"/>
              </a:rPr>
              <a:t>La pondération = Ce qu’on choisit de mettre en valeur sur l’image</a:t>
            </a:r>
          </a:p>
          <a:p>
            <a:pPr marL="1657350" lvl="3" indent="-285750">
              <a:buFont typeface="Wingdings" panose="05000000000000000000" pitchFamily="2" charset="2"/>
              <a:buChar char="q"/>
            </a:pPr>
            <a:r>
              <a:rPr lang="fr-FR" sz="2400" dirty="0">
                <a:cs typeface="Times New Roman" panose="02020603050405020304" pitchFamily="18" charset="0"/>
              </a:rPr>
              <a:t>Elle  dépend des réglages de la machine (TR, TE)</a:t>
            </a:r>
          </a:p>
          <a:p>
            <a:pPr marL="1657350" lvl="3" indent="-285750">
              <a:buFont typeface="Wingdings" panose="05000000000000000000" pitchFamily="2" charset="2"/>
              <a:buChar char="q"/>
            </a:pPr>
            <a:r>
              <a:rPr lang="fr-FR" sz="2400" dirty="0">
                <a:cs typeface="Times New Roman" panose="02020603050405020304" pitchFamily="18" charset="0"/>
              </a:rPr>
              <a:t>Selon le réglage, certains tissus apparaissent en hypersignal ou hyposignal</a:t>
            </a:r>
            <a:br>
              <a:rPr lang="fr-FR" sz="2400" dirty="0">
                <a:cs typeface="Calibri" panose="020F0502020204030204" pitchFamily="34" charset="0"/>
              </a:rPr>
            </a:br>
            <a:endParaRPr lang="fr-FR" sz="1600" dirty="0">
              <a:cs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AEBCE50-9685-466C-F32A-0C45C1E068F4}"/>
              </a:ext>
            </a:extLst>
          </p:cNvPr>
          <p:cNvSpPr txBox="1"/>
          <p:nvPr/>
        </p:nvSpPr>
        <p:spPr>
          <a:xfrm>
            <a:off x="1205733" y="5419559"/>
            <a:ext cx="8190271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000" b="1" dirty="0"/>
              <a:t>“On ne change pas le corps… on change la façon de le regarder.”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23D7807-C734-4AAC-0527-84522EF22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5</a:t>
            </a:fld>
            <a:endParaRPr lang="fr-FR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2EE4809E-C5CC-222D-0F44-C5B2F264E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32" y="5375933"/>
            <a:ext cx="517463" cy="45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F79B95E-1758-CB4B-030D-DB2D822D1F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9551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8819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A6B52-33C6-8C06-CF1F-8275B417A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AA7461F-5837-4B2F-46DE-95BAA112C4CA}"/>
              </a:ext>
            </a:extLst>
          </p:cNvPr>
          <p:cNvSpPr txBox="1"/>
          <p:nvPr/>
        </p:nvSpPr>
        <p:spPr>
          <a:xfrm>
            <a:off x="795883" y="537613"/>
            <a:ext cx="108591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b="1" dirty="0">
                <a:cs typeface="Times New Roman" panose="02020603050405020304" pitchFamily="18" charset="0"/>
              </a:rPr>
              <a:t>La Pondération = Ce qu’on choisit de mettre en valeur sur l’image</a:t>
            </a:r>
          </a:p>
          <a:p>
            <a:pPr marL="1657350" lvl="3" indent="-285750">
              <a:buFont typeface="Wingdings" panose="05000000000000000000" pitchFamily="2" charset="2"/>
              <a:buChar char="q"/>
            </a:pPr>
            <a:r>
              <a:rPr lang="fr-FR" sz="2400" dirty="0">
                <a:cs typeface="Times New Roman" panose="02020603050405020304" pitchFamily="18" charset="0"/>
              </a:rPr>
              <a:t>Elle  dépend des réglages de la machine (TR, TE)</a:t>
            </a:r>
          </a:p>
          <a:p>
            <a:pPr lvl="3"/>
            <a:br>
              <a:rPr lang="fr-FR" sz="2400" dirty="0">
                <a:cs typeface="Calibri" panose="020F0502020204030204" pitchFamily="34" charset="0"/>
              </a:rPr>
            </a:br>
            <a:endParaRPr lang="fr-FR" sz="1600" dirty="0">
              <a:cs typeface="Calibri" panose="020F0502020204030204" pitchFamily="34" charset="0"/>
            </a:endParaRPr>
          </a:p>
          <a:p>
            <a:r>
              <a:rPr lang="fr-FR" sz="2000" b="1" dirty="0">
                <a:cs typeface="Times New Roman" panose="02020603050405020304" pitchFamily="18" charset="0"/>
              </a:rPr>
              <a:t>Pondération T1 </a:t>
            </a:r>
            <a:r>
              <a:rPr lang="fr-FR" sz="2000" dirty="0">
                <a:cs typeface="Times New Roman" panose="02020603050405020304" pitchFamily="18" charset="0"/>
              </a:rPr>
              <a:t>→ met en valeur la relaxation longitudinale → anatomie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92B79D-54B4-D62C-6D87-2DAF56E718D3}"/>
              </a:ext>
            </a:extLst>
          </p:cNvPr>
          <p:cNvSpPr txBox="1"/>
          <p:nvPr/>
        </p:nvSpPr>
        <p:spPr>
          <a:xfrm>
            <a:off x="1205733" y="5419559"/>
            <a:ext cx="8190271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000" b="1" dirty="0"/>
              <a:t>“On ne change pas le corps… on change la façon de le regarder.”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23B1FBC-9D62-6E97-451E-82DD2E8CB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6</a:t>
            </a:fld>
            <a:endParaRPr lang="fr-FR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17A448CC-297D-0120-784F-E784BAEBF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32" y="5375933"/>
            <a:ext cx="517463" cy="45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34B0E2D-B02E-88E2-2B52-FC54828D38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22786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5821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4EF31-AF07-D2D2-024A-42B7752EF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AAED6C4B-2122-99F7-C511-FF079F266A3F}"/>
              </a:ext>
            </a:extLst>
          </p:cNvPr>
          <p:cNvSpPr txBox="1"/>
          <p:nvPr/>
        </p:nvSpPr>
        <p:spPr>
          <a:xfrm>
            <a:off x="795883" y="537613"/>
            <a:ext cx="10859148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b="1" dirty="0">
                <a:cs typeface="Times New Roman" panose="02020603050405020304" pitchFamily="18" charset="0"/>
              </a:rPr>
              <a:t>La Pondération = Ce qu’on choisit de mettre en valeur sur l’image</a:t>
            </a:r>
          </a:p>
          <a:p>
            <a:pPr marL="1657350" lvl="3" indent="-285750">
              <a:buFont typeface="Wingdings" panose="05000000000000000000" pitchFamily="2" charset="2"/>
              <a:buChar char="q"/>
            </a:pPr>
            <a:r>
              <a:rPr lang="fr-FR" sz="2400" dirty="0">
                <a:cs typeface="Times New Roman" panose="02020603050405020304" pitchFamily="18" charset="0"/>
              </a:rPr>
              <a:t>Elle  dépend des réglages de la machine (TR, TE)</a:t>
            </a:r>
          </a:p>
          <a:p>
            <a:pPr marL="1657350" lvl="3" indent="-285750">
              <a:buFont typeface="Wingdings" panose="05000000000000000000" pitchFamily="2" charset="2"/>
              <a:buChar char="q"/>
            </a:pPr>
            <a:r>
              <a:rPr lang="fr-FR" sz="2400" dirty="0">
                <a:cs typeface="Times New Roman" panose="02020603050405020304" pitchFamily="18" charset="0"/>
              </a:rPr>
              <a:t>Selon le réglage, certains tissus deviennent clairs ou sombres</a:t>
            </a:r>
            <a:br>
              <a:rPr lang="fr-FR" sz="2400" dirty="0">
                <a:cs typeface="Calibri" panose="020F0502020204030204" pitchFamily="34" charset="0"/>
              </a:rPr>
            </a:br>
            <a:endParaRPr lang="fr-FR" sz="1600" dirty="0">
              <a:cs typeface="Calibri" panose="020F0502020204030204" pitchFamily="34" charset="0"/>
            </a:endParaRPr>
          </a:p>
          <a:p>
            <a:r>
              <a:rPr lang="fr-FR" sz="2000" b="1" dirty="0">
                <a:cs typeface="Times New Roman" panose="02020603050405020304" pitchFamily="18" charset="0"/>
              </a:rPr>
              <a:t>Pondération T1 </a:t>
            </a:r>
            <a:r>
              <a:rPr lang="fr-FR" sz="2000" dirty="0">
                <a:cs typeface="Times New Roman" panose="02020603050405020304" pitchFamily="18" charset="0"/>
              </a:rPr>
              <a:t>→ met en valeur la relaxation longitudinale → anatomie</a:t>
            </a:r>
          </a:p>
          <a:p>
            <a:endParaRPr lang="fr-FR" sz="2000" b="1" dirty="0">
              <a:cs typeface="Calibri" panose="020F0502020204030204" pitchFamily="34" charset="0"/>
            </a:endParaRPr>
          </a:p>
          <a:p>
            <a:r>
              <a:rPr lang="fr-FR" sz="2000" b="1" dirty="0">
                <a:cs typeface="Times New Roman" panose="02020603050405020304" pitchFamily="18" charset="0"/>
              </a:rPr>
              <a:t>Pondération T2 → </a:t>
            </a:r>
            <a:r>
              <a:rPr lang="fr-FR" sz="2000" dirty="0">
                <a:cs typeface="Times New Roman" panose="02020603050405020304" pitchFamily="18" charset="0"/>
              </a:rPr>
              <a:t>met en valeur la relaxation transversale → liquides / pathologies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4DED592-37F6-1A98-9009-2CF321ED7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7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E06C9B6-FD84-8372-04EC-46E70F473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62739"/>
            <a:ext cx="12192000" cy="7229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8940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C7FDA-189D-0208-3300-D2F68A60C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BD9F4E94-6D4D-3A84-2EBC-FC0BF9C203C6}"/>
              </a:ext>
            </a:extLst>
          </p:cNvPr>
          <p:cNvSpPr txBox="1"/>
          <p:nvPr/>
        </p:nvSpPr>
        <p:spPr>
          <a:xfrm>
            <a:off x="795883" y="537613"/>
            <a:ext cx="1085914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b="1" dirty="0">
                <a:cs typeface="Times New Roman" panose="02020603050405020304" pitchFamily="18" charset="0"/>
              </a:rPr>
              <a:t>La Pondération = Ce qu’on choisit de mettre en valeur sur l’image</a:t>
            </a:r>
          </a:p>
          <a:p>
            <a:pPr marL="1657350" lvl="3" indent="-285750">
              <a:buFont typeface="Wingdings" panose="05000000000000000000" pitchFamily="2" charset="2"/>
              <a:buChar char="q"/>
            </a:pPr>
            <a:r>
              <a:rPr lang="fr-FR" sz="2400" dirty="0">
                <a:cs typeface="Times New Roman" panose="02020603050405020304" pitchFamily="18" charset="0"/>
              </a:rPr>
              <a:t>Elle  dépend des réglages de la machine (TR, TE)</a:t>
            </a:r>
          </a:p>
          <a:p>
            <a:pPr marL="1657350" lvl="3" indent="-285750">
              <a:buFont typeface="Wingdings" panose="05000000000000000000" pitchFamily="2" charset="2"/>
              <a:buChar char="q"/>
            </a:pPr>
            <a:r>
              <a:rPr lang="fr-FR" sz="2400" dirty="0">
                <a:cs typeface="Times New Roman" panose="02020603050405020304" pitchFamily="18" charset="0"/>
              </a:rPr>
              <a:t>Selon le réglage, certains tissus deviennent clairs ou sombres</a:t>
            </a:r>
            <a:br>
              <a:rPr lang="fr-FR" sz="2400" dirty="0">
                <a:cs typeface="Calibri" panose="020F0502020204030204" pitchFamily="34" charset="0"/>
              </a:rPr>
            </a:br>
            <a:endParaRPr lang="fr-FR" sz="1600" dirty="0">
              <a:cs typeface="Calibri" panose="020F0502020204030204" pitchFamily="34" charset="0"/>
            </a:endParaRPr>
          </a:p>
          <a:p>
            <a:r>
              <a:rPr lang="fr-FR" sz="2000" b="1" dirty="0">
                <a:cs typeface="Times New Roman" panose="02020603050405020304" pitchFamily="18" charset="0"/>
              </a:rPr>
              <a:t>Pondération T1 </a:t>
            </a:r>
            <a:r>
              <a:rPr lang="fr-FR" sz="2000" dirty="0">
                <a:cs typeface="Times New Roman" panose="02020603050405020304" pitchFamily="18" charset="0"/>
              </a:rPr>
              <a:t>→ met en valeur la relaxation longitudinale → anatomie</a:t>
            </a:r>
          </a:p>
          <a:p>
            <a:endParaRPr lang="fr-FR" sz="2000" b="1" dirty="0">
              <a:cs typeface="Calibri" panose="020F0502020204030204" pitchFamily="34" charset="0"/>
            </a:endParaRPr>
          </a:p>
          <a:p>
            <a:r>
              <a:rPr lang="fr-FR" sz="2000" b="1" dirty="0">
                <a:cs typeface="Times New Roman" panose="02020603050405020304" pitchFamily="18" charset="0"/>
              </a:rPr>
              <a:t>Pondération T2 </a:t>
            </a:r>
            <a:r>
              <a:rPr lang="fr-FR" sz="2000" dirty="0">
                <a:cs typeface="Times New Roman" panose="02020603050405020304" pitchFamily="18" charset="0"/>
              </a:rPr>
              <a:t>→ met en valeur la relaxation transversale → liquides </a:t>
            </a:r>
            <a:r>
              <a:rPr lang="fr-FR" sz="2000" b="1" dirty="0">
                <a:cs typeface="Times New Roman" panose="02020603050405020304" pitchFamily="18" charset="0"/>
              </a:rPr>
              <a:t>/ </a:t>
            </a:r>
            <a:r>
              <a:rPr lang="fr-FR" sz="2000" dirty="0">
                <a:cs typeface="Times New Roman" panose="02020603050405020304" pitchFamily="18" charset="0"/>
              </a:rPr>
              <a:t>pathologies</a:t>
            </a:r>
          </a:p>
          <a:p>
            <a:endParaRPr lang="fr-FR" sz="2000" b="1" dirty="0"/>
          </a:p>
          <a:p>
            <a:r>
              <a:rPr lang="fr-FR" sz="2000" b="1" dirty="0">
                <a:cs typeface="Times New Roman" panose="02020603050405020304" pitchFamily="18" charset="0"/>
              </a:rPr>
              <a:t>Pondération DP →</a:t>
            </a:r>
            <a:r>
              <a:rPr lang="fr-FR" sz="2000" dirty="0">
                <a:cs typeface="Times New Roman" panose="02020603050405020304" pitchFamily="18" charset="0"/>
              </a:rPr>
              <a:t> densité en protons→ l’étude des tissus mous et des articulations.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2A1D5BC-90EB-EB38-4530-49BE1730E2A0}"/>
              </a:ext>
            </a:extLst>
          </p:cNvPr>
          <p:cNvSpPr txBox="1"/>
          <p:nvPr/>
        </p:nvSpPr>
        <p:spPr>
          <a:xfrm>
            <a:off x="1205733" y="5419559"/>
            <a:ext cx="8190271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000" b="1" dirty="0"/>
              <a:t>“On ne change pas le corps… on change la façon de le regarder.”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9E07FCB-E3D3-6618-35ED-5198778B3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8</a:t>
            </a:fld>
            <a:endParaRPr lang="fr-FR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55677D03-3647-A0F8-1A80-0F9640CEC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32" y="5375933"/>
            <a:ext cx="517463" cy="45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681AF94-ACC3-E21B-B666-B3F28D21BE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1780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3633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50B5B-BBC5-9D06-9014-5F3492D30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2A6028AC-DF01-3EF7-1711-69C8A19C99FA}"/>
              </a:ext>
            </a:extLst>
          </p:cNvPr>
          <p:cNvSpPr txBox="1"/>
          <p:nvPr/>
        </p:nvSpPr>
        <p:spPr>
          <a:xfrm>
            <a:off x="795883" y="537613"/>
            <a:ext cx="10859148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400" b="1" dirty="0">
                <a:cs typeface="Times New Roman" panose="02020603050405020304" pitchFamily="18" charset="0"/>
              </a:rPr>
              <a:t>La Pondération = Ce qu’on choisit de mettre en valeur sur l’image</a:t>
            </a:r>
          </a:p>
          <a:p>
            <a:pPr marL="1657350" lvl="3" indent="-285750">
              <a:buFont typeface="Wingdings" panose="05000000000000000000" pitchFamily="2" charset="2"/>
              <a:buChar char="q"/>
            </a:pPr>
            <a:r>
              <a:rPr lang="fr-FR" sz="2400" dirty="0">
                <a:cs typeface="Times New Roman" panose="02020603050405020304" pitchFamily="18" charset="0"/>
              </a:rPr>
              <a:t>Elle  dépend des réglages de la machine (TR, TE)</a:t>
            </a:r>
          </a:p>
          <a:p>
            <a:pPr marL="1657350" lvl="3" indent="-285750">
              <a:buFont typeface="Wingdings" panose="05000000000000000000" pitchFamily="2" charset="2"/>
              <a:buChar char="q"/>
            </a:pPr>
            <a:r>
              <a:rPr lang="fr-FR" sz="2400" dirty="0">
                <a:cs typeface="Times New Roman" panose="02020603050405020304" pitchFamily="18" charset="0"/>
              </a:rPr>
              <a:t>Selon le réglage, certains tissus deviennent clairs ou sombres</a:t>
            </a:r>
            <a:br>
              <a:rPr lang="fr-FR" sz="2400" dirty="0">
                <a:cs typeface="Calibri" panose="020F0502020204030204" pitchFamily="34" charset="0"/>
              </a:rPr>
            </a:br>
            <a:endParaRPr lang="fr-FR" sz="1600" dirty="0">
              <a:cs typeface="Calibri" panose="020F0502020204030204" pitchFamily="34" charset="0"/>
            </a:endParaRPr>
          </a:p>
          <a:p>
            <a:r>
              <a:rPr lang="fr-FR" sz="2000" b="1" dirty="0">
                <a:cs typeface="Times New Roman" panose="02020603050405020304" pitchFamily="18" charset="0"/>
              </a:rPr>
              <a:t>Pondération T1 </a:t>
            </a:r>
            <a:r>
              <a:rPr lang="fr-FR" sz="2000" dirty="0">
                <a:cs typeface="Times New Roman" panose="02020603050405020304" pitchFamily="18" charset="0"/>
              </a:rPr>
              <a:t>→ met en valeur la relaxation longitudinale → anatomie</a:t>
            </a:r>
          </a:p>
          <a:p>
            <a:endParaRPr lang="fr-FR" sz="2000" b="1" dirty="0">
              <a:cs typeface="Calibri" panose="020F0502020204030204" pitchFamily="34" charset="0"/>
            </a:endParaRPr>
          </a:p>
          <a:p>
            <a:r>
              <a:rPr lang="fr-FR" sz="2000" b="1" dirty="0">
                <a:cs typeface="Times New Roman" panose="02020603050405020304" pitchFamily="18" charset="0"/>
              </a:rPr>
              <a:t>Pondération T2 </a:t>
            </a:r>
            <a:r>
              <a:rPr lang="fr-FR" sz="2000" dirty="0">
                <a:cs typeface="Times New Roman" panose="02020603050405020304" pitchFamily="18" charset="0"/>
              </a:rPr>
              <a:t>→ met en valeur la relaxation transversale → liquides </a:t>
            </a:r>
            <a:r>
              <a:rPr lang="fr-FR" sz="2000" b="1" dirty="0">
                <a:cs typeface="Times New Roman" panose="02020603050405020304" pitchFamily="18" charset="0"/>
              </a:rPr>
              <a:t>/ </a:t>
            </a:r>
            <a:r>
              <a:rPr lang="fr-FR" sz="2000" dirty="0">
                <a:cs typeface="Times New Roman" panose="02020603050405020304" pitchFamily="18" charset="0"/>
              </a:rPr>
              <a:t>pathologies</a:t>
            </a:r>
          </a:p>
          <a:p>
            <a:endParaRPr lang="fr-FR" sz="2000" b="1" dirty="0"/>
          </a:p>
          <a:p>
            <a:r>
              <a:rPr lang="fr-FR" sz="2000" b="1" dirty="0">
                <a:cs typeface="Times New Roman" panose="02020603050405020304" pitchFamily="18" charset="0"/>
              </a:rPr>
              <a:t>Pondération DP →</a:t>
            </a:r>
            <a:r>
              <a:rPr lang="fr-FR" sz="2000" dirty="0">
                <a:cs typeface="Times New Roman" panose="02020603050405020304" pitchFamily="18" charset="0"/>
              </a:rPr>
              <a:t> densité en protons→ l’étude des tissus mous et des articulations.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376F0E1-5823-4208-4EF3-6A82403B6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0C04-EFFB-4D66-B13C-98BE0F740D99}" type="slidenum">
              <a:rPr lang="fr-FR" smtClean="0"/>
              <a:t>9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1B3DC14-1DFF-7065-9AFB-D42F4544E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8" y="6215269"/>
            <a:ext cx="11983683" cy="668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9503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1194</TotalTime>
  <Words>890</Words>
  <Application>Microsoft Office PowerPoint</Application>
  <PresentationFormat>Grand écran</PresentationFormat>
  <Paragraphs>146</Paragraphs>
  <Slides>19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Sylvere Gnanga</dc:creator>
  <cp:lastModifiedBy>Pauline LEFEBVRE</cp:lastModifiedBy>
  <cp:revision>11</cp:revision>
  <dcterms:created xsi:type="dcterms:W3CDTF">2026-03-17T15:07:58Z</dcterms:created>
  <dcterms:modified xsi:type="dcterms:W3CDTF">2026-03-27T10:26:27Z</dcterms:modified>
</cp:coreProperties>
</file>