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Open Sans" panose="020B060603050402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836" y="6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d152e64f8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d152e64f8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964f85d050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964f85d05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964f85d0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964f85d0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64f85d050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64f85d050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ca14c9057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ca14c9057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ca14c9057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ca14c9057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ca14c9057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ca14c9057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ca14c9057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ca14c9057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d152e64f8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d152e64f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
        <p:nvSpPr>
          <p:cNvPr id="13" name="Google Shape;13;p2"/>
          <p:cNvSpPr/>
          <p:nvPr/>
        </p:nvSpPr>
        <p:spPr>
          <a:xfrm>
            <a:off x="-11759" y="-11759"/>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 name="Google Shape;14;p2"/>
          <p:cNvSpPr/>
          <p:nvPr/>
        </p:nvSpPr>
        <p:spPr>
          <a:xfrm rot="-5400000">
            <a:off x="-99969" y="406739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15;p2"/>
          <p:cNvSpPr/>
          <p:nvPr/>
        </p:nvSpPr>
        <p:spPr>
          <a:xfrm rot="10800000">
            <a:off x="7991450" y="415559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16;p2"/>
          <p:cNvSpPr/>
          <p:nvPr/>
        </p:nvSpPr>
        <p:spPr>
          <a:xfrm rot="5400000">
            <a:off x="8079659" y="7643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
        <p:nvSpPr>
          <p:cNvPr id="24" name="Google Shape;24;p4"/>
          <p:cNvSpPr/>
          <p:nvPr/>
        </p:nvSpPr>
        <p:spPr>
          <a:xfrm>
            <a:off x="-11759" y="-11759"/>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 name="Google Shape;25;p4"/>
          <p:cNvSpPr/>
          <p:nvPr/>
        </p:nvSpPr>
        <p:spPr>
          <a:xfrm rot="-5400000">
            <a:off x="-99969" y="406739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 name="Google Shape;26;p4"/>
          <p:cNvSpPr/>
          <p:nvPr/>
        </p:nvSpPr>
        <p:spPr>
          <a:xfrm rot="5400000">
            <a:off x="8079659" y="7643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 name="Google Shape;27;p4"/>
          <p:cNvSpPr/>
          <p:nvPr/>
        </p:nvSpPr>
        <p:spPr>
          <a:xfrm rot="10800000">
            <a:off x="7991450" y="4155591"/>
            <a:ext cx="1164300" cy="987900"/>
          </a:xfrm>
          <a:prstGeom prst="halfFrame">
            <a:avLst>
              <a:gd name="adj1" fmla="val 33333"/>
              <a:gd name="adj2" fmla="val 33333"/>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8" name="Google Shape;38;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9" name="Google Shape;39;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6" name="Google Shape;46;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fr"/>
              <a:t>Cours inversés</a:t>
            </a:r>
            <a:endParaRPr/>
          </a:p>
        </p:txBody>
      </p:sp>
      <p:sp>
        <p:nvSpPr>
          <p:cNvPr id="63" name="Google Shape;63;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fr"/>
              <a:t>Champ B0</a:t>
            </a:r>
            <a:endParaRPr/>
          </a:p>
        </p:txBody>
      </p:sp>
      <p:sp>
        <p:nvSpPr>
          <p:cNvPr id="64" name="Google Shape;64;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11700" y="323580"/>
            <a:ext cx="8520600" cy="8973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u="sng"/>
              <a:t>TP : Mesure du champs magnétique en fonction de la position sur l’axe du solénoïde</a:t>
            </a:r>
            <a:endParaRPr u="sng"/>
          </a:p>
        </p:txBody>
      </p:sp>
      <p:pic>
        <p:nvPicPr>
          <p:cNvPr id="146" name="Google Shape;146;p22"/>
          <p:cNvPicPr preferRelativeResize="0"/>
          <p:nvPr/>
        </p:nvPicPr>
        <p:blipFill>
          <a:blip r:embed="rId3">
            <a:alphaModFix/>
          </a:blip>
          <a:stretch>
            <a:fillRect/>
          </a:stretch>
        </p:blipFill>
        <p:spPr>
          <a:xfrm>
            <a:off x="4428972" y="1356593"/>
            <a:ext cx="4605599" cy="3369075"/>
          </a:xfrm>
          <a:prstGeom prst="rect">
            <a:avLst/>
          </a:prstGeom>
          <a:noFill/>
          <a:ln>
            <a:noFill/>
          </a:ln>
        </p:spPr>
      </p:pic>
      <p:pic>
        <p:nvPicPr>
          <p:cNvPr id="147" name="Google Shape;147;p22"/>
          <p:cNvPicPr preferRelativeResize="0"/>
          <p:nvPr/>
        </p:nvPicPr>
        <p:blipFill>
          <a:blip r:embed="rId4">
            <a:alphaModFix/>
          </a:blip>
          <a:stretch>
            <a:fillRect/>
          </a:stretch>
        </p:blipFill>
        <p:spPr>
          <a:xfrm>
            <a:off x="135652" y="2604240"/>
            <a:ext cx="3844585" cy="897300"/>
          </a:xfrm>
          <a:prstGeom prst="rect">
            <a:avLst/>
          </a:prstGeom>
          <a:noFill/>
          <a:ln>
            <a:noFill/>
          </a:ln>
        </p:spPr>
      </p:pic>
      <p:sp>
        <p:nvSpPr>
          <p:cNvPr id="148" name="Google Shape;148;p22"/>
          <p:cNvSpPr/>
          <p:nvPr/>
        </p:nvSpPr>
        <p:spPr>
          <a:xfrm>
            <a:off x="4057195" y="2939400"/>
            <a:ext cx="323700" cy="250500"/>
          </a:xfrm>
          <a:prstGeom prst="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 name="Google Shape;149;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10</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p:nvPr/>
        </p:nvSpPr>
        <p:spPr>
          <a:xfrm>
            <a:off x="3628550" y="350858"/>
            <a:ext cx="16353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2500" u="sng">
                <a:solidFill>
                  <a:schemeClr val="dk1"/>
                </a:solidFill>
              </a:rPr>
              <a:t>Sommaire</a:t>
            </a:r>
            <a:endParaRPr sz="2500" u="sng">
              <a:solidFill>
                <a:schemeClr val="dk1"/>
              </a:solidFill>
            </a:endParaRPr>
          </a:p>
          <a:p>
            <a:pPr marL="0" lvl="0" indent="0" algn="l" rtl="0">
              <a:spcBef>
                <a:spcPts val="0"/>
              </a:spcBef>
              <a:spcAft>
                <a:spcPts val="0"/>
              </a:spcAft>
              <a:buNone/>
            </a:pPr>
            <a:endParaRPr sz="2800">
              <a:solidFill>
                <a:schemeClr val="dk1"/>
              </a:solidFill>
            </a:endParaRPr>
          </a:p>
        </p:txBody>
      </p:sp>
      <p:sp>
        <p:nvSpPr>
          <p:cNvPr id="70" name="Google Shape;70;p14"/>
          <p:cNvSpPr txBox="1"/>
          <p:nvPr/>
        </p:nvSpPr>
        <p:spPr>
          <a:xfrm>
            <a:off x="327500" y="1551275"/>
            <a:ext cx="8237400" cy="26166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Char char="-"/>
            </a:pPr>
            <a:r>
              <a:rPr lang="fr" sz="2000" b="1" i="1">
                <a:solidFill>
                  <a:schemeClr val="dk2"/>
                </a:solidFill>
              </a:rPr>
              <a:t>Qu’est ce qu’un champ magnétique ?</a:t>
            </a:r>
            <a:endParaRPr sz="2000" b="1" i="1">
              <a:solidFill>
                <a:schemeClr val="dk2"/>
              </a:solidFill>
            </a:endParaRPr>
          </a:p>
          <a:p>
            <a:pPr marL="0" lvl="0" indent="0" algn="l" rtl="0">
              <a:spcBef>
                <a:spcPts val="0"/>
              </a:spcBef>
              <a:spcAft>
                <a:spcPts val="0"/>
              </a:spcAft>
              <a:buNone/>
            </a:pPr>
            <a:endParaRPr sz="2000" b="1" i="1">
              <a:solidFill>
                <a:schemeClr val="dk2"/>
              </a:solidFill>
            </a:endParaRPr>
          </a:p>
          <a:p>
            <a:pPr marL="457200" lvl="0" indent="-355600" algn="l" rtl="0">
              <a:spcBef>
                <a:spcPts val="0"/>
              </a:spcBef>
              <a:spcAft>
                <a:spcPts val="0"/>
              </a:spcAft>
              <a:buClr>
                <a:schemeClr val="dk2"/>
              </a:buClr>
              <a:buSzPts val="2000"/>
              <a:buChar char="-"/>
            </a:pPr>
            <a:r>
              <a:rPr lang="fr" sz="2000" b="1" i="1">
                <a:solidFill>
                  <a:schemeClr val="dk2"/>
                </a:solidFill>
              </a:rPr>
              <a:t>Champ magnétique &amp; IRM : Fréquence de Larmor</a:t>
            </a:r>
            <a:endParaRPr sz="2000" b="1" i="1">
              <a:solidFill>
                <a:schemeClr val="dk2"/>
              </a:solidFill>
            </a:endParaRPr>
          </a:p>
          <a:p>
            <a:pPr marL="0" lvl="0" indent="0" algn="l" rtl="0">
              <a:spcBef>
                <a:spcPts val="0"/>
              </a:spcBef>
              <a:spcAft>
                <a:spcPts val="0"/>
              </a:spcAft>
              <a:buNone/>
            </a:pPr>
            <a:endParaRPr sz="2000" b="1" i="1">
              <a:solidFill>
                <a:schemeClr val="dk2"/>
              </a:solidFill>
            </a:endParaRPr>
          </a:p>
          <a:p>
            <a:pPr marL="457200" lvl="0" indent="-355600" algn="l" rtl="0">
              <a:spcBef>
                <a:spcPts val="0"/>
              </a:spcBef>
              <a:spcAft>
                <a:spcPts val="0"/>
              </a:spcAft>
              <a:buClr>
                <a:schemeClr val="dk2"/>
              </a:buClr>
              <a:buSzPts val="2000"/>
              <a:buChar char="-"/>
            </a:pPr>
            <a:r>
              <a:rPr lang="fr" sz="2000" b="1" i="1">
                <a:solidFill>
                  <a:schemeClr val="dk2"/>
                </a:solidFill>
              </a:rPr>
              <a:t>Inhomogénéité du champ &amp; SHIM</a:t>
            </a:r>
            <a:endParaRPr sz="2000" b="1" i="1">
              <a:solidFill>
                <a:schemeClr val="dk2"/>
              </a:solidFill>
            </a:endParaRPr>
          </a:p>
          <a:p>
            <a:pPr marL="0" lvl="0" indent="0" algn="l" rtl="0">
              <a:spcBef>
                <a:spcPts val="0"/>
              </a:spcBef>
              <a:spcAft>
                <a:spcPts val="0"/>
              </a:spcAft>
              <a:buNone/>
            </a:pPr>
            <a:endParaRPr sz="2000" b="1" i="1">
              <a:solidFill>
                <a:schemeClr val="dk2"/>
              </a:solidFill>
            </a:endParaRPr>
          </a:p>
          <a:p>
            <a:pPr marL="457200" lvl="0" indent="-342900" algn="l" rtl="0">
              <a:spcBef>
                <a:spcPts val="0"/>
              </a:spcBef>
              <a:spcAft>
                <a:spcPts val="0"/>
              </a:spcAft>
              <a:buClr>
                <a:schemeClr val="dk2"/>
              </a:buClr>
              <a:buSzPts val="1800"/>
              <a:buChar char="-"/>
            </a:pPr>
            <a:r>
              <a:rPr lang="fr" sz="2000" b="1" i="1">
                <a:solidFill>
                  <a:schemeClr val="dk2"/>
                </a:solidFill>
              </a:rPr>
              <a:t>TP : Création d’un champ magnétique par un solénoïde</a:t>
            </a:r>
            <a:r>
              <a:rPr lang="fr" sz="1800" b="1" i="1">
                <a:solidFill>
                  <a:schemeClr val="dk2"/>
                </a:solidFill>
              </a:rPr>
              <a:t> </a:t>
            </a:r>
            <a:endParaRPr sz="1800" b="1" i="1">
              <a:solidFill>
                <a:schemeClr val="dk2"/>
              </a:solidFill>
            </a:endParaRPr>
          </a:p>
          <a:p>
            <a:pPr marL="0" lvl="0" indent="0" algn="l" rtl="0">
              <a:spcBef>
                <a:spcPts val="0"/>
              </a:spcBef>
              <a:spcAft>
                <a:spcPts val="0"/>
              </a:spcAft>
              <a:buNone/>
            </a:pPr>
            <a:endParaRPr sz="1800">
              <a:solidFill>
                <a:schemeClr val="dk2"/>
              </a:solidFill>
            </a:endParaRPr>
          </a:p>
        </p:txBody>
      </p:sp>
      <p:sp>
        <p:nvSpPr>
          <p:cNvPr id="71" name="Google Shape;7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p:nvPr/>
        </p:nvSpPr>
        <p:spPr>
          <a:xfrm>
            <a:off x="2948098" y="193725"/>
            <a:ext cx="32478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2500" u="sng">
                <a:solidFill>
                  <a:schemeClr val="dk1"/>
                </a:solidFill>
              </a:rPr>
              <a:t>Champ magnétique ?</a:t>
            </a:r>
            <a:endParaRPr sz="2500" u="sng">
              <a:solidFill>
                <a:schemeClr val="dk1"/>
              </a:solidFill>
            </a:endParaRPr>
          </a:p>
          <a:p>
            <a:pPr marL="0" lvl="0" indent="0" algn="l" rtl="0">
              <a:spcBef>
                <a:spcPts val="0"/>
              </a:spcBef>
              <a:spcAft>
                <a:spcPts val="0"/>
              </a:spcAft>
              <a:buNone/>
            </a:pPr>
            <a:endParaRPr sz="2800">
              <a:solidFill>
                <a:schemeClr val="dk1"/>
              </a:solidFill>
            </a:endParaRPr>
          </a:p>
        </p:txBody>
      </p:sp>
      <p:pic>
        <p:nvPicPr>
          <p:cNvPr id="77" name="Google Shape;77;p15"/>
          <p:cNvPicPr preferRelativeResize="0"/>
          <p:nvPr/>
        </p:nvPicPr>
        <p:blipFill>
          <a:blip r:embed="rId3">
            <a:alphaModFix/>
          </a:blip>
          <a:stretch>
            <a:fillRect/>
          </a:stretch>
        </p:blipFill>
        <p:spPr>
          <a:xfrm>
            <a:off x="5184847" y="1414649"/>
            <a:ext cx="3810000" cy="2857500"/>
          </a:xfrm>
          <a:prstGeom prst="rect">
            <a:avLst/>
          </a:prstGeom>
          <a:noFill/>
          <a:ln>
            <a:noFill/>
          </a:ln>
        </p:spPr>
      </p:pic>
      <p:sp>
        <p:nvSpPr>
          <p:cNvPr id="78" name="Google Shape;78;p15"/>
          <p:cNvSpPr txBox="1"/>
          <p:nvPr/>
        </p:nvSpPr>
        <p:spPr>
          <a:xfrm>
            <a:off x="0" y="1276550"/>
            <a:ext cx="5070600" cy="1046700"/>
          </a:xfrm>
          <a:prstGeom prst="rect">
            <a:avLst/>
          </a:prstGeom>
          <a:noFill/>
          <a:ln>
            <a:noFill/>
          </a:ln>
        </p:spPr>
        <p:txBody>
          <a:bodyPr spcFirstLastPara="1" wrap="square" lIns="91425" tIns="91425" rIns="91425" bIns="91425" anchor="t" anchorCtr="0">
            <a:spAutoFit/>
          </a:bodyPr>
          <a:lstStyle/>
          <a:p>
            <a:pPr marL="457200" lvl="0" indent="-342900" algn="just" rtl="0">
              <a:spcBef>
                <a:spcPts val="0"/>
              </a:spcBef>
              <a:spcAft>
                <a:spcPts val="0"/>
              </a:spcAft>
              <a:buClr>
                <a:schemeClr val="dk1"/>
              </a:buClr>
              <a:buSzPts val="1800"/>
              <a:buChar char="-"/>
            </a:pPr>
            <a:r>
              <a:rPr lang="fr" sz="2000">
                <a:solidFill>
                  <a:srgbClr val="FF0000"/>
                </a:solidFill>
              </a:rPr>
              <a:t>Définition</a:t>
            </a:r>
            <a:r>
              <a:rPr lang="fr" sz="2000">
                <a:solidFill>
                  <a:schemeClr val="dk1"/>
                </a:solidFill>
              </a:rPr>
              <a:t> </a:t>
            </a:r>
            <a:r>
              <a:rPr lang="fr" sz="1800">
                <a:solidFill>
                  <a:schemeClr val="dk1"/>
                </a:solidFill>
              </a:rPr>
              <a:t>: le champ magnétique est un champ vectoriel créé par le mouvement de charges électriques.</a:t>
            </a:r>
            <a:endParaRPr sz="1800"/>
          </a:p>
        </p:txBody>
      </p:sp>
      <p:sp>
        <p:nvSpPr>
          <p:cNvPr id="79" name="Google Shape;79;p15"/>
          <p:cNvSpPr txBox="1"/>
          <p:nvPr/>
        </p:nvSpPr>
        <p:spPr>
          <a:xfrm>
            <a:off x="492850" y="2629375"/>
            <a:ext cx="4398000" cy="15699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Char char="-"/>
            </a:pPr>
            <a:r>
              <a:rPr lang="fr" sz="1800" dirty="0">
                <a:solidFill>
                  <a:schemeClr val="dk2"/>
                </a:solidFill>
              </a:rPr>
              <a:t>Vecteur B, dont la norme est exprimée en Tesla (T)</a:t>
            </a:r>
            <a:endParaRPr sz="1800" dirty="0">
              <a:solidFill>
                <a:schemeClr val="dk2"/>
              </a:solidFill>
            </a:endParaRPr>
          </a:p>
          <a:p>
            <a:pPr marL="0" lvl="0" indent="0" algn="l" rtl="0">
              <a:spcBef>
                <a:spcPts val="0"/>
              </a:spcBef>
              <a:spcAft>
                <a:spcPts val="0"/>
              </a:spcAft>
              <a:buNone/>
            </a:pPr>
            <a:endParaRPr sz="1800" dirty="0">
              <a:solidFill>
                <a:schemeClr val="dk2"/>
              </a:solidFill>
            </a:endParaRPr>
          </a:p>
          <a:p>
            <a:pPr marL="457200" lvl="0" indent="-342900" algn="l" rtl="0">
              <a:spcBef>
                <a:spcPts val="0"/>
              </a:spcBef>
              <a:spcAft>
                <a:spcPts val="0"/>
              </a:spcAft>
              <a:buClr>
                <a:schemeClr val="dk2"/>
              </a:buClr>
              <a:buSzPts val="1800"/>
              <a:buChar char="-"/>
            </a:pPr>
            <a:r>
              <a:rPr lang="fr" sz="1800" dirty="0">
                <a:solidFill>
                  <a:schemeClr val="dk2"/>
                </a:solidFill>
              </a:rPr>
              <a:t>Influence du champ sur les particules (Force de Lorentz)</a:t>
            </a:r>
            <a:endParaRPr sz="1800" dirty="0">
              <a:solidFill>
                <a:schemeClr val="dk2"/>
              </a:solidFill>
            </a:endParaRPr>
          </a:p>
        </p:txBody>
      </p:sp>
      <p:sp>
        <p:nvSpPr>
          <p:cNvPr id="80" name="Google Shape;8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p:nvPr/>
        </p:nvSpPr>
        <p:spPr>
          <a:xfrm>
            <a:off x="1381350" y="323250"/>
            <a:ext cx="63813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2500" u="sng">
                <a:solidFill>
                  <a:schemeClr val="dk1"/>
                </a:solidFill>
              </a:rPr>
              <a:t>Utilisation du champ magnétique pour l’IRM</a:t>
            </a:r>
            <a:endParaRPr/>
          </a:p>
        </p:txBody>
      </p:sp>
      <p:sp>
        <p:nvSpPr>
          <p:cNvPr id="86" name="Google Shape;86;p16"/>
          <p:cNvSpPr txBox="1"/>
          <p:nvPr/>
        </p:nvSpPr>
        <p:spPr>
          <a:xfrm>
            <a:off x="159091" y="1421113"/>
            <a:ext cx="8802300" cy="2678100"/>
          </a:xfrm>
          <a:prstGeom prst="rect">
            <a:avLst/>
          </a:prstGeom>
          <a:noFill/>
          <a:ln>
            <a:noFill/>
          </a:ln>
        </p:spPr>
        <p:txBody>
          <a:bodyPr spcFirstLastPara="1" wrap="square" lIns="91425" tIns="91425" rIns="91425" bIns="91425" anchor="t" anchorCtr="0">
            <a:spAutoFit/>
          </a:bodyPr>
          <a:lstStyle/>
          <a:p>
            <a:pPr marL="457200" lvl="0" indent="-342900" algn="just" rtl="0">
              <a:spcBef>
                <a:spcPts val="0"/>
              </a:spcBef>
              <a:spcAft>
                <a:spcPts val="0"/>
              </a:spcAft>
              <a:buClr>
                <a:schemeClr val="dk2"/>
              </a:buClr>
              <a:buSzPts val="1800"/>
              <a:buChar char="-"/>
            </a:pPr>
            <a:r>
              <a:rPr lang="fr" sz="1800" u="sng">
                <a:solidFill>
                  <a:schemeClr val="dk2"/>
                </a:solidFill>
              </a:rPr>
              <a:t>Entrée dans le champ magnétique de l’IRM </a:t>
            </a:r>
            <a:r>
              <a:rPr lang="fr" sz="1800">
                <a:solidFill>
                  <a:schemeClr val="dk2"/>
                </a:solidFill>
              </a:rPr>
              <a:t>: Précession du proton de chaque noyau d’hydrogène dans une même direction (mais pas forcément dans le même sens) → </a:t>
            </a:r>
            <a:r>
              <a:rPr lang="fr" sz="1800" b="1">
                <a:solidFill>
                  <a:srgbClr val="FF0000"/>
                </a:solidFill>
              </a:rPr>
              <a:t>Aimantation macroscopique non nulle</a:t>
            </a:r>
            <a:r>
              <a:rPr lang="fr" sz="1800" b="1">
                <a:solidFill>
                  <a:srgbClr val="555A62"/>
                </a:solidFill>
              </a:rPr>
              <a:t>.</a:t>
            </a:r>
            <a:endParaRPr sz="1800">
              <a:solidFill>
                <a:srgbClr val="555A62"/>
              </a:solidFill>
            </a:endParaRPr>
          </a:p>
          <a:p>
            <a:pPr marL="0" lvl="0" indent="0" algn="just" rtl="0">
              <a:spcBef>
                <a:spcPts val="0"/>
              </a:spcBef>
              <a:spcAft>
                <a:spcPts val="0"/>
              </a:spcAft>
              <a:buNone/>
            </a:pPr>
            <a:endParaRPr sz="1800">
              <a:solidFill>
                <a:schemeClr val="dk2"/>
              </a:solidFill>
            </a:endParaRPr>
          </a:p>
          <a:p>
            <a:pPr marL="457200" lvl="0" indent="-342900" algn="l" rtl="0">
              <a:spcBef>
                <a:spcPts val="0"/>
              </a:spcBef>
              <a:spcAft>
                <a:spcPts val="0"/>
              </a:spcAft>
              <a:buClr>
                <a:schemeClr val="dk2"/>
              </a:buClr>
              <a:buSzPts val="1800"/>
              <a:buChar char="-"/>
            </a:pPr>
            <a:r>
              <a:rPr lang="fr" sz="1800">
                <a:solidFill>
                  <a:schemeClr val="dk2"/>
                </a:solidFill>
              </a:rPr>
              <a:t>On exploite cette aimantation en émettant une onde radiofréquence (énergie) absorbée par le corps à une </a:t>
            </a:r>
            <a:r>
              <a:rPr lang="fr" sz="1800">
                <a:solidFill>
                  <a:srgbClr val="555A62"/>
                </a:solidFill>
              </a:rPr>
              <a:t>fréquence précise par </a:t>
            </a:r>
            <a:r>
              <a:rPr lang="fr" sz="1800" b="1">
                <a:solidFill>
                  <a:srgbClr val="FF0000"/>
                </a:solidFill>
              </a:rPr>
              <a:t>phénomène de résonance</a:t>
            </a:r>
            <a:r>
              <a:rPr lang="fr" sz="1700" b="1">
                <a:solidFill>
                  <a:srgbClr val="555A62"/>
                </a:solidFill>
              </a:rPr>
              <a:t>.</a:t>
            </a:r>
            <a:endParaRPr sz="1700" b="1">
              <a:solidFill>
                <a:srgbClr val="555A62"/>
              </a:solidFill>
            </a:endParaRPr>
          </a:p>
          <a:p>
            <a:pPr marL="0" lvl="0" indent="0" algn="l" rtl="0">
              <a:spcBef>
                <a:spcPts val="0"/>
              </a:spcBef>
              <a:spcAft>
                <a:spcPts val="0"/>
              </a:spcAft>
              <a:buNone/>
            </a:pPr>
            <a:endParaRPr sz="1800">
              <a:solidFill>
                <a:schemeClr val="dk2"/>
              </a:solidFill>
            </a:endParaRPr>
          </a:p>
          <a:p>
            <a:pPr marL="457200" lvl="0" indent="-342900" algn="l" rtl="0">
              <a:spcBef>
                <a:spcPts val="0"/>
              </a:spcBef>
              <a:spcAft>
                <a:spcPts val="0"/>
              </a:spcAft>
              <a:buClr>
                <a:schemeClr val="dk2"/>
              </a:buClr>
              <a:buSzPts val="1800"/>
              <a:buChar char="-"/>
            </a:pPr>
            <a:r>
              <a:rPr lang="fr" sz="1800">
                <a:solidFill>
                  <a:schemeClr val="dk2"/>
                </a:solidFill>
              </a:rPr>
              <a:t>Cette fréquence précise dépend de l’intensité du champ et s’appelle la </a:t>
            </a:r>
            <a:r>
              <a:rPr lang="fr" sz="1800" b="1" u="sng">
                <a:solidFill>
                  <a:srgbClr val="FF0000"/>
                </a:solidFill>
              </a:rPr>
              <a:t>Fréquence de Larmor</a:t>
            </a:r>
            <a:r>
              <a:rPr lang="fr" sz="1800">
                <a:solidFill>
                  <a:schemeClr val="dk2"/>
                </a:solidFill>
              </a:rPr>
              <a:t> !</a:t>
            </a:r>
            <a:endParaRPr sz="1800">
              <a:solidFill>
                <a:schemeClr val="dk2"/>
              </a:solidFill>
            </a:endParaRPr>
          </a:p>
        </p:txBody>
      </p:sp>
      <p:sp>
        <p:nvSpPr>
          <p:cNvPr id="87" name="Google Shape;87;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2892150" y="60254"/>
            <a:ext cx="3359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u="sng"/>
              <a:t>Fréquence de Larmor</a:t>
            </a:r>
            <a:endParaRPr u="sng"/>
          </a:p>
        </p:txBody>
      </p:sp>
      <p:sp>
        <p:nvSpPr>
          <p:cNvPr id="93" name="Google Shape;93;p17"/>
          <p:cNvSpPr txBox="1">
            <a:spLocks noGrp="1"/>
          </p:cNvSpPr>
          <p:nvPr>
            <p:ph type="body" idx="1"/>
          </p:nvPr>
        </p:nvSpPr>
        <p:spPr>
          <a:xfrm>
            <a:off x="311700" y="832869"/>
            <a:ext cx="8520600" cy="4227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sz="1900" u="sng" dirty="0"/>
              <a:t>La fréquence de cette onde est déterminée par :</a:t>
            </a:r>
            <a:endParaRPr sz="1900" u="sng" dirty="0"/>
          </a:p>
          <a:p>
            <a:pPr marL="0" lvl="0" indent="0" algn="l" rtl="0">
              <a:spcBef>
                <a:spcPts val="1200"/>
              </a:spcBef>
              <a:spcAft>
                <a:spcPts val="0"/>
              </a:spcAft>
              <a:buNone/>
            </a:pPr>
            <a:r>
              <a:rPr lang="fr" sz="1200" dirty="0"/>
              <a:t> </a:t>
            </a:r>
            <a:r>
              <a:rPr lang="fr" sz="1200" i="1" dirty="0"/>
              <a:t>    : Rapport gyromagnétique </a:t>
            </a:r>
            <a:r>
              <a:rPr lang="fr" sz="1200" i="1" dirty="0">
                <a:solidFill>
                  <a:srgbClr val="555A62"/>
                </a:solidFill>
                <a:highlight>
                  <a:srgbClr val="FFFFFF"/>
                </a:highlight>
              </a:rPr>
              <a:t>≈ 42,58 MHz/Tesla pour l’hydrogène</a:t>
            </a:r>
            <a:endParaRPr sz="1200" i="1" dirty="0"/>
          </a:p>
          <a:p>
            <a:pPr marL="0" lvl="0" indent="0" algn="l" rtl="0">
              <a:spcBef>
                <a:spcPts val="1200"/>
              </a:spcBef>
              <a:spcAft>
                <a:spcPts val="0"/>
              </a:spcAft>
              <a:buNone/>
            </a:pPr>
            <a:r>
              <a:rPr lang="fr" sz="1200" i="1" dirty="0"/>
              <a:t>B0 : Intensité du champ magnétique statique (en Tesla)</a:t>
            </a:r>
            <a:endParaRPr sz="1200" i="1" dirty="0"/>
          </a:p>
          <a:p>
            <a:pPr marL="0" lvl="0" indent="0" algn="l" rtl="0">
              <a:spcBef>
                <a:spcPts val="1200"/>
              </a:spcBef>
              <a:spcAft>
                <a:spcPts val="0"/>
              </a:spcAft>
              <a:buNone/>
            </a:pPr>
            <a:endParaRPr sz="1200" i="1" dirty="0"/>
          </a:p>
          <a:p>
            <a:pPr marL="0" lvl="0" indent="0" algn="l" rtl="0">
              <a:lnSpc>
                <a:spcPct val="100000"/>
              </a:lnSpc>
              <a:spcBef>
                <a:spcPts val="1200"/>
              </a:spcBef>
              <a:spcAft>
                <a:spcPts val="0"/>
              </a:spcAft>
              <a:buNone/>
            </a:pPr>
            <a:r>
              <a:rPr lang="fr" u="sng" dirty="0"/>
              <a:t>Pour l’IRM pédagogique</a:t>
            </a:r>
            <a:r>
              <a:rPr lang="fr" dirty="0"/>
              <a:t> : B0 = 0.427 T, d’où f</a:t>
            </a:r>
            <a:r>
              <a:rPr lang="fr" sz="1000" dirty="0"/>
              <a:t>L</a:t>
            </a:r>
            <a:r>
              <a:rPr lang="fr" dirty="0"/>
              <a:t> = </a:t>
            </a:r>
            <a:r>
              <a:rPr lang="fr" b="1" dirty="0"/>
              <a:t>18.177 MHz</a:t>
            </a:r>
            <a:endParaRPr b="1" dirty="0"/>
          </a:p>
          <a:p>
            <a:pPr marL="0" lvl="0" indent="0" algn="l" rtl="0">
              <a:spcBef>
                <a:spcPts val="1200"/>
              </a:spcBef>
              <a:spcAft>
                <a:spcPts val="0"/>
              </a:spcAft>
              <a:buNone/>
            </a:pPr>
            <a:endParaRPr dirty="0"/>
          </a:p>
          <a:p>
            <a:pPr marL="0" lvl="0" indent="0" algn="l" rtl="0">
              <a:spcBef>
                <a:spcPts val="1200"/>
              </a:spcBef>
              <a:spcAft>
                <a:spcPts val="0"/>
              </a:spcAft>
              <a:buNone/>
            </a:pPr>
            <a:r>
              <a:rPr lang="fr" u="sng" dirty="0"/>
              <a:t>Lien Fréquence de Larmor et vitesse de précession des spins :</a:t>
            </a:r>
            <a:endParaRPr b="1" dirty="0"/>
          </a:p>
          <a:p>
            <a:pPr marL="0" lvl="0" indent="0" algn="l" rtl="0">
              <a:spcBef>
                <a:spcPts val="1200"/>
              </a:spcBef>
              <a:spcAft>
                <a:spcPts val="1200"/>
              </a:spcAft>
              <a:buNone/>
            </a:pPr>
            <a:endParaRPr b="1" u="sng" dirty="0"/>
          </a:p>
        </p:txBody>
      </p:sp>
      <p:pic>
        <p:nvPicPr>
          <p:cNvPr id="95" name="Google Shape;95;p17"/>
          <p:cNvPicPr preferRelativeResize="0"/>
          <p:nvPr/>
        </p:nvPicPr>
        <p:blipFill>
          <a:blip r:embed="rId3">
            <a:alphaModFix/>
          </a:blip>
          <a:stretch>
            <a:fillRect/>
          </a:stretch>
        </p:blipFill>
        <p:spPr>
          <a:xfrm>
            <a:off x="6223512" y="974450"/>
            <a:ext cx="1824000" cy="891750"/>
          </a:xfrm>
          <a:prstGeom prst="rect">
            <a:avLst/>
          </a:prstGeom>
          <a:noFill/>
          <a:ln w="9525" cap="flat" cmpd="sng">
            <a:solidFill>
              <a:srgbClr val="FF0000"/>
            </a:solidFill>
            <a:prstDash val="solid"/>
            <a:round/>
            <a:headEnd type="none" w="sm" len="sm"/>
            <a:tailEnd type="none" w="sm" len="sm"/>
          </a:ln>
        </p:spPr>
      </p:pic>
      <p:pic>
        <p:nvPicPr>
          <p:cNvPr id="96" name="Google Shape;96;p17"/>
          <p:cNvPicPr preferRelativeResize="0"/>
          <p:nvPr/>
        </p:nvPicPr>
        <p:blipFill>
          <a:blip r:embed="rId3">
            <a:alphaModFix/>
          </a:blip>
          <a:stretch>
            <a:fillRect/>
          </a:stretch>
        </p:blipFill>
        <p:spPr>
          <a:xfrm>
            <a:off x="1439310" y="3783540"/>
            <a:ext cx="1519775" cy="743001"/>
          </a:xfrm>
          <a:prstGeom prst="rect">
            <a:avLst/>
          </a:prstGeom>
          <a:noFill/>
          <a:ln>
            <a:noFill/>
          </a:ln>
        </p:spPr>
      </p:pic>
      <p:pic>
        <p:nvPicPr>
          <p:cNvPr id="97" name="Google Shape;97;p17"/>
          <p:cNvPicPr preferRelativeResize="0"/>
          <p:nvPr/>
        </p:nvPicPr>
        <p:blipFill>
          <a:blip r:embed="rId4">
            <a:alphaModFix/>
          </a:blip>
          <a:stretch>
            <a:fillRect/>
          </a:stretch>
        </p:blipFill>
        <p:spPr>
          <a:xfrm>
            <a:off x="6184919" y="3927086"/>
            <a:ext cx="1519775" cy="455925"/>
          </a:xfrm>
          <a:prstGeom prst="rect">
            <a:avLst/>
          </a:prstGeom>
          <a:noFill/>
          <a:ln w="9525" cap="flat" cmpd="sng">
            <a:solidFill>
              <a:srgbClr val="FF0000"/>
            </a:solidFill>
            <a:prstDash val="solid"/>
            <a:round/>
            <a:headEnd type="none" w="sm" len="sm"/>
            <a:tailEnd type="none" w="sm" len="sm"/>
          </a:ln>
        </p:spPr>
      </p:pic>
      <p:sp>
        <p:nvSpPr>
          <p:cNvPr id="98" name="Google Shape;98;p17"/>
          <p:cNvSpPr/>
          <p:nvPr/>
        </p:nvSpPr>
        <p:spPr>
          <a:xfrm>
            <a:off x="3842850" y="4024075"/>
            <a:ext cx="1458300" cy="191400"/>
          </a:xfrm>
          <a:prstGeom prst="lef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9" name="Google Shape;99;p17"/>
          <p:cNvPicPr preferRelativeResize="0"/>
          <p:nvPr/>
        </p:nvPicPr>
        <p:blipFill>
          <a:blip r:embed="rId5">
            <a:alphaModFix/>
          </a:blip>
          <a:stretch>
            <a:fillRect/>
          </a:stretch>
        </p:blipFill>
        <p:spPr>
          <a:xfrm>
            <a:off x="3842825" y="4583111"/>
            <a:ext cx="1538731" cy="455925"/>
          </a:xfrm>
          <a:prstGeom prst="rect">
            <a:avLst/>
          </a:prstGeom>
          <a:noFill/>
          <a:ln>
            <a:noFill/>
          </a:ln>
        </p:spPr>
      </p:pic>
      <p:sp>
        <p:nvSpPr>
          <p:cNvPr id="100" name="Google Shape;100;p17"/>
          <p:cNvSpPr txBox="1"/>
          <p:nvPr/>
        </p:nvSpPr>
        <p:spPr>
          <a:xfrm>
            <a:off x="4293283" y="4227233"/>
            <a:ext cx="567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chemeClr val="dk2"/>
                </a:solidFill>
              </a:rPr>
              <a:t>avec</a:t>
            </a:r>
            <a:r>
              <a:rPr lang="fr" sz="1800">
                <a:solidFill>
                  <a:schemeClr val="dk2"/>
                </a:solidFill>
              </a:rPr>
              <a:t> </a:t>
            </a:r>
            <a:endParaRPr sz="1800">
              <a:solidFill>
                <a:schemeClr val="dk2"/>
              </a:solidFill>
            </a:endParaRPr>
          </a:p>
        </p:txBody>
      </p:sp>
      <p:sp>
        <p:nvSpPr>
          <p:cNvPr id="101" name="Google Shape;101;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5</a:t>
            </a:fld>
            <a:endParaRPr/>
          </a:p>
        </p:txBody>
      </p:sp>
      <p:pic>
        <p:nvPicPr>
          <p:cNvPr id="2" name="Google Shape;95;p17">
            <a:extLst>
              <a:ext uri="{FF2B5EF4-FFF2-40B4-BE49-F238E27FC236}">
                <a16:creationId xmlns:a16="http://schemas.microsoft.com/office/drawing/2014/main" id="{2CD46116-02D3-62BD-5157-7401C640C9C1}"/>
              </a:ext>
            </a:extLst>
          </p:cNvPr>
          <p:cNvPicPr preferRelativeResize="0"/>
          <p:nvPr/>
        </p:nvPicPr>
        <p:blipFill>
          <a:blip r:embed="rId3">
            <a:alphaModFix/>
          </a:blip>
          <a:srcRect l="41221" t="5602" r="32671" b="5217"/>
          <a:stretch/>
        </p:blipFill>
        <p:spPr>
          <a:xfrm>
            <a:off x="311700" y="1325075"/>
            <a:ext cx="257662" cy="398950"/>
          </a:xfrm>
          <a:prstGeom prst="rect">
            <a:avLst/>
          </a:prstGeom>
          <a:noFill/>
          <a:ln w="9525" cap="flat" cmpd="sng">
            <a:no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txBox="1">
            <a:spLocks noGrp="1"/>
          </p:cNvSpPr>
          <p:nvPr>
            <p:ph type="title"/>
          </p:nvPr>
        </p:nvSpPr>
        <p:spPr>
          <a:xfrm>
            <a:off x="311700" y="135425"/>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fr" sz="2220" u="sng"/>
              <a:t>Effet de l’inhomogénéité du champ Bo sur une séquence</a:t>
            </a:r>
            <a:endParaRPr sz="2220" u="sng"/>
          </a:p>
        </p:txBody>
      </p:sp>
      <p:sp>
        <p:nvSpPr>
          <p:cNvPr id="107" name="Google Shape;107;p18"/>
          <p:cNvSpPr txBox="1">
            <a:spLocks noGrp="1"/>
          </p:cNvSpPr>
          <p:nvPr>
            <p:ph type="body" idx="1"/>
          </p:nvPr>
        </p:nvSpPr>
        <p:spPr>
          <a:xfrm>
            <a:off x="527250" y="630688"/>
            <a:ext cx="8089500" cy="2054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fr" sz="1000" b="1" i="1" u="sng"/>
              <a:t>Artefact de susceptibilité magnétique :</a:t>
            </a:r>
            <a:endParaRPr sz="1000" b="1" i="1" u="sng"/>
          </a:p>
          <a:p>
            <a:pPr marL="0" lvl="0" indent="0" algn="just" rtl="0">
              <a:lnSpc>
                <a:spcPct val="95000"/>
              </a:lnSpc>
              <a:spcBef>
                <a:spcPts val="1200"/>
              </a:spcBef>
              <a:spcAft>
                <a:spcPts val="0"/>
              </a:spcAft>
              <a:buSzPts val="275"/>
              <a:buNone/>
            </a:pPr>
            <a:r>
              <a:rPr lang="fr" sz="1000">
                <a:solidFill>
                  <a:srgbClr val="555A62"/>
                </a:solidFill>
                <a:latin typeface="Open Sans"/>
                <a:ea typeface="Open Sans"/>
                <a:cs typeface="Open Sans"/>
                <a:sym typeface="Open Sans"/>
              </a:rPr>
              <a:t>La susceptibilité magnétique d’un tissu correspond à l’aimantation interne de ce tissu induite par un champ magnétique externe (B0). </a:t>
            </a:r>
            <a:endParaRPr sz="1000">
              <a:solidFill>
                <a:srgbClr val="555A62"/>
              </a:solidFill>
              <a:latin typeface="Open Sans"/>
              <a:ea typeface="Open Sans"/>
              <a:cs typeface="Open Sans"/>
              <a:sym typeface="Open Sans"/>
            </a:endParaRPr>
          </a:p>
          <a:p>
            <a:pPr marL="0" lvl="0" indent="0" algn="just" rtl="0">
              <a:lnSpc>
                <a:spcPct val="95000"/>
              </a:lnSpc>
              <a:spcBef>
                <a:spcPts val="1200"/>
              </a:spcBef>
              <a:spcAft>
                <a:spcPts val="0"/>
              </a:spcAft>
              <a:buSzPts val="275"/>
              <a:buNone/>
            </a:pPr>
            <a:r>
              <a:rPr lang="fr" sz="1000">
                <a:solidFill>
                  <a:srgbClr val="555A62"/>
                </a:solidFill>
                <a:latin typeface="Open Sans"/>
                <a:ea typeface="Open Sans"/>
                <a:cs typeface="Open Sans"/>
                <a:sym typeface="Open Sans"/>
              </a:rPr>
              <a:t>À l’interface entre 2 tissus ayant des susceptibilités magnétiques différentes, il existe une distorsion du champ magnétique B0. </a:t>
            </a:r>
            <a:endParaRPr sz="1000">
              <a:solidFill>
                <a:srgbClr val="555A62"/>
              </a:solidFill>
              <a:latin typeface="Open Sans"/>
              <a:ea typeface="Open Sans"/>
              <a:cs typeface="Open Sans"/>
              <a:sym typeface="Open Sans"/>
            </a:endParaRPr>
          </a:p>
          <a:p>
            <a:pPr marL="0" lvl="0" indent="0" algn="just" rtl="0">
              <a:lnSpc>
                <a:spcPct val="95000"/>
              </a:lnSpc>
              <a:spcBef>
                <a:spcPts val="1200"/>
              </a:spcBef>
              <a:spcAft>
                <a:spcPts val="0"/>
              </a:spcAft>
              <a:buSzPts val="275"/>
              <a:buNone/>
            </a:pPr>
            <a:r>
              <a:rPr lang="fr" sz="1000">
                <a:solidFill>
                  <a:srgbClr val="555A62"/>
                </a:solidFill>
                <a:latin typeface="Open Sans"/>
                <a:ea typeface="Open Sans"/>
                <a:cs typeface="Open Sans"/>
                <a:sym typeface="Open Sans"/>
              </a:rPr>
              <a:t>De telles interfaces existent entre air et tissus, ou entre os cortical et tissus. Ces hétérogénéités de champ constantes (de type T2*) vont être responsables de déphasages et de décalages de fréquences localisés à l’origine d’une perte de signal. L’intensité et la portée de la perte de signal vont dépendre des rapports anatomiques entre les structures ainsi que de l’intensité et de la direction du gradient de lecture.</a:t>
            </a:r>
            <a:endParaRPr sz="1000">
              <a:solidFill>
                <a:srgbClr val="555A62"/>
              </a:solidFill>
              <a:latin typeface="Open Sans"/>
              <a:ea typeface="Open Sans"/>
              <a:cs typeface="Open Sans"/>
              <a:sym typeface="Open Sans"/>
            </a:endParaRPr>
          </a:p>
          <a:p>
            <a:pPr marL="0" lvl="0" indent="0" algn="just" rtl="0">
              <a:lnSpc>
                <a:spcPct val="95000"/>
              </a:lnSpc>
              <a:spcBef>
                <a:spcPts val="1200"/>
              </a:spcBef>
              <a:spcAft>
                <a:spcPts val="1200"/>
              </a:spcAft>
              <a:buSzPts val="275"/>
              <a:buNone/>
            </a:pPr>
            <a:r>
              <a:rPr lang="fr" sz="1000">
                <a:solidFill>
                  <a:srgbClr val="555A62"/>
                </a:solidFill>
                <a:latin typeface="Open Sans"/>
                <a:ea typeface="Open Sans"/>
                <a:cs typeface="Open Sans"/>
                <a:sym typeface="Open Sans"/>
              </a:rPr>
              <a:t>Cet artéfact est très marqué en présence de matériel métallique, ferromagnétique ou pas (titane…). La perte de signal est de portée variable en fonction du type de métal et de séquence.</a:t>
            </a:r>
            <a:endParaRPr sz="450">
              <a:solidFill>
                <a:srgbClr val="555A62"/>
              </a:solidFill>
            </a:endParaRPr>
          </a:p>
        </p:txBody>
      </p:sp>
      <p:pic>
        <p:nvPicPr>
          <p:cNvPr id="108" name="Google Shape;108;p18"/>
          <p:cNvPicPr preferRelativeResize="0"/>
          <p:nvPr/>
        </p:nvPicPr>
        <p:blipFill>
          <a:blip r:embed="rId3">
            <a:alphaModFix/>
          </a:blip>
          <a:stretch>
            <a:fillRect/>
          </a:stretch>
        </p:blipFill>
        <p:spPr>
          <a:xfrm>
            <a:off x="811075" y="2781346"/>
            <a:ext cx="4608800" cy="2258325"/>
          </a:xfrm>
          <a:prstGeom prst="rect">
            <a:avLst/>
          </a:prstGeom>
          <a:noFill/>
          <a:ln>
            <a:noFill/>
          </a:ln>
        </p:spPr>
      </p:pic>
      <p:pic>
        <p:nvPicPr>
          <p:cNvPr id="109" name="Google Shape;109;p18"/>
          <p:cNvPicPr preferRelativeResize="0"/>
          <p:nvPr/>
        </p:nvPicPr>
        <p:blipFill rotWithShape="1">
          <a:blip r:embed="rId4">
            <a:alphaModFix/>
          </a:blip>
          <a:srcRect l="-3280" r="3280"/>
          <a:stretch/>
        </p:blipFill>
        <p:spPr>
          <a:xfrm>
            <a:off x="5519025" y="2764511"/>
            <a:ext cx="2291311" cy="2258325"/>
          </a:xfrm>
          <a:prstGeom prst="rect">
            <a:avLst/>
          </a:prstGeom>
          <a:noFill/>
          <a:ln>
            <a:noFill/>
          </a:ln>
        </p:spPr>
      </p:pic>
      <p:sp>
        <p:nvSpPr>
          <p:cNvPr id="110" name="Google Shape;11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9"/>
          <p:cNvSpPr txBox="1">
            <a:spLocks noGrp="1"/>
          </p:cNvSpPr>
          <p:nvPr>
            <p:ph type="title"/>
          </p:nvPr>
        </p:nvSpPr>
        <p:spPr>
          <a:xfrm>
            <a:off x="1816875" y="78675"/>
            <a:ext cx="1595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u="sng"/>
              <a:t>Le SHIM</a:t>
            </a:r>
            <a:endParaRPr u="sng"/>
          </a:p>
        </p:txBody>
      </p:sp>
      <p:sp>
        <p:nvSpPr>
          <p:cNvPr id="116" name="Google Shape;116;p19"/>
          <p:cNvSpPr txBox="1">
            <a:spLocks noGrp="1"/>
          </p:cNvSpPr>
          <p:nvPr>
            <p:ph type="body" idx="1"/>
          </p:nvPr>
        </p:nvSpPr>
        <p:spPr>
          <a:xfrm>
            <a:off x="311700" y="698416"/>
            <a:ext cx="4333500" cy="21873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fr" b="1" i="1" u="sng" dirty="0"/>
              <a:t>Objectif :</a:t>
            </a:r>
            <a:r>
              <a:rPr lang="fr" dirty="0"/>
              <a:t> limiter les inhomogénéités de champ</a:t>
            </a:r>
            <a:endParaRPr dirty="0"/>
          </a:p>
          <a:p>
            <a:pPr marL="0" lvl="0" indent="0" algn="l" rtl="0">
              <a:spcBef>
                <a:spcPts val="1200"/>
              </a:spcBef>
              <a:spcAft>
                <a:spcPts val="1200"/>
              </a:spcAft>
              <a:buNone/>
            </a:pPr>
            <a:r>
              <a:rPr lang="fr" dirty="0"/>
              <a:t>-B0 est homogène seulement au milieu de l’aimant, il faut donc toujours déplacer la région d’intérêt au milieu de celui-ci</a:t>
            </a:r>
            <a:endParaRPr dirty="0"/>
          </a:p>
        </p:txBody>
      </p:sp>
      <p:pic>
        <p:nvPicPr>
          <p:cNvPr id="117" name="Google Shape;117;p19"/>
          <p:cNvPicPr preferRelativeResize="0"/>
          <p:nvPr/>
        </p:nvPicPr>
        <p:blipFill rotWithShape="1">
          <a:blip r:embed="rId3">
            <a:alphaModFix/>
          </a:blip>
          <a:srcRect l="2376" r="2204"/>
          <a:stretch/>
        </p:blipFill>
        <p:spPr>
          <a:xfrm>
            <a:off x="4865929" y="117926"/>
            <a:ext cx="4149379" cy="2803075"/>
          </a:xfrm>
          <a:prstGeom prst="rect">
            <a:avLst/>
          </a:prstGeom>
          <a:noFill/>
          <a:ln>
            <a:noFill/>
          </a:ln>
        </p:spPr>
      </p:pic>
      <p:sp>
        <p:nvSpPr>
          <p:cNvPr id="118" name="Google Shape;118;p19"/>
          <p:cNvSpPr txBox="1"/>
          <p:nvPr/>
        </p:nvSpPr>
        <p:spPr>
          <a:xfrm>
            <a:off x="4176796" y="3000184"/>
            <a:ext cx="4604100" cy="16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800" b="1" i="1" u="sng">
                <a:solidFill>
                  <a:schemeClr val="dk2"/>
                </a:solidFill>
              </a:rPr>
              <a:t>-Shim passif :</a:t>
            </a:r>
            <a:r>
              <a:rPr lang="fr" sz="1800" b="1" i="1">
                <a:solidFill>
                  <a:schemeClr val="dk2"/>
                </a:solidFill>
              </a:rPr>
              <a:t> </a:t>
            </a:r>
            <a:r>
              <a:rPr lang="fr" sz="1800">
                <a:solidFill>
                  <a:schemeClr val="dk2"/>
                </a:solidFill>
              </a:rPr>
              <a:t>à l’installation avec des barres ferromagnétiques </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fr" sz="1800" b="1" i="1" u="sng">
                <a:solidFill>
                  <a:schemeClr val="dk2"/>
                </a:solidFill>
              </a:rPr>
              <a:t>-Shims actifs :</a:t>
            </a:r>
            <a:r>
              <a:rPr lang="fr" sz="1800">
                <a:solidFill>
                  <a:schemeClr val="dk2"/>
                </a:solidFill>
              </a:rPr>
              <a:t> Bobine de shim additionnelles placées autour de l’aimant avec les bobines de gradients qu’on place sur les séquences</a:t>
            </a:r>
            <a:endParaRPr sz="1800">
              <a:solidFill>
                <a:schemeClr val="dk2"/>
              </a:solidFill>
            </a:endParaRPr>
          </a:p>
        </p:txBody>
      </p:sp>
      <p:pic>
        <p:nvPicPr>
          <p:cNvPr id="119" name="Google Shape;119;p19"/>
          <p:cNvPicPr preferRelativeResize="0"/>
          <p:nvPr/>
        </p:nvPicPr>
        <p:blipFill rotWithShape="1">
          <a:blip r:embed="rId4">
            <a:alphaModFix/>
          </a:blip>
          <a:srcRect l="5893" t="16625" r="9925"/>
          <a:stretch/>
        </p:blipFill>
        <p:spPr>
          <a:xfrm>
            <a:off x="1197525" y="2941388"/>
            <a:ext cx="2602220" cy="2055175"/>
          </a:xfrm>
          <a:prstGeom prst="rect">
            <a:avLst/>
          </a:prstGeom>
          <a:noFill/>
          <a:ln>
            <a:noFill/>
          </a:ln>
        </p:spPr>
      </p:pic>
      <p:sp>
        <p:nvSpPr>
          <p:cNvPr id="120" name="Google Shape;12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299941" y="431664"/>
            <a:ext cx="8520600" cy="8973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u="sng"/>
              <a:t>TP : Créer un champs magnétique à partir de solénoïdes</a:t>
            </a:r>
            <a:endParaRPr u="sng"/>
          </a:p>
        </p:txBody>
      </p:sp>
      <p:sp>
        <p:nvSpPr>
          <p:cNvPr id="126" name="Google Shape;126;p20"/>
          <p:cNvSpPr txBox="1">
            <a:spLocks noGrp="1"/>
          </p:cNvSpPr>
          <p:nvPr>
            <p:ph type="body" idx="1"/>
          </p:nvPr>
        </p:nvSpPr>
        <p:spPr>
          <a:xfrm>
            <a:off x="311700" y="1403025"/>
            <a:ext cx="3918600" cy="8193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1200"/>
              </a:spcAft>
              <a:buNone/>
            </a:pPr>
            <a:r>
              <a:rPr lang="fr"/>
              <a:t>Champ magnétique formé à partir d’un aimant</a:t>
            </a:r>
            <a:endParaRPr/>
          </a:p>
        </p:txBody>
      </p:sp>
      <p:pic>
        <p:nvPicPr>
          <p:cNvPr id="127" name="Google Shape;127;p20"/>
          <p:cNvPicPr preferRelativeResize="0"/>
          <p:nvPr/>
        </p:nvPicPr>
        <p:blipFill>
          <a:blip r:embed="rId3">
            <a:alphaModFix/>
          </a:blip>
          <a:stretch>
            <a:fillRect/>
          </a:stretch>
        </p:blipFill>
        <p:spPr>
          <a:xfrm>
            <a:off x="4532975" y="1502699"/>
            <a:ext cx="3872123" cy="2904100"/>
          </a:xfrm>
          <a:prstGeom prst="rect">
            <a:avLst/>
          </a:prstGeom>
          <a:noFill/>
          <a:ln>
            <a:noFill/>
          </a:ln>
        </p:spPr>
      </p:pic>
      <p:sp>
        <p:nvSpPr>
          <p:cNvPr id="128" name="Google Shape;12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8</a:t>
            </a:fld>
            <a:endParaRPr/>
          </a:p>
        </p:txBody>
      </p:sp>
      <p:pic>
        <p:nvPicPr>
          <p:cNvPr id="129" name="Google Shape;129;p20"/>
          <p:cNvPicPr preferRelativeResize="0"/>
          <p:nvPr/>
        </p:nvPicPr>
        <p:blipFill rotWithShape="1">
          <a:blip r:embed="rId4">
            <a:alphaModFix/>
          </a:blip>
          <a:srcRect l="25278" t="13140" r="31086" b="26195"/>
          <a:stretch/>
        </p:blipFill>
        <p:spPr>
          <a:xfrm rot="5400007">
            <a:off x="964619" y="2240579"/>
            <a:ext cx="2612762" cy="2724361"/>
          </a:xfrm>
          <a:prstGeom prst="rect">
            <a:avLst/>
          </a:prstGeom>
          <a:noFill/>
          <a:ln>
            <a:noFill/>
          </a:ln>
        </p:spPr>
      </p:pic>
      <p:sp>
        <p:nvSpPr>
          <p:cNvPr id="130" name="Google Shape;130;p20"/>
          <p:cNvSpPr txBox="1">
            <a:spLocks noGrp="1"/>
          </p:cNvSpPr>
          <p:nvPr>
            <p:ph type="body" idx="1"/>
          </p:nvPr>
        </p:nvSpPr>
        <p:spPr>
          <a:xfrm>
            <a:off x="4509738" y="4450375"/>
            <a:ext cx="3918600" cy="8193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1200"/>
              </a:spcAft>
              <a:buNone/>
            </a:pPr>
            <a:r>
              <a:rPr lang="fr"/>
              <a:t>Champ magnétique formé à partir d’un courant électrique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txBox="1">
            <a:spLocks noGrp="1"/>
          </p:cNvSpPr>
          <p:nvPr>
            <p:ph type="title"/>
          </p:nvPr>
        </p:nvSpPr>
        <p:spPr>
          <a:xfrm>
            <a:off x="311700" y="282920"/>
            <a:ext cx="8520600" cy="8973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u="sng"/>
              <a:t>TP : Mesure du champs magnétique en fonction de l’intensité du courant</a:t>
            </a:r>
            <a:endParaRPr u="sng"/>
          </a:p>
        </p:txBody>
      </p:sp>
      <p:pic>
        <p:nvPicPr>
          <p:cNvPr id="136" name="Google Shape;136;p21"/>
          <p:cNvPicPr preferRelativeResize="0"/>
          <p:nvPr/>
        </p:nvPicPr>
        <p:blipFill>
          <a:blip r:embed="rId3">
            <a:alphaModFix/>
          </a:blip>
          <a:stretch>
            <a:fillRect/>
          </a:stretch>
        </p:blipFill>
        <p:spPr>
          <a:xfrm>
            <a:off x="4068076" y="1340475"/>
            <a:ext cx="4893000" cy="3411500"/>
          </a:xfrm>
          <a:prstGeom prst="rect">
            <a:avLst/>
          </a:prstGeom>
          <a:noFill/>
          <a:ln>
            <a:noFill/>
          </a:ln>
        </p:spPr>
      </p:pic>
      <p:pic>
        <p:nvPicPr>
          <p:cNvPr id="137" name="Google Shape;137;p21"/>
          <p:cNvPicPr preferRelativeResize="0"/>
          <p:nvPr/>
        </p:nvPicPr>
        <p:blipFill>
          <a:blip r:embed="rId4">
            <a:alphaModFix/>
          </a:blip>
          <a:stretch>
            <a:fillRect/>
          </a:stretch>
        </p:blipFill>
        <p:spPr>
          <a:xfrm>
            <a:off x="187111" y="1599650"/>
            <a:ext cx="3028950" cy="904875"/>
          </a:xfrm>
          <a:prstGeom prst="rect">
            <a:avLst/>
          </a:prstGeom>
          <a:noFill/>
          <a:ln>
            <a:noFill/>
          </a:ln>
        </p:spPr>
      </p:pic>
      <p:sp>
        <p:nvSpPr>
          <p:cNvPr id="138" name="Google Shape;138;p21"/>
          <p:cNvSpPr/>
          <p:nvPr/>
        </p:nvSpPr>
        <p:spPr>
          <a:xfrm>
            <a:off x="3459223" y="1904779"/>
            <a:ext cx="365700" cy="294600"/>
          </a:xfrm>
          <a:prstGeom prst="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 name="Google Shape;13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fr"/>
              <a:t>9</a:t>
            </a:fld>
            <a:endParaRPr/>
          </a:p>
        </p:txBody>
      </p:sp>
      <p:sp>
        <p:nvSpPr>
          <p:cNvPr id="140" name="Google Shape;140;p21"/>
          <p:cNvSpPr txBox="1"/>
          <p:nvPr/>
        </p:nvSpPr>
        <p:spPr>
          <a:xfrm>
            <a:off x="501550" y="2616825"/>
            <a:ext cx="3144600" cy="22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800">
                <a:solidFill>
                  <a:schemeClr val="dk2"/>
                </a:solidFill>
              </a:rPr>
              <a:t>µ0: perméabilité magnétique du vide</a:t>
            </a:r>
            <a:endParaRPr sz="1800">
              <a:solidFill>
                <a:schemeClr val="dk2"/>
              </a:solidFill>
            </a:endParaRPr>
          </a:p>
          <a:p>
            <a:pPr marL="0" lvl="0" indent="0" algn="l" rtl="0">
              <a:spcBef>
                <a:spcPts val="0"/>
              </a:spcBef>
              <a:spcAft>
                <a:spcPts val="0"/>
              </a:spcAft>
              <a:buNone/>
            </a:pPr>
            <a:r>
              <a:rPr lang="fr" sz="1800">
                <a:solidFill>
                  <a:schemeClr val="dk2"/>
                </a:solidFill>
              </a:rPr>
              <a:t>N: nombre total de spires</a:t>
            </a:r>
            <a:endParaRPr sz="1800">
              <a:solidFill>
                <a:schemeClr val="dk2"/>
              </a:solidFill>
            </a:endParaRPr>
          </a:p>
          <a:p>
            <a:pPr marL="0" lvl="0" indent="0" algn="l" rtl="0">
              <a:spcBef>
                <a:spcPts val="0"/>
              </a:spcBef>
              <a:spcAft>
                <a:spcPts val="0"/>
              </a:spcAft>
              <a:buNone/>
            </a:pPr>
            <a:r>
              <a:rPr lang="fr" sz="1800">
                <a:solidFill>
                  <a:schemeClr val="dk2"/>
                </a:solidFill>
              </a:rPr>
              <a:t>I: Courant circulant dans le solénoïde</a:t>
            </a:r>
            <a:endParaRPr sz="1800">
              <a:solidFill>
                <a:schemeClr val="dk2"/>
              </a:solidFill>
            </a:endParaRPr>
          </a:p>
          <a:p>
            <a:pPr marL="0" lvl="0" indent="0" algn="l" rtl="0">
              <a:spcBef>
                <a:spcPts val="0"/>
              </a:spcBef>
              <a:spcAft>
                <a:spcPts val="0"/>
              </a:spcAft>
              <a:buNone/>
            </a:pPr>
            <a:r>
              <a:rPr lang="fr" sz="1800">
                <a:solidFill>
                  <a:schemeClr val="dk2"/>
                </a:solidFill>
              </a:rPr>
              <a:t>n: I/L</a:t>
            </a:r>
            <a:endParaRPr sz="180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530</Words>
  <Application>Microsoft Office PowerPoint</Application>
  <PresentationFormat>Affichage à l'écran (16:9)</PresentationFormat>
  <Paragraphs>61</Paragraphs>
  <Slides>10</Slides>
  <Notes>10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Open Sans</vt:lpstr>
      <vt:lpstr>Arial</vt:lpstr>
      <vt:lpstr>Simple Light</vt:lpstr>
      <vt:lpstr>Cours inversés</vt:lpstr>
      <vt:lpstr>Présentation PowerPoint</vt:lpstr>
      <vt:lpstr>Présentation PowerPoint</vt:lpstr>
      <vt:lpstr>Présentation PowerPoint</vt:lpstr>
      <vt:lpstr>Fréquence de Larmor</vt:lpstr>
      <vt:lpstr>Effet de l’inhomogénéité du champ Bo sur une séquence</vt:lpstr>
      <vt:lpstr>Le SHIM</vt:lpstr>
      <vt:lpstr>TP : Créer un champs magnétique à partir de solénoïdes</vt:lpstr>
      <vt:lpstr>TP : Mesure du champs magnétique en fonction de l’intensité du courant</vt:lpstr>
      <vt:lpstr>TP : Mesure du champs magnétique en fonction de la position sur l’axe du solénoïde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Pauline LEFEBVRE</cp:lastModifiedBy>
  <cp:revision>2</cp:revision>
  <dcterms:modified xsi:type="dcterms:W3CDTF">2026-03-27T10:07:41Z</dcterms:modified>
</cp:coreProperties>
</file>