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19"/>
      <p:bold r:id="rId20"/>
      <p:italic r:id="rId21"/>
      <p:boldItalic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Poppins" panose="00000500000000000000" pitchFamily="2" charset="0"/>
      <p:regular r:id="rId27"/>
      <p:bold r:id="rId28"/>
      <p:italic r:id="rId29"/>
      <p:boldItalic r:id="rId30"/>
    </p:embeddedFont>
    <p:embeddedFont>
      <p:font typeface="Roboto Mono" panose="00000009000000000000" pitchFamily="49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>
        <p:scale>
          <a:sx n="100" d="100"/>
          <a:sy n="100" d="100"/>
        </p:scale>
        <p:origin x="1836" y="6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04b2d2f90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g3d04b2d2f90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d02ac72e3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d02ac72e3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d02ac72e3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d02ac72e3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d02ac72e34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d02ac72e34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d02ac72e34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d02ac72e34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d02ac72e34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d02ac72e34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d0511842d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d0511842d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d14c85cad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d14c85cad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d02ac72e3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d02ac72e3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d14c85ca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d14c85ca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14c85cad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d14c85cad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1739b270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d1739b270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1739b27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d1739b270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d1739b270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d1739b270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72858D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8305800" y="4591050"/>
            <a:ext cx="683218" cy="339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59" name="Google Shape;59;p14"/>
          <p:cNvSpPr/>
          <p:nvPr/>
        </p:nvSpPr>
        <p:spPr>
          <a:xfrm>
            <a:off x="71163" y="4510704"/>
            <a:ext cx="2573334" cy="495903"/>
          </a:xfrm>
          <a:custGeom>
            <a:avLst/>
            <a:gdLst/>
            <a:ahLst/>
            <a:cxnLst/>
            <a:rect l="l" t="t" r="r" b="b"/>
            <a:pathLst>
              <a:path w="5146667" h="991806" extrusionOk="0">
                <a:moveTo>
                  <a:pt x="0" y="0"/>
                </a:moveTo>
                <a:lnTo>
                  <a:pt x="5146667" y="0"/>
                </a:lnTo>
                <a:lnTo>
                  <a:pt x="5146667" y="991805"/>
                </a:lnTo>
                <a:lnTo>
                  <a:pt x="0" y="9918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4"/>
          <p:cNvSpPr/>
          <p:nvPr/>
        </p:nvSpPr>
        <p:spPr>
          <a:xfrm>
            <a:off x="4283704" y="4415663"/>
            <a:ext cx="671475" cy="671475"/>
          </a:xfrm>
          <a:custGeom>
            <a:avLst/>
            <a:gdLst/>
            <a:ahLst/>
            <a:cxnLst/>
            <a:rect l="l" t="t" r="r" b="b"/>
            <a:pathLst>
              <a:path w="1342951" h="1342951" extrusionOk="0">
                <a:moveTo>
                  <a:pt x="0" y="0"/>
                </a:moveTo>
                <a:lnTo>
                  <a:pt x="1342950" y="0"/>
                </a:lnTo>
                <a:lnTo>
                  <a:pt x="1342950" y="1342951"/>
                </a:lnTo>
                <a:lnTo>
                  <a:pt x="0" y="13429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6076011" y="4468940"/>
            <a:ext cx="1982238" cy="564921"/>
          </a:xfrm>
          <a:custGeom>
            <a:avLst/>
            <a:gdLst/>
            <a:ahLst/>
            <a:cxnLst/>
            <a:rect l="l" t="t" r="r" b="b"/>
            <a:pathLst>
              <a:path w="3964475" h="1129842" extrusionOk="0">
                <a:moveTo>
                  <a:pt x="0" y="0"/>
                </a:moveTo>
                <a:lnTo>
                  <a:pt x="3964475" y="0"/>
                </a:lnTo>
                <a:lnTo>
                  <a:pt x="3964475" y="1129842"/>
                </a:lnTo>
                <a:lnTo>
                  <a:pt x="0" y="1129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229100" y="4858226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001000" y="4857750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ios.com/fr/e-mri/formation-de-l-image-irm/navigation-dans-l-espace-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hys4med.be/irm-rapide/parcourir-l-espace-k" TargetMode="External"/><Relationship Id="rId4" Type="http://schemas.openxmlformats.org/officeDocument/2006/relationships/hyperlink" Target="http://manipradio.free.fr/irm/htm/k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170"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5"/>
          <p:cNvSpPr txBox="1"/>
          <p:nvPr/>
        </p:nvSpPr>
        <p:spPr>
          <a:xfrm>
            <a:off x="2384059" y="1885696"/>
            <a:ext cx="43623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100" b="1">
                <a:solidFill>
                  <a:srgbClr val="FAFBF3"/>
                </a:solidFill>
                <a:latin typeface="Open Sans"/>
                <a:ea typeface="Open Sans"/>
                <a:cs typeface="Open Sans"/>
                <a:sym typeface="Open Sans"/>
              </a:rPr>
              <a:t>Reconstruction du signal/ Espace k</a:t>
            </a:r>
            <a:endParaRPr sz="700"/>
          </a:p>
        </p:txBody>
      </p:sp>
      <p:sp>
        <p:nvSpPr>
          <p:cNvPr id="133" name="Google Shape;133;p25"/>
          <p:cNvSpPr txBox="1"/>
          <p:nvPr/>
        </p:nvSpPr>
        <p:spPr>
          <a:xfrm>
            <a:off x="228600" y="3290857"/>
            <a:ext cx="8343900" cy="2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76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TABE Nihaad, ZAKRZEWSKI Nathan, GERSET Leny</a:t>
            </a:r>
            <a:endParaRPr sz="700"/>
          </a:p>
        </p:txBody>
      </p:sp>
      <p:sp>
        <p:nvSpPr>
          <p:cNvPr id="134" name="Google Shape;134;p25"/>
          <p:cNvSpPr/>
          <p:nvPr/>
        </p:nvSpPr>
        <p:spPr>
          <a:xfrm>
            <a:off x="0" y="4647597"/>
            <a:ext cx="9144000" cy="495900"/>
          </a:xfrm>
          <a:prstGeom prst="rect">
            <a:avLst/>
          </a:prstGeom>
          <a:solidFill>
            <a:srgbClr val="A5A5A5"/>
          </a:solidFill>
          <a:ln w="254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/>
          <p:nvPr/>
        </p:nvSpPr>
        <p:spPr>
          <a:xfrm>
            <a:off x="55495" y="4633654"/>
            <a:ext cx="2573334" cy="495903"/>
          </a:xfrm>
          <a:custGeom>
            <a:avLst/>
            <a:gdLst/>
            <a:ahLst/>
            <a:cxnLst/>
            <a:rect l="l" t="t" r="r" b="b"/>
            <a:pathLst>
              <a:path w="5146667" h="991806" extrusionOk="0">
                <a:moveTo>
                  <a:pt x="0" y="0"/>
                </a:moveTo>
                <a:lnTo>
                  <a:pt x="5146667" y="0"/>
                </a:lnTo>
                <a:lnTo>
                  <a:pt x="5146667" y="991805"/>
                </a:lnTo>
                <a:lnTo>
                  <a:pt x="0" y="9918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5"/>
          <p:cNvSpPr/>
          <p:nvPr/>
        </p:nvSpPr>
        <p:spPr>
          <a:xfrm>
            <a:off x="6753217" y="4596889"/>
            <a:ext cx="1982238" cy="564921"/>
          </a:xfrm>
          <a:custGeom>
            <a:avLst/>
            <a:gdLst/>
            <a:ahLst/>
            <a:cxnLst/>
            <a:rect l="l" t="t" r="r" b="b"/>
            <a:pathLst>
              <a:path w="3964475" h="1129842" extrusionOk="0">
                <a:moveTo>
                  <a:pt x="0" y="0"/>
                </a:moveTo>
                <a:lnTo>
                  <a:pt x="3964475" y="0"/>
                </a:lnTo>
                <a:lnTo>
                  <a:pt x="3964475" y="1129842"/>
                </a:lnTo>
                <a:lnTo>
                  <a:pt x="0" y="1129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5"/>
          <p:cNvSpPr txBox="1">
            <a:spLocks noGrp="1"/>
          </p:cNvSpPr>
          <p:nvPr>
            <p:ph type="sldNum" idx="12"/>
          </p:nvPr>
        </p:nvSpPr>
        <p:spPr>
          <a:xfrm>
            <a:off x="8349669" y="4696855"/>
            <a:ext cx="6831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138" name="Google Shape;138;p25"/>
          <p:cNvSpPr txBox="1"/>
          <p:nvPr/>
        </p:nvSpPr>
        <p:spPr>
          <a:xfrm>
            <a:off x="1681000" y="812025"/>
            <a:ext cx="5768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900" b="1">
                <a:solidFill>
                  <a:srgbClr val="FAFBF3"/>
                </a:solidFill>
                <a:latin typeface="Open Sans"/>
                <a:ea typeface="Open Sans"/>
                <a:cs typeface="Open Sans"/>
                <a:sym typeface="Open Sans"/>
              </a:rPr>
              <a:t>Cours Inversés IRM</a:t>
            </a:r>
            <a:endParaRPr sz="15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/>
          <p:nvPr/>
        </p:nvSpPr>
        <p:spPr>
          <a:xfrm>
            <a:off x="0" y="0"/>
            <a:ext cx="8643600" cy="52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00" b="1">
                <a:solidFill>
                  <a:schemeClr val="dk1"/>
                </a:solidFill>
              </a:rPr>
              <a:t>3. Différentes manières de remplir l’espace k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</a:rPr>
              <a:t>I. Le Parcours Cartésien (La référence)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C'est la méthode de référence, utilisée dans la majorité des séquences de base.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On remplit l'espace k ligne par ligne, dans le sens d’écriture.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À chaque répétition (TR), on applique un gradient de phase différent pour choisir la ligne horizontale (ky​), puis un gradient de lecture pour parcourir la ligne de gauche à droite (kx​).</a:t>
            </a:r>
            <a:endParaRPr sz="11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chemeClr val="dk1"/>
                </a:solidFill>
              </a:rPr>
              <a:t>Avantages :</a:t>
            </a: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Très simple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Stable 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Reconstruction rapide par Transformée de Fourier inverse standard.</a:t>
            </a:r>
            <a:endParaRPr sz="11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chemeClr val="dk1"/>
                </a:solidFill>
              </a:rPr>
              <a:t>Inconvénients :</a:t>
            </a: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Lent et sensible aux mouvements (si le patient bouge pendant que vous écrivez une ligne, cela crée des erreurs sur toute cette ligne).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100" b="1">
              <a:solidFill>
                <a:schemeClr val="dk1"/>
              </a:solidFill>
            </a:endParaRPr>
          </a:p>
        </p:txBody>
      </p:sp>
      <p:sp>
        <p:nvSpPr>
          <p:cNvPr id="235" name="Google Shape;235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10</a:t>
            </a:fld>
            <a:endParaRPr/>
          </a:p>
        </p:txBody>
      </p:sp>
      <p:pic>
        <p:nvPicPr>
          <p:cNvPr id="236" name="Google Shape;23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6900" y="1955850"/>
            <a:ext cx="2115893" cy="202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5"/>
          <p:cNvSpPr txBox="1"/>
          <p:nvPr/>
        </p:nvSpPr>
        <p:spPr>
          <a:xfrm>
            <a:off x="0" y="69025"/>
            <a:ext cx="9144000" cy="3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</a:rPr>
              <a:t>3. Différentes manières de remplir l’espace k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</a:rPr>
              <a:t>II. Les Parcours Alternatifs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chemeClr val="dk1"/>
                </a:solidFill>
              </a:rPr>
              <a:t>Parcours Radial :</a:t>
            </a:r>
            <a:endParaRPr sz="1300" b="1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Au lieu de lignes horizontales, on acquiert des lignes qui passent toutes par le centre de l'espace k.</a:t>
            </a:r>
            <a:endParaRPr sz="11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Les lignes sont inclinées selon des angles différents autour du centre, comme les rayons d'une roue de vélo.</a:t>
            </a:r>
            <a:endParaRPr sz="11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Le centre de l'espace k est acquis à chaque ligne. Si le patient bouge, l'image est globalement bien conservée, car le centre reste toujours "frais".</a:t>
            </a:r>
            <a:endParaRPr sz="11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La reconstruction mathématique est beaucoup plus complexe</a:t>
            </a:r>
            <a:endParaRPr sz="1100">
              <a:solidFill>
                <a:schemeClr val="dk1"/>
              </a:solidFill>
            </a:endParaRPr>
          </a:p>
          <a:p>
            <a:pPr marL="1828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→données ne sont pas rangées sur une grille carrée parfaite.</a:t>
            </a:r>
            <a:endParaRPr sz="11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42" name="Google Shape;242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11</a:t>
            </a:fld>
            <a:endParaRPr/>
          </a:p>
        </p:txBody>
      </p:sp>
      <p:pic>
        <p:nvPicPr>
          <p:cNvPr id="243" name="Google Shape;24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4825" y="2748000"/>
            <a:ext cx="2146955" cy="205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6"/>
          <p:cNvSpPr txBox="1"/>
          <p:nvPr/>
        </p:nvSpPr>
        <p:spPr>
          <a:xfrm>
            <a:off x="0" y="69025"/>
            <a:ext cx="9144000" cy="36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00" b="1">
                <a:solidFill>
                  <a:schemeClr val="dk1"/>
                </a:solidFill>
              </a:rPr>
              <a:t>3. Différentes manières de remplir l’espace k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</a:rPr>
              <a:t>II. Les Parcours Alternatifs </a:t>
            </a:r>
            <a:endParaRPr sz="1300"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fr" sz="1100" b="1">
                <a:solidFill>
                  <a:schemeClr val="dk1"/>
                </a:solidFill>
              </a:rPr>
              <a:t>Parcours Spiralé :</a:t>
            </a: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On part du centre de l'espace k et on s'éloigne vers l'extérieur en tournant, formant une spirale.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On fait varier les gradients de manière continue pour "décrire" un mouvement de spirale.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chemeClr val="dk1"/>
                </a:solidFill>
              </a:rPr>
              <a:t>Avantages :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Extrêmement efficace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Gradients utilisés au maximum, ce qui permet d'aller très vite.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chemeClr val="dk1"/>
                </a:solidFill>
              </a:rPr>
              <a:t>Inconvénients :</a:t>
            </a: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Très sensible aux imperfections des aimants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49" name="Google Shape;24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12</a:t>
            </a:fld>
            <a:endParaRPr/>
          </a:p>
        </p:txBody>
      </p:sp>
      <p:pic>
        <p:nvPicPr>
          <p:cNvPr id="250" name="Google Shape;250;p36"/>
          <p:cNvPicPr preferRelativeResize="0"/>
          <p:nvPr/>
        </p:nvPicPr>
        <p:blipFill rotWithShape="1">
          <a:blip r:embed="rId3">
            <a:alphaModFix/>
          </a:blip>
          <a:srcRect t="2894"/>
          <a:stretch/>
        </p:blipFill>
        <p:spPr>
          <a:xfrm>
            <a:off x="5373825" y="2309625"/>
            <a:ext cx="2662250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7"/>
          <p:cNvSpPr txBox="1"/>
          <p:nvPr/>
        </p:nvSpPr>
        <p:spPr>
          <a:xfrm>
            <a:off x="0" y="69025"/>
            <a:ext cx="9144000" cy="3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</a:rPr>
              <a:t>3. Différentes manières de remplir l’espace k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</a:rPr>
              <a:t>II. Les Parcours Alternatifs (Vitesse et Robustesse)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</a:rPr>
              <a:t>L'Écho-Planaire (EPI) : Le turbo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C'est le mode "rafale". On remplit tout l'espace k après une </a:t>
            </a:r>
            <a:r>
              <a:rPr lang="fr" sz="1100" b="1">
                <a:solidFill>
                  <a:schemeClr val="dk1"/>
                </a:solidFill>
              </a:rPr>
              <a:t>seule</a:t>
            </a:r>
            <a:r>
              <a:rPr lang="fr" sz="1100">
                <a:solidFill>
                  <a:schemeClr val="dk1"/>
                </a:solidFill>
              </a:rPr>
              <a:t> impulsion RF.</a:t>
            </a:r>
            <a:endParaRPr sz="1100"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fr" sz="1100">
                <a:solidFill>
                  <a:schemeClr val="dk1"/>
                </a:solidFill>
              </a:rPr>
              <a:t>Utilisé par exemple pour des enfants pour faire des séquences courtes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On fait des zig-zags ultra-rapides dans l'espace k (on passe de gauche à droite, on descend d'un cran, puis on fait droite à gauche, etc.).</a:t>
            </a:r>
            <a:endParaRPr sz="11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chemeClr val="dk1"/>
                </a:solidFill>
              </a:rPr>
              <a:t>Avantages :</a:t>
            </a: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C'est la méthode la plus rapide. C'est indispensable pour l'imagerie de diffusion (cerveau) ou l'IRM fonctionnelle (voir le cerveau en action).</a:t>
            </a:r>
            <a:endParaRPr sz="11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chemeClr val="dk1"/>
                </a:solidFill>
              </a:rPr>
              <a:t>Inconvénients :</a:t>
            </a: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fr" sz="1100">
                <a:solidFill>
                  <a:schemeClr val="dk1"/>
                </a:solidFill>
              </a:rPr>
              <a:t>Très sensible aux distorsions et aux artefacts de phase, qualité de l’image touchée.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100" b="1">
              <a:solidFill>
                <a:schemeClr val="dk1"/>
              </a:solidFill>
            </a:endParaRPr>
          </a:p>
        </p:txBody>
      </p:sp>
      <p:sp>
        <p:nvSpPr>
          <p:cNvPr id="256" name="Google Shape;256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13</a:t>
            </a:fld>
            <a:endParaRPr/>
          </a:p>
        </p:txBody>
      </p:sp>
      <p:pic>
        <p:nvPicPr>
          <p:cNvPr id="257" name="Google Shape;25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3025" y="2814300"/>
            <a:ext cx="2099703" cy="199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8"/>
          <p:cNvSpPr txBox="1"/>
          <p:nvPr/>
        </p:nvSpPr>
        <p:spPr>
          <a:xfrm>
            <a:off x="0" y="0"/>
            <a:ext cx="9144000" cy="17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fr" sz="1300" b="1">
                <a:solidFill>
                  <a:schemeClr val="dk1"/>
                </a:solidFill>
              </a:rPr>
              <a:t>IV. Conclusion et Ouverture</a:t>
            </a:r>
            <a:endParaRPr sz="1300"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fr" sz="1100">
                <a:solidFill>
                  <a:schemeClr val="dk1"/>
                </a:solidFill>
              </a:rPr>
              <a:t>Le choix du parcours dépend de l'organe image (fixe ou mobile).</a:t>
            </a:r>
            <a:endParaRPr sz="11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Genou, cerveau (organes fixes): → parcours cartésien</a:t>
            </a:r>
            <a:endParaRPr sz="11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Coeur, abdomen (organes mobiles): → parcours radial</a:t>
            </a: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fr" sz="1100">
                <a:solidFill>
                  <a:schemeClr val="dk1"/>
                </a:solidFill>
              </a:rPr>
              <a:t>Importance du centrage (</a:t>
            </a:r>
            <a:r>
              <a:rPr lang="fr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fftshift</a:t>
            </a:r>
            <a:r>
              <a:rPr lang="fr" sz="1100">
                <a:solidFill>
                  <a:schemeClr val="dk1"/>
                </a:solidFill>
              </a:rPr>
              <a:t> sous Matlab) </a:t>
            </a:r>
            <a:endParaRPr/>
          </a:p>
        </p:txBody>
      </p:sp>
      <p:sp>
        <p:nvSpPr>
          <p:cNvPr id="263" name="Google Shape;263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14</a:t>
            </a:fld>
            <a:endParaRPr/>
          </a:p>
        </p:txBody>
      </p:sp>
      <p:pic>
        <p:nvPicPr>
          <p:cNvPr id="264" name="Google Shape;26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050" y="1929337"/>
            <a:ext cx="2971674" cy="296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8"/>
          <p:cNvPicPr preferRelativeResize="0"/>
          <p:nvPr/>
        </p:nvPicPr>
        <p:blipFill rotWithShape="1">
          <a:blip r:embed="rId4">
            <a:alphaModFix/>
          </a:blip>
          <a:srcRect l="1961"/>
          <a:stretch/>
        </p:blipFill>
        <p:spPr>
          <a:xfrm>
            <a:off x="4845950" y="1929325"/>
            <a:ext cx="3045684" cy="3077926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8"/>
          <p:cNvSpPr/>
          <p:nvPr/>
        </p:nvSpPr>
        <p:spPr>
          <a:xfrm>
            <a:off x="3594300" y="3287300"/>
            <a:ext cx="977700" cy="393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9"/>
          <p:cNvSpPr txBox="1">
            <a:spLocks noGrp="1"/>
          </p:cNvSpPr>
          <p:nvPr>
            <p:ph type="ctrTitle"/>
          </p:nvPr>
        </p:nvSpPr>
        <p:spPr>
          <a:xfrm>
            <a:off x="2606399" y="163775"/>
            <a:ext cx="3931200" cy="68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Bibliographie</a:t>
            </a:r>
            <a:endParaRPr/>
          </a:p>
        </p:txBody>
      </p:sp>
      <p:sp>
        <p:nvSpPr>
          <p:cNvPr id="272" name="Google Shape;272;p39"/>
          <p:cNvSpPr txBox="1">
            <a:spLocks noGrp="1"/>
          </p:cNvSpPr>
          <p:nvPr>
            <p:ph type="subTitle" idx="1"/>
          </p:nvPr>
        </p:nvSpPr>
        <p:spPr>
          <a:xfrm>
            <a:off x="311700" y="13794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u="sng">
                <a:solidFill>
                  <a:schemeClr val="hlink"/>
                </a:solidFill>
                <a:hlinkClick r:id="rId3"/>
              </a:rPr>
              <a:t>Formation de l’image IRM : Navigation dans l'espace K | e-MRI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u="sng">
                <a:solidFill>
                  <a:schemeClr val="hlink"/>
                </a:solidFill>
                <a:hlinkClick r:id="rId4"/>
              </a:rPr>
              <a:t>L'espace de Fourier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u="sng">
                <a:solidFill>
                  <a:schemeClr val="hlink"/>
                </a:solidFill>
                <a:hlinkClick r:id="rId5"/>
              </a:rPr>
              <a:t>Parcourir l'espace k</a:t>
            </a:r>
            <a:endParaRPr/>
          </a:p>
        </p:txBody>
      </p:sp>
      <p:sp>
        <p:nvSpPr>
          <p:cNvPr id="273" name="Google Shape;273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15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/>
              <a:t>Introduction</a:t>
            </a:r>
            <a:endParaRPr sz="3000" b="1"/>
          </a:p>
        </p:txBody>
      </p:sp>
      <p:sp>
        <p:nvSpPr>
          <p:cNvPr id="144" name="Google Shape;144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effectLst>
            <a:outerShdw blurRad="57150" dist="19050" dir="5400000" algn="bl" rotWithShape="0">
              <a:srgbClr val="FF0000">
                <a:alpha val="0"/>
              </a:srgbClr>
            </a:outerShdw>
          </a:effectLst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300" b="1">
                <a:solidFill>
                  <a:schemeClr val="dk1"/>
                </a:solidFill>
              </a:rPr>
              <a:t>Qu’est-ce qu’on acquiert comme signal en IRM ?</a:t>
            </a:r>
            <a:endParaRPr sz="2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En IRM, contrairement au scanner, on ne mesure pas directement une image.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400">
              <a:solidFill>
                <a:schemeClr val="dk1"/>
              </a:solidFill>
            </a:endParaRPr>
          </a:p>
        </p:txBody>
      </p:sp>
      <p:sp>
        <p:nvSpPr>
          <p:cNvPr id="145" name="Google Shape;145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146" name="Google Shape;146;p26"/>
          <p:cNvSpPr/>
          <p:nvPr/>
        </p:nvSpPr>
        <p:spPr>
          <a:xfrm>
            <a:off x="5939475" y="2894825"/>
            <a:ext cx="2628000" cy="702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 b="1">
                <a:solidFill>
                  <a:schemeClr val="dk1"/>
                </a:solidFill>
              </a:rPr>
              <a:t>Signal physique</a:t>
            </a:r>
            <a:r>
              <a:rPr lang="fr" sz="1700" b="1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550" y="2185850"/>
            <a:ext cx="5028030" cy="287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6"/>
          <p:cNvSpPr/>
          <p:nvPr/>
        </p:nvSpPr>
        <p:spPr>
          <a:xfrm rot="10333234">
            <a:off x="3389148" y="3397980"/>
            <a:ext cx="2550978" cy="16321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A7507E9-66AE-8E68-3D5E-6C902CCAB543}"/>
              </a:ext>
            </a:extLst>
          </p:cNvPr>
          <p:cNvSpPr txBox="1"/>
          <p:nvPr/>
        </p:nvSpPr>
        <p:spPr>
          <a:xfrm>
            <a:off x="4357344" y="2706786"/>
            <a:ext cx="2443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Circulant dans des bobines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>
            <a:spLocks noGrp="1"/>
          </p:cNvSpPr>
          <p:nvPr>
            <p:ph type="body" idx="1"/>
          </p:nvPr>
        </p:nvSpPr>
        <p:spPr>
          <a:xfrm>
            <a:off x="130550" y="1690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828800" lvl="0" indent="45720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chemeClr val="dk1"/>
                </a:solidFill>
              </a:rPr>
              <a:t>Acquisition du signal IRM: </a:t>
            </a:r>
            <a:endParaRPr sz="24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chemeClr val="dk1"/>
                </a:solidFill>
              </a:rPr>
              <a:t>Etape 1: Aimantation</a:t>
            </a:r>
            <a:endParaRPr sz="2400" b="1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Proton d’hydrogène désordonnés dans le corps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Champ Magnétique Bo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Alignement des protons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40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154" name="Google Shape;154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3</a:t>
            </a:fld>
            <a:endParaRPr/>
          </a:p>
        </p:txBody>
      </p:sp>
      <p:pic>
        <p:nvPicPr>
          <p:cNvPr id="155" name="Google Shape;155;p27"/>
          <p:cNvPicPr preferRelativeResize="0"/>
          <p:nvPr/>
        </p:nvPicPr>
        <p:blipFill rotWithShape="1">
          <a:blip r:embed="rId3">
            <a:alphaModFix/>
          </a:blip>
          <a:srcRect r="53391"/>
          <a:stretch/>
        </p:blipFill>
        <p:spPr>
          <a:xfrm>
            <a:off x="902100" y="3200125"/>
            <a:ext cx="1316100" cy="166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6738" y="2769025"/>
            <a:ext cx="2534525" cy="220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7"/>
          <p:cNvPicPr preferRelativeResize="0"/>
          <p:nvPr/>
        </p:nvPicPr>
        <p:blipFill rotWithShape="1">
          <a:blip r:embed="rId3">
            <a:alphaModFix/>
          </a:blip>
          <a:srcRect l="46077"/>
          <a:stretch/>
        </p:blipFill>
        <p:spPr>
          <a:xfrm>
            <a:off x="6949825" y="3307675"/>
            <a:ext cx="1522650" cy="166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7"/>
          <p:cNvSpPr/>
          <p:nvPr/>
        </p:nvSpPr>
        <p:spPr>
          <a:xfrm>
            <a:off x="2568775" y="3773650"/>
            <a:ext cx="473100" cy="519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7"/>
          <p:cNvSpPr/>
          <p:nvPr/>
        </p:nvSpPr>
        <p:spPr>
          <a:xfrm>
            <a:off x="6247050" y="3773650"/>
            <a:ext cx="473100" cy="519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/>
              <a:t>Étape 2 : Excitation (RF)</a:t>
            </a:r>
            <a:endParaRPr sz="2400"/>
          </a:p>
        </p:txBody>
      </p:sp>
      <p:sp>
        <p:nvSpPr>
          <p:cNvPr id="165" name="Google Shape;165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Onde RF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Fréquence de résonance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Excitation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Mouvement de rotation = précession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Vitesse = fréquence de Larmor</a:t>
            </a:r>
            <a:endParaRPr sz="24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4</a:t>
            </a:fld>
            <a:endParaRPr/>
          </a:p>
        </p:txBody>
      </p:sp>
      <p:pic>
        <p:nvPicPr>
          <p:cNvPr id="167" name="Google Shape;167;p28"/>
          <p:cNvPicPr preferRelativeResize="0"/>
          <p:nvPr/>
        </p:nvPicPr>
        <p:blipFill rotWithShape="1">
          <a:blip r:embed="rId3">
            <a:alphaModFix/>
          </a:blip>
          <a:srcRect l="-8320" r="8320"/>
          <a:stretch/>
        </p:blipFill>
        <p:spPr>
          <a:xfrm>
            <a:off x="5554525" y="1242338"/>
            <a:ext cx="3119725" cy="319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0896" y="3491850"/>
            <a:ext cx="1984050" cy="72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/>
              <a:t>Étape 3 : Relaxation = SIGNAL</a:t>
            </a:r>
            <a:endParaRPr sz="2400"/>
          </a:p>
        </p:txBody>
      </p:sp>
      <p:sp>
        <p:nvSpPr>
          <p:cNvPr id="174" name="Google Shape;174;p29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Relaxation</a:t>
            </a:r>
            <a:endParaRPr sz="2400">
              <a:solidFill>
                <a:schemeClr val="dk1"/>
              </a:solidFill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Signal RF mesuré</a:t>
            </a:r>
            <a:endParaRPr sz="2400">
              <a:solidFill>
                <a:schemeClr val="dk1"/>
              </a:solidFill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Signal FID (sinusoïdal amorti)</a:t>
            </a:r>
            <a:endParaRPr sz="2400">
              <a:solidFill>
                <a:schemeClr val="dk1"/>
              </a:solidFill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fr" sz="2400">
                <a:solidFill>
                  <a:schemeClr val="dk1"/>
                </a:solidFill>
              </a:rPr>
              <a:t>Dépend de T1 / T2</a:t>
            </a:r>
            <a:endParaRPr sz="2400"/>
          </a:p>
        </p:txBody>
      </p:sp>
      <p:sp>
        <p:nvSpPr>
          <p:cNvPr id="175" name="Google Shape;175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5</a:t>
            </a:fld>
            <a:endParaRPr/>
          </a:p>
        </p:txBody>
      </p:sp>
      <p:sp>
        <p:nvSpPr>
          <p:cNvPr id="176" name="Google Shape;176;p29"/>
          <p:cNvSpPr/>
          <p:nvPr/>
        </p:nvSpPr>
        <p:spPr>
          <a:xfrm>
            <a:off x="1286250" y="4327025"/>
            <a:ext cx="2231700" cy="5727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Espace K</a:t>
            </a:r>
            <a:endParaRPr sz="1800"/>
          </a:p>
        </p:txBody>
      </p:sp>
      <p:sp>
        <p:nvSpPr>
          <p:cNvPr id="177" name="Google Shape;177;p29"/>
          <p:cNvSpPr/>
          <p:nvPr/>
        </p:nvSpPr>
        <p:spPr>
          <a:xfrm>
            <a:off x="2096850" y="3579125"/>
            <a:ext cx="610500" cy="7479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7325" y="445025"/>
            <a:ext cx="3846375" cy="271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67398" y="3291425"/>
            <a:ext cx="1765450" cy="17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9"/>
          <p:cNvSpPr/>
          <p:nvPr/>
        </p:nvSpPr>
        <p:spPr>
          <a:xfrm>
            <a:off x="510450" y="2831225"/>
            <a:ext cx="3783300" cy="747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b="1">
                <a:solidFill>
                  <a:schemeClr val="dk1"/>
                </a:solidFill>
              </a:rPr>
              <a:t>Signal brut, qui contient des informations sur le corps. </a:t>
            </a:r>
            <a:endParaRPr sz="1800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6</a:t>
            </a:fld>
            <a:endParaRPr/>
          </a:p>
        </p:txBody>
      </p:sp>
      <p:grpSp>
        <p:nvGrpSpPr>
          <p:cNvPr id="186" name="Google Shape;186;p30"/>
          <p:cNvGrpSpPr/>
          <p:nvPr/>
        </p:nvGrpSpPr>
        <p:grpSpPr>
          <a:xfrm>
            <a:off x="5247689" y="531712"/>
            <a:ext cx="3765993" cy="1938424"/>
            <a:chOff x="5888306" y="880291"/>
            <a:chExt cx="3132845" cy="1162334"/>
          </a:xfrm>
        </p:grpSpPr>
        <p:pic>
          <p:nvPicPr>
            <p:cNvPr id="187" name="Google Shape;187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67788" y="883400"/>
              <a:ext cx="1553363" cy="115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888306" y="880291"/>
              <a:ext cx="1553350" cy="11597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9" name="Google Shape;189;p30"/>
          <p:cNvSpPr txBox="1"/>
          <p:nvPr/>
        </p:nvSpPr>
        <p:spPr>
          <a:xfrm>
            <a:off x="772975" y="290600"/>
            <a:ext cx="4864500" cy="5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700" b="1" u="sng">
                <a:solidFill>
                  <a:schemeClr val="dk1"/>
                </a:solidFill>
              </a:rPr>
              <a:t>L’espace K ou espace de Fourrier</a:t>
            </a:r>
            <a:endParaRPr sz="1500" u="sng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90" name="Google Shape;190;p30"/>
          <p:cNvSpPr txBox="1"/>
          <p:nvPr/>
        </p:nvSpPr>
        <p:spPr>
          <a:xfrm>
            <a:off x="145375" y="1389050"/>
            <a:ext cx="5492100" cy="29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fr" sz="1800" dirty="0">
                <a:solidFill>
                  <a:schemeClr val="dk1"/>
                </a:solidFill>
              </a:rPr>
              <a:t>Représentation fréquentielle d’une image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fr" sz="1800" dirty="0">
                <a:solidFill>
                  <a:schemeClr val="dk1"/>
                </a:solidFill>
              </a:rPr>
              <a:t>Symétrie verticale et horizontale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fr" sz="1800" dirty="0">
                <a:solidFill>
                  <a:schemeClr val="dk1"/>
                </a:solidFill>
              </a:rPr>
              <a:t>Dimension égale 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fr" sz="1800" dirty="0">
                <a:solidFill>
                  <a:schemeClr val="dk1"/>
                </a:solidFill>
              </a:rPr>
              <a:t>Chaque partie de l’espace k contient l’information de toute l’image, et inversement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fr" sz="1800" dirty="0">
                <a:solidFill>
                  <a:schemeClr val="dk1"/>
                </a:solidFill>
              </a:rPr>
              <a:t>dernière étape avant l’image IRM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191" name="Google Shape;19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9295" y="2827575"/>
            <a:ext cx="3465274" cy="166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</a:t>
            </a:fld>
            <a:endParaRPr/>
          </a:p>
        </p:txBody>
      </p:sp>
      <p:sp>
        <p:nvSpPr>
          <p:cNvPr id="197" name="Google Shape;197;p31"/>
          <p:cNvSpPr txBox="1"/>
          <p:nvPr/>
        </p:nvSpPr>
        <p:spPr>
          <a:xfrm>
            <a:off x="2300325" y="3868125"/>
            <a:ext cx="3509700" cy="400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F1419"/>
                </a:solidFill>
                <a:highlight>
                  <a:srgbClr val="FFFFFF"/>
                </a:highlight>
              </a:rPr>
              <a:t>Acquisition d’une ligne de notre espace k</a:t>
            </a:r>
            <a:endParaRPr/>
          </a:p>
        </p:txBody>
      </p:sp>
      <p:pic>
        <p:nvPicPr>
          <p:cNvPr id="198" name="Google Shape;19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700" y="1622300"/>
            <a:ext cx="3430295" cy="2092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1"/>
          <p:cNvSpPr/>
          <p:nvPr/>
        </p:nvSpPr>
        <p:spPr>
          <a:xfrm>
            <a:off x="2394425" y="3237225"/>
            <a:ext cx="854400" cy="5541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1"/>
          <p:cNvSpPr txBox="1"/>
          <p:nvPr/>
        </p:nvSpPr>
        <p:spPr>
          <a:xfrm>
            <a:off x="872350" y="883400"/>
            <a:ext cx="505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Échantillonnage du signal = Nombre de pixel dans une ligne dans l’espace k</a:t>
            </a:r>
            <a:endParaRPr sz="1800"/>
          </a:p>
        </p:txBody>
      </p:sp>
      <p:sp>
        <p:nvSpPr>
          <p:cNvPr id="201" name="Google Shape;201;p31"/>
          <p:cNvSpPr txBox="1"/>
          <p:nvPr/>
        </p:nvSpPr>
        <p:spPr>
          <a:xfrm>
            <a:off x="755550" y="290600"/>
            <a:ext cx="4864500" cy="5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700" b="1" u="sng">
                <a:solidFill>
                  <a:schemeClr val="dk1"/>
                </a:solidFill>
              </a:rPr>
              <a:t>Échantillonnage du signal</a:t>
            </a:r>
            <a:endParaRPr sz="1500" u="sng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202" name="Google Shape;202;p31"/>
          <p:cNvSpPr txBox="1"/>
          <p:nvPr/>
        </p:nvSpPr>
        <p:spPr>
          <a:xfrm>
            <a:off x="950550" y="4345150"/>
            <a:ext cx="7242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Image </a:t>
            </a:r>
            <a:r>
              <a:rPr lang="fr" sz="1800">
                <a:solidFill>
                  <a:schemeClr val="accent1"/>
                </a:solidFill>
                <a:highlight>
                  <a:srgbClr val="FFFFFF"/>
                </a:highlight>
              </a:rPr>
              <a:t>256</a:t>
            </a: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×</a:t>
            </a:r>
            <a:r>
              <a:rPr lang="fr" sz="1800">
                <a:solidFill>
                  <a:srgbClr val="FF9900"/>
                </a:solidFill>
                <a:highlight>
                  <a:srgbClr val="FFFFFF"/>
                </a:highlight>
              </a:rPr>
              <a:t>256</a:t>
            </a: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 = échantillonnage signal </a:t>
            </a:r>
            <a:r>
              <a:rPr lang="fr" sz="1800">
                <a:solidFill>
                  <a:schemeClr val="accent1"/>
                </a:solidFill>
                <a:highlight>
                  <a:srgbClr val="FFFFFF"/>
                </a:highlight>
              </a:rPr>
              <a:t>256</a:t>
            </a: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 fois = onde RF </a:t>
            </a:r>
            <a:r>
              <a:rPr lang="fr" sz="1800">
                <a:solidFill>
                  <a:srgbClr val="FF9900"/>
                </a:solidFill>
                <a:highlight>
                  <a:srgbClr val="FFFFFF"/>
                </a:highlight>
              </a:rPr>
              <a:t>256</a:t>
            </a: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 fois, si TR = 1 seconde alors temps d’acquisition = 256 secondes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</p:txBody>
      </p:sp>
      <p:pic>
        <p:nvPicPr>
          <p:cNvPr id="203" name="Google Shape;20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7600" y="1414791"/>
            <a:ext cx="2196900" cy="239897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1"/>
          <p:cNvSpPr/>
          <p:nvPr/>
        </p:nvSpPr>
        <p:spPr>
          <a:xfrm>
            <a:off x="5010250" y="1674251"/>
            <a:ext cx="2931600" cy="2250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8</a:t>
            </a:fld>
            <a:endParaRPr/>
          </a:p>
        </p:txBody>
      </p:sp>
      <p:pic>
        <p:nvPicPr>
          <p:cNvPr id="210" name="Google Shape;210;p32" title="IRM_VIC_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4450" y="1811650"/>
            <a:ext cx="4096702" cy="244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2"/>
          <p:cNvSpPr txBox="1"/>
          <p:nvPr/>
        </p:nvSpPr>
        <p:spPr>
          <a:xfrm>
            <a:off x="755550" y="290600"/>
            <a:ext cx="4864500" cy="5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700" b="1" u="sng">
                <a:solidFill>
                  <a:schemeClr val="dk1"/>
                </a:solidFill>
              </a:rPr>
              <a:t>Passage de l’espace K à une image</a:t>
            </a:r>
            <a:endParaRPr sz="1500" u="sng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212" name="Google Shape;212;p32"/>
          <p:cNvSpPr txBox="1"/>
          <p:nvPr/>
        </p:nvSpPr>
        <p:spPr>
          <a:xfrm>
            <a:off x="-134450" y="1701980"/>
            <a:ext cx="50589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419"/>
              </a:buClr>
              <a:buSzPts val="1800"/>
              <a:buChar char="-"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Image partiellement correcte après la moitié du remplissage de l’espace k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  <a:p>
            <a:pPr marL="45720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419"/>
              </a:buClr>
              <a:buSzPts val="1800"/>
              <a:buChar char="-"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Amélioration de la résolution spatiale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  <a:p>
            <a:pPr marL="45720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419"/>
              </a:buClr>
              <a:buSzPts val="1800"/>
              <a:buChar char="-"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Transformée de Fourier inverse sur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  <a:p>
            <a:pPr marL="45720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 l’espace k= image finale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9</a:t>
            </a:fld>
            <a:endParaRPr/>
          </a:p>
        </p:txBody>
      </p:sp>
      <p:sp>
        <p:nvSpPr>
          <p:cNvPr id="218" name="Google Shape;218;p33"/>
          <p:cNvSpPr txBox="1"/>
          <p:nvPr/>
        </p:nvSpPr>
        <p:spPr>
          <a:xfrm>
            <a:off x="755550" y="290600"/>
            <a:ext cx="4864500" cy="5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700" b="1" u="sng">
                <a:solidFill>
                  <a:schemeClr val="dk1"/>
                </a:solidFill>
              </a:rPr>
              <a:t>Correspondance image/espace k</a:t>
            </a:r>
            <a:endParaRPr sz="1500" u="sng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219" name="Google Shape;219;p33"/>
          <p:cNvSpPr txBox="1"/>
          <p:nvPr/>
        </p:nvSpPr>
        <p:spPr>
          <a:xfrm>
            <a:off x="516550" y="1301575"/>
            <a:ext cx="1099800" cy="40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F1419"/>
                </a:solidFill>
                <a:highlight>
                  <a:srgbClr val="FFFFFF"/>
                </a:highlight>
              </a:rPr>
              <a:t>Espace k</a:t>
            </a:r>
            <a:endParaRPr/>
          </a:p>
        </p:txBody>
      </p:sp>
      <p:sp>
        <p:nvSpPr>
          <p:cNvPr id="220" name="Google Shape;220;p33"/>
          <p:cNvSpPr txBox="1"/>
          <p:nvPr/>
        </p:nvSpPr>
        <p:spPr>
          <a:xfrm>
            <a:off x="516550" y="2571750"/>
            <a:ext cx="1099800" cy="40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F1419"/>
                </a:solidFill>
                <a:highlight>
                  <a:srgbClr val="FFFFFF"/>
                </a:highlight>
              </a:rPr>
              <a:t>Image</a:t>
            </a:r>
            <a:endParaRPr/>
          </a:p>
        </p:txBody>
      </p:sp>
      <p:sp>
        <p:nvSpPr>
          <p:cNvPr id="221" name="Google Shape;221;p33"/>
          <p:cNvSpPr txBox="1"/>
          <p:nvPr/>
        </p:nvSpPr>
        <p:spPr>
          <a:xfrm>
            <a:off x="3928832" y="3780758"/>
            <a:ext cx="2582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419"/>
              </a:buClr>
              <a:buSzPts val="1800"/>
              <a:buChar char="-"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Basses fréquences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  <a:p>
            <a:pPr marL="45720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419"/>
              </a:buClr>
              <a:buSzPts val="1800"/>
              <a:buChar char="-"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Résolution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</p:txBody>
      </p:sp>
      <p:sp>
        <p:nvSpPr>
          <p:cNvPr id="222" name="Google Shape;222;p33"/>
          <p:cNvSpPr txBox="1"/>
          <p:nvPr/>
        </p:nvSpPr>
        <p:spPr>
          <a:xfrm>
            <a:off x="6177273" y="3985619"/>
            <a:ext cx="30531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419"/>
              </a:buClr>
              <a:buSzPts val="1800"/>
              <a:buChar char="-"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Hautes fréquences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  <a:p>
            <a:pPr marL="45720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419"/>
              </a:buClr>
              <a:buSzPts val="1800"/>
              <a:buChar char="-"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Contraste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</p:txBody>
      </p:sp>
      <p:pic>
        <p:nvPicPr>
          <p:cNvPr id="223" name="Google Shape;22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9887" y="2238688"/>
            <a:ext cx="1240675" cy="124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3"/>
          <p:cNvSpPr txBox="1"/>
          <p:nvPr/>
        </p:nvSpPr>
        <p:spPr>
          <a:xfrm>
            <a:off x="1538073" y="4106191"/>
            <a:ext cx="2963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1419"/>
              </a:buClr>
              <a:buSzPts val="1800"/>
              <a:buChar char="-"/>
            </a:pPr>
            <a:r>
              <a:rPr lang="fr" sz="1800">
                <a:solidFill>
                  <a:srgbClr val="0F1419"/>
                </a:solidFill>
                <a:highlight>
                  <a:srgbClr val="FFFFFF"/>
                </a:highlight>
              </a:rPr>
              <a:t>Image totale</a:t>
            </a:r>
            <a:endParaRPr sz="1800">
              <a:solidFill>
                <a:srgbClr val="0F1419"/>
              </a:solidFill>
              <a:highlight>
                <a:srgbClr val="FFFFFF"/>
              </a:highlight>
            </a:endParaRPr>
          </a:p>
        </p:txBody>
      </p:sp>
      <p:pic>
        <p:nvPicPr>
          <p:cNvPr id="225" name="Google Shape;22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7463" y="2220018"/>
            <a:ext cx="1240675" cy="1278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1800" y="2212401"/>
            <a:ext cx="1240650" cy="129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31800" y="801635"/>
            <a:ext cx="1240650" cy="1257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45300" y="844799"/>
            <a:ext cx="1240675" cy="1219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88550" y="817975"/>
            <a:ext cx="1240675" cy="1224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769</Words>
  <Application>Microsoft Office PowerPoint</Application>
  <PresentationFormat>Affichage à l'écran (16:9)</PresentationFormat>
  <Paragraphs>126</Paragraphs>
  <Slides>15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15</vt:i4>
      </vt:variant>
    </vt:vector>
  </HeadingPairs>
  <TitlesOfParts>
    <vt:vector size="23" baseType="lpstr">
      <vt:lpstr>Open Sans</vt:lpstr>
      <vt:lpstr>Poppins</vt:lpstr>
      <vt:lpstr>Georgia</vt:lpstr>
      <vt:lpstr>Roboto Mono</vt:lpstr>
      <vt:lpstr>Arial</vt:lpstr>
      <vt:lpstr>Calibri</vt:lpstr>
      <vt:lpstr>Simple Light</vt:lpstr>
      <vt:lpstr>Office Theme</vt:lpstr>
      <vt:lpstr>Présentation PowerPoint</vt:lpstr>
      <vt:lpstr>Introduction</vt:lpstr>
      <vt:lpstr>Présentation PowerPoint</vt:lpstr>
      <vt:lpstr>Étape 2 : Excitation (RF)</vt:lpstr>
      <vt:lpstr>Étape 3 : Relaxation = SIGNAL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Bibliographie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Pauline LEFEBVRE</cp:lastModifiedBy>
  <cp:revision>2</cp:revision>
  <dcterms:modified xsi:type="dcterms:W3CDTF">2026-03-27T10:23:28Z</dcterms:modified>
</cp:coreProperties>
</file>