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8288000" cy="10287000"/>
  <p:notesSz cx="6858000" cy="9144000"/>
  <p:embeddedFontLst>
    <p:embeddedFont>
      <p:font typeface="Cambria Math" panose="02040503050406030204" pitchFamily="18" charset="0"/>
      <p:regular r:id="rId18"/>
    </p:embeddedFont>
    <p:embeddedFont>
      <p:font typeface="Codec Pro" panose="020B0604020202020204" charset="0"/>
      <p:regular r:id="rId19"/>
    </p:embeddedFont>
    <p:embeddedFont>
      <p:font typeface="Codec Pro Bold" panose="020B0604020202020204" charset="0"/>
      <p:regular r:id="rId20"/>
    </p:embeddedFont>
    <p:embeddedFont>
      <p:font typeface="Codec Pro Ultra-Bold" panose="020B0604020202020204" charset="0"/>
      <p:regular r:id="rId21"/>
    </p:embeddedFont>
    <p:embeddedFont>
      <p:font typeface="Jannah" panose="020B0604020202020204" charset="-78"/>
      <p:regular r:id="rId22"/>
    </p:embeddedFont>
    <p:embeddedFont>
      <p:font typeface="Open Sans" panose="020B0606030504020204" pitchFamily="34" charset="0"/>
      <p:regular r:id="rId23"/>
      <p:bold r:id="rId24"/>
      <p:italic r:id="rId25"/>
      <p:boldItalic r:id="rId26"/>
    </p:embeddedFont>
    <p:embeddedFont>
      <p:font typeface="Open Sans Bold" panose="020B0806030504020204" pitchFamily="34" charset="0"/>
      <p:regular r:id="rId27"/>
      <p:bold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1836" y="6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3/27/2026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6422" y="1150021"/>
            <a:ext cx="16255155" cy="7986957"/>
            <a:chOff x="0" y="0"/>
            <a:chExt cx="2428144" cy="11930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8144" cy="1193067"/>
            </a:xfrm>
            <a:custGeom>
              <a:avLst/>
              <a:gdLst/>
              <a:ahLst/>
              <a:cxnLst/>
              <a:rect l="l" t="t" r="r" b="b"/>
              <a:pathLst>
                <a:path w="2428144" h="1193067">
                  <a:moveTo>
                    <a:pt x="11431" y="0"/>
                  </a:moveTo>
                  <a:lnTo>
                    <a:pt x="2416714" y="0"/>
                  </a:lnTo>
                  <a:cubicBezTo>
                    <a:pt x="2419745" y="0"/>
                    <a:pt x="2422653" y="1204"/>
                    <a:pt x="2424796" y="3348"/>
                  </a:cubicBezTo>
                  <a:cubicBezTo>
                    <a:pt x="2426940" y="5492"/>
                    <a:pt x="2428144" y="8399"/>
                    <a:pt x="2428144" y="11431"/>
                  </a:cubicBezTo>
                  <a:lnTo>
                    <a:pt x="2428144" y="1181636"/>
                  </a:lnTo>
                  <a:cubicBezTo>
                    <a:pt x="2428144" y="1184668"/>
                    <a:pt x="2426940" y="1187575"/>
                    <a:pt x="2424796" y="1189719"/>
                  </a:cubicBezTo>
                  <a:cubicBezTo>
                    <a:pt x="2422653" y="1191862"/>
                    <a:pt x="2419745" y="1193067"/>
                    <a:pt x="2416714" y="1193067"/>
                  </a:cubicBezTo>
                  <a:lnTo>
                    <a:pt x="11431" y="1193067"/>
                  </a:lnTo>
                  <a:cubicBezTo>
                    <a:pt x="8399" y="1193067"/>
                    <a:pt x="5492" y="1191862"/>
                    <a:pt x="3348" y="1189719"/>
                  </a:cubicBezTo>
                  <a:cubicBezTo>
                    <a:pt x="1204" y="1187575"/>
                    <a:pt x="0" y="1184668"/>
                    <a:pt x="0" y="1181636"/>
                  </a:cubicBezTo>
                  <a:lnTo>
                    <a:pt x="0" y="11431"/>
                  </a:lnTo>
                  <a:cubicBezTo>
                    <a:pt x="0" y="8399"/>
                    <a:pt x="1204" y="5492"/>
                    <a:pt x="3348" y="3348"/>
                  </a:cubicBezTo>
                  <a:cubicBezTo>
                    <a:pt x="5492" y="1204"/>
                    <a:pt x="8399" y="0"/>
                    <a:pt x="11431" y="0"/>
                  </a:cubicBez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28144" cy="1221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grpSp>
        <p:nvGrpSpPr>
          <p:cNvPr id="5" name="Group 5"/>
          <p:cNvGrpSpPr/>
          <p:nvPr/>
        </p:nvGrpSpPr>
        <p:grpSpPr>
          <a:xfrm>
            <a:off x="0" y="0"/>
            <a:ext cx="4598557" cy="840201"/>
            <a:chOff x="0" y="0"/>
            <a:chExt cx="6131409" cy="1120268"/>
          </a:xfrm>
        </p:grpSpPr>
        <p:sp>
          <p:nvSpPr>
            <p:cNvPr id="6" name="Freeform 6"/>
            <p:cNvSpPr/>
            <p:nvPr/>
          </p:nvSpPr>
          <p:spPr>
            <a:xfrm>
              <a:off x="2200527" y="0"/>
              <a:ext cx="3930882" cy="1120268"/>
            </a:xfrm>
            <a:custGeom>
              <a:avLst/>
              <a:gdLst/>
              <a:ahLst/>
              <a:cxnLst/>
              <a:rect l="l" t="t" r="r" b="b"/>
              <a:pathLst>
                <a:path w="3930882" h="1120268">
                  <a:moveTo>
                    <a:pt x="0" y="0"/>
                  </a:moveTo>
                  <a:lnTo>
                    <a:pt x="3930882" y="0"/>
                  </a:lnTo>
                  <a:lnTo>
                    <a:pt x="3930882" y="1120268"/>
                  </a:lnTo>
                  <a:lnTo>
                    <a:pt x="0" y="1120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Freeform 7"/>
            <p:cNvSpPr/>
            <p:nvPr/>
          </p:nvSpPr>
          <p:spPr>
            <a:xfrm>
              <a:off x="0" y="0"/>
              <a:ext cx="2200527" cy="1120268"/>
            </a:xfrm>
            <a:custGeom>
              <a:avLst/>
              <a:gdLst/>
              <a:ahLst/>
              <a:cxnLst/>
              <a:rect l="l" t="t" r="r" b="b"/>
              <a:pathLst>
                <a:path w="2200527" h="1120268">
                  <a:moveTo>
                    <a:pt x="0" y="0"/>
                  </a:moveTo>
                  <a:lnTo>
                    <a:pt x="2200527" y="0"/>
                  </a:lnTo>
                  <a:lnTo>
                    <a:pt x="2200527" y="1120268"/>
                  </a:lnTo>
                  <a:lnTo>
                    <a:pt x="0" y="1120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3683909" y="2694021"/>
            <a:ext cx="10920183" cy="30171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47"/>
              </a:lnSpc>
            </a:pPr>
            <a:r>
              <a:rPr lang="en-US" sz="7399" b="1" spc="-281">
                <a:solidFill>
                  <a:srgbClr val="4B73BF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rPr>
              <a:t>PHYSIQUE DE LA RÉSONANCE MAGNÉTIQUE NUCLÉAIRE 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4152362" y="5932664"/>
            <a:ext cx="9983275" cy="69227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1" indent="0" algn="ctr">
              <a:lnSpc>
                <a:spcPts val="4913"/>
              </a:lnSpc>
              <a:spcBef>
                <a:spcPct val="0"/>
              </a:spcBef>
            </a:pPr>
            <a:r>
              <a:rPr lang="en-US" sz="4199" b="1" spc="62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Émission</a:t>
            </a:r>
            <a:r>
              <a:rPr lang="en-US" sz="4199" b="1" u="none" strike="noStrike" spc="62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RF et relaxation du signal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-526212" y="9897490"/>
            <a:ext cx="7254087" cy="3895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2678"/>
              </a:lnSpc>
            </a:pPr>
            <a:r>
              <a:rPr lang="en-US" sz="2600" b="1" spc="-106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Par : Ben Saïd Wassim et Hakkou Dounia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3959065" y="3842535"/>
            <a:ext cx="10385790" cy="2616713"/>
            <a:chOff x="0" y="0"/>
            <a:chExt cx="1620949" cy="408400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620949" cy="408400"/>
            </a:xfrm>
            <a:custGeom>
              <a:avLst/>
              <a:gdLst/>
              <a:ahLst/>
              <a:cxnLst/>
              <a:rect l="l" t="t" r="r" b="b"/>
              <a:pathLst>
                <a:path w="1620949" h="408400">
                  <a:moveTo>
                    <a:pt x="0" y="0"/>
                  </a:moveTo>
                  <a:lnTo>
                    <a:pt x="1620949" y="0"/>
                  </a:lnTo>
                  <a:lnTo>
                    <a:pt x="1620949" y="408400"/>
                  </a:lnTo>
                  <a:lnTo>
                    <a:pt x="0" y="408400"/>
                  </a:lnTo>
                  <a:close/>
                </a:path>
              </a:pathLst>
            </a:custGeom>
            <a:solidFill>
              <a:srgbClr val="4B73BF"/>
            </a:solidFill>
            <a:ln w="38100" cap="sq">
              <a:solidFill>
                <a:srgbClr val="A4BAE4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76225"/>
              <a:ext cx="1620949" cy="68462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1619"/>
                </a:lnSpc>
              </a:pPr>
              <a:endParaRPr lang="en-US" sz="8299" b="1" spc="24" dirty="0">
                <a:solidFill>
                  <a:srgbClr val="FFFFFF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  <a:p>
              <a:pPr algn="ctr">
                <a:lnSpc>
                  <a:spcPts val="11619"/>
                </a:lnSpc>
              </a:pPr>
              <a:r>
                <a:rPr lang="en-US" sz="8299" b="1" spc="24" dirty="0">
                  <a:solidFill>
                    <a:srgbClr val="FFFFF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θ = γ · B₁ · τ</a:t>
              </a:r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10</a:t>
            </a:r>
          </a:p>
        </p:txBody>
      </p:sp>
      <p:grpSp>
        <p:nvGrpSpPr>
          <p:cNvPr id="6" name="Group 6"/>
          <p:cNvGrpSpPr/>
          <p:nvPr/>
        </p:nvGrpSpPr>
        <p:grpSpPr>
          <a:xfrm>
            <a:off x="85878" y="369436"/>
            <a:ext cx="7730453" cy="1318529"/>
            <a:chOff x="0" y="0"/>
            <a:chExt cx="10307271" cy="1758039"/>
          </a:xfrm>
        </p:grpSpPr>
        <p:grpSp>
          <p:nvGrpSpPr>
            <p:cNvPr id="7" name="Group 7"/>
            <p:cNvGrpSpPr/>
            <p:nvPr/>
          </p:nvGrpSpPr>
          <p:grpSpPr>
            <a:xfrm>
              <a:off x="387081" y="1524005"/>
              <a:ext cx="9533108" cy="234034"/>
              <a:chOff x="0" y="0"/>
              <a:chExt cx="1115901" cy="27395"/>
            </a:xfrm>
          </p:grpSpPr>
          <p:sp>
            <p:nvSpPr>
              <p:cNvPr id="8" name="Freeform 8"/>
              <p:cNvSpPr/>
              <p:nvPr/>
            </p:nvSpPr>
            <p:spPr>
              <a:xfrm>
                <a:off x="0" y="0"/>
                <a:ext cx="1115901" cy="27395"/>
              </a:xfrm>
              <a:custGeom>
                <a:avLst/>
                <a:gdLst/>
                <a:ahLst/>
                <a:cxnLst/>
                <a:rect l="l" t="t" r="r" b="b"/>
                <a:pathLst>
                  <a:path w="1115901" h="27395">
                    <a:moveTo>
                      <a:pt x="0" y="0"/>
                    </a:moveTo>
                    <a:lnTo>
                      <a:pt x="1115901" y="0"/>
                    </a:lnTo>
                    <a:lnTo>
                      <a:pt x="1115901" y="27395"/>
                    </a:lnTo>
                    <a:lnTo>
                      <a:pt x="0" y="27395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9" name="TextBox 9"/>
              <p:cNvSpPr txBox="1"/>
              <p:nvPr/>
            </p:nvSpPr>
            <p:spPr>
              <a:xfrm>
                <a:off x="0" y="-95250"/>
                <a:ext cx="1115901" cy="1226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10" name="TextBox 10"/>
            <p:cNvSpPr txBox="1"/>
            <p:nvPr/>
          </p:nvSpPr>
          <p:spPr>
            <a:xfrm>
              <a:off x="0" y="133350"/>
              <a:ext cx="10307271" cy="1390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L’angle de bascule</a:t>
              </a:r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1506200" y="5150891"/>
            <a:ext cx="1371600" cy="82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895"/>
              </a:lnSpc>
              <a:spcBef>
                <a:spcPct val="0"/>
              </a:spcBef>
            </a:pPr>
            <a:r>
              <a:rPr lang="en-US" sz="4925" b="1" spc="14" dirty="0">
                <a:solidFill>
                  <a:srgbClr val="F2F7F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RF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3292772" y="8247367"/>
            <a:ext cx="11702455" cy="8985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θ dépend de B₁ et de τ</a:t>
            </a:r>
          </a:p>
          <a:p>
            <a:pPr algn="ctr">
              <a:lnSpc>
                <a:spcPts val="3499"/>
              </a:lnSpc>
              <a:spcBef>
                <a:spcPct val="0"/>
              </a:spcBef>
            </a:pPr>
            <a:r>
              <a:rPr lang="en-US" sz="2499" b="1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Le manipulateur de l’IRM peut ajuster l'angle selon la séquence d'acquisition.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0744200" y="8409499"/>
            <a:ext cx="385242" cy="28713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2357"/>
              </a:lnSpc>
              <a:spcBef>
                <a:spcPct val="0"/>
              </a:spcBef>
            </a:pPr>
            <a:r>
              <a:rPr lang="en-US" sz="1683" b="1" spc="5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RF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399788" y="2612317"/>
            <a:ext cx="7556577" cy="5883747"/>
          </a:xfrm>
          <a:custGeom>
            <a:avLst/>
            <a:gdLst/>
            <a:ahLst/>
            <a:cxnLst/>
            <a:rect l="l" t="t" r="r" b="b"/>
            <a:pathLst>
              <a:path w="7556577" h="5883747">
                <a:moveTo>
                  <a:pt x="0" y="0"/>
                </a:moveTo>
                <a:lnTo>
                  <a:pt x="7556577" y="0"/>
                </a:lnTo>
                <a:lnTo>
                  <a:pt x="7556577" y="5883747"/>
                </a:lnTo>
                <a:lnTo>
                  <a:pt x="0" y="5883747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11</a:t>
            </a:r>
          </a:p>
        </p:txBody>
      </p:sp>
      <p:grpSp>
        <p:nvGrpSpPr>
          <p:cNvPr id="4" name="Group 4"/>
          <p:cNvGrpSpPr/>
          <p:nvPr/>
        </p:nvGrpSpPr>
        <p:grpSpPr>
          <a:xfrm>
            <a:off x="0" y="360427"/>
            <a:ext cx="6535377" cy="1336547"/>
            <a:chOff x="0" y="0"/>
            <a:chExt cx="8713837" cy="1782062"/>
          </a:xfrm>
        </p:grpSpPr>
        <p:grpSp>
          <p:nvGrpSpPr>
            <p:cNvPr id="5" name="Group 5"/>
            <p:cNvGrpSpPr/>
            <p:nvPr/>
          </p:nvGrpSpPr>
          <p:grpSpPr>
            <a:xfrm>
              <a:off x="796717" y="1524005"/>
              <a:ext cx="7120402" cy="258058"/>
              <a:chOff x="0" y="0"/>
              <a:chExt cx="833481" cy="30207"/>
            </a:xfrm>
          </p:grpSpPr>
          <p:sp>
            <p:nvSpPr>
              <p:cNvPr id="6" name="Freeform 6"/>
              <p:cNvSpPr/>
              <p:nvPr/>
            </p:nvSpPr>
            <p:spPr>
              <a:xfrm>
                <a:off x="0" y="0"/>
                <a:ext cx="833481" cy="30207"/>
              </a:xfrm>
              <a:custGeom>
                <a:avLst/>
                <a:gdLst/>
                <a:ahLst/>
                <a:cxnLst/>
                <a:rect l="l" t="t" r="r" b="b"/>
                <a:pathLst>
                  <a:path w="833481" h="30207">
                    <a:moveTo>
                      <a:pt x="0" y="0"/>
                    </a:moveTo>
                    <a:lnTo>
                      <a:pt x="833481" y="0"/>
                    </a:lnTo>
                    <a:lnTo>
                      <a:pt x="833481" y="30207"/>
                    </a:lnTo>
                    <a:lnTo>
                      <a:pt x="0" y="30207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7" name="TextBox 7"/>
              <p:cNvSpPr txBox="1"/>
              <p:nvPr/>
            </p:nvSpPr>
            <p:spPr>
              <a:xfrm>
                <a:off x="0" y="-28575"/>
                <a:ext cx="833481" cy="587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8" name="TextBox 8"/>
            <p:cNvSpPr txBox="1"/>
            <p:nvPr/>
          </p:nvSpPr>
          <p:spPr>
            <a:xfrm>
              <a:off x="0" y="133350"/>
              <a:ext cx="8713837" cy="1390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Le signal FID</a:t>
              </a:r>
            </a:p>
          </p:txBody>
        </p:sp>
      </p:grpSp>
      <p:sp>
        <p:nvSpPr>
          <p:cNvPr id="9" name="TextBox 9"/>
          <p:cNvSpPr txBox="1"/>
          <p:nvPr/>
        </p:nvSpPr>
        <p:spPr>
          <a:xfrm>
            <a:off x="621803" y="1784952"/>
            <a:ext cx="9112548" cy="4813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919"/>
              </a:lnSpc>
              <a:spcBef>
                <a:spcPct val="0"/>
              </a:spcBef>
            </a:pPr>
            <a:r>
              <a:rPr lang="en-US" sz="2799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FID = Free Induction Decay = Signal de Précession Libre</a:t>
            </a:r>
          </a:p>
        </p:txBody>
      </p:sp>
      <p:grpSp>
        <p:nvGrpSpPr>
          <p:cNvPr id="10" name="Group 10"/>
          <p:cNvGrpSpPr/>
          <p:nvPr/>
        </p:nvGrpSpPr>
        <p:grpSpPr>
          <a:xfrm>
            <a:off x="11080396" y="1028700"/>
            <a:ext cx="5185241" cy="7467364"/>
            <a:chOff x="0" y="0"/>
            <a:chExt cx="6913655" cy="9956486"/>
          </a:xfrm>
        </p:grpSpPr>
        <p:grpSp>
          <p:nvGrpSpPr>
            <p:cNvPr id="11" name="Group 11"/>
            <p:cNvGrpSpPr/>
            <p:nvPr/>
          </p:nvGrpSpPr>
          <p:grpSpPr>
            <a:xfrm>
              <a:off x="0" y="0"/>
              <a:ext cx="6913655" cy="2272742"/>
              <a:chOff x="0" y="0"/>
              <a:chExt cx="4073541" cy="1339105"/>
            </a:xfrm>
          </p:grpSpPr>
          <p:sp>
            <p:nvSpPr>
              <p:cNvPr id="12" name="Freeform 12"/>
              <p:cNvSpPr/>
              <p:nvPr/>
            </p:nvSpPr>
            <p:spPr>
              <a:xfrm>
                <a:off x="0" y="0"/>
                <a:ext cx="4073541" cy="1339105"/>
              </a:xfrm>
              <a:custGeom>
                <a:avLst/>
                <a:gdLst/>
                <a:ahLst/>
                <a:cxnLst/>
                <a:rect l="l" t="t" r="r" b="b"/>
                <a:pathLst>
                  <a:path w="4073541" h="1339105">
                    <a:moveTo>
                      <a:pt x="56737" y="0"/>
                    </a:moveTo>
                    <a:lnTo>
                      <a:pt x="4016805" y="0"/>
                    </a:lnTo>
                    <a:cubicBezTo>
                      <a:pt x="4031852" y="0"/>
                      <a:pt x="4046283" y="5978"/>
                      <a:pt x="4056924" y="16618"/>
                    </a:cubicBezTo>
                    <a:cubicBezTo>
                      <a:pt x="4067564" y="27258"/>
                      <a:pt x="4073541" y="41689"/>
                      <a:pt x="4073541" y="56737"/>
                    </a:cubicBezTo>
                    <a:lnTo>
                      <a:pt x="4073541" y="1282368"/>
                    </a:lnTo>
                    <a:cubicBezTo>
                      <a:pt x="4073541" y="1297416"/>
                      <a:pt x="4067564" y="1311847"/>
                      <a:pt x="4056924" y="1322487"/>
                    </a:cubicBezTo>
                    <a:cubicBezTo>
                      <a:pt x="4046283" y="1333127"/>
                      <a:pt x="4031852" y="1339105"/>
                      <a:pt x="4016805" y="1339105"/>
                    </a:cubicBezTo>
                    <a:lnTo>
                      <a:pt x="56737" y="1339105"/>
                    </a:lnTo>
                    <a:cubicBezTo>
                      <a:pt x="25402" y="1339105"/>
                      <a:pt x="0" y="1313703"/>
                      <a:pt x="0" y="1282368"/>
                    </a:cubicBezTo>
                    <a:lnTo>
                      <a:pt x="0" y="56737"/>
                    </a:lnTo>
                    <a:cubicBezTo>
                      <a:pt x="0" y="25402"/>
                      <a:pt x="25402" y="0"/>
                      <a:pt x="56737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3" name="TextBox 13"/>
              <p:cNvSpPr txBox="1"/>
              <p:nvPr/>
            </p:nvSpPr>
            <p:spPr>
              <a:xfrm>
                <a:off x="0" y="-47625"/>
                <a:ext cx="4073541" cy="1386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 spc="177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Quand B₁ est coupé</a:t>
                </a:r>
              </a:p>
            </p:txBody>
          </p:sp>
        </p:grpSp>
        <p:grpSp>
          <p:nvGrpSpPr>
            <p:cNvPr id="14" name="Group 14"/>
            <p:cNvGrpSpPr/>
            <p:nvPr/>
          </p:nvGrpSpPr>
          <p:grpSpPr>
            <a:xfrm>
              <a:off x="0" y="3415742"/>
              <a:ext cx="6913655" cy="3125001"/>
              <a:chOff x="0" y="0"/>
              <a:chExt cx="4073541" cy="1841258"/>
            </a:xfrm>
          </p:grpSpPr>
          <p:sp>
            <p:nvSpPr>
              <p:cNvPr id="15" name="Freeform 15"/>
              <p:cNvSpPr/>
              <p:nvPr/>
            </p:nvSpPr>
            <p:spPr>
              <a:xfrm>
                <a:off x="0" y="0"/>
                <a:ext cx="4073541" cy="1841258"/>
              </a:xfrm>
              <a:custGeom>
                <a:avLst/>
                <a:gdLst/>
                <a:ahLst/>
                <a:cxnLst/>
                <a:rect l="l" t="t" r="r" b="b"/>
                <a:pathLst>
                  <a:path w="4073541" h="1841258">
                    <a:moveTo>
                      <a:pt x="56737" y="0"/>
                    </a:moveTo>
                    <a:lnTo>
                      <a:pt x="4016805" y="0"/>
                    </a:lnTo>
                    <a:cubicBezTo>
                      <a:pt x="4031852" y="0"/>
                      <a:pt x="4046283" y="5978"/>
                      <a:pt x="4056924" y="16618"/>
                    </a:cubicBezTo>
                    <a:cubicBezTo>
                      <a:pt x="4067564" y="27258"/>
                      <a:pt x="4073541" y="41689"/>
                      <a:pt x="4073541" y="56737"/>
                    </a:cubicBezTo>
                    <a:lnTo>
                      <a:pt x="4073541" y="1784521"/>
                    </a:lnTo>
                    <a:cubicBezTo>
                      <a:pt x="4073541" y="1815856"/>
                      <a:pt x="4048139" y="1841258"/>
                      <a:pt x="4016805" y="1841258"/>
                    </a:cubicBezTo>
                    <a:lnTo>
                      <a:pt x="56737" y="1841258"/>
                    </a:lnTo>
                    <a:cubicBezTo>
                      <a:pt x="25402" y="1841258"/>
                      <a:pt x="0" y="1815856"/>
                      <a:pt x="0" y="1784521"/>
                    </a:cubicBezTo>
                    <a:lnTo>
                      <a:pt x="0" y="56737"/>
                    </a:lnTo>
                    <a:cubicBezTo>
                      <a:pt x="0" y="25402"/>
                      <a:pt x="25402" y="0"/>
                      <a:pt x="56737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6" name="TextBox 16"/>
              <p:cNvSpPr txBox="1"/>
              <p:nvPr/>
            </p:nvSpPr>
            <p:spPr>
              <a:xfrm>
                <a:off x="0" y="-47625"/>
                <a:ext cx="4073541" cy="188888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endParaRPr dirty="0"/>
              </a:p>
              <a:p>
                <a:pPr algn="ctr">
                  <a:lnSpc>
                    <a:spcPts val="3499"/>
                  </a:lnSpc>
                </a:pP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Mxy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décroit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, tout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en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précessant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dans le plan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xy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à la </a:t>
                </a:r>
                <a:r>
                  <a:rPr lang="en-US" sz="2499" b="1" spc="177" dirty="0" err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fréquence</a:t>
                </a:r>
                <a:r>
                  <a:rPr lang="en-US" sz="2499" b="1" spc="177" dirty="0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 de Larmor</a:t>
                </a: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endParaRPr lang="en-US" sz="2499" b="1" spc="177" dirty="0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</p:txBody>
          </p:sp>
        </p:grpSp>
        <p:grpSp>
          <p:nvGrpSpPr>
            <p:cNvPr id="17" name="Group 17"/>
            <p:cNvGrpSpPr/>
            <p:nvPr/>
          </p:nvGrpSpPr>
          <p:grpSpPr>
            <a:xfrm>
              <a:off x="0" y="7683743"/>
              <a:ext cx="6913655" cy="2272742"/>
              <a:chOff x="0" y="0"/>
              <a:chExt cx="4073541" cy="1339105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4073541" cy="1339105"/>
              </a:xfrm>
              <a:custGeom>
                <a:avLst/>
                <a:gdLst/>
                <a:ahLst/>
                <a:cxnLst/>
                <a:rect l="l" t="t" r="r" b="b"/>
                <a:pathLst>
                  <a:path w="4073541" h="1339105">
                    <a:moveTo>
                      <a:pt x="56737" y="0"/>
                    </a:moveTo>
                    <a:lnTo>
                      <a:pt x="4016805" y="0"/>
                    </a:lnTo>
                    <a:cubicBezTo>
                      <a:pt x="4031852" y="0"/>
                      <a:pt x="4046283" y="5978"/>
                      <a:pt x="4056924" y="16618"/>
                    </a:cubicBezTo>
                    <a:cubicBezTo>
                      <a:pt x="4067564" y="27258"/>
                      <a:pt x="4073541" y="41689"/>
                      <a:pt x="4073541" y="56737"/>
                    </a:cubicBezTo>
                    <a:lnTo>
                      <a:pt x="4073541" y="1282368"/>
                    </a:lnTo>
                    <a:cubicBezTo>
                      <a:pt x="4073541" y="1297416"/>
                      <a:pt x="4067564" y="1311847"/>
                      <a:pt x="4056924" y="1322487"/>
                    </a:cubicBezTo>
                    <a:cubicBezTo>
                      <a:pt x="4046283" y="1333127"/>
                      <a:pt x="4031852" y="1339105"/>
                      <a:pt x="4016805" y="1339105"/>
                    </a:cubicBezTo>
                    <a:lnTo>
                      <a:pt x="56737" y="1339105"/>
                    </a:lnTo>
                    <a:cubicBezTo>
                      <a:pt x="25402" y="1339105"/>
                      <a:pt x="0" y="1313703"/>
                      <a:pt x="0" y="1282368"/>
                    </a:cubicBezTo>
                    <a:lnTo>
                      <a:pt x="0" y="56737"/>
                    </a:lnTo>
                    <a:cubicBezTo>
                      <a:pt x="0" y="25402"/>
                      <a:pt x="25402" y="0"/>
                      <a:pt x="56737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4073541" cy="138673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Bobine capte</a:t>
                </a: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le signal FID</a:t>
                </a: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 rot="5400000">
              <a:off x="2740971" y="2220556"/>
              <a:ext cx="1431713" cy="1431713"/>
              <a:chOff x="0" y="0"/>
              <a:chExt cx="812800" cy="812800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4B73B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107950"/>
                <a:ext cx="711200" cy="501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grpSp>
          <p:nvGrpSpPr>
            <p:cNvPr id="23" name="Group 23"/>
            <p:cNvGrpSpPr/>
            <p:nvPr/>
          </p:nvGrpSpPr>
          <p:grpSpPr>
            <a:xfrm rot="5400000">
              <a:off x="2740971" y="6540743"/>
              <a:ext cx="1431713" cy="1431713"/>
              <a:chOff x="0" y="0"/>
              <a:chExt cx="812800" cy="812800"/>
            </a:xfrm>
          </p:grpSpPr>
          <p:sp>
            <p:nvSpPr>
              <p:cNvPr id="24" name="Freeform 2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812800" y="406400"/>
                    </a:moveTo>
                    <a:lnTo>
                      <a:pt x="406400" y="0"/>
                    </a:lnTo>
                    <a:lnTo>
                      <a:pt x="406400" y="203200"/>
                    </a:lnTo>
                    <a:lnTo>
                      <a:pt x="0" y="203200"/>
                    </a:lnTo>
                    <a:lnTo>
                      <a:pt x="0" y="609600"/>
                    </a:lnTo>
                    <a:lnTo>
                      <a:pt x="406400" y="609600"/>
                    </a:lnTo>
                    <a:lnTo>
                      <a:pt x="406400" y="812800"/>
                    </a:lnTo>
                    <a:lnTo>
                      <a:pt x="812800" y="406400"/>
                    </a:lnTo>
                    <a:close/>
                  </a:path>
                </a:pathLst>
              </a:custGeom>
              <a:solidFill>
                <a:srgbClr val="4B73B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5" name="TextBox 25"/>
              <p:cNvSpPr txBox="1"/>
              <p:nvPr/>
            </p:nvSpPr>
            <p:spPr>
              <a:xfrm>
                <a:off x="0" y="107950"/>
                <a:ext cx="711200" cy="50165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</p:grpSp>
      <p:grpSp>
        <p:nvGrpSpPr>
          <p:cNvPr id="26" name="Group 26"/>
          <p:cNvGrpSpPr/>
          <p:nvPr/>
        </p:nvGrpSpPr>
        <p:grpSpPr>
          <a:xfrm>
            <a:off x="1028700" y="8920706"/>
            <a:ext cx="16685932" cy="976813"/>
            <a:chOff x="0" y="0"/>
            <a:chExt cx="2604236" cy="152455"/>
          </a:xfrm>
        </p:grpSpPr>
        <p:sp>
          <p:nvSpPr>
            <p:cNvPr id="27" name="Freeform 27"/>
            <p:cNvSpPr/>
            <p:nvPr/>
          </p:nvSpPr>
          <p:spPr>
            <a:xfrm>
              <a:off x="0" y="0"/>
              <a:ext cx="2604236" cy="152455"/>
            </a:xfrm>
            <a:custGeom>
              <a:avLst/>
              <a:gdLst/>
              <a:ahLst/>
              <a:cxnLst/>
              <a:rect l="l" t="t" r="r" b="b"/>
              <a:pathLst>
                <a:path w="2604236" h="152455">
                  <a:moveTo>
                    <a:pt x="0" y="0"/>
                  </a:moveTo>
                  <a:lnTo>
                    <a:pt x="2604236" y="0"/>
                  </a:lnTo>
                  <a:lnTo>
                    <a:pt x="2604236" y="152455"/>
                  </a:lnTo>
                  <a:lnTo>
                    <a:pt x="0" y="152455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8" name="TextBox 28"/>
            <p:cNvSpPr txBox="1"/>
            <p:nvPr/>
          </p:nvSpPr>
          <p:spPr>
            <a:xfrm>
              <a:off x="0" y="-57150"/>
              <a:ext cx="2604236" cy="20960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860"/>
                </a:lnSpc>
              </a:pPr>
              <a:r>
                <a:rPr lang="en-US" sz="2200" b="1" spc="156">
                  <a:solidFill>
                    <a:srgbClr val="282A29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Loi de Faraday :</a:t>
              </a:r>
              <a:r>
                <a:rPr lang="en-US" sz="2200" spc="156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cette variation de flux magnétique dans la bobine réceptrice induit un courant électrique.</a:t>
              </a:r>
            </a:p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27677" y="361383"/>
            <a:ext cx="6151406" cy="9198542"/>
          </a:xfrm>
          <a:custGeom>
            <a:avLst/>
            <a:gdLst/>
            <a:ahLst/>
            <a:cxnLst/>
            <a:rect l="l" t="t" r="r" b="b"/>
            <a:pathLst>
              <a:path w="6151406" h="9198542">
                <a:moveTo>
                  <a:pt x="0" y="0"/>
                </a:moveTo>
                <a:lnTo>
                  <a:pt x="6151406" y="0"/>
                </a:lnTo>
                <a:lnTo>
                  <a:pt x="6151406" y="9198542"/>
                </a:lnTo>
                <a:lnTo>
                  <a:pt x="0" y="91985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12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31377" y="546664"/>
            <a:ext cx="7167572" cy="100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50"/>
              </a:lnSpc>
              <a:spcBef>
                <a:spcPct val="0"/>
              </a:spcBef>
            </a:pPr>
            <a:r>
              <a:rPr lang="en-US" sz="7500" spc="-307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Vers la relaxation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31377" y="1468560"/>
            <a:ext cx="7149831" cy="175525"/>
            <a:chOff x="0" y="0"/>
            <a:chExt cx="1115901" cy="273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5901" cy="27395"/>
            </a:xfrm>
            <a:custGeom>
              <a:avLst/>
              <a:gdLst/>
              <a:ahLst/>
              <a:cxnLst/>
              <a:rect l="l" t="t" r="r" b="b"/>
              <a:pathLst>
                <a:path w="1115901" h="27395">
                  <a:moveTo>
                    <a:pt x="0" y="0"/>
                  </a:moveTo>
                  <a:lnTo>
                    <a:pt x="1115901" y="0"/>
                  </a:lnTo>
                  <a:lnTo>
                    <a:pt x="1115901" y="27395"/>
                  </a:lnTo>
                  <a:lnTo>
                    <a:pt x="0" y="27395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1115901" cy="12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340603" y="9679550"/>
            <a:ext cx="10550625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 spc="6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Après une impulsion RF à 90°, évolution de Mz (T1) et Mxy (T2) en fonction du temps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38778" y="2085790"/>
            <a:ext cx="6430037" cy="7323322"/>
            <a:chOff x="0" y="0"/>
            <a:chExt cx="8573383" cy="976443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8573383" cy="9764430"/>
              <a:chOff x="0" y="0"/>
              <a:chExt cx="692465" cy="78866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92465" cy="788665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788665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788665"/>
                    </a:lnTo>
                    <a:lnTo>
                      <a:pt x="0" y="788665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33350"/>
                <a:ext cx="692465" cy="9220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3657"/>
                  </a:lnSpc>
                </a:pPr>
                <a:endParaRPr/>
              </a:p>
              <a:p>
                <a:pPr algn="l">
                  <a:lnSpc>
                    <a:spcPts val="3657"/>
                  </a:lnSpc>
                </a:pPr>
                <a:endParaRPr/>
              </a:p>
              <a:p>
                <a:pPr algn="ctr">
                  <a:lnSpc>
                    <a:spcPts val="3657"/>
                  </a:lnSpc>
                </a:pPr>
                <a:endParaRPr/>
              </a:p>
              <a:p>
                <a:pPr algn="l">
                  <a:lnSpc>
                    <a:spcPts val="3657"/>
                  </a:lnSpc>
                </a:pPr>
                <a:endParaRPr/>
              </a:p>
              <a:p>
                <a:pPr algn="l">
                  <a:lnSpc>
                    <a:spcPts val="3657"/>
                  </a:lnSpc>
                </a:pPr>
                <a:endParaRPr/>
              </a:p>
              <a:p>
                <a:pPr algn="ctr">
                  <a:lnSpc>
                    <a:spcPts val="3657"/>
                  </a:lnSpc>
                </a:pPr>
                <a:endParaRPr/>
              </a:p>
              <a:p>
                <a:pPr algn="ctr">
                  <a:lnSpc>
                    <a:spcPts val="3657"/>
                  </a:lnSpc>
                </a:pPr>
                <a:endParaRPr/>
              </a:p>
              <a:p>
                <a:pPr marL="496571" lvl="1" indent="-248285" algn="l">
                  <a:lnSpc>
                    <a:spcPts val="3657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Mz repousse vers M₀</a:t>
                </a:r>
              </a:p>
              <a:p>
                <a:pPr marL="496571" lvl="1" indent="-248285" algn="l">
                  <a:lnSpc>
                    <a:spcPts val="3657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T1 = temps pour récupérer 63% de M₀</a:t>
                </a:r>
              </a:p>
              <a:p>
                <a:pPr marL="496571" lvl="1" indent="-248285" algn="l">
                  <a:lnSpc>
                    <a:spcPts val="3657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T1 ~ 500–2000 ms</a:t>
                </a: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8573383" cy="2017101"/>
              <a:chOff x="0" y="0"/>
              <a:chExt cx="692465" cy="16291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92465" cy="162920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162920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162920"/>
                    </a:lnTo>
                    <a:lnTo>
                      <a:pt x="0" y="162920"/>
                    </a:lnTo>
                    <a:close/>
                  </a:path>
                </a:pathLst>
              </a:custGeom>
              <a:solidFill>
                <a:srgbClr val="4B73B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95250"/>
                <a:ext cx="692465" cy="2581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grpSp>
          <p:nvGrpSpPr>
            <p:cNvPr id="16" name="Group 16"/>
            <p:cNvGrpSpPr/>
            <p:nvPr/>
          </p:nvGrpSpPr>
          <p:grpSpPr>
            <a:xfrm>
              <a:off x="0" y="3249001"/>
              <a:ext cx="8573383" cy="1926512"/>
              <a:chOff x="0" y="0"/>
              <a:chExt cx="944473" cy="212231"/>
            </a:xfrm>
          </p:grpSpPr>
          <p:sp>
            <p:nvSpPr>
              <p:cNvPr id="17" name="Freeform 17"/>
              <p:cNvSpPr/>
              <p:nvPr/>
            </p:nvSpPr>
            <p:spPr>
              <a:xfrm>
                <a:off x="0" y="0"/>
                <a:ext cx="944473" cy="212231"/>
              </a:xfrm>
              <a:custGeom>
                <a:avLst/>
                <a:gdLst/>
                <a:ahLst/>
                <a:cxnLst/>
                <a:rect l="l" t="t" r="r" b="b"/>
                <a:pathLst>
                  <a:path w="944473" h="212231">
                    <a:moveTo>
                      <a:pt x="0" y="0"/>
                    </a:moveTo>
                    <a:lnTo>
                      <a:pt x="944473" y="0"/>
                    </a:lnTo>
                    <a:lnTo>
                      <a:pt x="944473" y="212231"/>
                    </a:lnTo>
                    <a:lnTo>
                      <a:pt x="0" y="212231"/>
                    </a:lnTo>
                    <a:close/>
                  </a:path>
                </a:pathLst>
              </a:custGeom>
              <a:solidFill>
                <a:srgbClr val="F2F7FE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8" name="TextBox 18"/>
              <p:cNvSpPr txBox="1"/>
              <p:nvPr/>
            </p:nvSpPr>
            <p:spPr>
              <a:xfrm>
                <a:off x="0" y="-95250"/>
                <a:ext cx="944473" cy="3074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r>
                  <a:rPr lang="en-US" sz="2583" b="1" spc="7">
                    <a:solidFill>
                      <a:srgbClr val="4B73B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Mz(t) = M₀ · (1 − e^(−t/T1))</a:t>
                </a:r>
              </a:p>
            </p:txBody>
          </p:sp>
        </p:grpSp>
        <p:sp>
          <p:nvSpPr>
            <p:cNvPr id="19" name="TextBox 19"/>
            <p:cNvSpPr txBox="1"/>
            <p:nvPr/>
          </p:nvSpPr>
          <p:spPr>
            <a:xfrm>
              <a:off x="911480" y="471796"/>
              <a:ext cx="6750423" cy="927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478"/>
                </a:lnSpc>
              </a:pPr>
              <a:r>
                <a:rPr lang="en-US" sz="3912" b="1" spc="11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Relaxation T1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0" y="2276751"/>
              <a:ext cx="8573383" cy="6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7"/>
                </a:lnSpc>
                <a:spcBef>
                  <a:spcPct val="0"/>
                </a:spcBef>
              </a:pPr>
              <a:r>
                <a:rPr lang="en-US" sz="2583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Longitudinale (spin-réseau)</a:t>
              </a: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9727677" y="361383"/>
            <a:ext cx="6151406" cy="9198542"/>
          </a:xfrm>
          <a:custGeom>
            <a:avLst/>
            <a:gdLst/>
            <a:ahLst/>
            <a:cxnLst/>
            <a:rect l="l" t="t" r="r" b="b"/>
            <a:pathLst>
              <a:path w="6151406" h="9198542">
                <a:moveTo>
                  <a:pt x="0" y="0"/>
                </a:moveTo>
                <a:lnTo>
                  <a:pt x="6151406" y="0"/>
                </a:lnTo>
                <a:lnTo>
                  <a:pt x="6151406" y="9198542"/>
                </a:lnTo>
                <a:lnTo>
                  <a:pt x="0" y="91985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TextBox 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13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507110" y="546664"/>
            <a:ext cx="7167572" cy="100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50"/>
              </a:lnSpc>
              <a:spcBef>
                <a:spcPct val="0"/>
              </a:spcBef>
            </a:pPr>
            <a:r>
              <a:rPr lang="en-US" sz="7500" spc="-307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Vers la relaxation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507110" y="1468560"/>
            <a:ext cx="7149831" cy="175525"/>
            <a:chOff x="0" y="0"/>
            <a:chExt cx="1115901" cy="27395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115901" cy="27395"/>
            </a:xfrm>
            <a:custGeom>
              <a:avLst/>
              <a:gdLst/>
              <a:ahLst/>
              <a:cxnLst/>
              <a:rect l="l" t="t" r="r" b="b"/>
              <a:pathLst>
                <a:path w="1115901" h="27395">
                  <a:moveTo>
                    <a:pt x="0" y="0"/>
                  </a:moveTo>
                  <a:lnTo>
                    <a:pt x="1115901" y="0"/>
                  </a:lnTo>
                  <a:lnTo>
                    <a:pt x="1115901" y="27395"/>
                  </a:lnTo>
                  <a:lnTo>
                    <a:pt x="0" y="27395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1115901" cy="122645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7340603" y="9679550"/>
            <a:ext cx="10550625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 spc="6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Après une impulsion RF à 90°, évolution de Mz (T1) et Mxy (T2) en fonction du temps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1434012" y="2085790"/>
            <a:ext cx="6430037" cy="7323322"/>
            <a:chOff x="0" y="0"/>
            <a:chExt cx="8573383" cy="976443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8573383" cy="9764430"/>
              <a:chOff x="0" y="0"/>
              <a:chExt cx="692465" cy="78866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92465" cy="788665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788665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788665"/>
                    </a:lnTo>
                    <a:lnTo>
                      <a:pt x="0" y="788665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23825"/>
                <a:ext cx="692465" cy="91249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algn="l">
                  <a:lnSpc>
                    <a:spcPts val="3565"/>
                  </a:lnSpc>
                </a:pPr>
                <a:endParaRPr/>
              </a:p>
              <a:p>
                <a:pPr marL="496571" lvl="1" indent="-248285" algn="l">
                  <a:lnSpc>
                    <a:spcPts val="3565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Mxy disparaît progressivement</a:t>
                </a:r>
              </a:p>
              <a:p>
                <a:pPr marL="496571" lvl="1" indent="-248285" algn="l">
                  <a:lnSpc>
                    <a:spcPts val="3565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T2 = temps pour descendre à 37% de Mxy</a:t>
                </a:r>
              </a:p>
              <a:p>
                <a:pPr marL="496571" lvl="1" indent="-248285" algn="l">
                  <a:lnSpc>
                    <a:spcPts val="3565"/>
                  </a:lnSpc>
                  <a:buFont typeface="Arial"/>
                  <a:buChar char="•"/>
                </a:pPr>
                <a:r>
                  <a:rPr lang="en-US" sz="2300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T2 ~ 30–150 ms</a:t>
                </a:r>
              </a:p>
              <a:p>
                <a:pPr algn="l">
                  <a:lnSpc>
                    <a:spcPts val="3565"/>
                  </a:lnSpc>
                </a:pPr>
                <a:endParaRPr lang="en-US" sz="2300" b="1" spc="6">
                  <a:solidFill>
                    <a:srgbClr val="FFFFFF"/>
                  </a:solidFill>
                  <a:latin typeface="Codec Pro Bold"/>
                  <a:ea typeface="Codec Pro Bold"/>
                  <a:cs typeface="Codec Pro Bold"/>
                  <a:sym typeface="Codec Pro Bold"/>
                </a:endParaRP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8573383" cy="2017101"/>
              <a:chOff x="0" y="0"/>
              <a:chExt cx="692465" cy="16291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92465" cy="162920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162920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162920"/>
                    </a:lnTo>
                    <a:lnTo>
                      <a:pt x="0" y="162920"/>
                    </a:lnTo>
                    <a:close/>
                  </a:path>
                </a:pathLst>
              </a:custGeom>
              <a:solidFill>
                <a:srgbClr val="4B73B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95250"/>
                <a:ext cx="692465" cy="2581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911480" y="471796"/>
              <a:ext cx="6750423" cy="92798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5478"/>
                </a:lnSpc>
              </a:pPr>
              <a:r>
                <a:rPr lang="en-US" sz="3912" b="1" spc="11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Relaxation T2</a:t>
              </a:r>
            </a:p>
          </p:txBody>
        </p:sp>
        <p:grpSp>
          <p:nvGrpSpPr>
            <p:cNvPr id="17" name="Group 17"/>
            <p:cNvGrpSpPr/>
            <p:nvPr/>
          </p:nvGrpSpPr>
          <p:grpSpPr>
            <a:xfrm>
              <a:off x="0" y="3249001"/>
              <a:ext cx="8573383" cy="1926512"/>
              <a:chOff x="0" y="0"/>
              <a:chExt cx="944473" cy="212231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944473" cy="212231"/>
              </a:xfrm>
              <a:custGeom>
                <a:avLst/>
                <a:gdLst/>
                <a:ahLst/>
                <a:cxnLst/>
                <a:rect l="l" t="t" r="r" b="b"/>
                <a:pathLst>
                  <a:path w="944473" h="212231">
                    <a:moveTo>
                      <a:pt x="0" y="0"/>
                    </a:moveTo>
                    <a:lnTo>
                      <a:pt x="944473" y="0"/>
                    </a:lnTo>
                    <a:lnTo>
                      <a:pt x="944473" y="212231"/>
                    </a:lnTo>
                    <a:lnTo>
                      <a:pt x="0" y="212231"/>
                    </a:lnTo>
                    <a:close/>
                  </a:path>
                </a:pathLst>
              </a:custGeom>
              <a:solidFill>
                <a:srgbClr val="F2F7FE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95250"/>
                <a:ext cx="944473" cy="30748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r>
                  <a:rPr lang="en-US" sz="2583" b="1" spc="7">
                    <a:solidFill>
                      <a:srgbClr val="4B73B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Mxy(t) = M₀ · e^(−t/T2)</a:t>
                </a:r>
              </a:p>
            </p:txBody>
          </p:sp>
        </p:grpSp>
        <p:sp>
          <p:nvSpPr>
            <p:cNvPr id="20" name="TextBox 20"/>
            <p:cNvSpPr txBox="1"/>
            <p:nvPr/>
          </p:nvSpPr>
          <p:spPr>
            <a:xfrm>
              <a:off x="0" y="2276751"/>
              <a:ext cx="8573383" cy="617349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617"/>
                </a:lnSpc>
                <a:spcBef>
                  <a:spcPct val="0"/>
                </a:spcBef>
              </a:pPr>
              <a:r>
                <a:rPr lang="en-US" sz="2583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Transversale (spin-spin)</a:t>
              </a:r>
            </a:p>
          </p:txBody>
        </p:sp>
      </p:grp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611290" y="3438943"/>
            <a:ext cx="2860632" cy="4795028"/>
            <a:chOff x="0" y="0"/>
            <a:chExt cx="3814176" cy="6393370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0"/>
              <a:ext cx="3814176" cy="6393370"/>
              <a:chOff x="0" y="0"/>
              <a:chExt cx="2247321" cy="3766988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2247321" cy="3766988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3766988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3664146"/>
                    </a:lnTo>
                    <a:cubicBezTo>
                      <a:pt x="2247321" y="3720944"/>
                      <a:pt x="2201277" y="3766988"/>
                      <a:pt x="2144479" y="3766988"/>
                    </a:cubicBezTo>
                    <a:lnTo>
                      <a:pt x="102842" y="3766988"/>
                    </a:lnTo>
                    <a:cubicBezTo>
                      <a:pt x="46044" y="3766988"/>
                      <a:pt x="0" y="3720944"/>
                      <a:pt x="0" y="3664146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4B73BF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47625"/>
                <a:ext cx="2247321" cy="38146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ωL = γ · B₀</a:t>
                </a:r>
              </a:p>
              <a:p>
                <a:pPr algn="ctr">
                  <a:lnSpc>
                    <a:spcPts val="3499"/>
                  </a:lnSpc>
                </a:pPr>
                <a:endParaRPr lang="en-US" sz="2499" b="1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B₀ aligne les spins et M₀ apparaît.</a:t>
                </a:r>
              </a:p>
            </p:txBody>
          </p:sp>
        </p:grpSp>
        <p:grpSp>
          <p:nvGrpSpPr>
            <p:cNvPr id="6" name="Group 6"/>
            <p:cNvGrpSpPr/>
            <p:nvPr/>
          </p:nvGrpSpPr>
          <p:grpSpPr>
            <a:xfrm>
              <a:off x="0" y="0"/>
              <a:ext cx="3814176" cy="1754364"/>
              <a:chOff x="0" y="0"/>
              <a:chExt cx="2247321" cy="1033675"/>
            </a:xfrm>
          </p:grpSpPr>
          <p:sp>
            <p:nvSpPr>
              <p:cNvPr id="7" name="Freeform 7"/>
              <p:cNvSpPr/>
              <p:nvPr/>
            </p:nvSpPr>
            <p:spPr>
              <a:xfrm>
                <a:off x="0" y="0"/>
                <a:ext cx="2247321" cy="1033675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1033675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930833"/>
                    </a:lnTo>
                    <a:cubicBezTo>
                      <a:pt x="2247321" y="987631"/>
                      <a:pt x="2201277" y="1033675"/>
                      <a:pt x="2144479" y="1033675"/>
                    </a:cubicBezTo>
                    <a:lnTo>
                      <a:pt x="102842" y="1033675"/>
                    </a:lnTo>
                    <a:cubicBezTo>
                      <a:pt x="46044" y="1033675"/>
                      <a:pt x="0" y="987631"/>
                      <a:pt x="0" y="930833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A4BAE4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8" name="TextBox 8"/>
              <p:cNvSpPr txBox="1"/>
              <p:nvPr/>
            </p:nvSpPr>
            <p:spPr>
              <a:xfrm>
                <a:off x="0" y="-47625"/>
                <a:ext cx="2247321" cy="1081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POLARISATION</a:t>
                </a:r>
              </a:p>
            </p:txBody>
          </p:sp>
        </p:grpSp>
      </p:grpSp>
      <p:grpSp>
        <p:nvGrpSpPr>
          <p:cNvPr id="9" name="Group 9"/>
          <p:cNvGrpSpPr/>
          <p:nvPr/>
        </p:nvGrpSpPr>
        <p:grpSpPr>
          <a:xfrm>
            <a:off x="4162487" y="3438943"/>
            <a:ext cx="2860632" cy="4795028"/>
            <a:chOff x="0" y="0"/>
            <a:chExt cx="3814176" cy="6393370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3814176" cy="6393370"/>
              <a:chOff x="0" y="0"/>
              <a:chExt cx="2247321" cy="3766988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2247321" cy="3766988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3766988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3664146"/>
                    </a:lnTo>
                    <a:cubicBezTo>
                      <a:pt x="2247321" y="3720944"/>
                      <a:pt x="2201277" y="3766988"/>
                      <a:pt x="2144479" y="3766988"/>
                    </a:cubicBezTo>
                    <a:lnTo>
                      <a:pt x="102842" y="3766988"/>
                    </a:lnTo>
                    <a:cubicBezTo>
                      <a:pt x="46044" y="3766988"/>
                      <a:pt x="0" y="3720944"/>
                      <a:pt x="0" y="3664146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4B73BF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38100"/>
                <a:ext cx="2247321" cy="3805088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359"/>
                  </a:lnSpc>
                </a:pPr>
                <a:r>
                  <a:rPr lang="en-US" sz="23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f_RF = f_L</a:t>
                </a:r>
              </a:p>
              <a:p>
                <a:pPr algn="ctr">
                  <a:lnSpc>
                    <a:spcPts val="3499"/>
                  </a:lnSpc>
                </a:pPr>
                <a:endParaRPr lang="en-US" sz="2399" b="1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B₁ à f_Larmor = interaction avec M₀</a:t>
                </a: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3814176" cy="1754364"/>
              <a:chOff x="0" y="0"/>
              <a:chExt cx="2247321" cy="1033675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2247321" cy="1033675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1033675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930833"/>
                    </a:lnTo>
                    <a:cubicBezTo>
                      <a:pt x="2247321" y="987631"/>
                      <a:pt x="2201277" y="1033675"/>
                      <a:pt x="2144479" y="1033675"/>
                    </a:cubicBezTo>
                    <a:lnTo>
                      <a:pt x="102842" y="1033675"/>
                    </a:lnTo>
                    <a:cubicBezTo>
                      <a:pt x="46044" y="1033675"/>
                      <a:pt x="0" y="987631"/>
                      <a:pt x="0" y="930833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A4BAE4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47625"/>
                <a:ext cx="2247321" cy="1081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RÉSONANCE</a:t>
                </a:r>
              </a:p>
            </p:txBody>
          </p:sp>
        </p:grpSp>
      </p:grpSp>
      <p:grpSp>
        <p:nvGrpSpPr>
          <p:cNvPr id="16" name="Group 16"/>
          <p:cNvGrpSpPr/>
          <p:nvPr/>
        </p:nvGrpSpPr>
        <p:grpSpPr>
          <a:xfrm>
            <a:off x="7705567" y="3438943"/>
            <a:ext cx="2860632" cy="4795028"/>
            <a:chOff x="0" y="0"/>
            <a:chExt cx="3814176" cy="6393370"/>
          </a:xfrm>
        </p:grpSpPr>
        <p:grpSp>
          <p:nvGrpSpPr>
            <p:cNvPr id="17" name="Group 17"/>
            <p:cNvGrpSpPr/>
            <p:nvPr/>
          </p:nvGrpSpPr>
          <p:grpSpPr>
            <a:xfrm>
              <a:off x="0" y="0"/>
              <a:ext cx="3814176" cy="6393370"/>
              <a:chOff x="0" y="0"/>
              <a:chExt cx="2247321" cy="3766988"/>
            </a:xfrm>
          </p:grpSpPr>
          <p:sp>
            <p:nvSpPr>
              <p:cNvPr id="18" name="Freeform 18"/>
              <p:cNvSpPr/>
              <p:nvPr/>
            </p:nvSpPr>
            <p:spPr>
              <a:xfrm>
                <a:off x="0" y="0"/>
                <a:ext cx="2247321" cy="3766988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3766988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3664146"/>
                    </a:lnTo>
                    <a:cubicBezTo>
                      <a:pt x="2247321" y="3720944"/>
                      <a:pt x="2201277" y="3766988"/>
                      <a:pt x="2144479" y="3766988"/>
                    </a:cubicBezTo>
                    <a:lnTo>
                      <a:pt x="102842" y="3766988"/>
                    </a:lnTo>
                    <a:cubicBezTo>
                      <a:pt x="46044" y="3766988"/>
                      <a:pt x="0" y="3720944"/>
                      <a:pt x="0" y="3664146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4B73BF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9" name="TextBox 19"/>
              <p:cNvSpPr txBox="1"/>
              <p:nvPr/>
            </p:nvSpPr>
            <p:spPr>
              <a:xfrm>
                <a:off x="0" y="-47625"/>
                <a:ext cx="2247321" cy="38146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θ = γ · B₁ · τ_RF</a:t>
                </a:r>
              </a:p>
              <a:p>
                <a:pPr algn="ctr">
                  <a:lnSpc>
                    <a:spcPts val="3499"/>
                  </a:lnSpc>
                </a:pPr>
                <a:endParaRPr lang="en-US" sz="2499" b="1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M₀ bascule, Mxy dans le plan transversal</a:t>
                </a:r>
              </a:p>
            </p:txBody>
          </p:sp>
        </p:grpSp>
        <p:grpSp>
          <p:nvGrpSpPr>
            <p:cNvPr id="20" name="Group 20"/>
            <p:cNvGrpSpPr/>
            <p:nvPr/>
          </p:nvGrpSpPr>
          <p:grpSpPr>
            <a:xfrm>
              <a:off x="0" y="0"/>
              <a:ext cx="3814176" cy="1754364"/>
              <a:chOff x="0" y="0"/>
              <a:chExt cx="2247321" cy="1033675"/>
            </a:xfrm>
          </p:grpSpPr>
          <p:sp>
            <p:nvSpPr>
              <p:cNvPr id="21" name="Freeform 21"/>
              <p:cNvSpPr/>
              <p:nvPr/>
            </p:nvSpPr>
            <p:spPr>
              <a:xfrm>
                <a:off x="0" y="0"/>
                <a:ext cx="2247321" cy="1033675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1033675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930833"/>
                    </a:lnTo>
                    <a:cubicBezTo>
                      <a:pt x="2247321" y="987631"/>
                      <a:pt x="2201277" y="1033675"/>
                      <a:pt x="2144479" y="1033675"/>
                    </a:cubicBezTo>
                    <a:lnTo>
                      <a:pt x="102842" y="1033675"/>
                    </a:lnTo>
                    <a:cubicBezTo>
                      <a:pt x="46044" y="1033675"/>
                      <a:pt x="0" y="987631"/>
                      <a:pt x="0" y="930833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A4BAE4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2" name="TextBox 22"/>
              <p:cNvSpPr txBox="1"/>
              <p:nvPr/>
            </p:nvSpPr>
            <p:spPr>
              <a:xfrm>
                <a:off x="0" y="-47625"/>
                <a:ext cx="2247321" cy="1081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ANGLE DE BASCULE</a:t>
                </a:r>
              </a:p>
            </p:txBody>
          </p:sp>
        </p:grpSp>
      </p:grpSp>
      <p:grpSp>
        <p:nvGrpSpPr>
          <p:cNvPr id="23" name="Group 23"/>
          <p:cNvGrpSpPr/>
          <p:nvPr/>
        </p:nvGrpSpPr>
        <p:grpSpPr>
          <a:xfrm>
            <a:off x="11261524" y="3438943"/>
            <a:ext cx="2860632" cy="4795028"/>
            <a:chOff x="0" y="0"/>
            <a:chExt cx="3814176" cy="6393370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3814176" cy="6393370"/>
              <a:chOff x="0" y="0"/>
              <a:chExt cx="2247321" cy="3766988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2247321" cy="3766988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3766988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3664146"/>
                    </a:lnTo>
                    <a:cubicBezTo>
                      <a:pt x="2247321" y="3720944"/>
                      <a:pt x="2201277" y="3766988"/>
                      <a:pt x="2144479" y="3766988"/>
                    </a:cubicBezTo>
                    <a:lnTo>
                      <a:pt x="102842" y="3766988"/>
                    </a:lnTo>
                    <a:cubicBezTo>
                      <a:pt x="46044" y="3766988"/>
                      <a:pt x="0" y="3720944"/>
                      <a:pt x="0" y="3664146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4B73BF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0" y="-47625"/>
                <a:ext cx="2247321" cy="38146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219"/>
                  </a:lnSpc>
                </a:pPr>
                <a:r>
                  <a:rPr lang="en-US" sz="22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Sinusoïde amortie</a:t>
                </a:r>
              </a:p>
              <a:p>
                <a:pPr algn="ctr">
                  <a:lnSpc>
                    <a:spcPts val="3499"/>
                  </a:lnSpc>
                </a:pPr>
                <a:endParaRPr lang="en-US" sz="2299" b="1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Bobine capte la précession de Mxy</a:t>
                </a:r>
              </a:p>
            </p:txBody>
          </p:sp>
        </p:grpSp>
        <p:grpSp>
          <p:nvGrpSpPr>
            <p:cNvPr id="27" name="Group 27"/>
            <p:cNvGrpSpPr/>
            <p:nvPr/>
          </p:nvGrpSpPr>
          <p:grpSpPr>
            <a:xfrm>
              <a:off x="0" y="0"/>
              <a:ext cx="3814176" cy="1754364"/>
              <a:chOff x="0" y="0"/>
              <a:chExt cx="2247321" cy="1033675"/>
            </a:xfrm>
          </p:grpSpPr>
          <p:sp>
            <p:nvSpPr>
              <p:cNvPr id="28" name="Freeform 28"/>
              <p:cNvSpPr/>
              <p:nvPr/>
            </p:nvSpPr>
            <p:spPr>
              <a:xfrm>
                <a:off x="0" y="0"/>
                <a:ext cx="2247321" cy="1033675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1033675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930833"/>
                    </a:lnTo>
                    <a:cubicBezTo>
                      <a:pt x="2247321" y="987631"/>
                      <a:pt x="2201277" y="1033675"/>
                      <a:pt x="2144479" y="1033675"/>
                    </a:cubicBezTo>
                    <a:lnTo>
                      <a:pt x="102842" y="1033675"/>
                    </a:lnTo>
                    <a:cubicBezTo>
                      <a:pt x="46044" y="1033675"/>
                      <a:pt x="0" y="987631"/>
                      <a:pt x="0" y="930833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A4BAE4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9" name="TextBox 29"/>
              <p:cNvSpPr txBox="1"/>
              <p:nvPr/>
            </p:nvSpPr>
            <p:spPr>
              <a:xfrm>
                <a:off x="0" y="-47625"/>
                <a:ext cx="2247321" cy="1081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SIGNAL FID</a:t>
                </a:r>
              </a:p>
            </p:txBody>
          </p:sp>
        </p:grpSp>
      </p:grpSp>
      <p:grpSp>
        <p:nvGrpSpPr>
          <p:cNvPr id="30" name="Group 30"/>
          <p:cNvGrpSpPr/>
          <p:nvPr/>
        </p:nvGrpSpPr>
        <p:grpSpPr>
          <a:xfrm>
            <a:off x="14817481" y="3438943"/>
            <a:ext cx="2860632" cy="4795028"/>
            <a:chOff x="0" y="0"/>
            <a:chExt cx="3814176" cy="6393370"/>
          </a:xfrm>
        </p:grpSpPr>
        <p:grpSp>
          <p:nvGrpSpPr>
            <p:cNvPr id="31" name="Group 31"/>
            <p:cNvGrpSpPr/>
            <p:nvPr/>
          </p:nvGrpSpPr>
          <p:grpSpPr>
            <a:xfrm>
              <a:off x="0" y="0"/>
              <a:ext cx="3814176" cy="6393370"/>
              <a:chOff x="0" y="0"/>
              <a:chExt cx="2247321" cy="3766988"/>
            </a:xfrm>
          </p:grpSpPr>
          <p:sp>
            <p:nvSpPr>
              <p:cNvPr id="32" name="Freeform 32"/>
              <p:cNvSpPr/>
              <p:nvPr/>
            </p:nvSpPr>
            <p:spPr>
              <a:xfrm>
                <a:off x="0" y="0"/>
                <a:ext cx="2247321" cy="3766988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3766988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3664146"/>
                    </a:lnTo>
                    <a:cubicBezTo>
                      <a:pt x="2247321" y="3720944"/>
                      <a:pt x="2201277" y="3766988"/>
                      <a:pt x="2144479" y="3766988"/>
                    </a:cubicBezTo>
                    <a:lnTo>
                      <a:pt x="102842" y="3766988"/>
                    </a:lnTo>
                    <a:cubicBezTo>
                      <a:pt x="46044" y="3766988"/>
                      <a:pt x="0" y="3720944"/>
                      <a:pt x="0" y="3664146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4B73BF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3" name="TextBox 33"/>
              <p:cNvSpPr txBox="1"/>
              <p:nvPr/>
            </p:nvSpPr>
            <p:spPr>
              <a:xfrm>
                <a:off x="0" y="-47625"/>
                <a:ext cx="2247321" cy="381461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</a:pPr>
                <a:endParaRPr/>
              </a:p>
              <a:p>
                <a:pPr algn="ctr">
                  <a:lnSpc>
                    <a:spcPts val="3499"/>
                  </a:lnSpc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T1, T2</a:t>
                </a:r>
              </a:p>
              <a:p>
                <a:pPr algn="ctr">
                  <a:lnSpc>
                    <a:spcPts val="3499"/>
                  </a:lnSpc>
                </a:pPr>
                <a:endParaRPr lang="en-US" sz="2499" b="1">
                  <a:solidFill>
                    <a:srgbClr val="F2F7FE"/>
                  </a:solidFill>
                  <a:latin typeface="Open Sans Bold"/>
                  <a:ea typeface="Open Sans Bold"/>
                  <a:cs typeface="Open Sans Bold"/>
                  <a:sym typeface="Open Sans Bold"/>
                </a:endParaRPr>
              </a:p>
              <a:p>
                <a:pPr algn="ctr">
                  <a:lnSpc>
                    <a:spcPts val="3359"/>
                  </a:lnSpc>
                  <a:spcBef>
                    <a:spcPct val="0"/>
                  </a:spcBef>
                </a:pPr>
                <a:r>
                  <a:rPr lang="en-US" sz="23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Retour à l'équilibre = contraste de l'image</a:t>
                </a:r>
              </a:p>
            </p:txBody>
          </p:sp>
        </p:grpSp>
        <p:grpSp>
          <p:nvGrpSpPr>
            <p:cNvPr id="34" name="Group 34"/>
            <p:cNvGrpSpPr/>
            <p:nvPr/>
          </p:nvGrpSpPr>
          <p:grpSpPr>
            <a:xfrm>
              <a:off x="0" y="0"/>
              <a:ext cx="3814176" cy="1754364"/>
              <a:chOff x="0" y="0"/>
              <a:chExt cx="2247321" cy="1033675"/>
            </a:xfrm>
          </p:grpSpPr>
          <p:sp>
            <p:nvSpPr>
              <p:cNvPr id="35" name="Freeform 35"/>
              <p:cNvSpPr/>
              <p:nvPr/>
            </p:nvSpPr>
            <p:spPr>
              <a:xfrm>
                <a:off x="0" y="0"/>
                <a:ext cx="2247321" cy="1033675"/>
              </a:xfrm>
              <a:custGeom>
                <a:avLst/>
                <a:gdLst/>
                <a:ahLst/>
                <a:cxnLst/>
                <a:rect l="l" t="t" r="r" b="b"/>
                <a:pathLst>
                  <a:path w="2247321" h="1033675">
                    <a:moveTo>
                      <a:pt x="102842" y="0"/>
                    </a:moveTo>
                    <a:lnTo>
                      <a:pt x="2144479" y="0"/>
                    </a:lnTo>
                    <a:cubicBezTo>
                      <a:pt x="2201277" y="0"/>
                      <a:pt x="2247321" y="46044"/>
                      <a:pt x="2247321" y="102842"/>
                    </a:cubicBezTo>
                    <a:lnTo>
                      <a:pt x="2247321" y="930833"/>
                    </a:lnTo>
                    <a:cubicBezTo>
                      <a:pt x="2247321" y="987631"/>
                      <a:pt x="2201277" y="1033675"/>
                      <a:pt x="2144479" y="1033675"/>
                    </a:cubicBezTo>
                    <a:lnTo>
                      <a:pt x="102842" y="1033675"/>
                    </a:lnTo>
                    <a:cubicBezTo>
                      <a:pt x="46044" y="1033675"/>
                      <a:pt x="0" y="987631"/>
                      <a:pt x="0" y="930833"/>
                    </a:cubicBezTo>
                    <a:lnTo>
                      <a:pt x="0" y="102842"/>
                    </a:lnTo>
                    <a:cubicBezTo>
                      <a:pt x="0" y="46044"/>
                      <a:pt x="46044" y="0"/>
                      <a:pt x="102842" y="0"/>
                    </a:cubicBezTo>
                    <a:close/>
                  </a:path>
                </a:pathLst>
              </a:custGeom>
              <a:solidFill>
                <a:srgbClr val="A4BAE4"/>
              </a:solidFill>
              <a:ln w="38100" cap="rnd">
                <a:solidFill>
                  <a:srgbClr val="A4BAE4"/>
                </a:solidFill>
                <a:prstDash val="solid"/>
                <a:round/>
              </a:ln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6" name="TextBox 36"/>
              <p:cNvSpPr txBox="1"/>
              <p:nvPr/>
            </p:nvSpPr>
            <p:spPr>
              <a:xfrm>
                <a:off x="0" y="-47625"/>
                <a:ext cx="2247321" cy="10813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499"/>
                  </a:lnSpc>
                  <a:spcBef>
                    <a:spcPct val="0"/>
                  </a:spcBef>
                </a:pPr>
                <a:r>
                  <a:rPr lang="en-US" sz="2499" b="1">
                    <a:solidFill>
                      <a:srgbClr val="F2F7FE"/>
                    </a:solidFill>
                    <a:latin typeface="Open Sans Bold"/>
                    <a:ea typeface="Open Sans Bold"/>
                    <a:cs typeface="Open Sans Bold"/>
                    <a:sym typeface="Open Sans Bold"/>
                  </a:rPr>
                  <a:t>RELAXATION</a:t>
                </a:r>
              </a:p>
            </p:txBody>
          </p:sp>
        </p:grpSp>
      </p:grpSp>
      <p:grpSp>
        <p:nvGrpSpPr>
          <p:cNvPr id="37" name="Group 37"/>
          <p:cNvGrpSpPr/>
          <p:nvPr/>
        </p:nvGrpSpPr>
        <p:grpSpPr>
          <a:xfrm>
            <a:off x="3207316" y="6826356"/>
            <a:ext cx="1183584" cy="1183584"/>
            <a:chOff x="0" y="0"/>
            <a:chExt cx="812800" cy="812800"/>
          </a:xfrm>
        </p:grpSpPr>
        <p:sp>
          <p:nvSpPr>
            <p:cNvPr id="38" name="Freeform 38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39" name="TextBox 39"/>
            <p:cNvSpPr txBox="1"/>
            <p:nvPr/>
          </p:nvSpPr>
          <p:spPr>
            <a:xfrm>
              <a:off x="0" y="107950"/>
              <a:ext cx="711200" cy="50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40" name="TextBox 40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14</a:t>
            </a:r>
          </a:p>
        </p:txBody>
      </p:sp>
      <p:grpSp>
        <p:nvGrpSpPr>
          <p:cNvPr id="41" name="Group 41"/>
          <p:cNvGrpSpPr/>
          <p:nvPr/>
        </p:nvGrpSpPr>
        <p:grpSpPr>
          <a:xfrm>
            <a:off x="611290" y="571622"/>
            <a:ext cx="4672410" cy="1350148"/>
            <a:chOff x="0" y="0"/>
            <a:chExt cx="6229881" cy="1800197"/>
          </a:xfrm>
        </p:grpSpPr>
        <p:grpSp>
          <p:nvGrpSpPr>
            <p:cNvPr id="42" name="Group 42"/>
            <p:cNvGrpSpPr/>
            <p:nvPr/>
          </p:nvGrpSpPr>
          <p:grpSpPr>
            <a:xfrm>
              <a:off x="0" y="1524011"/>
              <a:ext cx="5935830" cy="276185"/>
              <a:chOff x="0" y="0"/>
              <a:chExt cx="694821" cy="32329"/>
            </a:xfrm>
          </p:grpSpPr>
          <p:sp>
            <p:nvSpPr>
              <p:cNvPr id="43" name="Freeform 43"/>
              <p:cNvSpPr/>
              <p:nvPr/>
            </p:nvSpPr>
            <p:spPr>
              <a:xfrm>
                <a:off x="0" y="0"/>
                <a:ext cx="694821" cy="32329"/>
              </a:xfrm>
              <a:custGeom>
                <a:avLst/>
                <a:gdLst/>
                <a:ahLst/>
                <a:cxnLst/>
                <a:rect l="l" t="t" r="r" b="b"/>
                <a:pathLst>
                  <a:path w="694821" h="32329">
                    <a:moveTo>
                      <a:pt x="0" y="0"/>
                    </a:moveTo>
                    <a:lnTo>
                      <a:pt x="694821" y="0"/>
                    </a:lnTo>
                    <a:lnTo>
                      <a:pt x="694821" y="32329"/>
                    </a:lnTo>
                    <a:lnTo>
                      <a:pt x="0" y="32329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44" name="TextBox 44"/>
              <p:cNvSpPr txBox="1"/>
              <p:nvPr/>
            </p:nvSpPr>
            <p:spPr>
              <a:xfrm>
                <a:off x="0" y="-95250"/>
                <a:ext cx="694821" cy="12757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45" name="TextBox 45"/>
            <p:cNvSpPr txBox="1"/>
            <p:nvPr/>
          </p:nvSpPr>
          <p:spPr>
            <a:xfrm>
              <a:off x="0" y="133350"/>
              <a:ext cx="6229881" cy="1390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Conclusion</a:t>
              </a:r>
            </a:p>
          </p:txBody>
        </p:sp>
      </p:grpSp>
      <p:grpSp>
        <p:nvGrpSpPr>
          <p:cNvPr id="46" name="Group 46"/>
          <p:cNvGrpSpPr/>
          <p:nvPr/>
        </p:nvGrpSpPr>
        <p:grpSpPr>
          <a:xfrm>
            <a:off x="13883817" y="6978756"/>
            <a:ext cx="1183584" cy="1183584"/>
            <a:chOff x="0" y="0"/>
            <a:chExt cx="812800" cy="812800"/>
          </a:xfrm>
        </p:grpSpPr>
        <p:sp>
          <p:nvSpPr>
            <p:cNvPr id="47" name="Freeform 47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8" name="TextBox 48"/>
            <p:cNvSpPr txBox="1"/>
            <p:nvPr/>
          </p:nvSpPr>
          <p:spPr>
            <a:xfrm>
              <a:off x="0" y="107950"/>
              <a:ext cx="711200" cy="50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grpSp>
        <p:nvGrpSpPr>
          <p:cNvPr id="49" name="Group 49"/>
          <p:cNvGrpSpPr/>
          <p:nvPr/>
        </p:nvGrpSpPr>
        <p:grpSpPr>
          <a:xfrm>
            <a:off x="10328508" y="6978756"/>
            <a:ext cx="1183584" cy="1183584"/>
            <a:chOff x="0" y="0"/>
            <a:chExt cx="812800" cy="812800"/>
          </a:xfrm>
        </p:grpSpPr>
        <p:sp>
          <p:nvSpPr>
            <p:cNvPr id="50" name="Freeform 50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1" name="TextBox 51"/>
            <p:cNvSpPr txBox="1"/>
            <p:nvPr/>
          </p:nvSpPr>
          <p:spPr>
            <a:xfrm>
              <a:off x="0" y="107950"/>
              <a:ext cx="711200" cy="50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grpSp>
        <p:nvGrpSpPr>
          <p:cNvPr id="52" name="Group 52"/>
          <p:cNvGrpSpPr/>
          <p:nvPr/>
        </p:nvGrpSpPr>
        <p:grpSpPr>
          <a:xfrm>
            <a:off x="6774931" y="6978756"/>
            <a:ext cx="1183584" cy="1183584"/>
            <a:chOff x="0" y="0"/>
            <a:chExt cx="812800" cy="812800"/>
          </a:xfrm>
        </p:grpSpPr>
        <p:sp>
          <p:nvSpPr>
            <p:cNvPr id="53" name="Freeform 53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812800" y="406400"/>
                  </a:moveTo>
                  <a:lnTo>
                    <a:pt x="406400" y="0"/>
                  </a:lnTo>
                  <a:lnTo>
                    <a:pt x="406400" y="203200"/>
                  </a:lnTo>
                  <a:lnTo>
                    <a:pt x="0" y="203200"/>
                  </a:lnTo>
                  <a:lnTo>
                    <a:pt x="0" y="609600"/>
                  </a:lnTo>
                  <a:lnTo>
                    <a:pt x="406400" y="609600"/>
                  </a:lnTo>
                  <a:lnTo>
                    <a:pt x="406400" y="812800"/>
                  </a:lnTo>
                  <a:lnTo>
                    <a:pt x="812800" y="406400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4" name="TextBox 54"/>
            <p:cNvSpPr txBox="1"/>
            <p:nvPr/>
          </p:nvSpPr>
          <p:spPr>
            <a:xfrm>
              <a:off x="0" y="107950"/>
              <a:ext cx="711200" cy="50165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016422" y="1150021"/>
            <a:ext cx="16255155" cy="7986957"/>
            <a:chOff x="0" y="0"/>
            <a:chExt cx="2428144" cy="1193067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2428144" cy="1193067"/>
            </a:xfrm>
            <a:custGeom>
              <a:avLst/>
              <a:gdLst/>
              <a:ahLst/>
              <a:cxnLst/>
              <a:rect l="l" t="t" r="r" b="b"/>
              <a:pathLst>
                <a:path w="2428144" h="1193067">
                  <a:moveTo>
                    <a:pt x="11907" y="0"/>
                  </a:moveTo>
                  <a:lnTo>
                    <a:pt x="2416237" y="0"/>
                  </a:lnTo>
                  <a:cubicBezTo>
                    <a:pt x="2419395" y="0"/>
                    <a:pt x="2422424" y="1254"/>
                    <a:pt x="2424657" y="3487"/>
                  </a:cubicBezTo>
                  <a:cubicBezTo>
                    <a:pt x="2426890" y="5720"/>
                    <a:pt x="2428144" y="8749"/>
                    <a:pt x="2428144" y="11907"/>
                  </a:cubicBezTo>
                  <a:lnTo>
                    <a:pt x="2428144" y="1181160"/>
                  </a:lnTo>
                  <a:cubicBezTo>
                    <a:pt x="2428144" y="1187736"/>
                    <a:pt x="2422813" y="1193067"/>
                    <a:pt x="2416237" y="1193067"/>
                  </a:cubicBezTo>
                  <a:lnTo>
                    <a:pt x="11907" y="1193067"/>
                  </a:lnTo>
                  <a:cubicBezTo>
                    <a:pt x="8749" y="1193067"/>
                    <a:pt x="5720" y="1191812"/>
                    <a:pt x="3487" y="1189579"/>
                  </a:cubicBezTo>
                  <a:cubicBezTo>
                    <a:pt x="1254" y="1187346"/>
                    <a:pt x="0" y="1184318"/>
                    <a:pt x="0" y="1181160"/>
                  </a:cubicBezTo>
                  <a:lnTo>
                    <a:pt x="0" y="11907"/>
                  </a:lnTo>
                  <a:cubicBezTo>
                    <a:pt x="0" y="8749"/>
                    <a:pt x="1254" y="5720"/>
                    <a:pt x="3487" y="3487"/>
                  </a:cubicBezTo>
                  <a:cubicBezTo>
                    <a:pt x="5720" y="1254"/>
                    <a:pt x="8749" y="0"/>
                    <a:pt x="11907" y="0"/>
                  </a:cubicBez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2428144" cy="1221642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2800702" y="3790555"/>
            <a:ext cx="12686595" cy="24564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846"/>
              </a:lnSpc>
            </a:pPr>
            <a:r>
              <a:rPr lang="en-US" sz="9615" b="1" spc="-365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MERCI POUR VOTRE ATTENTION !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15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0" y="0"/>
            <a:ext cx="4598557" cy="840201"/>
            <a:chOff x="0" y="0"/>
            <a:chExt cx="6131409" cy="1120268"/>
          </a:xfrm>
        </p:grpSpPr>
        <p:sp>
          <p:nvSpPr>
            <p:cNvPr id="8" name="Freeform 8"/>
            <p:cNvSpPr/>
            <p:nvPr/>
          </p:nvSpPr>
          <p:spPr>
            <a:xfrm>
              <a:off x="2200527" y="0"/>
              <a:ext cx="3930882" cy="1120268"/>
            </a:xfrm>
            <a:custGeom>
              <a:avLst/>
              <a:gdLst/>
              <a:ahLst/>
              <a:cxnLst/>
              <a:rect l="l" t="t" r="r" b="b"/>
              <a:pathLst>
                <a:path w="3930882" h="1120268">
                  <a:moveTo>
                    <a:pt x="0" y="0"/>
                  </a:moveTo>
                  <a:lnTo>
                    <a:pt x="3930882" y="0"/>
                  </a:lnTo>
                  <a:lnTo>
                    <a:pt x="3930882" y="1120268"/>
                  </a:lnTo>
                  <a:lnTo>
                    <a:pt x="0" y="1120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  <p:sp>
          <p:nvSpPr>
            <p:cNvPr id="9" name="Freeform 9"/>
            <p:cNvSpPr/>
            <p:nvPr/>
          </p:nvSpPr>
          <p:spPr>
            <a:xfrm>
              <a:off x="0" y="0"/>
              <a:ext cx="2200527" cy="1120268"/>
            </a:xfrm>
            <a:custGeom>
              <a:avLst/>
              <a:gdLst/>
              <a:ahLst/>
              <a:cxnLst/>
              <a:rect l="l" t="t" r="r" b="b"/>
              <a:pathLst>
                <a:path w="2200527" h="1120268">
                  <a:moveTo>
                    <a:pt x="0" y="0"/>
                  </a:moveTo>
                  <a:lnTo>
                    <a:pt x="2200527" y="0"/>
                  </a:lnTo>
                  <a:lnTo>
                    <a:pt x="2200527" y="1120268"/>
                  </a:lnTo>
                  <a:lnTo>
                    <a:pt x="0" y="112026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fr-FR"/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16</a:t>
            </a:r>
          </a:p>
        </p:txBody>
      </p:sp>
      <p:sp>
        <p:nvSpPr>
          <p:cNvPr id="3" name="TextBox 3"/>
          <p:cNvSpPr txBox="1"/>
          <p:nvPr/>
        </p:nvSpPr>
        <p:spPr>
          <a:xfrm>
            <a:off x="535186" y="4270304"/>
            <a:ext cx="17217628" cy="17494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799"/>
              </a:lnSpc>
            </a:pPr>
            <a:r>
              <a:rPr lang="en-US" sz="1999" u="sng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Slide 4 :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https://commons.wikimedia.org/wiki/File:Magnetic_Resonance_Imaging.png</a:t>
            </a:r>
          </a:p>
          <a:p>
            <a:pPr algn="ctr">
              <a:lnSpc>
                <a:spcPts val="2799"/>
              </a:lnSpc>
              <a:spcBef>
                <a:spcPct val="0"/>
              </a:spcBef>
            </a:pPr>
            <a:r>
              <a:rPr lang="en-US" sz="1999" u="sng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Slide 5 :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Woodley, S. (2026). NMR principles. https://app.biorender.com/biorender-templates/details/t-65117eb0dfbb15fc06b7e49b-nmr-principles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u="sng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Slide 6 - 7 - 8 :</a:t>
            </a:r>
            <a:r>
              <a:rPr lang="en-US" sz="1999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 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https://www.biomaps.universite-paris-saclay.fr/wp-content/uploads/2020/04/cours-antennesrf-sfrmbm.pdf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u="sng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Slide 11 :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https://arche.univ-lorraine.fr/pluginfile.php/4905209/mod_resource/content/0/Experiments%20Complete_2.0.pdf</a:t>
            </a:r>
          </a:p>
          <a:p>
            <a:pPr algn="l">
              <a:lnSpc>
                <a:spcPts val="2799"/>
              </a:lnSpc>
              <a:spcBef>
                <a:spcPct val="0"/>
              </a:spcBef>
            </a:pPr>
            <a:r>
              <a:rPr lang="en-US" sz="1999" u="sng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Slide 13 -14 :</a:t>
            </a:r>
            <a:r>
              <a:rPr lang="en-US" sz="19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 https://www.cnp-mn.fr/les-fondamentaux-chapitre-8-imagerie-par-resonance-magnetique/</a:t>
            </a:r>
          </a:p>
        </p:txBody>
      </p:sp>
      <p:sp>
        <p:nvSpPr>
          <p:cNvPr id="4" name="TextBox 4"/>
          <p:cNvSpPr txBox="1"/>
          <p:nvPr/>
        </p:nvSpPr>
        <p:spPr>
          <a:xfrm>
            <a:off x="871111" y="802039"/>
            <a:ext cx="5559583" cy="100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50"/>
              </a:lnSpc>
              <a:spcBef>
                <a:spcPct val="0"/>
              </a:spcBef>
            </a:pPr>
            <a:r>
              <a:rPr lang="en-US" sz="7500" spc="-307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Bibliographie</a:t>
            </a:r>
          </a:p>
        </p:txBody>
      </p:sp>
      <p:grpSp>
        <p:nvGrpSpPr>
          <p:cNvPr id="5" name="Group 5"/>
          <p:cNvGrpSpPr/>
          <p:nvPr/>
        </p:nvGrpSpPr>
        <p:grpSpPr>
          <a:xfrm>
            <a:off x="871111" y="1811697"/>
            <a:ext cx="5381043" cy="156677"/>
            <a:chOff x="0" y="0"/>
            <a:chExt cx="839840" cy="24453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39840" cy="24453"/>
            </a:xfrm>
            <a:custGeom>
              <a:avLst/>
              <a:gdLst/>
              <a:ahLst/>
              <a:cxnLst/>
              <a:rect l="l" t="t" r="r" b="b"/>
              <a:pathLst>
                <a:path w="839840" h="24453">
                  <a:moveTo>
                    <a:pt x="0" y="0"/>
                  </a:moveTo>
                  <a:lnTo>
                    <a:pt x="839840" y="0"/>
                  </a:lnTo>
                  <a:lnTo>
                    <a:pt x="839840" y="24453"/>
                  </a:lnTo>
                  <a:lnTo>
                    <a:pt x="0" y="24453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839840" cy="11970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2713828" y="1422303"/>
            <a:ext cx="12860345" cy="7442394"/>
            <a:chOff x="0" y="0"/>
            <a:chExt cx="1921038" cy="1111722"/>
          </a:xfrm>
        </p:grpSpPr>
        <p:sp>
          <p:nvSpPr>
            <p:cNvPr id="3" name="Freeform 3"/>
            <p:cNvSpPr/>
            <p:nvPr/>
          </p:nvSpPr>
          <p:spPr>
            <a:xfrm>
              <a:off x="0" y="0"/>
              <a:ext cx="1921038" cy="1111722"/>
            </a:xfrm>
            <a:custGeom>
              <a:avLst/>
              <a:gdLst/>
              <a:ahLst/>
              <a:cxnLst/>
              <a:rect l="l" t="t" r="r" b="b"/>
              <a:pathLst>
                <a:path w="1921038" h="1111722">
                  <a:moveTo>
                    <a:pt x="4816" y="0"/>
                  </a:moveTo>
                  <a:lnTo>
                    <a:pt x="1916222" y="0"/>
                  </a:lnTo>
                  <a:cubicBezTo>
                    <a:pt x="1917499" y="0"/>
                    <a:pt x="1918724" y="507"/>
                    <a:pt x="1919627" y="1411"/>
                  </a:cubicBezTo>
                  <a:cubicBezTo>
                    <a:pt x="1920531" y="2314"/>
                    <a:pt x="1921038" y="3539"/>
                    <a:pt x="1921038" y="4816"/>
                  </a:cubicBezTo>
                  <a:lnTo>
                    <a:pt x="1921038" y="1106906"/>
                  </a:lnTo>
                  <a:cubicBezTo>
                    <a:pt x="1921038" y="1108183"/>
                    <a:pt x="1920531" y="1109408"/>
                    <a:pt x="1919627" y="1110311"/>
                  </a:cubicBezTo>
                  <a:cubicBezTo>
                    <a:pt x="1918724" y="1111214"/>
                    <a:pt x="1917499" y="1111722"/>
                    <a:pt x="1916222" y="1111722"/>
                  </a:cubicBezTo>
                  <a:lnTo>
                    <a:pt x="4816" y="1111722"/>
                  </a:lnTo>
                  <a:cubicBezTo>
                    <a:pt x="3539" y="1111722"/>
                    <a:pt x="2314" y="1111214"/>
                    <a:pt x="1411" y="1110311"/>
                  </a:cubicBezTo>
                  <a:cubicBezTo>
                    <a:pt x="507" y="1109408"/>
                    <a:pt x="0" y="1108183"/>
                    <a:pt x="0" y="1106906"/>
                  </a:cubicBezTo>
                  <a:lnTo>
                    <a:pt x="0" y="4816"/>
                  </a:lnTo>
                  <a:cubicBezTo>
                    <a:pt x="0" y="3539"/>
                    <a:pt x="507" y="2314"/>
                    <a:pt x="1411" y="1411"/>
                  </a:cubicBezTo>
                  <a:cubicBezTo>
                    <a:pt x="2314" y="507"/>
                    <a:pt x="3539" y="0"/>
                    <a:pt x="4816" y="0"/>
                  </a:cubicBezTo>
                  <a:close/>
                </a:path>
              </a:pathLst>
            </a:custGeom>
            <a:ln w="57150" cap="sq">
              <a:solidFill>
                <a:srgbClr val="4B73B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4" name="TextBox 4"/>
            <p:cNvSpPr txBox="1"/>
            <p:nvPr/>
          </p:nvSpPr>
          <p:spPr>
            <a:xfrm>
              <a:off x="0" y="-28575"/>
              <a:ext cx="1921038" cy="114029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  <a:spcBef>
                  <a:spcPct val="0"/>
                </a:spcBef>
              </a:pPr>
              <a:endParaRPr/>
            </a:p>
          </p:txBody>
        </p:sp>
      </p:grpSp>
      <p:sp>
        <p:nvSpPr>
          <p:cNvPr id="5" name="TextBox 5"/>
          <p:cNvSpPr txBox="1"/>
          <p:nvPr/>
        </p:nvSpPr>
        <p:spPr>
          <a:xfrm>
            <a:off x="4125524" y="2302153"/>
            <a:ext cx="10036952" cy="11696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640"/>
              </a:lnSpc>
            </a:pPr>
            <a:r>
              <a:rPr lang="en-US" sz="9000" spc="-369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Introduction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3764754" y="3981720"/>
            <a:ext cx="10758493" cy="41444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17"/>
              </a:lnSpc>
            </a:pPr>
            <a:r>
              <a:rPr lang="en-US" sz="2583" b="1" u="none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L'IRM repose sur un principe fondamental : la Résonance Magnétique Nucléaire (RMN).</a:t>
            </a:r>
          </a:p>
          <a:p>
            <a:pPr marL="0" lvl="0" indent="0" algn="l">
              <a:lnSpc>
                <a:spcPts val="3617"/>
              </a:lnSpc>
            </a:pPr>
            <a:endParaRPr lang="en-US" sz="2583" b="1" u="none" spc="7">
              <a:solidFill>
                <a:srgbClr val="4B73BF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0" lvl="0" indent="0" algn="l">
              <a:lnSpc>
                <a:spcPts val="3617"/>
              </a:lnSpc>
            </a:pPr>
            <a:r>
              <a:rPr lang="en-US" sz="2583" b="1" u="none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Objectif de ce cours : Comprendre comment on crée et on recueille le signal RMN.</a:t>
            </a:r>
          </a:p>
          <a:p>
            <a:pPr marL="0" lvl="0" indent="0" algn="l">
              <a:lnSpc>
                <a:spcPts val="3617"/>
              </a:lnSpc>
            </a:pPr>
            <a:endParaRPr lang="en-US" sz="2583" b="1" u="none" spc="7">
              <a:solidFill>
                <a:srgbClr val="4B73BF"/>
              </a:solidFill>
              <a:latin typeface="Codec Pro Bold"/>
              <a:ea typeface="Codec Pro Bold"/>
              <a:cs typeface="Codec Pro Bold"/>
              <a:sym typeface="Codec Pro Bold"/>
            </a:endParaRPr>
          </a:p>
          <a:p>
            <a:pPr marL="0" lvl="0" indent="0" algn="l">
              <a:lnSpc>
                <a:spcPts val="3617"/>
              </a:lnSpc>
            </a:pPr>
            <a:r>
              <a:rPr lang="en-US" sz="2583" b="1" u="none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→ De l'excitation des protons à la relaxation</a:t>
            </a:r>
          </a:p>
          <a:p>
            <a:pPr marL="0" lvl="0" indent="0" algn="l">
              <a:lnSpc>
                <a:spcPts val="3617"/>
              </a:lnSpc>
            </a:pPr>
            <a:r>
              <a:rPr lang="en-US" sz="2583" b="1" u="none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→ Le rôle clé des antennes RF</a:t>
            </a:r>
          </a:p>
          <a:p>
            <a:pPr marL="0" lvl="0" indent="0" algn="l">
              <a:lnSpc>
                <a:spcPts val="3617"/>
              </a:lnSpc>
            </a:pPr>
            <a:r>
              <a:rPr lang="en-US" sz="2583" b="1" u="none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→ L'angle de bascule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2678177" y="445007"/>
            <a:ext cx="12998890" cy="10096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7650"/>
              </a:lnSpc>
            </a:pPr>
            <a:r>
              <a:rPr lang="en-US" sz="7500" spc="-307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Au programme  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2644555" y="2952742"/>
            <a:ext cx="1636425" cy="1636425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76200" y="76200"/>
              <a:ext cx="660400" cy="66040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266"/>
                </a:lnSpc>
              </a:pPr>
              <a:endParaRPr/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2891775" y="3436642"/>
            <a:ext cx="1141985" cy="7556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50"/>
              </a:lnSpc>
            </a:pPr>
            <a:r>
              <a:rPr lang="en-US" sz="500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01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2644555" y="5073067"/>
            <a:ext cx="1636425" cy="1636425"/>
            <a:chOff x="0" y="0"/>
            <a:chExt cx="2181899" cy="218189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0"/>
              <a:ext cx="2181899" cy="2181899"/>
              <a:chOff x="0" y="0"/>
              <a:chExt cx="812800" cy="812800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6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329627" y="645199"/>
              <a:ext cx="1522646" cy="1007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0"/>
                </a:lnSpc>
              </a:pPr>
              <a:r>
                <a:rPr lang="en-US" sz="5000">
                  <a:solidFill>
                    <a:srgbClr val="4B73BF"/>
                  </a:solidFill>
                  <a:latin typeface="Codec Pro"/>
                  <a:ea typeface="Codec Pro"/>
                  <a:cs typeface="Codec Pro"/>
                  <a:sym typeface="Codec Pro"/>
                </a:rPr>
                <a:t>02</a:t>
              </a:r>
            </a:p>
          </p:txBody>
        </p:sp>
      </p:grpSp>
      <p:grpSp>
        <p:nvGrpSpPr>
          <p:cNvPr id="12" name="Group 12"/>
          <p:cNvGrpSpPr/>
          <p:nvPr/>
        </p:nvGrpSpPr>
        <p:grpSpPr>
          <a:xfrm>
            <a:off x="2644555" y="7195266"/>
            <a:ext cx="1636425" cy="1636425"/>
            <a:chOff x="0" y="0"/>
            <a:chExt cx="2181899" cy="2181899"/>
          </a:xfrm>
        </p:grpSpPr>
        <p:grpSp>
          <p:nvGrpSpPr>
            <p:cNvPr id="13" name="Group 13"/>
            <p:cNvGrpSpPr/>
            <p:nvPr/>
          </p:nvGrpSpPr>
          <p:grpSpPr>
            <a:xfrm>
              <a:off x="0" y="0"/>
              <a:ext cx="2181899" cy="2181899"/>
              <a:chOff x="0" y="0"/>
              <a:chExt cx="812800" cy="812800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6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329627" y="645199"/>
              <a:ext cx="1522646" cy="1007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0"/>
                </a:lnSpc>
              </a:pPr>
              <a:r>
                <a:rPr lang="en-US" sz="5000">
                  <a:solidFill>
                    <a:srgbClr val="4B73BF"/>
                  </a:solidFill>
                  <a:latin typeface="Codec Pro"/>
                  <a:ea typeface="Codec Pro"/>
                  <a:cs typeface="Codec Pro"/>
                  <a:sym typeface="Codec Pro"/>
                </a:rPr>
                <a:t>03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9932842" y="2952742"/>
            <a:ext cx="1636425" cy="1636425"/>
            <a:chOff x="0" y="0"/>
            <a:chExt cx="2181899" cy="2181899"/>
          </a:xfrm>
        </p:grpSpPr>
        <p:grpSp>
          <p:nvGrpSpPr>
            <p:cNvPr id="18" name="Group 18"/>
            <p:cNvGrpSpPr/>
            <p:nvPr/>
          </p:nvGrpSpPr>
          <p:grpSpPr>
            <a:xfrm>
              <a:off x="0" y="0"/>
              <a:ext cx="2181899" cy="2181899"/>
              <a:chOff x="0" y="0"/>
              <a:chExt cx="812800" cy="812800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6"/>
                  </a:lnSpc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329627" y="645199"/>
              <a:ext cx="1522646" cy="1007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0"/>
                </a:lnSpc>
              </a:pPr>
              <a:r>
                <a:rPr lang="en-US" sz="5000">
                  <a:solidFill>
                    <a:srgbClr val="4B73BF"/>
                  </a:solidFill>
                  <a:latin typeface="Codec Pro"/>
                  <a:ea typeface="Codec Pro"/>
                  <a:cs typeface="Codec Pro"/>
                  <a:sym typeface="Codec Pro"/>
                </a:rPr>
                <a:t>04</a:t>
              </a:r>
            </a:p>
          </p:txBody>
        </p:sp>
      </p:grpSp>
      <p:sp>
        <p:nvSpPr>
          <p:cNvPr id="22" name="TextBox 22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3</a:t>
            </a:r>
          </a:p>
        </p:txBody>
      </p:sp>
      <p:grpSp>
        <p:nvGrpSpPr>
          <p:cNvPr id="23" name="Group 23"/>
          <p:cNvGrpSpPr/>
          <p:nvPr/>
        </p:nvGrpSpPr>
        <p:grpSpPr>
          <a:xfrm>
            <a:off x="9932842" y="5073067"/>
            <a:ext cx="1636425" cy="1636425"/>
            <a:chOff x="0" y="0"/>
            <a:chExt cx="2181899" cy="2181899"/>
          </a:xfrm>
        </p:grpSpPr>
        <p:grpSp>
          <p:nvGrpSpPr>
            <p:cNvPr id="24" name="Group 24"/>
            <p:cNvGrpSpPr/>
            <p:nvPr/>
          </p:nvGrpSpPr>
          <p:grpSpPr>
            <a:xfrm>
              <a:off x="0" y="0"/>
              <a:ext cx="2181899" cy="2181899"/>
              <a:chOff x="0" y="0"/>
              <a:chExt cx="812800" cy="812800"/>
            </a:xfrm>
          </p:grpSpPr>
          <p:sp>
            <p:nvSpPr>
              <p:cNvPr id="25" name="Freeform 25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6" name="TextBox 26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6"/>
                  </a:lnSpc>
                </a:pPr>
                <a:endParaRPr/>
              </a:p>
            </p:txBody>
          </p:sp>
        </p:grpSp>
        <p:sp>
          <p:nvSpPr>
            <p:cNvPr id="27" name="TextBox 27"/>
            <p:cNvSpPr txBox="1"/>
            <p:nvPr/>
          </p:nvSpPr>
          <p:spPr>
            <a:xfrm>
              <a:off x="329627" y="645199"/>
              <a:ext cx="1522646" cy="1007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0"/>
                </a:lnSpc>
              </a:pPr>
              <a:r>
                <a:rPr lang="en-US" sz="5000">
                  <a:solidFill>
                    <a:srgbClr val="4B73BF"/>
                  </a:solidFill>
                  <a:latin typeface="Codec Pro"/>
                  <a:ea typeface="Codec Pro"/>
                  <a:cs typeface="Codec Pro"/>
                  <a:sym typeface="Codec Pro"/>
                </a:rPr>
                <a:t>05</a:t>
              </a:r>
            </a:p>
          </p:txBody>
        </p:sp>
      </p:grpSp>
      <p:grpSp>
        <p:nvGrpSpPr>
          <p:cNvPr id="28" name="Group 28"/>
          <p:cNvGrpSpPr/>
          <p:nvPr/>
        </p:nvGrpSpPr>
        <p:grpSpPr>
          <a:xfrm>
            <a:off x="9932842" y="7195266"/>
            <a:ext cx="1636425" cy="1636425"/>
            <a:chOff x="0" y="0"/>
            <a:chExt cx="2181899" cy="2181899"/>
          </a:xfrm>
        </p:grpSpPr>
        <p:grpSp>
          <p:nvGrpSpPr>
            <p:cNvPr id="29" name="Group 29"/>
            <p:cNvGrpSpPr/>
            <p:nvPr/>
          </p:nvGrpSpPr>
          <p:grpSpPr>
            <a:xfrm>
              <a:off x="0" y="0"/>
              <a:ext cx="2181899" cy="2181899"/>
              <a:chOff x="0" y="0"/>
              <a:chExt cx="812800" cy="812800"/>
            </a:xfrm>
          </p:grpSpPr>
          <p:sp>
            <p:nvSpPr>
              <p:cNvPr id="30" name="Freeform 30"/>
              <p:cNvSpPr/>
              <p:nvPr/>
            </p:nvSpPr>
            <p:spPr>
              <a:xfrm>
                <a:off x="0" y="0"/>
                <a:ext cx="812800" cy="812800"/>
              </a:xfrm>
              <a:custGeom>
                <a:avLst/>
                <a:gdLst/>
                <a:ahLst/>
                <a:cxnLst/>
                <a:rect l="l" t="t" r="r" b="b"/>
                <a:pathLst>
                  <a:path w="812800" h="812800">
                    <a:moveTo>
                      <a:pt x="406400" y="0"/>
                    </a:moveTo>
                    <a:cubicBezTo>
                      <a:pt x="181951" y="0"/>
                      <a:pt x="0" y="181951"/>
                      <a:pt x="0" y="406400"/>
                    </a:cubicBezTo>
                    <a:cubicBezTo>
                      <a:pt x="0" y="630849"/>
                      <a:pt x="181951" y="812800"/>
                      <a:pt x="406400" y="812800"/>
                    </a:cubicBezTo>
                    <a:cubicBezTo>
                      <a:pt x="630849" y="812800"/>
                      <a:pt x="812800" y="630849"/>
                      <a:pt x="812800" y="406400"/>
                    </a:cubicBezTo>
                    <a:cubicBezTo>
                      <a:pt x="812800" y="181951"/>
                      <a:pt x="630849" y="0"/>
                      <a:pt x="406400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31" name="TextBox 31"/>
              <p:cNvSpPr txBox="1"/>
              <p:nvPr/>
            </p:nvSpPr>
            <p:spPr>
              <a:xfrm>
                <a:off x="76200" y="76200"/>
                <a:ext cx="660400" cy="660400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2266"/>
                  </a:lnSpc>
                </a:pPr>
                <a:endParaRPr/>
              </a:p>
            </p:txBody>
          </p:sp>
        </p:grpSp>
        <p:sp>
          <p:nvSpPr>
            <p:cNvPr id="32" name="TextBox 32"/>
            <p:cNvSpPr txBox="1"/>
            <p:nvPr/>
          </p:nvSpPr>
          <p:spPr>
            <a:xfrm>
              <a:off x="329627" y="645199"/>
              <a:ext cx="1522646" cy="100753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5150"/>
                </a:lnSpc>
              </a:pPr>
              <a:r>
                <a:rPr lang="en-US" sz="5000">
                  <a:solidFill>
                    <a:srgbClr val="4B73BF"/>
                  </a:solidFill>
                  <a:latin typeface="Codec Pro"/>
                  <a:ea typeface="Codec Pro"/>
                  <a:cs typeface="Codec Pro"/>
                  <a:sym typeface="Codec Pro"/>
                </a:rPr>
                <a:t>06</a:t>
              </a:r>
            </a:p>
          </p:txBody>
        </p:sp>
      </p:grpSp>
      <p:sp>
        <p:nvSpPr>
          <p:cNvPr id="33" name="TextBox 33"/>
          <p:cNvSpPr txBox="1"/>
          <p:nvPr/>
        </p:nvSpPr>
        <p:spPr>
          <a:xfrm>
            <a:off x="5170301" y="3280198"/>
            <a:ext cx="3163310" cy="912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Rappel sur la polarisation</a:t>
            </a:r>
          </a:p>
        </p:txBody>
      </p:sp>
      <p:sp>
        <p:nvSpPr>
          <p:cNvPr id="34" name="TextBox 34"/>
          <p:cNvSpPr txBox="1"/>
          <p:nvPr/>
        </p:nvSpPr>
        <p:spPr>
          <a:xfrm>
            <a:off x="5170301" y="5373309"/>
            <a:ext cx="3163310" cy="9121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Le phénomène de résonance</a:t>
            </a:r>
          </a:p>
        </p:txBody>
      </p:sp>
      <p:sp>
        <p:nvSpPr>
          <p:cNvPr id="35" name="TextBox 35"/>
          <p:cNvSpPr txBox="1"/>
          <p:nvPr/>
        </p:nvSpPr>
        <p:spPr>
          <a:xfrm>
            <a:off x="4850024" y="7524084"/>
            <a:ext cx="3803863" cy="13502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L’émission Radiofréquence &amp; les antennes</a:t>
            </a:r>
          </a:p>
        </p:txBody>
      </p:sp>
      <p:sp>
        <p:nvSpPr>
          <p:cNvPr id="36" name="TextBox 36"/>
          <p:cNvSpPr txBox="1"/>
          <p:nvPr/>
        </p:nvSpPr>
        <p:spPr>
          <a:xfrm>
            <a:off x="12277015" y="3499273"/>
            <a:ext cx="3102999" cy="47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L’angle de bascule</a:t>
            </a:r>
          </a:p>
        </p:txBody>
      </p:sp>
      <p:sp>
        <p:nvSpPr>
          <p:cNvPr id="37" name="TextBox 37"/>
          <p:cNvSpPr txBox="1"/>
          <p:nvPr/>
        </p:nvSpPr>
        <p:spPr>
          <a:xfrm>
            <a:off x="11979963" y="5620959"/>
            <a:ext cx="3697104" cy="47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Le signal FID </a:t>
            </a:r>
          </a:p>
        </p:txBody>
      </p:sp>
      <p:sp>
        <p:nvSpPr>
          <p:cNvPr id="38" name="TextBox 38"/>
          <p:cNvSpPr txBox="1"/>
          <p:nvPr/>
        </p:nvSpPr>
        <p:spPr>
          <a:xfrm>
            <a:off x="12540446" y="7758589"/>
            <a:ext cx="2576137" cy="4739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3482"/>
              </a:lnSpc>
            </a:pPr>
            <a:r>
              <a:rPr lang="en-US" sz="2699" b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Conclusion</a:t>
            </a:r>
          </a:p>
        </p:txBody>
      </p:sp>
      <p:grpSp>
        <p:nvGrpSpPr>
          <p:cNvPr id="39" name="Group 39"/>
          <p:cNvGrpSpPr/>
          <p:nvPr/>
        </p:nvGrpSpPr>
        <p:grpSpPr>
          <a:xfrm>
            <a:off x="5507000" y="1585363"/>
            <a:ext cx="6838398" cy="145805"/>
            <a:chOff x="0" y="0"/>
            <a:chExt cx="1067295" cy="22756"/>
          </a:xfrm>
        </p:grpSpPr>
        <p:sp>
          <p:nvSpPr>
            <p:cNvPr id="40" name="Freeform 40"/>
            <p:cNvSpPr/>
            <p:nvPr/>
          </p:nvSpPr>
          <p:spPr>
            <a:xfrm>
              <a:off x="0" y="0"/>
              <a:ext cx="1067295" cy="22756"/>
            </a:xfrm>
            <a:custGeom>
              <a:avLst/>
              <a:gdLst/>
              <a:ahLst/>
              <a:cxnLst/>
              <a:rect l="l" t="t" r="r" b="b"/>
              <a:pathLst>
                <a:path w="1067295" h="22756">
                  <a:moveTo>
                    <a:pt x="0" y="0"/>
                  </a:moveTo>
                  <a:lnTo>
                    <a:pt x="1067295" y="0"/>
                  </a:lnTo>
                  <a:lnTo>
                    <a:pt x="1067295" y="22756"/>
                  </a:lnTo>
                  <a:lnTo>
                    <a:pt x="0" y="22756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41" name="TextBox 41"/>
            <p:cNvSpPr txBox="1"/>
            <p:nvPr/>
          </p:nvSpPr>
          <p:spPr>
            <a:xfrm>
              <a:off x="0" y="-28575"/>
              <a:ext cx="1067295" cy="5133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" y="3286779"/>
            <a:ext cx="5562600" cy="3503331"/>
          </a:xfrm>
          <a:custGeom>
            <a:avLst/>
            <a:gdLst/>
            <a:ahLst/>
            <a:cxnLst/>
            <a:rect l="l" t="t" r="r" b="b"/>
            <a:pathLst>
              <a:path w="7195763" h="3503331">
                <a:moveTo>
                  <a:pt x="0" y="0"/>
                </a:moveTo>
                <a:lnTo>
                  <a:pt x="7195763" y="0"/>
                </a:lnTo>
                <a:lnTo>
                  <a:pt x="7195763" y="3503332"/>
                </a:lnTo>
                <a:lnTo>
                  <a:pt x="0" y="350333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r="-29360"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Freeform 3"/>
          <p:cNvSpPr/>
          <p:nvPr/>
        </p:nvSpPr>
        <p:spPr>
          <a:xfrm>
            <a:off x="7404460" y="3280169"/>
            <a:ext cx="10883540" cy="3509942"/>
          </a:xfrm>
          <a:custGeom>
            <a:avLst/>
            <a:gdLst/>
            <a:ahLst/>
            <a:cxnLst/>
            <a:rect l="l" t="t" r="r" b="b"/>
            <a:pathLst>
              <a:path w="10883540" h="3509942">
                <a:moveTo>
                  <a:pt x="0" y="0"/>
                </a:moveTo>
                <a:lnTo>
                  <a:pt x="10883540" y="0"/>
                </a:lnTo>
                <a:lnTo>
                  <a:pt x="10883540" y="3509942"/>
                </a:lnTo>
                <a:lnTo>
                  <a:pt x="0" y="350994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4" name="Group 4"/>
          <p:cNvGrpSpPr/>
          <p:nvPr/>
        </p:nvGrpSpPr>
        <p:grpSpPr>
          <a:xfrm>
            <a:off x="407285" y="1496246"/>
            <a:ext cx="7410766" cy="188191"/>
            <a:chOff x="0" y="0"/>
            <a:chExt cx="1156626" cy="29372"/>
          </a:xfrm>
        </p:grpSpPr>
        <p:sp>
          <p:nvSpPr>
            <p:cNvPr id="5" name="Freeform 5"/>
            <p:cNvSpPr/>
            <p:nvPr/>
          </p:nvSpPr>
          <p:spPr>
            <a:xfrm>
              <a:off x="0" y="0"/>
              <a:ext cx="1156626" cy="29372"/>
            </a:xfrm>
            <a:custGeom>
              <a:avLst/>
              <a:gdLst/>
              <a:ahLst/>
              <a:cxnLst/>
              <a:rect l="l" t="t" r="r" b="b"/>
              <a:pathLst>
                <a:path w="1156626" h="29372">
                  <a:moveTo>
                    <a:pt x="0" y="0"/>
                  </a:moveTo>
                  <a:lnTo>
                    <a:pt x="1156626" y="0"/>
                  </a:lnTo>
                  <a:lnTo>
                    <a:pt x="1156626" y="29372"/>
                  </a:lnTo>
                  <a:lnTo>
                    <a:pt x="0" y="29372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0" y="-28575"/>
              <a:ext cx="1156626" cy="57947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1960"/>
                </a:lnSpc>
              </a:pPr>
              <a:endParaRPr/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441014" y="486587"/>
            <a:ext cx="7710551" cy="1009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7650"/>
              </a:lnSpc>
              <a:spcBef>
                <a:spcPct val="0"/>
              </a:spcBef>
            </a:pPr>
            <a:r>
              <a:rPr lang="en-US" sz="7500" spc="-307">
                <a:solidFill>
                  <a:srgbClr val="4B73BF"/>
                </a:solidFill>
                <a:latin typeface="Jannah"/>
                <a:ea typeface="Jannah"/>
                <a:cs typeface="Jannah"/>
                <a:sym typeface="Jannah"/>
              </a:rPr>
              <a:t>Rappel &amp; Contexte</a:t>
            </a:r>
          </a:p>
        </p:txBody>
      </p:sp>
      <p:sp>
        <p:nvSpPr>
          <p:cNvPr id="8" name="TextBox 8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4B73BF"/>
                </a:solidFill>
                <a:latin typeface="Open Sans"/>
                <a:ea typeface="Open Sans"/>
                <a:cs typeface="Open Sans"/>
                <a:sym typeface="Open Sans"/>
              </a:rPr>
              <a:t>4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22668" y="6831796"/>
            <a:ext cx="3493385" cy="101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0"/>
              </a:lnSpc>
            </a:pPr>
            <a:r>
              <a:rPr lang="en-US" sz="1900" spc="5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Les spins des protons pointent vers des directions aléatoires.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3824898" y="6831796"/>
            <a:ext cx="3370718" cy="10157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0"/>
              </a:lnSpc>
            </a:pP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Les spins </a:t>
            </a:r>
            <a:r>
              <a:rPr lang="en-US" sz="1900" spc="5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s’alignent</a:t>
            </a: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1900" spc="5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selon</a:t>
            </a: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la direction du champ </a:t>
            </a:r>
            <a:r>
              <a:rPr lang="en-US" sz="1900" spc="5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magnétique</a:t>
            </a: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7404460" y="6982608"/>
            <a:ext cx="3516259" cy="66947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0"/>
              </a:lnSpc>
            </a:pP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Les impulsions de </a:t>
            </a:r>
            <a:r>
              <a:rPr lang="en-US" sz="1900" spc="5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fréquence</a:t>
            </a: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radio font </a:t>
            </a:r>
            <a:r>
              <a:rPr lang="en-US" sz="1900" spc="5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basculer</a:t>
            </a:r>
            <a:r>
              <a:rPr lang="en-US" sz="1900" spc="5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les spins.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339819" y="6982608"/>
            <a:ext cx="3213811" cy="13519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0"/>
              </a:lnSpc>
            </a:pPr>
            <a:r>
              <a:rPr lang="en-US" sz="1900" spc="5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Après l'impulsion, ces spins reviennent à leurs orientations d’origine, émettant des signaux.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4972730" y="6982608"/>
            <a:ext cx="3150372" cy="10185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2660"/>
              </a:lnSpc>
            </a:pPr>
            <a:r>
              <a:rPr lang="en-US" sz="1900" spc="5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Les signaux sont collectés et traités pour créer des images.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id="{9E175F52-B1AA-E51F-D249-02CBFEEBD67E}"/>
              </a:ext>
            </a:extLst>
          </p:cNvPr>
          <p:cNvCxnSpPr/>
          <p:nvPr/>
        </p:nvCxnSpPr>
        <p:spPr>
          <a:xfrm flipV="1">
            <a:off x="6019800" y="3467100"/>
            <a:ext cx="0" cy="22860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B167A3F-72CB-EEB9-902E-68FF7DDD848B}"/>
                  </a:ext>
                </a:extLst>
              </p:cNvPr>
              <p:cNvSpPr txBox="1"/>
              <p:nvPr/>
            </p:nvSpPr>
            <p:spPr>
              <a:xfrm>
                <a:off x="6150259" y="4425434"/>
                <a:ext cx="399981" cy="41408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⃗"/>
                          <m:ctrlPr>
                            <a:rPr lang="fr-FR" sz="2400" b="0" i="1" smtClean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sSub>
                            <m:sSubPr>
                              <m:ctrlPr>
                                <a:rPr lang="fr-FR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𝐵</m:t>
                              </m:r>
                            </m:e>
                            <m:sub>
                              <m:r>
                                <a:rPr lang="fr-FR" sz="2400" i="1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sub>
                          </m:sSub>
                        </m:e>
                      </m:acc>
                    </m:oMath>
                  </m:oMathPara>
                </a14:m>
                <a:endParaRPr lang="fr-FR" sz="2400" dirty="0"/>
              </a:p>
            </p:txBody>
          </p:sp>
        </mc:Choice>
        <mc:Fallback>
          <p:sp>
            <p:nvSpPr>
              <p:cNvPr id="16" name="ZoneTexte 15">
                <a:extLst>
                  <a:ext uri="{FF2B5EF4-FFF2-40B4-BE49-F238E27FC236}">
                    <a16:creationId xmlns:a16="http://schemas.microsoft.com/office/drawing/2014/main" id="{EB167A3F-72CB-EEB9-902E-68FF7DDD848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50259" y="4425434"/>
                <a:ext cx="399981" cy="41408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73368" y="3820285"/>
            <a:ext cx="8041527" cy="5739640"/>
          </a:xfrm>
          <a:custGeom>
            <a:avLst/>
            <a:gdLst/>
            <a:ahLst/>
            <a:cxnLst/>
            <a:rect l="l" t="t" r="r" b="b"/>
            <a:pathLst>
              <a:path w="8041527" h="5739640">
                <a:moveTo>
                  <a:pt x="0" y="0"/>
                </a:moveTo>
                <a:lnTo>
                  <a:pt x="8041527" y="0"/>
                </a:lnTo>
                <a:lnTo>
                  <a:pt x="8041527" y="5739640"/>
                </a:lnTo>
                <a:lnTo>
                  <a:pt x="0" y="573964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573368" y="2216521"/>
            <a:ext cx="17141263" cy="1359813"/>
            <a:chOff x="0" y="0"/>
            <a:chExt cx="2675302" cy="212231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2675302" cy="212231"/>
            </a:xfrm>
            <a:custGeom>
              <a:avLst/>
              <a:gdLst/>
              <a:ahLst/>
              <a:cxnLst/>
              <a:rect l="l" t="t" r="r" b="b"/>
              <a:pathLst>
                <a:path w="2675302" h="212231">
                  <a:moveTo>
                    <a:pt x="0" y="0"/>
                  </a:moveTo>
                  <a:lnTo>
                    <a:pt x="2675302" y="0"/>
                  </a:lnTo>
                  <a:lnTo>
                    <a:pt x="2675302" y="212231"/>
                  </a:lnTo>
                  <a:lnTo>
                    <a:pt x="0" y="212231"/>
                  </a:lnTo>
                  <a:close/>
                </a:path>
              </a:pathLst>
            </a:custGeom>
            <a:solidFill>
              <a:srgbClr val="F2F7FE"/>
            </a:solidFill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57150"/>
              <a:ext cx="2675302" cy="269381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860"/>
                </a:lnSpc>
              </a:pPr>
              <a:r>
                <a:rPr lang="en-US" sz="2200" i="1" spc="156">
                  <a:solidFill>
                    <a:srgbClr val="000000"/>
                  </a:solidFill>
                  <a:latin typeface="Codec Pro"/>
                  <a:ea typeface="Codec Pro"/>
                  <a:cs typeface="Codec Pro"/>
                  <a:sym typeface="Codec Pro"/>
                </a:rPr>
                <a:t>Un système physique ne répond fortement qu'à UNE seule fréquence : sa fréquence propre. En dehors de cette fréquence, rien ne se passe.</a:t>
              </a:r>
            </a:p>
          </p:txBody>
        </p:sp>
      </p:grpSp>
      <p:sp>
        <p:nvSpPr>
          <p:cNvPr id="6" name="TextBox 6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5</a:t>
            </a:r>
          </a:p>
        </p:txBody>
      </p:sp>
      <p:grpSp>
        <p:nvGrpSpPr>
          <p:cNvPr id="7" name="Group 7"/>
          <p:cNvGrpSpPr/>
          <p:nvPr/>
        </p:nvGrpSpPr>
        <p:grpSpPr>
          <a:xfrm>
            <a:off x="573368" y="360424"/>
            <a:ext cx="5340302" cy="1336552"/>
            <a:chOff x="0" y="0"/>
            <a:chExt cx="7120402" cy="1782069"/>
          </a:xfrm>
        </p:grpSpPr>
        <p:grpSp>
          <p:nvGrpSpPr>
            <p:cNvPr id="8" name="Group 8"/>
            <p:cNvGrpSpPr/>
            <p:nvPr/>
          </p:nvGrpSpPr>
          <p:grpSpPr>
            <a:xfrm>
              <a:off x="0" y="1524011"/>
              <a:ext cx="7120402" cy="258058"/>
              <a:chOff x="0" y="0"/>
              <a:chExt cx="833481" cy="30207"/>
            </a:xfrm>
          </p:grpSpPr>
          <p:sp>
            <p:nvSpPr>
              <p:cNvPr id="9" name="Freeform 9"/>
              <p:cNvSpPr/>
              <p:nvPr/>
            </p:nvSpPr>
            <p:spPr>
              <a:xfrm>
                <a:off x="0" y="0"/>
                <a:ext cx="833481" cy="30207"/>
              </a:xfrm>
              <a:custGeom>
                <a:avLst/>
                <a:gdLst/>
                <a:ahLst/>
                <a:cxnLst/>
                <a:rect l="l" t="t" r="r" b="b"/>
                <a:pathLst>
                  <a:path w="833481" h="30207">
                    <a:moveTo>
                      <a:pt x="0" y="0"/>
                    </a:moveTo>
                    <a:lnTo>
                      <a:pt x="833481" y="0"/>
                    </a:lnTo>
                    <a:lnTo>
                      <a:pt x="833481" y="30207"/>
                    </a:lnTo>
                    <a:lnTo>
                      <a:pt x="0" y="30207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0" name="TextBox 10"/>
              <p:cNvSpPr txBox="1"/>
              <p:nvPr/>
            </p:nvSpPr>
            <p:spPr>
              <a:xfrm>
                <a:off x="0" y="-28575"/>
                <a:ext cx="833481" cy="58782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</a:pPr>
                <a:endParaRPr/>
              </a:p>
            </p:txBody>
          </p:sp>
        </p:grpSp>
        <p:sp>
          <p:nvSpPr>
            <p:cNvPr id="11" name="TextBox 11"/>
            <p:cNvSpPr txBox="1"/>
            <p:nvPr/>
          </p:nvSpPr>
          <p:spPr>
            <a:xfrm>
              <a:off x="0" y="133350"/>
              <a:ext cx="7120402" cy="1390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La résonance</a:t>
              </a:r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9525000" y="6212055"/>
            <a:ext cx="7535785" cy="227934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617"/>
              </a:lnSpc>
            </a:pPr>
            <a:r>
              <a: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La </a:t>
            </a:r>
            <a:r>
              <a:rPr lang="en-US" sz="2583" b="1" spc="7" dirty="0" err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résonance</a:t>
            </a:r>
            <a:r>
              <a: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:</a:t>
            </a:r>
          </a:p>
          <a:p>
            <a:pPr algn="l">
              <a:lnSpc>
                <a:spcPts val="3617"/>
              </a:lnSpc>
            </a:pP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RF à la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fréquence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de Larmor → bascule de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l’aimantation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→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puis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retour à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l’émission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du signal</a:t>
            </a:r>
          </a:p>
          <a:p>
            <a:pPr marL="0" lvl="0" indent="0" algn="l">
              <a:lnSpc>
                <a:spcPts val="3617"/>
              </a:lnSpc>
            </a:pPr>
            <a:endParaRPr lang="en-US" sz="2583" spc="7" dirty="0">
              <a:solidFill>
                <a:srgbClr val="4B73BF"/>
              </a:solidFill>
              <a:latin typeface="Codec Pro"/>
              <a:ea typeface="Codec Pro"/>
              <a:cs typeface="Codec Pro"/>
              <a:sym typeface="Codec Pro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49619" y="2617370"/>
            <a:ext cx="10404670" cy="6791743"/>
          </a:xfrm>
          <a:custGeom>
            <a:avLst/>
            <a:gdLst/>
            <a:ahLst/>
            <a:cxnLst/>
            <a:rect l="l" t="t" r="r" b="b"/>
            <a:pathLst>
              <a:path w="10404670" h="6791743">
                <a:moveTo>
                  <a:pt x="0" y="0"/>
                </a:moveTo>
                <a:lnTo>
                  <a:pt x="10404670" y="0"/>
                </a:lnTo>
                <a:lnTo>
                  <a:pt x="10404670" y="6791742"/>
                </a:lnTo>
                <a:lnTo>
                  <a:pt x="0" y="6791742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3" name="AutoShape 3"/>
          <p:cNvSpPr/>
          <p:nvPr/>
        </p:nvSpPr>
        <p:spPr>
          <a:xfrm flipH="1">
            <a:off x="3005427" y="7926411"/>
            <a:ext cx="0" cy="843843"/>
          </a:xfrm>
          <a:prstGeom prst="line">
            <a:avLst/>
          </a:prstGeom>
          <a:ln w="38100" cap="flat">
            <a:solidFill>
              <a:srgbClr val="FF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4" name="AutoShape 4"/>
          <p:cNvSpPr/>
          <p:nvPr/>
        </p:nvSpPr>
        <p:spPr>
          <a:xfrm flipH="1">
            <a:off x="4350263" y="7108405"/>
            <a:ext cx="0" cy="1661849"/>
          </a:xfrm>
          <a:prstGeom prst="line">
            <a:avLst/>
          </a:prstGeom>
          <a:ln w="38100" cap="flat">
            <a:solidFill>
              <a:srgbClr val="FF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grpSp>
        <p:nvGrpSpPr>
          <p:cNvPr id="5" name="Group 5"/>
          <p:cNvGrpSpPr/>
          <p:nvPr/>
        </p:nvGrpSpPr>
        <p:grpSpPr>
          <a:xfrm>
            <a:off x="11736647" y="6265590"/>
            <a:ext cx="5469780" cy="2172245"/>
            <a:chOff x="0" y="0"/>
            <a:chExt cx="853689" cy="339030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853689" cy="339030"/>
            </a:xfrm>
            <a:custGeom>
              <a:avLst/>
              <a:gdLst/>
              <a:ahLst/>
              <a:cxnLst/>
              <a:rect l="l" t="t" r="r" b="b"/>
              <a:pathLst>
                <a:path w="853689" h="339030">
                  <a:moveTo>
                    <a:pt x="0" y="0"/>
                  </a:moveTo>
                  <a:lnTo>
                    <a:pt x="853689" y="0"/>
                  </a:lnTo>
                  <a:lnTo>
                    <a:pt x="853689" y="339030"/>
                  </a:lnTo>
                  <a:lnTo>
                    <a:pt x="0" y="339030"/>
                  </a:lnTo>
                  <a:close/>
                </a:path>
              </a:pathLst>
            </a:custGeom>
            <a:ln w="38100" cap="sq">
              <a:solidFill>
                <a:srgbClr val="4B73B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0" y="-95250"/>
              <a:ext cx="853689" cy="434280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  <a:p>
              <a:pPr algn="ctr">
                <a:lnSpc>
                  <a:spcPts val="3617"/>
                </a:lnSpc>
              </a:pP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La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fréquence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RF doit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être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égale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à la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fréquence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de Larmor. Sinon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aucune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résonance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.</a:t>
              </a:r>
            </a:p>
          </p:txBody>
        </p:sp>
      </p:grpSp>
      <p:grpSp>
        <p:nvGrpSpPr>
          <p:cNvPr id="8" name="Group 8"/>
          <p:cNvGrpSpPr/>
          <p:nvPr/>
        </p:nvGrpSpPr>
        <p:grpSpPr>
          <a:xfrm>
            <a:off x="749619" y="513464"/>
            <a:ext cx="8593619" cy="1313331"/>
            <a:chOff x="0" y="0"/>
            <a:chExt cx="11458159" cy="1751108"/>
          </a:xfrm>
        </p:grpSpPr>
        <p:grpSp>
          <p:nvGrpSpPr>
            <p:cNvPr id="9" name="Group 9"/>
            <p:cNvGrpSpPr/>
            <p:nvPr/>
          </p:nvGrpSpPr>
          <p:grpSpPr>
            <a:xfrm>
              <a:off x="0" y="1524011"/>
              <a:ext cx="11192508" cy="227096"/>
              <a:chOff x="0" y="0"/>
              <a:chExt cx="1310143" cy="26583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0" y="0"/>
                <a:ext cx="1310143" cy="26583"/>
              </a:xfrm>
              <a:custGeom>
                <a:avLst/>
                <a:gdLst/>
                <a:ahLst/>
                <a:cxnLst/>
                <a:rect l="l" t="t" r="r" b="b"/>
                <a:pathLst>
                  <a:path w="1310143" h="26583">
                    <a:moveTo>
                      <a:pt x="0" y="0"/>
                    </a:moveTo>
                    <a:lnTo>
                      <a:pt x="1310143" y="0"/>
                    </a:lnTo>
                    <a:lnTo>
                      <a:pt x="1310143" y="26583"/>
                    </a:lnTo>
                    <a:lnTo>
                      <a:pt x="0" y="26583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1" name="TextBox 11"/>
              <p:cNvSpPr txBox="1"/>
              <p:nvPr/>
            </p:nvSpPr>
            <p:spPr>
              <a:xfrm>
                <a:off x="0" y="-95250"/>
                <a:ext cx="1310143" cy="121833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12" name="TextBox 12"/>
            <p:cNvSpPr txBox="1"/>
            <p:nvPr/>
          </p:nvSpPr>
          <p:spPr>
            <a:xfrm>
              <a:off x="0" y="133350"/>
              <a:ext cx="11458159" cy="1390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50"/>
                </a:lnSpc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Fréquence de Larmor</a:t>
              </a:r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6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1736647" y="2863098"/>
            <a:ext cx="5863187" cy="894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17"/>
              </a:lnSpc>
            </a:pP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γ :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constante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propre à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chaque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</a:t>
            </a:r>
            <a:r>
              <a:rPr lang="en-US" sz="2583" spc="7" dirty="0" err="1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atome</a:t>
            </a:r>
            <a:r>
              <a:rPr lang="en-US" sz="2583" spc="7" dirty="0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 (ne change jamais)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11736647" y="4199476"/>
            <a:ext cx="5863187" cy="9440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3617"/>
              </a:lnSpc>
            </a:pPr>
            <a:r>
              <a:rPr lang="en-US" sz="2583" spc="7">
                <a:solidFill>
                  <a:srgbClr val="4B73BF"/>
                </a:solidFill>
                <a:latin typeface="Codec Pro"/>
                <a:ea typeface="Codec Pro"/>
                <a:cs typeface="Codec Pro"/>
                <a:sym typeface="Codec Pro"/>
              </a:rPr>
              <a:t>B₀ : intensité de l’IRM, détermine la fréquence de Larmor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536844" y="9464675"/>
            <a:ext cx="11282165" cy="48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b="1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Evolution du signal IRM juste après l'arrêt de l'impulsion radiofréquence 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1262019" y="6935685"/>
            <a:ext cx="276721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 spc="4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128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1318871" y="7745436"/>
            <a:ext cx="217884" cy="2952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100"/>
              </a:lnSpc>
              <a:spcBef>
                <a:spcPct val="0"/>
              </a:spcBef>
            </a:pPr>
            <a:r>
              <a:rPr lang="en-US" sz="1500" b="1" spc="4">
                <a:solidFill>
                  <a:srgbClr val="FF0000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64</a:t>
            </a:r>
          </a:p>
        </p:txBody>
      </p:sp>
      <p:sp>
        <p:nvSpPr>
          <p:cNvPr id="19" name="AutoShape 19"/>
          <p:cNvSpPr/>
          <p:nvPr/>
        </p:nvSpPr>
        <p:spPr>
          <a:xfrm>
            <a:off x="1605633" y="7926411"/>
            <a:ext cx="1399794" cy="0"/>
          </a:xfrm>
          <a:prstGeom prst="line">
            <a:avLst/>
          </a:prstGeom>
          <a:ln w="38100" cap="flat">
            <a:solidFill>
              <a:srgbClr val="FF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  <p:sp>
        <p:nvSpPr>
          <p:cNvPr id="20" name="AutoShape 20"/>
          <p:cNvSpPr/>
          <p:nvPr/>
        </p:nvSpPr>
        <p:spPr>
          <a:xfrm>
            <a:off x="1605633" y="7116660"/>
            <a:ext cx="2744630" cy="0"/>
          </a:xfrm>
          <a:prstGeom prst="line">
            <a:avLst/>
          </a:prstGeom>
          <a:ln w="38100" cap="flat">
            <a:solidFill>
              <a:srgbClr val="FF0000"/>
            </a:solidFill>
            <a:prstDash val="sysDash"/>
            <a:headEnd type="none" w="sm" len="sm"/>
            <a:tailEnd type="none" w="sm" len="sm"/>
          </a:ln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482828" y="365961"/>
            <a:ext cx="11002240" cy="1325479"/>
            <a:chOff x="0" y="0"/>
            <a:chExt cx="14669654" cy="1767305"/>
          </a:xfrm>
        </p:grpSpPr>
        <p:grpSp>
          <p:nvGrpSpPr>
            <p:cNvPr id="3" name="Group 3"/>
            <p:cNvGrpSpPr/>
            <p:nvPr/>
          </p:nvGrpSpPr>
          <p:grpSpPr>
            <a:xfrm>
              <a:off x="0" y="1524011"/>
              <a:ext cx="13000825" cy="243294"/>
              <a:chOff x="0" y="0"/>
              <a:chExt cx="1521816" cy="28479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521816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521816" h="28479">
                    <a:moveTo>
                      <a:pt x="0" y="0"/>
                    </a:moveTo>
                    <a:lnTo>
                      <a:pt x="1521816" y="0"/>
                    </a:lnTo>
                    <a:lnTo>
                      <a:pt x="1521816" y="28479"/>
                    </a:lnTo>
                    <a:lnTo>
                      <a:pt x="0" y="28479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95250"/>
                <a:ext cx="1521816" cy="1237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133350"/>
              <a:ext cx="14669654" cy="1390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Emission RF &amp; Antennes</a:t>
              </a:r>
            </a:p>
          </p:txBody>
        </p:sp>
      </p:grpSp>
      <p:sp>
        <p:nvSpPr>
          <p:cNvPr id="7" name="Freeform 7"/>
          <p:cNvSpPr/>
          <p:nvPr/>
        </p:nvSpPr>
        <p:spPr>
          <a:xfrm>
            <a:off x="1589089" y="2074318"/>
            <a:ext cx="15109821" cy="6138365"/>
          </a:xfrm>
          <a:custGeom>
            <a:avLst/>
            <a:gdLst/>
            <a:ahLst/>
            <a:cxnLst/>
            <a:rect l="l" t="t" r="r" b="b"/>
            <a:pathLst>
              <a:path w="15109821" h="6138365">
                <a:moveTo>
                  <a:pt x="0" y="0"/>
                </a:moveTo>
                <a:lnTo>
                  <a:pt x="15109822" y="0"/>
                </a:lnTo>
                <a:lnTo>
                  <a:pt x="15109822" y="6138364"/>
                </a:lnTo>
                <a:lnTo>
                  <a:pt x="0" y="6138364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8" name="Group 8"/>
          <p:cNvGrpSpPr/>
          <p:nvPr/>
        </p:nvGrpSpPr>
        <p:grpSpPr>
          <a:xfrm>
            <a:off x="2158593" y="5911737"/>
            <a:ext cx="1969316" cy="875694"/>
            <a:chOff x="0" y="0"/>
            <a:chExt cx="307359" cy="13667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307359" cy="136673"/>
            </a:xfrm>
            <a:custGeom>
              <a:avLst/>
              <a:gdLst/>
              <a:ahLst/>
              <a:cxnLst/>
              <a:rect l="l" t="t" r="r" b="b"/>
              <a:pathLst>
                <a:path w="307359" h="136673">
                  <a:moveTo>
                    <a:pt x="0" y="0"/>
                  </a:moveTo>
                  <a:lnTo>
                    <a:pt x="307359" y="0"/>
                  </a:lnTo>
                  <a:lnTo>
                    <a:pt x="307359" y="136673"/>
                  </a:lnTo>
                  <a:lnTo>
                    <a:pt x="0" y="1366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95250"/>
              <a:ext cx="307359" cy="231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7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15745929" y="3483323"/>
            <a:ext cx="679508" cy="679906"/>
            <a:chOff x="0" y="0"/>
            <a:chExt cx="106053" cy="106116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106053" cy="106116"/>
            </a:xfrm>
            <a:custGeom>
              <a:avLst/>
              <a:gdLst/>
              <a:ahLst/>
              <a:cxnLst/>
              <a:rect l="l" t="t" r="r" b="b"/>
              <a:pathLst>
                <a:path w="106053" h="106116">
                  <a:moveTo>
                    <a:pt x="0" y="0"/>
                  </a:moveTo>
                  <a:lnTo>
                    <a:pt x="106053" y="0"/>
                  </a:lnTo>
                  <a:lnTo>
                    <a:pt x="106053" y="106116"/>
                  </a:lnTo>
                  <a:lnTo>
                    <a:pt x="0" y="106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-95250"/>
              <a:ext cx="106053" cy="201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5745929" y="3532239"/>
            <a:ext cx="620316" cy="486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b="1" spc="7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Mxy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2158593" y="5887348"/>
            <a:ext cx="2183595" cy="432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b="1" spc="7" dirty="0" err="1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Antenne</a:t>
            </a:r>
            <a:r>
              <a: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 RF</a:t>
            </a:r>
          </a:p>
        </p:txBody>
      </p:sp>
      <p:grpSp>
        <p:nvGrpSpPr>
          <p:cNvPr id="17" name="Group 17"/>
          <p:cNvGrpSpPr/>
          <p:nvPr/>
        </p:nvGrpSpPr>
        <p:grpSpPr>
          <a:xfrm>
            <a:off x="13776613" y="5520162"/>
            <a:ext cx="1654729" cy="437847"/>
            <a:chOff x="0" y="0"/>
            <a:chExt cx="258260" cy="68336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258260" cy="68336"/>
            </a:xfrm>
            <a:custGeom>
              <a:avLst/>
              <a:gdLst/>
              <a:ahLst/>
              <a:cxnLst/>
              <a:rect l="l" t="t" r="r" b="b"/>
              <a:pathLst>
                <a:path w="258260" h="68336">
                  <a:moveTo>
                    <a:pt x="0" y="0"/>
                  </a:moveTo>
                  <a:lnTo>
                    <a:pt x="258260" y="0"/>
                  </a:lnTo>
                  <a:lnTo>
                    <a:pt x="258260" y="68336"/>
                  </a:lnTo>
                  <a:lnTo>
                    <a:pt x="0" y="683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95250"/>
              <a:ext cx="258260" cy="16358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3619319" y="6944981"/>
            <a:ext cx="1969316" cy="875694"/>
            <a:chOff x="0" y="0"/>
            <a:chExt cx="307359" cy="136673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307359" cy="136673"/>
            </a:xfrm>
            <a:custGeom>
              <a:avLst/>
              <a:gdLst/>
              <a:ahLst/>
              <a:cxnLst/>
              <a:rect l="l" t="t" r="r" b="b"/>
              <a:pathLst>
                <a:path w="307359" h="136673">
                  <a:moveTo>
                    <a:pt x="0" y="0"/>
                  </a:moveTo>
                  <a:lnTo>
                    <a:pt x="307359" y="0"/>
                  </a:lnTo>
                  <a:lnTo>
                    <a:pt x="307359" y="136673"/>
                  </a:lnTo>
                  <a:lnTo>
                    <a:pt x="0" y="13667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0"/>
              <a:ext cx="307359" cy="231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grpSp>
        <p:nvGrpSpPr>
          <p:cNvPr id="23" name="Group 23"/>
          <p:cNvGrpSpPr/>
          <p:nvPr/>
        </p:nvGrpSpPr>
        <p:grpSpPr>
          <a:xfrm>
            <a:off x="8631223" y="2380127"/>
            <a:ext cx="679508" cy="679906"/>
            <a:chOff x="0" y="0"/>
            <a:chExt cx="106053" cy="106116"/>
          </a:xfrm>
        </p:grpSpPr>
        <p:sp>
          <p:nvSpPr>
            <p:cNvPr id="24" name="Freeform 24"/>
            <p:cNvSpPr/>
            <p:nvPr/>
          </p:nvSpPr>
          <p:spPr>
            <a:xfrm>
              <a:off x="0" y="0"/>
              <a:ext cx="106053" cy="106116"/>
            </a:xfrm>
            <a:custGeom>
              <a:avLst/>
              <a:gdLst/>
              <a:ahLst/>
              <a:cxnLst/>
              <a:rect l="l" t="t" r="r" b="b"/>
              <a:pathLst>
                <a:path w="106053" h="106116">
                  <a:moveTo>
                    <a:pt x="0" y="0"/>
                  </a:moveTo>
                  <a:lnTo>
                    <a:pt x="106053" y="0"/>
                  </a:lnTo>
                  <a:lnTo>
                    <a:pt x="106053" y="106116"/>
                  </a:lnTo>
                  <a:lnTo>
                    <a:pt x="0" y="1061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0" y="-95250"/>
              <a:ext cx="106053" cy="201366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26" name="TextBox 26"/>
          <p:cNvSpPr txBox="1"/>
          <p:nvPr/>
        </p:nvSpPr>
        <p:spPr>
          <a:xfrm>
            <a:off x="8821539" y="2573209"/>
            <a:ext cx="474861" cy="4326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617"/>
              </a:lnSpc>
              <a:spcBef>
                <a:spcPct val="0"/>
              </a:spcBef>
            </a:pPr>
            <a:r>
              <a: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B1</a:t>
            </a:r>
          </a:p>
        </p:txBody>
      </p:sp>
      <p:grpSp>
        <p:nvGrpSpPr>
          <p:cNvPr id="27" name="Group 27"/>
          <p:cNvGrpSpPr/>
          <p:nvPr/>
        </p:nvGrpSpPr>
        <p:grpSpPr>
          <a:xfrm>
            <a:off x="3938106" y="8400778"/>
            <a:ext cx="10745250" cy="1715045"/>
            <a:chOff x="0" y="0"/>
            <a:chExt cx="1677052" cy="267673"/>
          </a:xfrm>
        </p:grpSpPr>
        <p:sp>
          <p:nvSpPr>
            <p:cNvPr id="28" name="Freeform 28"/>
            <p:cNvSpPr/>
            <p:nvPr/>
          </p:nvSpPr>
          <p:spPr>
            <a:xfrm>
              <a:off x="0" y="0"/>
              <a:ext cx="1677052" cy="267673"/>
            </a:xfrm>
            <a:custGeom>
              <a:avLst/>
              <a:gdLst/>
              <a:ahLst/>
              <a:cxnLst/>
              <a:rect l="l" t="t" r="r" b="b"/>
              <a:pathLst>
                <a:path w="1677052" h="267673">
                  <a:moveTo>
                    <a:pt x="0" y="0"/>
                  </a:moveTo>
                  <a:lnTo>
                    <a:pt x="1677052" y="0"/>
                  </a:lnTo>
                  <a:lnTo>
                    <a:pt x="1677052" y="267673"/>
                  </a:lnTo>
                  <a:lnTo>
                    <a:pt x="0" y="267673"/>
                  </a:lnTo>
                  <a:close/>
                </a:path>
              </a:pathLst>
            </a:custGeom>
            <a:ln w="38100" cap="sq">
              <a:solidFill>
                <a:srgbClr val="4B73BF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29" name="TextBox 29"/>
            <p:cNvSpPr txBox="1"/>
            <p:nvPr/>
          </p:nvSpPr>
          <p:spPr>
            <a:xfrm>
              <a:off x="0" y="-95250"/>
              <a:ext cx="1677052" cy="362923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marL="557817" lvl="1" indent="-278909" algn="l">
                <a:lnSpc>
                  <a:spcPts val="3617"/>
                </a:lnSpc>
                <a:buFont typeface="Arial"/>
                <a:buChar char="•"/>
              </a:pPr>
              <a:endPara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  <a:p>
              <a:pPr marL="557817" lvl="1" indent="-278909" algn="l">
                <a:lnSpc>
                  <a:spcPts val="3617"/>
                </a:lnSpc>
                <a:buFont typeface="Arial"/>
                <a:buChar char="•"/>
              </a:pP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L’aimantation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longitudinale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diminue</a:t>
              </a:r>
              <a:endPara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  <a:p>
              <a:pPr marL="557817" lvl="1" indent="-278909" algn="l">
                <a:lnSpc>
                  <a:spcPts val="3617"/>
                </a:lnSpc>
                <a:buFont typeface="Arial"/>
                <a:buChar char="•"/>
              </a:pP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Une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aimantation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transversale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apparaît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et commence à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tourner</a:t>
              </a:r>
              <a:endParaRPr lang="en-US" sz="2583" b="1" spc="7" dirty="0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endParaRPr>
            </a:p>
            <a:p>
              <a:pPr marL="557817" lvl="1" indent="-278909" algn="l">
                <a:lnSpc>
                  <a:spcPts val="3617"/>
                </a:lnSpc>
                <a:buFont typeface="Arial"/>
                <a:buChar char="•"/>
              </a:pP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Le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résultat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est la bascule de </a:t>
              </a:r>
              <a:r>
                <a:rPr lang="en-US" sz="2583" b="1" spc="7" dirty="0" err="1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l’aimantation</a:t>
              </a:r>
              <a:r>
                <a:rPr lang="en-US" sz="2583" b="1" spc="7" dirty="0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d’un angle θ </a:t>
              </a:r>
            </a:p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12108659" y="78215"/>
            <a:ext cx="4627090" cy="3134046"/>
          </a:xfrm>
          <a:custGeom>
            <a:avLst/>
            <a:gdLst/>
            <a:ahLst/>
            <a:cxnLst/>
            <a:rect l="l" t="t" r="r" b="b"/>
            <a:pathLst>
              <a:path w="4627090" h="3134046">
                <a:moveTo>
                  <a:pt x="0" y="0"/>
                </a:moveTo>
                <a:lnTo>
                  <a:pt x="4627090" y="0"/>
                </a:lnTo>
                <a:lnTo>
                  <a:pt x="4627090" y="3134046"/>
                </a:lnTo>
                <a:lnTo>
                  <a:pt x="0" y="313404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grpSp>
        <p:nvGrpSpPr>
          <p:cNvPr id="3" name="Group 3"/>
          <p:cNvGrpSpPr/>
          <p:nvPr/>
        </p:nvGrpSpPr>
        <p:grpSpPr>
          <a:xfrm>
            <a:off x="573368" y="367167"/>
            <a:ext cx="11002240" cy="1325479"/>
            <a:chOff x="0" y="0"/>
            <a:chExt cx="14669654" cy="1767305"/>
          </a:xfrm>
        </p:grpSpPr>
        <p:grpSp>
          <p:nvGrpSpPr>
            <p:cNvPr id="4" name="Group 4"/>
            <p:cNvGrpSpPr/>
            <p:nvPr/>
          </p:nvGrpSpPr>
          <p:grpSpPr>
            <a:xfrm>
              <a:off x="0" y="1524011"/>
              <a:ext cx="13000825" cy="243294"/>
              <a:chOff x="0" y="0"/>
              <a:chExt cx="1521816" cy="28479"/>
            </a:xfrm>
          </p:grpSpPr>
          <p:sp>
            <p:nvSpPr>
              <p:cNvPr id="5" name="Freeform 5"/>
              <p:cNvSpPr/>
              <p:nvPr/>
            </p:nvSpPr>
            <p:spPr>
              <a:xfrm>
                <a:off x="0" y="0"/>
                <a:ext cx="1521816" cy="28479"/>
              </a:xfrm>
              <a:custGeom>
                <a:avLst/>
                <a:gdLst/>
                <a:ahLst/>
                <a:cxnLst/>
                <a:rect l="l" t="t" r="r" b="b"/>
                <a:pathLst>
                  <a:path w="1521816" h="28479">
                    <a:moveTo>
                      <a:pt x="0" y="0"/>
                    </a:moveTo>
                    <a:lnTo>
                      <a:pt x="1521816" y="0"/>
                    </a:lnTo>
                    <a:lnTo>
                      <a:pt x="1521816" y="28479"/>
                    </a:lnTo>
                    <a:lnTo>
                      <a:pt x="0" y="28479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6" name="TextBox 6"/>
              <p:cNvSpPr txBox="1"/>
              <p:nvPr/>
            </p:nvSpPr>
            <p:spPr>
              <a:xfrm>
                <a:off x="0" y="-95250"/>
                <a:ext cx="1521816" cy="12372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7" name="TextBox 7"/>
            <p:cNvSpPr txBox="1"/>
            <p:nvPr/>
          </p:nvSpPr>
          <p:spPr>
            <a:xfrm>
              <a:off x="0" y="133350"/>
              <a:ext cx="14669654" cy="13906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Emission RF &amp; Antennes</a:t>
              </a:r>
            </a:p>
          </p:txBody>
        </p:sp>
      </p:grpSp>
      <p:sp>
        <p:nvSpPr>
          <p:cNvPr id="8" name="TextBox 8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8</a:t>
            </a:r>
          </a:p>
        </p:txBody>
      </p:sp>
      <p:grpSp>
        <p:nvGrpSpPr>
          <p:cNvPr id="9" name="Group 9"/>
          <p:cNvGrpSpPr/>
          <p:nvPr/>
        </p:nvGrpSpPr>
        <p:grpSpPr>
          <a:xfrm>
            <a:off x="7756248" y="3301044"/>
            <a:ext cx="4930555" cy="5615526"/>
            <a:chOff x="0" y="0"/>
            <a:chExt cx="6574074" cy="7487369"/>
          </a:xfrm>
        </p:grpSpPr>
        <p:grpSp>
          <p:nvGrpSpPr>
            <p:cNvPr id="10" name="Group 10"/>
            <p:cNvGrpSpPr/>
            <p:nvPr/>
          </p:nvGrpSpPr>
          <p:grpSpPr>
            <a:xfrm>
              <a:off x="0" y="0"/>
              <a:ext cx="6574074" cy="7487369"/>
              <a:chOff x="0" y="0"/>
              <a:chExt cx="692465" cy="788665"/>
            </a:xfrm>
          </p:grpSpPr>
          <p:sp>
            <p:nvSpPr>
              <p:cNvPr id="11" name="Freeform 11"/>
              <p:cNvSpPr/>
              <p:nvPr/>
            </p:nvSpPr>
            <p:spPr>
              <a:xfrm>
                <a:off x="0" y="0"/>
                <a:ext cx="692465" cy="788665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788665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788665"/>
                    </a:lnTo>
                    <a:lnTo>
                      <a:pt x="0" y="788665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2" name="TextBox 12"/>
              <p:cNvSpPr txBox="1"/>
              <p:nvPr/>
            </p:nvSpPr>
            <p:spPr>
              <a:xfrm>
                <a:off x="0" y="-133350"/>
                <a:ext cx="692465" cy="92201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l">
                  <a:lnSpc>
                    <a:spcPts val="3656"/>
                  </a:lnSpc>
                </a:pPr>
                <a:endParaRPr/>
              </a:p>
              <a:p>
                <a:pPr algn="l">
                  <a:lnSpc>
                    <a:spcPts val="3656"/>
                  </a:lnSpc>
                </a:pPr>
                <a:endParaRPr/>
              </a:p>
              <a:p>
                <a:pPr marL="496566" lvl="1" indent="-248283" algn="l">
                  <a:lnSpc>
                    <a:spcPts val="3656"/>
                  </a:lnSpc>
                  <a:buFont typeface="Arial"/>
                  <a:buChar char="•"/>
                </a:pPr>
                <a:r>
                  <a:rPr lang="en-US" sz="2299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Intégrée dans le tunnel de l'IRM</a:t>
                </a:r>
              </a:p>
              <a:p>
                <a:pPr marL="496566" lvl="1" indent="-248283" algn="l">
                  <a:lnSpc>
                    <a:spcPts val="3656"/>
                  </a:lnSpc>
                  <a:buFont typeface="Arial"/>
                  <a:buChar char="•"/>
                </a:pPr>
                <a:r>
                  <a:rPr lang="en-US" sz="2299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Enveloppe tout le corps ou la tête</a:t>
                </a:r>
              </a:p>
              <a:p>
                <a:pPr marL="496566" lvl="1" indent="-248283" algn="l">
                  <a:lnSpc>
                    <a:spcPts val="3656"/>
                  </a:lnSpc>
                  <a:buFont typeface="Arial"/>
                  <a:buChar char="•"/>
                </a:pPr>
                <a:r>
                  <a:rPr lang="en-US" sz="2299" b="1" spc="6">
                    <a:solidFill>
                      <a:srgbClr val="FFFFFF"/>
                    </a:solidFill>
                    <a:latin typeface="Codec Pro Bold"/>
                    <a:ea typeface="Codec Pro Bold"/>
                    <a:cs typeface="Codec Pro Bold"/>
                    <a:sym typeface="Codec Pro Bold"/>
                  </a:rPr>
                  <a:t>Homogénéité du champ B₁ sur tout le volume</a:t>
                </a:r>
              </a:p>
            </p:txBody>
          </p:sp>
        </p:grpSp>
        <p:grpSp>
          <p:nvGrpSpPr>
            <p:cNvPr id="13" name="Group 13"/>
            <p:cNvGrpSpPr/>
            <p:nvPr/>
          </p:nvGrpSpPr>
          <p:grpSpPr>
            <a:xfrm>
              <a:off x="0" y="0"/>
              <a:ext cx="6574074" cy="1546714"/>
              <a:chOff x="0" y="0"/>
              <a:chExt cx="692465" cy="162919"/>
            </a:xfrm>
          </p:grpSpPr>
          <p:sp>
            <p:nvSpPr>
              <p:cNvPr id="14" name="Freeform 14"/>
              <p:cNvSpPr/>
              <p:nvPr/>
            </p:nvSpPr>
            <p:spPr>
              <a:xfrm>
                <a:off x="0" y="0"/>
                <a:ext cx="692465" cy="162920"/>
              </a:xfrm>
              <a:custGeom>
                <a:avLst/>
                <a:gdLst/>
                <a:ahLst/>
                <a:cxnLst/>
                <a:rect l="l" t="t" r="r" b="b"/>
                <a:pathLst>
                  <a:path w="692465" h="162920">
                    <a:moveTo>
                      <a:pt x="0" y="0"/>
                    </a:moveTo>
                    <a:lnTo>
                      <a:pt x="692465" y="0"/>
                    </a:lnTo>
                    <a:lnTo>
                      <a:pt x="692465" y="162920"/>
                    </a:lnTo>
                    <a:lnTo>
                      <a:pt x="0" y="162920"/>
                    </a:lnTo>
                    <a:close/>
                  </a:path>
                </a:pathLst>
              </a:custGeom>
              <a:solidFill>
                <a:srgbClr val="4B73BF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5" name="TextBox 15"/>
              <p:cNvSpPr txBox="1"/>
              <p:nvPr/>
            </p:nvSpPr>
            <p:spPr>
              <a:xfrm>
                <a:off x="0" y="-95250"/>
                <a:ext cx="692465" cy="258169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16" name="TextBox 16"/>
            <p:cNvSpPr txBox="1"/>
            <p:nvPr/>
          </p:nvSpPr>
          <p:spPr>
            <a:xfrm>
              <a:off x="698923" y="357030"/>
              <a:ext cx="5176227" cy="7183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l">
                <a:lnSpc>
                  <a:spcPts val="4200"/>
                </a:lnSpc>
              </a:pPr>
              <a:r>
                <a:rPr lang="en-US" sz="3000" b="1" spc="9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Antenne volumique</a:t>
              </a:r>
            </a:p>
          </p:txBody>
        </p:sp>
      </p:grpSp>
      <p:grpSp>
        <p:nvGrpSpPr>
          <p:cNvPr id="17" name="Group 17"/>
          <p:cNvGrpSpPr/>
          <p:nvPr/>
        </p:nvGrpSpPr>
        <p:grpSpPr>
          <a:xfrm>
            <a:off x="12858253" y="3301044"/>
            <a:ext cx="4930555" cy="5615526"/>
            <a:chOff x="0" y="0"/>
            <a:chExt cx="692465" cy="788665"/>
          </a:xfrm>
        </p:grpSpPr>
        <p:sp>
          <p:nvSpPr>
            <p:cNvPr id="18" name="Freeform 18"/>
            <p:cNvSpPr/>
            <p:nvPr/>
          </p:nvSpPr>
          <p:spPr>
            <a:xfrm>
              <a:off x="0" y="0"/>
              <a:ext cx="692465" cy="788665"/>
            </a:xfrm>
            <a:custGeom>
              <a:avLst/>
              <a:gdLst/>
              <a:ahLst/>
              <a:cxnLst/>
              <a:rect l="l" t="t" r="r" b="b"/>
              <a:pathLst>
                <a:path w="692465" h="788665">
                  <a:moveTo>
                    <a:pt x="0" y="0"/>
                  </a:moveTo>
                  <a:lnTo>
                    <a:pt x="692465" y="0"/>
                  </a:lnTo>
                  <a:lnTo>
                    <a:pt x="692465" y="788665"/>
                  </a:lnTo>
                  <a:lnTo>
                    <a:pt x="0" y="788665"/>
                  </a:lnTo>
                  <a:close/>
                </a:path>
              </a:pathLst>
            </a:custGeom>
            <a:solidFill>
              <a:srgbClr val="A4BAE4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0" y="-123825"/>
              <a:ext cx="692465" cy="912490"/>
            </a:xfrm>
            <a:prstGeom prst="rect">
              <a:avLst/>
            </a:prstGeom>
          </p:spPr>
          <p:txBody>
            <a:bodyPr lIns="56454" tIns="56454" rIns="56454" bIns="56454" rtlCol="0" anchor="ctr"/>
            <a:lstStyle/>
            <a:p>
              <a:pPr algn="l">
                <a:lnSpc>
                  <a:spcPts val="3565"/>
                </a:lnSpc>
              </a:pPr>
              <a:endParaRPr/>
            </a:p>
            <a:p>
              <a:pPr marL="496574" lvl="1" indent="-248287" algn="l">
                <a:lnSpc>
                  <a:spcPts val="3565"/>
                </a:lnSpc>
                <a:buFont typeface="Arial"/>
                <a:buChar char="•"/>
              </a:pPr>
              <a:r>
                <a:rPr lang="en-US" sz="2300" b="1" spc="6">
                  <a:solidFill>
                    <a:srgbClr val="FFFFF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Placée directement sur le patient</a:t>
              </a:r>
            </a:p>
            <a:p>
              <a:pPr marL="496574" lvl="1" indent="-248287" algn="l">
                <a:lnSpc>
                  <a:spcPts val="3565"/>
                </a:lnSpc>
                <a:buFont typeface="Arial"/>
                <a:buChar char="•"/>
              </a:pPr>
              <a:r>
                <a:rPr lang="en-US" sz="2300" b="1" spc="6">
                  <a:solidFill>
                    <a:srgbClr val="FFFFF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Proche de la zone à imager</a:t>
              </a:r>
            </a:p>
            <a:p>
              <a:pPr marL="496574" lvl="1" indent="-248287" algn="l">
                <a:lnSpc>
                  <a:spcPts val="3565"/>
                </a:lnSpc>
                <a:buFont typeface="Arial"/>
                <a:buChar char="•"/>
              </a:pPr>
              <a:r>
                <a:rPr lang="en-US" sz="2300" b="1" spc="6">
                  <a:solidFill>
                    <a:srgbClr val="FFFFF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Meilleur rapport signal/bruit</a:t>
              </a:r>
            </a:p>
          </p:txBody>
        </p:sp>
      </p:grpSp>
      <p:grpSp>
        <p:nvGrpSpPr>
          <p:cNvPr id="20" name="Group 20"/>
          <p:cNvGrpSpPr/>
          <p:nvPr/>
        </p:nvGrpSpPr>
        <p:grpSpPr>
          <a:xfrm>
            <a:off x="12858253" y="3301044"/>
            <a:ext cx="4930555" cy="1160035"/>
            <a:chOff x="0" y="0"/>
            <a:chExt cx="692465" cy="162919"/>
          </a:xfrm>
        </p:grpSpPr>
        <p:sp>
          <p:nvSpPr>
            <p:cNvPr id="21" name="Freeform 21"/>
            <p:cNvSpPr/>
            <p:nvPr/>
          </p:nvSpPr>
          <p:spPr>
            <a:xfrm>
              <a:off x="0" y="0"/>
              <a:ext cx="692465" cy="162920"/>
            </a:xfrm>
            <a:custGeom>
              <a:avLst/>
              <a:gdLst/>
              <a:ahLst/>
              <a:cxnLst/>
              <a:rect l="l" t="t" r="r" b="b"/>
              <a:pathLst>
                <a:path w="692465" h="162920">
                  <a:moveTo>
                    <a:pt x="0" y="0"/>
                  </a:moveTo>
                  <a:lnTo>
                    <a:pt x="692465" y="0"/>
                  </a:lnTo>
                  <a:lnTo>
                    <a:pt x="692465" y="162920"/>
                  </a:lnTo>
                  <a:lnTo>
                    <a:pt x="0" y="162920"/>
                  </a:lnTo>
                  <a:close/>
                </a:path>
              </a:pathLst>
            </a:custGeom>
            <a:solidFill>
              <a:srgbClr val="4B73BF"/>
            </a:solidFill>
          </p:spPr>
          <p:txBody>
            <a:bodyPr/>
            <a:lstStyle/>
            <a:p>
              <a:endParaRPr lang="fr-FR"/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0" y="-95250"/>
              <a:ext cx="692465" cy="258169"/>
            </a:xfrm>
            <a:prstGeom prst="rect">
              <a:avLst/>
            </a:prstGeom>
          </p:spPr>
          <p:txBody>
            <a:bodyPr lIns="56454" tIns="56454" rIns="56454" bIns="56454" rtlCol="0" anchor="ctr"/>
            <a:lstStyle/>
            <a:p>
              <a:pPr algn="ctr">
                <a:lnSpc>
                  <a:spcPts val="3617"/>
                </a:lnSpc>
              </a:pPr>
              <a:endParaRPr/>
            </a:p>
          </p:txBody>
        </p:sp>
      </p:grpSp>
      <p:sp>
        <p:nvSpPr>
          <p:cNvPr id="23" name="TextBox 23"/>
          <p:cNvSpPr txBox="1"/>
          <p:nvPr/>
        </p:nvSpPr>
        <p:spPr>
          <a:xfrm>
            <a:off x="13382446" y="3540241"/>
            <a:ext cx="3882170" cy="5673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l">
              <a:lnSpc>
                <a:spcPts val="4200"/>
              </a:lnSpc>
            </a:pPr>
            <a:r>
              <a:rPr lang="en-US" sz="3000" b="1" spc="9">
                <a:solidFill>
                  <a:srgbClr val="F2F7FE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Antenne surfacique</a:t>
            </a:r>
          </a:p>
        </p:txBody>
      </p:sp>
      <p:sp>
        <p:nvSpPr>
          <p:cNvPr id="24" name="Freeform 24"/>
          <p:cNvSpPr/>
          <p:nvPr/>
        </p:nvSpPr>
        <p:spPr>
          <a:xfrm>
            <a:off x="433086" y="2848518"/>
            <a:ext cx="7151712" cy="6409782"/>
          </a:xfrm>
          <a:custGeom>
            <a:avLst/>
            <a:gdLst/>
            <a:ahLst/>
            <a:cxnLst/>
            <a:rect l="l" t="t" r="r" b="b"/>
            <a:pathLst>
              <a:path w="7151712" h="6409782">
                <a:moveTo>
                  <a:pt x="0" y="0"/>
                </a:moveTo>
                <a:lnTo>
                  <a:pt x="7151712" y="0"/>
                </a:lnTo>
                <a:lnTo>
                  <a:pt x="7151712" y="6409782"/>
                </a:lnTo>
                <a:lnTo>
                  <a:pt x="0" y="6409782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fr-FR"/>
          </a:p>
        </p:txBody>
      </p:sp>
      <p:sp>
        <p:nvSpPr>
          <p:cNvPr id="25" name="TextBox 25"/>
          <p:cNvSpPr txBox="1"/>
          <p:nvPr/>
        </p:nvSpPr>
        <p:spPr>
          <a:xfrm>
            <a:off x="137563" y="9483725"/>
            <a:ext cx="9448701" cy="3943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2940"/>
              </a:lnSpc>
              <a:spcBef>
                <a:spcPct val="0"/>
              </a:spcBef>
            </a:pPr>
            <a:r>
              <a:rPr lang="en-US" sz="2100" b="1" spc="6">
                <a:solidFill>
                  <a:srgbClr val="4B73BF"/>
                </a:solidFill>
                <a:latin typeface="Codec Pro Bold"/>
                <a:ea typeface="Codec Pro Bold"/>
                <a:cs typeface="Codec Pro Bold"/>
                <a:sym typeface="Codec Pro Bold"/>
              </a:rPr>
              <a:t>Rapport signal/bruit selon le type d'antenne et la profondeur dans le tissu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2F7F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/>
          <p:nvPr/>
        </p:nvGrpSpPr>
        <p:grpSpPr>
          <a:xfrm>
            <a:off x="162144" y="369436"/>
            <a:ext cx="7730453" cy="1318529"/>
            <a:chOff x="0" y="0"/>
            <a:chExt cx="10307271" cy="1758039"/>
          </a:xfrm>
        </p:grpSpPr>
        <p:grpSp>
          <p:nvGrpSpPr>
            <p:cNvPr id="3" name="Group 3"/>
            <p:cNvGrpSpPr/>
            <p:nvPr/>
          </p:nvGrpSpPr>
          <p:grpSpPr>
            <a:xfrm>
              <a:off x="387081" y="1524005"/>
              <a:ext cx="9533108" cy="234034"/>
              <a:chOff x="0" y="0"/>
              <a:chExt cx="1115901" cy="27395"/>
            </a:xfrm>
          </p:grpSpPr>
          <p:sp>
            <p:nvSpPr>
              <p:cNvPr id="4" name="Freeform 4"/>
              <p:cNvSpPr/>
              <p:nvPr/>
            </p:nvSpPr>
            <p:spPr>
              <a:xfrm>
                <a:off x="0" y="0"/>
                <a:ext cx="1115901" cy="27395"/>
              </a:xfrm>
              <a:custGeom>
                <a:avLst/>
                <a:gdLst/>
                <a:ahLst/>
                <a:cxnLst/>
                <a:rect l="l" t="t" r="r" b="b"/>
                <a:pathLst>
                  <a:path w="1115901" h="27395">
                    <a:moveTo>
                      <a:pt x="0" y="0"/>
                    </a:moveTo>
                    <a:lnTo>
                      <a:pt x="1115901" y="0"/>
                    </a:lnTo>
                    <a:lnTo>
                      <a:pt x="1115901" y="27395"/>
                    </a:lnTo>
                    <a:lnTo>
                      <a:pt x="0" y="27395"/>
                    </a:ln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5" name="TextBox 5"/>
              <p:cNvSpPr txBox="1"/>
              <p:nvPr/>
            </p:nvSpPr>
            <p:spPr>
              <a:xfrm>
                <a:off x="0" y="-95250"/>
                <a:ext cx="1115901" cy="122645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3617"/>
                  </a:lnSpc>
                </a:pPr>
                <a:endParaRPr/>
              </a:p>
            </p:txBody>
          </p:sp>
        </p:grpSp>
        <p:sp>
          <p:nvSpPr>
            <p:cNvPr id="6" name="TextBox 6"/>
            <p:cNvSpPr txBox="1"/>
            <p:nvPr/>
          </p:nvSpPr>
          <p:spPr>
            <a:xfrm>
              <a:off x="0" y="133350"/>
              <a:ext cx="10307271" cy="139065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7650"/>
                </a:lnSpc>
                <a:spcBef>
                  <a:spcPct val="0"/>
                </a:spcBef>
              </a:pPr>
              <a:r>
                <a:rPr lang="en-US" sz="7500" spc="-307">
                  <a:solidFill>
                    <a:srgbClr val="4B73BF"/>
                  </a:solidFill>
                  <a:latin typeface="Jannah"/>
                  <a:ea typeface="Jannah"/>
                  <a:cs typeface="Jannah"/>
                  <a:sym typeface="Jannah"/>
                </a:rPr>
                <a:t>L’angle de bascule</a:t>
              </a:r>
            </a:p>
          </p:txBody>
        </p:sp>
      </p:grpSp>
      <p:sp>
        <p:nvSpPr>
          <p:cNvPr id="7" name="TextBox 7"/>
          <p:cNvSpPr txBox="1"/>
          <p:nvPr/>
        </p:nvSpPr>
        <p:spPr>
          <a:xfrm>
            <a:off x="17259300" y="9210675"/>
            <a:ext cx="152400" cy="200025"/>
          </a:xfrm>
          <a:prstGeom prst="rect">
            <a:avLst/>
          </a:prstGeom>
        </p:spPr>
        <p:txBody>
          <a:bodyPr wrap="none" lIns="0" tIns="0" rIns="0" bIns="0" rtlCol="0" anchor="t">
            <a:spAutoFit/>
          </a:bodyPr>
          <a:lstStyle/>
          <a:p>
            <a:pPr algn="ctr">
              <a:lnSpc>
                <a:spcPts val="2800"/>
              </a:lnSpc>
              <a:spcBef>
                <a:spcPct val="0"/>
              </a:spcBef>
            </a:pPr>
            <a:r>
              <a:rPr lang="en-US" sz="20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9</a:t>
            </a:r>
          </a:p>
        </p:txBody>
      </p:sp>
      <p:grpSp>
        <p:nvGrpSpPr>
          <p:cNvPr id="8" name="Group 8"/>
          <p:cNvGrpSpPr/>
          <p:nvPr/>
        </p:nvGrpSpPr>
        <p:grpSpPr>
          <a:xfrm>
            <a:off x="573368" y="7499232"/>
            <a:ext cx="17141263" cy="1759068"/>
            <a:chOff x="0" y="0"/>
            <a:chExt cx="2675302" cy="274544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675302" cy="274544"/>
            </a:xfrm>
            <a:custGeom>
              <a:avLst/>
              <a:gdLst/>
              <a:ahLst/>
              <a:cxnLst/>
              <a:rect l="l" t="t" r="r" b="b"/>
              <a:pathLst>
                <a:path w="2675302" h="274544">
                  <a:moveTo>
                    <a:pt x="0" y="0"/>
                  </a:moveTo>
                  <a:lnTo>
                    <a:pt x="2675302" y="0"/>
                  </a:lnTo>
                  <a:lnTo>
                    <a:pt x="2675302" y="274544"/>
                  </a:lnTo>
                  <a:lnTo>
                    <a:pt x="0" y="274544"/>
                  </a:lnTo>
                  <a:close/>
                </a:path>
              </a:pathLst>
            </a:custGeom>
            <a:ln w="19050" cap="sq">
              <a:solidFill>
                <a:srgbClr val="000000"/>
              </a:solidFill>
              <a:prstDash val="solid"/>
              <a:miter/>
            </a:ln>
          </p:spPr>
          <p:txBody>
            <a:bodyPr/>
            <a:lstStyle/>
            <a:p>
              <a:endParaRPr lang="fr-FR"/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-57150"/>
              <a:ext cx="2675302" cy="331694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just">
                <a:lnSpc>
                  <a:spcPts val="2860"/>
                </a:lnSpc>
              </a:pPr>
              <a:r>
                <a:rPr lang="en-US" sz="2200" b="1" spc="156" dirty="0">
                  <a:solidFill>
                    <a:srgbClr val="282A29"/>
                  </a:solidFill>
                  <a:latin typeface="Codec Pro Ultra-Bold"/>
                  <a:ea typeface="Codec Pro Ultra-Bold"/>
                  <a:cs typeface="Codec Pro Ultra-Bold"/>
                  <a:sym typeface="Codec Pro Ultra-Bold"/>
                </a:rPr>
                <a:t>Cas θ = 90° :</a:t>
              </a:r>
            </a:p>
            <a:p>
              <a:pPr algn="just">
                <a:lnSpc>
                  <a:spcPts val="2860"/>
                </a:lnSpc>
              </a:pPr>
              <a:endParaRPr lang="en-US" sz="2200" b="1" spc="156" dirty="0">
                <a:solidFill>
                  <a:srgbClr val="282A29"/>
                </a:solidFill>
                <a:latin typeface="Codec Pro Ultra-Bold"/>
                <a:ea typeface="Codec Pro Ultra-Bold"/>
                <a:cs typeface="Codec Pro Ultra-Bold"/>
                <a:sym typeface="Codec Pro Ultra-Bold"/>
              </a:endParaRPr>
            </a:p>
            <a:p>
              <a:pPr algn="just">
                <a:lnSpc>
                  <a:spcPts val="2860"/>
                </a:lnSpc>
              </a:pP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M₀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est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entièrement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basculé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dans le plan transversal (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xy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).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L’aimantation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transversale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(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Mxy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)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est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maximale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donc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le signal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capté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par </a:t>
              </a:r>
              <a:r>
                <a:rPr lang="en-US" sz="2200" i="1" spc="156" dirty="0" err="1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l'antenne</a:t>
              </a:r>
              <a:r>
                <a:rPr lang="en-US" sz="2200" i="1" spc="156" dirty="0">
                  <a:solidFill>
                    <a:srgbClr val="282A29"/>
                  </a:solidFill>
                  <a:latin typeface="Codec Pro"/>
                  <a:ea typeface="Codec Pro"/>
                  <a:cs typeface="Codec Pro"/>
                  <a:sym typeface="Codec Pro"/>
                </a:rPr>
                <a:t> sera MAXIMAL.</a:t>
              </a:r>
            </a:p>
          </p:txBody>
        </p:sp>
      </p:grpSp>
      <p:grpSp>
        <p:nvGrpSpPr>
          <p:cNvPr id="11" name="Group 11"/>
          <p:cNvGrpSpPr/>
          <p:nvPr/>
        </p:nvGrpSpPr>
        <p:grpSpPr>
          <a:xfrm>
            <a:off x="1592339" y="3097723"/>
            <a:ext cx="15103322" cy="3464302"/>
            <a:chOff x="0" y="0"/>
            <a:chExt cx="20137762" cy="4619069"/>
          </a:xfrm>
        </p:grpSpPr>
        <p:grpSp>
          <p:nvGrpSpPr>
            <p:cNvPr id="12" name="Group 12"/>
            <p:cNvGrpSpPr/>
            <p:nvPr/>
          </p:nvGrpSpPr>
          <p:grpSpPr>
            <a:xfrm>
              <a:off x="0" y="0"/>
              <a:ext cx="6493418" cy="4619069"/>
              <a:chOff x="0" y="0"/>
              <a:chExt cx="3825936" cy="2721566"/>
            </a:xfrm>
          </p:grpSpPr>
          <p:sp>
            <p:nvSpPr>
              <p:cNvPr id="13" name="Freeform 13"/>
              <p:cNvSpPr/>
              <p:nvPr/>
            </p:nvSpPr>
            <p:spPr>
              <a:xfrm>
                <a:off x="0" y="0"/>
                <a:ext cx="3825936" cy="2721566"/>
              </a:xfrm>
              <a:custGeom>
                <a:avLst/>
                <a:gdLst/>
                <a:ahLst/>
                <a:cxnLst/>
                <a:rect l="l" t="t" r="r" b="b"/>
                <a:pathLst>
                  <a:path w="3825936" h="2721566">
                    <a:moveTo>
                      <a:pt x="60408" y="0"/>
                    </a:moveTo>
                    <a:lnTo>
                      <a:pt x="3765528" y="0"/>
                    </a:lnTo>
                    <a:cubicBezTo>
                      <a:pt x="3781549" y="0"/>
                      <a:pt x="3796914" y="6364"/>
                      <a:pt x="3808243" y="17693"/>
                    </a:cubicBezTo>
                    <a:cubicBezTo>
                      <a:pt x="3819572" y="29022"/>
                      <a:pt x="3825936" y="44387"/>
                      <a:pt x="3825936" y="60408"/>
                    </a:cubicBezTo>
                    <a:lnTo>
                      <a:pt x="3825936" y="2661158"/>
                    </a:lnTo>
                    <a:cubicBezTo>
                      <a:pt x="3825936" y="2677179"/>
                      <a:pt x="3819572" y="2692544"/>
                      <a:pt x="3808243" y="2703873"/>
                    </a:cubicBezTo>
                    <a:cubicBezTo>
                      <a:pt x="3796914" y="2715202"/>
                      <a:pt x="3781549" y="2721566"/>
                      <a:pt x="3765528" y="2721566"/>
                    </a:cubicBezTo>
                    <a:lnTo>
                      <a:pt x="60408" y="2721566"/>
                    </a:lnTo>
                    <a:cubicBezTo>
                      <a:pt x="27046" y="2721566"/>
                      <a:pt x="0" y="2694520"/>
                      <a:pt x="0" y="2661158"/>
                    </a:cubicBezTo>
                    <a:lnTo>
                      <a:pt x="0" y="60408"/>
                    </a:lnTo>
                    <a:cubicBezTo>
                      <a:pt x="0" y="44387"/>
                      <a:pt x="6364" y="29022"/>
                      <a:pt x="17693" y="17693"/>
                    </a:cubicBezTo>
                    <a:cubicBezTo>
                      <a:pt x="29022" y="6364"/>
                      <a:pt x="44387" y="0"/>
                      <a:pt x="60408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4" name="TextBox 14"/>
              <p:cNvSpPr txBox="1"/>
              <p:nvPr/>
            </p:nvSpPr>
            <p:spPr>
              <a:xfrm>
                <a:off x="0" y="-28575"/>
                <a:ext cx="3825936" cy="27501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5" name="Group 15"/>
            <p:cNvGrpSpPr/>
            <p:nvPr/>
          </p:nvGrpSpPr>
          <p:grpSpPr>
            <a:xfrm>
              <a:off x="6823618" y="0"/>
              <a:ext cx="6493418" cy="4619069"/>
              <a:chOff x="0" y="0"/>
              <a:chExt cx="3825936" cy="2721566"/>
            </a:xfrm>
          </p:grpSpPr>
          <p:sp>
            <p:nvSpPr>
              <p:cNvPr id="16" name="Freeform 16"/>
              <p:cNvSpPr/>
              <p:nvPr/>
            </p:nvSpPr>
            <p:spPr>
              <a:xfrm>
                <a:off x="0" y="0"/>
                <a:ext cx="3825936" cy="2721566"/>
              </a:xfrm>
              <a:custGeom>
                <a:avLst/>
                <a:gdLst/>
                <a:ahLst/>
                <a:cxnLst/>
                <a:rect l="l" t="t" r="r" b="b"/>
                <a:pathLst>
                  <a:path w="3825936" h="2721566">
                    <a:moveTo>
                      <a:pt x="60408" y="0"/>
                    </a:moveTo>
                    <a:lnTo>
                      <a:pt x="3765528" y="0"/>
                    </a:lnTo>
                    <a:cubicBezTo>
                      <a:pt x="3781549" y="0"/>
                      <a:pt x="3796914" y="6364"/>
                      <a:pt x="3808243" y="17693"/>
                    </a:cubicBezTo>
                    <a:cubicBezTo>
                      <a:pt x="3819572" y="29022"/>
                      <a:pt x="3825936" y="44387"/>
                      <a:pt x="3825936" y="60408"/>
                    </a:cubicBezTo>
                    <a:lnTo>
                      <a:pt x="3825936" y="2661158"/>
                    </a:lnTo>
                    <a:cubicBezTo>
                      <a:pt x="3825936" y="2677179"/>
                      <a:pt x="3819572" y="2692544"/>
                      <a:pt x="3808243" y="2703873"/>
                    </a:cubicBezTo>
                    <a:cubicBezTo>
                      <a:pt x="3796914" y="2715202"/>
                      <a:pt x="3781549" y="2721566"/>
                      <a:pt x="3765528" y="2721566"/>
                    </a:cubicBezTo>
                    <a:lnTo>
                      <a:pt x="60408" y="2721566"/>
                    </a:lnTo>
                    <a:cubicBezTo>
                      <a:pt x="27046" y="2721566"/>
                      <a:pt x="0" y="2694520"/>
                      <a:pt x="0" y="2661158"/>
                    </a:cubicBezTo>
                    <a:lnTo>
                      <a:pt x="0" y="60408"/>
                    </a:lnTo>
                    <a:cubicBezTo>
                      <a:pt x="0" y="44387"/>
                      <a:pt x="6364" y="29022"/>
                      <a:pt x="17693" y="17693"/>
                    </a:cubicBezTo>
                    <a:cubicBezTo>
                      <a:pt x="29022" y="6364"/>
                      <a:pt x="44387" y="0"/>
                      <a:pt x="60408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17" name="TextBox 17"/>
              <p:cNvSpPr txBox="1"/>
              <p:nvPr/>
            </p:nvSpPr>
            <p:spPr>
              <a:xfrm>
                <a:off x="0" y="-28575"/>
                <a:ext cx="3825936" cy="27501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grpSp>
          <p:nvGrpSpPr>
            <p:cNvPr id="18" name="Group 18"/>
            <p:cNvGrpSpPr/>
            <p:nvPr/>
          </p:nvGrpSpPr>
          <p:grpSpPr>
            <a:xfrm>
              <a:off x="13644345" y="0"/>
              <a:ext cx="6493418" cy="4619069"/>
              <a:chOff x="0" y="0"/>
              <a:chExt cx="3825936" cy="2721566"/>
            </a:xfrm>
          </p:grpSpPr>
          <p:sp>
            <p:nvSpPr>
              <p:cNvPr id="19" name="Freeform 19"/>
              <p:cNvSpPr/>
              <p:nvPr/>
            </p:nvSpPr>
            <p:spPr>
              <a:xfrm>
                <a:off x="0" y="0"/>
                <a:ext cx="3825936" cy="2721566"/>
              </a:xfrm>
              <a:custGeom>
                <a:avLst/>
                <a:gdLst/>
                <a:ahLst/>
                <a:cxnLst/>
                <a:rect l="l" t="t" r="r" b="b"/>
                <a:pathLst>
                  <a:path w="3825936" h="2721566">
                    <a:moveTo>
                      <a:pt x="60408" y="0"/>
                    </a:moveTo>
                    <a:lnTo>
                      <a:pt x="3765528" y="0"/>
                    </a:lnTo>
                    <a:cubicBezTo>
                      <a:pt x="3781549" y="0"/>
                      <a:pt x="3796914" y="6364"/>
                      <a:pt x="3808243" y="17693"/>
                    </a:cubicBezTo>
                    <a:cubicBezTo>
                      <a:pt x="3819572" y="29022"/>
                      <a:pt x="3825936" y="44387"/>
                      <a:pt x="3825936" y="60408"/>
                    </a:cubicBezTo>
                    <a:lnTo>
                      <a:pt x="3825936" y="2661158"/>
                    </a:lnTo>
                    <a:cubicBezTo>
                      <a:pt x="3825936" y="2677179"/>
                      <a:pt x="3819572" y="2692544"/>
                      <a:pt x="3808243" y="2703873"/>
                    </a:cubicBezTo>
                    <a:cubicBezTo>
                      <a:pt x="3796914" y="2715202"/>
                      <a:pt x="3781549" y="2721566"/>
                      <a:pt x="3765528" y="2721566"/>
                    </a:cubicBezTo>
                    <a:lnTo>
                      <a:pt x="60408" y="2721566"/>
                    </a:lnTo>
                    <a:cubicBezTo>
                      <a:pt x="27046" y="2721566"/>
                      <a:pt x="0" y="2694520"/>
                      <a:pt x="0" y="2661158"/>
                    </a:cubicBezTo>
                    <a:lnTo>
                      <a:pt x="0" y="60408"/>
                    </a:lnTo>
                    <a:cubicBezTo>
                      <a:pt x="0" y="44387"/>
                      <a:pt x="6364" y="29022"/>
                      <a:pt x="17693" y="17693"/>
                    </a:cubicBezTo>
                    <a:cubicBezTo>
                      <a:pt x="29022" y="6364"/>
                      <a:pt x="44387" y="0"/>
                      <a:pt x="60408" y="0"/>
                    </a:cubicBezTo>
                    <a:close/>
                  </a:path>
                </a:pathLst>
              </a:custGeom>
              <a:solidFill>
                <a:srgbClr val="A4BAE4"/>
              </a:solidFill>
            </p:spPr>
            <p:txBody>
              <a:bodyPr/>
              <a:lstStyle/>
              <a:p>
                <a:endParaRPr lang="fr-FR"/>
              </a:p>
            </p:txBody>
          </p:sp>
          <p:sp>
            <p:nvSpPr>
              <p:cNvPr id="20" name="TextBox 20"/>
              <p:cNvSpPr txBox="1"/>
              <p:nvPr/>
            </p:nvSpPr>
            <p:spPr>
              <a:xfrm>
                <a:off x="0" y="-28575"/>
                <a:ext cx="3825936" cy="2750141"/>
              </a:xfrm>
              <a:prstGeom prst="rect">
                <a:avLst/>
              </a:prstGeom>
            </p:spPr>
            <p:txBody>
              <a:bodyPr lIns="50800" tIns="50800" rIns="50800" bIns="50800" rtlCol="0" anchor="ctr"/>
              <a:lstStyle/>
              <a:p>
                <a:pPr algn="ctr">
                  <a:lnSpc>
                    <a:spcPts val="1960"/>
                  </a:lnSpc>
                  <a:spcBef>
                    <a:spcPct val="0"/>
                  </a:spcBef>
                </a:pPr>
                <a:endParaRPr/>
              </a:p>
            </p:txBody>
          </p:sp>
        </p:grpSp>
        <p:sp>
          <p:nvSpPr>
            <p:cNvPr id="21" name="TextBox 21"/>
            <p:cNvSpPr txBox="1"/>
            <p:nvPr/>
          </p:nvSpPr>
          <p:spPr>
            <a:xfrm>
              <a:off x="606433" y="536019"/>
              <a:ext cx="5280551" cy="13010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97"/>
                </a:lnSpc>
                <a:spcBef>
                  <a:spcPct val="0"/>
                </a:spcBef>
              </a:pPr>
              <a:r>
                <a:rPr lang="en-US" sz="3801" b="1" spc="-155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Rapport gyromagnétique</a:t>
              </a:r>
            </a:p>
          </p:txBody>
        </p:sp>
        <p:sp>
          <p:nvSpPr>
            <p:cNvPr id="22" name="TextBox 22"/>
            <p:cNvSpPr txBox="1"/>
            <p:nvPr/>
          </p:nvSpPr>
          <p:spPr>
            <a:xfrm>
              <a:off x="7873126" y="536019"/>
              <a:ext cx="4394401" cy="13010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97"/>
                </a:lnSpc>
                <a:spcBef>
                  <a:spcPct val="0"/>
                </a:spcBef>
              </a:pPr>
              <a:r>
                <a:rPr lang="en-US" sz="3801" b="1" spc="-155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Amplitude de l’impulsion RF</a:t>
              </a:r>
            </a:p>
          </p:txBody>
        </p:sp>
        <p:sp>
          <p:nvSpPr>
            <p:cNvPr id="23" name="TextBox 23"/>
            <p:cNvSpPr txBox="1"/>
            <p:nvPr/>
          </p:nvSpPr>
          <p:spPr>
            <a:xfrm>
              <a:off x="14424688" y="536019"/>
              <a:ext cx="4932732" cy="13010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marL="0" lvl="0" indent="0" algn="ctr">
                <a:lnSpc>
                  <a:spcPts val="3497"/>
                </a:lnSpc>
                <a:spcBef>
                  <a:spcPct val="0"/>
                </a:spcBef>
              </a:pPr>
              <a:r>
                <a:rPr lang="en-US" sz="3801" b="1" spc="-155">
                  <a:solidFill>
                    <a:srgbClr val="4B73BF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Durée de l’impulsion</a:t>
              </a:r>
            </a:p>
          </p:txBody>
        </p:sp>
        <p:sp>
          <p:nvSpPr>
            <p:cNvPr id="24" name="TextBox 24"/>
            <p:cNvSpPr txBox="1"/>
            <p:nvPr/>
          </p:nvSpPr>
          <p:spPr>
            <a:xfrm>
              <a:off x="303217" y="2424946"/>
              <a:ext cx="5886984" cy="11220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 spc="7" dirty="0" err="1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Noté</a:t>
              </a:r>
              <a:r>
                <a:rPr lang="en-US" sz="2400" b="1" spc="7" dirty="0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 γ/2pi</a:t>
              </a:r>
            </a:p>
            <a:p>
              <a:pPr marL="0" lvl="0" indent="0" algn="l">
                <a:lnSpc>
                  <a:spcPts val="3359"/>
                </a:lnSpc>
              </a:pPr>
              <a:r>
                <a:rPr lang="en-US" sz="2400" b="1" spc="7" dirty="0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Pour </a:t>
              </a:r>
              <a:r>
                <a:rPr lang="en-US" sz="2400" b="1" spc="7" dirty="0" err="1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l’hydrogène</a:t>
              </a:r>
              <a:r>
                <a:rPr lang="en-US" sz="2400" b="1" spc="7" dirty="0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, 42,58 MHz/T </a:t>
              </a:r>
            </a:p>
          </p:txBody>
        </p:sp>
        <p:sp>
          <p:nvSpPr>
            <p:cNvPr id="25" name="TextBox 25"/>
            <p:cNvSpPr txBox="1"/>
            <p:nvPr/>
          </p:nvSpPr>
          <p:spPr>
            <a:xfrm>
              <a:off x="6890743" y="2377256"/>
              <a:ext cx="6493418" cy="1680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Noté B₁ 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De l’ordre du μT.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Contrôlé par l’IRM.</a:t>
              </a:r>
            </a:p>
          </p:txBody>
        </p:sp>
        <p:sp>
          <p:nvSpPr>
            <p:cNvPr id="26" name="TextBox 26"/>
            <p:cNvSpPr txBox="1"/>
            <p:nvPr/>
          </p:nvSpPr>
          <p:spPr>
            <a:xfrm>
              <a:off x="13644345" y="2424946"/>
              <a:ext cx="6493418" cy="168084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3359"/>
                </a:lnSpc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Noté τ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De l’ordre de la ms.</a:t>
              </a:r>
            </a:p>
            <a:p>
              <a:pPr algn="ctr">
                <a:lnSpc>
                  <a:spcPts val="3359"/>
                </a:lnSpc>
                <a:spcBef>
                  <a:spcPct val="0"/>
                </a:spcBef>
              </a:pPr>
              <a:r>
                <a:rPr lang="en-US" sz="2400" b="1" spc="7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Réglé en séquence.</a:t>
              </a:r>
            </a:p>
          </p:txBody>
        </p:sp>
        <p:sp>
          <p:nvSpPr>
            <p:cNvPr id="27" name="TextBox 27"/>
            <p:cNvSpPr txBox="1"/>
            <p:nvPr/>
          </p:nvSpPr>
          <p:spPr>
            <a:xfrm>
              <a:off x="17507725" y="2604524"/>
              <a:ext cx="350044" cy="42430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409"/>
                </a:lnSpc>
                <a:spcBef>
                  <a:spcPct val="0"/>
                </a:spcBef>
              </a:pPr>
              <a:r>
                <a:rPr lang="en-US" sz="1721" b="1" spc="5">
                  <a:solidFill>
                    <a:srgbClr val="F2F7FE"/>
                  </a:solidFill>
                  <a:latin typeface="Codec Pro Bold"/>
                  <a:ea typeface="Codec Pro Bold"/>
                  <a:cs typeface="Codec Pro Bold"/>
                  <a:sym typeface="Codec Pro Bold"/>
                </a:rPr>
                <a:t>RF</a:t>
              </a: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875</Words>
  <Application>Microsoft Office PowerPoint</Application>
  <PresentationFormat>Personnalisé</PresentationFormat>
  <Paragraphs>171</Paragraphs>
  <Slides>16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16</vt:i4>
      </vt:variant>
    </vt:vector>
  </HeadingPairs>
  <TitlesOfParts>
    <vt:vector size="26" baseType="lpstr">
      <vt:lpstr>Open Sans</vt:lpstr>
      <vt:lpstr>Open Sans Bold</vt:lpstr>
      <vt:lpstr>Cambria Math</vt:lpstr>
      <vt:lpstr>Codec Pro</vt:lpstr>
      <vt:lpstr>Codec Pro Ultra-Bold</vt:lpstr>
      <vt:lpstr>Arial</vt:lpstr>
      <vt:lpstr>Jannah</vt:lpstr>
      <vt:lpstr>Calibri</vt:lpstr>
      <vt:lpstr>Codec Pro Bold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Physique de la Résonance Magnétique Nucléaire : Émission RF et relaxation du signal</dc:title>
  <cp:lastModifiedBy>Pauline LEFEBVRE</cp:lastModifiedBy>
  <cp:revision>8</cp:revision>
  <dcterms:created xsi:type="dcterms:W3CDTF">2006-08-16T00:00:00Z</dcterms:created>
  <dcterms:modified xsi:type="dcterms:W3CDTF">2026-03-27T10:13:38Z</dcterms:modified>
  <dc:identifier>DAHECES18Zk</dc:identifier>
</cp:coreProperties>
</file>