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75" r:id="rId5"/>
    <p:sldId id="274" r:id="rId6"/>
    <p:sldId id="276" r:id="rId7"/>
    <p:sldId id="285" r:id="rId8"/>
    <p:sldId id="282" r:id="rId9"/>
    <p:sldId id="278" r:id="rId10"/>
    <p:sldId id="284" r:id="rId11"/>
    <p:sldId id="280" r:id="rId12"/>
    <p:sldId id="281" r:id="rId13"/>
    <p:sldId id="287" r:id="rId14"/>
    <p:sldId id="288" r:id="rId15"/>
    <p:sldId id="289" r:id="rId16"/>
    <p:sldId id="290" r:id="rId17"/>
    <p:sldId id="262" r:id="rId18"/>
  </p:sldIdLst>
  <p:sldSz cx="18288000" cy="10287000"/>
  <p:notesSz cx="6858000" cy="9144000"/>
  <p:embeddedFontLst>
    <p:embeddedFont>
      <p:font typeface="Neue Machina Ultra-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1836" y="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9494D-376D-446C-8F5E-80ACBAE79E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9C7060-1ABD-47EA-94F9-92E2A5177A8E}">
      <dgm:prSet/>
      <dgm:spPr>
        <a:solidFill>
          <a:schemeClr val="bg2"/>
        </a:solidFill>
      </dgm:spPr>
      <dgm:t>
        <a:bodyPr/>
        <a:lstStyle/>
        <a:p>
          <a:r>
            <a:rPr lang="fr-FR" b="1" dirty="0">
              <a:solidFill>
                <a:schemeClr val="tx1"/>
              </a:solidFill>
            </a:rPr>
            <a:t>Sélection de coupe </a:t>
          </a:r>
          <a:r>
            <a:rPr lang="fr-FR" dirty="0">
              <a:solidFill>
                <a:schemeClr val="tx1"/>
              </a:solidFill>
            </a:rPr>
            <a:t>= excitation d’une tranche spécifique du corps grâce à un gradient et une RF.</a:t>
          </a:r>
          <a:endParaRPr lang="en-US" dirty="0">
            <a:solidFill>
              <a:schemeClr val="tx1"/>
            </a:solidFill>
          </a:endParaRPr>
        </a:p>
      </dgm:t>
    </dgm:pt>
    <dgm:pt modelId="{DDD60A26-CB3F-4586-A815-49931B1ECA39}" type="parTrans" cxnId="{602D922A-2DC2-4D53-8A0B-C3F8CF29A1A1}">
      <dgm:prSet/>
      <dgm:spPr/>
      <dgm:t>
        <a:bodyPr/>
        <a:lstStyle/>
        <a:p>
          <a:endParaRPr lang="en-US"/>
        </a:p>
      </dgm:t>
    </dgm:pt>
    <dgm:pt modelId="{A51E3F15-39FF-4A45-BC18-1F7998A75479}" type="sibTrans" cxnId="{602D922A-2DC2-4D53-8A0B-C3F8CF29A1A1}">
      <dgm:prSet/>
      <dgm:spPr/>
      <dgm:t>
        <a:bodyPr/>
        <a:lstStyle/>
        <a:p>
          <a:endParaRPr lang="en-US"/>
        </a:p>
      </dgm:t>
    </dgm:pt>
    <dgm:pt modelId="{38B17DA5-099E-4CF6-A02D-B67DB93F77E8}">
      <dgm:prSet/>
      <dgm:spPr>
        <a:solidFill>
          <a:schemeClr val="bg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3 orientations de coupes : sagittale, frontale et transverse. </a:t>
          </a:r>
          <a:endParaRPr lang="en-US" dirty="0">
            <a:solidFill>
              <a:schemeClr val="tx1"/>
            </a:solidFill>
          </a:endParaRPr>
        </a:p>
      </dgm:t>
    </dgm:pt>
    <dgm:pt modelId="{737DF927-B525-437D-9D2B-0141F757E091}" type="parTrans" cxnId="{4AAD58C5-F94E-4790-8652-8BA23A622CE7}">
      <dgm:prSet/>
      <dgm:spPr/>
      <dgm:t>
        <a:bodyPr/>
        <a:lstStyle/>
        <a:p>
          <a:endParaRPr lang="en-US"/>
        </a:p>
      </dgm:t>
    </dgm:pt>
    <dgm:pt modelId="{C3C39597-83A4-40F7-801B-4E0ACBA3FCBE}" type="sibTrans" cxnId="{4AAD58C5-F94E-4790-8652-8BA23A622CE7}">
      <dgm:prSet/>
      <dgm:spPr/>
      <dgm:t>
        <a:bodyPr/>
        <a:lstStyle/>
        <a:p>
          <a:endParaRPr lang="en-US"/>
        </a:p>
      </dgm:t>
    </dgm:pt>
    <dgm:pt modelId="{D2D5691F-79A8-4588-804D-64E97279B5C0}">
      <dgm:prSet/>
      <dgm:spPr>
        <a:solidFill>
          <a:schemeClr val="bg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Le gradient </a:t>
          </a:r>
          <a:r>
            <a:rPr lang="fr-FR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fr-FR" dirty="0">
              <a:solidFill>
                <a:schemeClr val="tx1"/>
              </a:solidFill>
            </a:rPr>
            <a:t> rend la fréquence dépendante de la position</a:t>
          </a:r>
          <a:endParaRPr lang="en-US" dirty="0">
            <a:solidFill>
              <a:schemeClr val="tx1"/>
            </a:solidFill>
          </a:endParaRPr>
        </a:p>
      </dgm:t>
    </dgm:pt>
    <dgm:pt modelId="{66E4C349-C144-4BD8-BBA4-EF0FD846E53D}" type="parTrans" cxnId="{EA1E458E-6F25-4CB7-8EE9-1AECE3545C1F}">
      <dgm:prSet/>
      <dgm:spPr/>
      <dgm:t>
        <a:bodyPr/>
        <a:lstStyle/>
        <a:p>
          <a:endParaRPr lang="en-US"/>
        </a:p>
      </dgm:t>
    </dgm:pt>
    <dgm:pt modelId="{1761818F-1E0C-4F52-B4D7-4713CCEF3299}" type="sibTrans" cxnId="{EA1E458E-6F25-4CB7-8EE9-1AECE3545C1F}">
      <dgm:prSet/>
      <dgm:spPr/>
      <dgm:t>
        <a:bodyPr/>
        <a:lstStyle/>
        <a:p>
          <a:endParaRPr lang="en-US"/>
        </a:p>
      </dgm:t>
    </dgm:pt>
    <dgm:pt modelId="{B1F7B6F1-20C0-454D-87DC-08BE3B3BBFF4}">
      <dgm:prSet/>
      <dgm:spPr>
        <a:solidFill>
          <a:schemeClr val="bg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L’impulsion RF </a:t>
          </a:r>
          <a:r>
            <a:rPr lang="fr-FR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fr-FR" dirty="0">
              <a:solidFill>
                <a:schemeClr val="tx1"/>
              </a:solidFill>
            </a:rPr>
            <a:t> excite uniquement les spins correspondant à une certaine plage de fréquences.</a:t>
          </a:r>
          <a:endParaRPr lang="en-US" dirty="0">
            <a:solidFill>
              <a:schemeClr val="tx1"/>
            </a:solidFill>
          </a:endParaRPr>
        </a:p>
      </dgm:t>
    </dgm:pt>
    <dgm:pt modelId="{8280B18A-0777-4A40-A1E2-F75130E0C71B}" type="parTrans" cxnId="{B169556D-F392-4445-9E51-459104A46118}">
      <dgm:prSet/>
      <dgm:spPr/>
      <dgm:t>
        <a:bodyPr/>
        <a:lstStyle/>
        <a:p>
          <a:endParaRPr lang="en-US"/>
        </a:p>
      </dgm:t>
    </dgm:pt>
    <dgm:pt modelId="{9EC20274-9513-4DEB-B2E6-47D560FC5606}" type="sibTrans" cxnId="{B169556D-F392-4445-9E51-459104A46118}">
      <dgm:prSet/>
      <dgm:spPr/>
      <dgm:t>
        <a:bodyPr/>
        <a:lstStyle/>
        <a:p>
          <a:endParaRPr lang="en-US"/>
        </a:p>
      </dgm:t>
    </dgm:pt>
    <dgm:pt modelId="{0FCC8800-F6C2-489E-8E69-5E3201A2D0CB}" type="pres">
      <dgm:prSet presAssocID="{23D9494D-376D-446C-8F5E-80ACBAE79E3C}" presName="linear" presStyleCnt="0">
        <dgm:presLayoutVars>
          <dgm:animLvl val="lvl"/>
          <dgm:resizeHandles val="exact"/>
        </dgm:presLayoutVars>
      </dgm:prSet>
      <dgm:spPr/>
    </dgm:pt>
    <dgm:pt modelId="{F8495BD8-4C13-4EE4-BCBF-409CA8F6BAFF}" type="pres">
      <dgm:prSet presAssocID="{309C7060-1ABD-47EA-94F9-92E2A5177A8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F202A88-8A21-41DE-A366-D82CD795E8B3}" type="pres">
      <dgm:prSet presAssocID="{A51E3F15-39FF-4A45-BC18-1F7998A75479}" presName="spacer" presStyleCnt="0"/>
      <dgm:spPr/>
    </dgm:pt>
    <dgm:pt modelId="{C69503D1-30F2-47E6-8A55-A44A957FAA0C}" type="pres">
      <dgm:prSet presAssocID="{38B17DA5-099E-4CF6-A02D-B67DB93F77E8}" presName="parentText" presStyleLbl="node1" presStyleIdx="1" presStyleCnt="4" custLinFactNeighborX="-47271" custLinFactNeighborY="45337">
        <dgm:presLayoutVars>
          <dgm:chMax val="0"/>
          <dgm:bulletEnabled val="1"/>
        </dgm:presLayoutVars>
      </dgm:prSet>
      <dgm:spPr/>
    </dgm:pt>
    <dgm:pt modelId="{1B70E12F-F472-47DA-9F24-8694965C712E}" type="pres">
      <dgm:prSet presAssocID="{C3C39597-83A4-40F7-801B-4E0ACBA3FCBE}" presName="spacer" presStyleCnt="0"/>
      <dgm:spPr/>
    </dgm:pt>
    <dgm:pt modelId="{464025F9-0E22-464F-B2ED-CE6A98832253}" type="pres">
      <dgm:prSet presAssocID="{D2D5691F-79A8-4588-804D-64E97279B5C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413B1FA-D43B-4C6A-8B2F-217BEEB455A2}" type="pres">
      <dgm:prSet presAssocID="{1761818F-1E0C-4F52-B4D7-4713CCEF3299}" presName="spacer" presStyleCnt="0"/>
      <dgm:spPr/>
    </dgm:pt>
    <dgm:pt modelId="{852F5807-545C-467E-8C48-FF6C2960576A}" type="pres">
      <dgm:prSet presAssocID="{B1F7B6F1-20C0-454D-87DC-08BE3B3BBFF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A2C2803-F0FF-4F16-A568-EBB282EEE891}" type="presOf" srcId="{23D9494D-376D-446C-8F5E-80ACBAE79E3C}" destId="{0FCC8800-F6C2-489E-8E69-5E3201A2D0CB}" srcOrd="0" destOrd="0" presId="urn:microsoft.com/office/officeart/2005/8/layout/vList2"/>
    <dgm:cxn modelId="{F77F0E07-1774-4B57-9369-764CB819062B}" type="presOf" srcId="{38B17DA5-099E-4CF6-A02D-B67DB93F77E8}" destId="{C69503D1-30F2-47E6-8A55-A44A957FAA0C}" srcOrd="0" destOrd="0" presId="urn:microsoft.com/office/officeart/2005/8/layout/vList2"/>
    <dgm:cxn modelId="{602D922A-2DC2-4D53-8A0B-C3F8CF29A1A1}" srcId="{23D9494D-376D-446C-8F5E-80ACBAE79E3C}" destId="{309C7060-1ABD-47EA-94F9-92E2A5177A8E}" srcOrd="0" destOrd="0" parTransId="{DDD60A26-CB3F-4586-A815-49931B1ECA39}" sibTransId="{A51E3F15-39FF-4A45-BC18-1F7998A75479}"/>
    <dgm:cxn modelId="{B169556D-F392-4445-9E51-459104A46118}" srcId="{23D9494D-376D-446C-8F5E-80ACBAE79E3C}" destId="{B1F7B6F1-20C0-454D-87DC-08BE3B3BBFF4}" srcOrd="3" destOrd="0" parTransId="{8280B18A-0777-4A40-A1E2-F75130E0C71B}" sibTransId="{9EC20274-9513-4DEB-B2E6-47D560FC5606}"/>
    <dgm:cxn modelId="{EC4F4174-C2EE-4608-AFCB-7EB8F0527606}" type="presOf" srcId="{309C7060-1ABD-47EA-94F9-92E2A5177A8E}" destId="{F8495BD8-4C13-4EE4-BCBF-409CA8F6BAFF}" srcOrd="0" destOrd="0" presId="urn:microsoft.com/office/officeart/2005/8/layout/vList2"/>
    <dgm:cxn modelId="{7326FE55-5806-4B4C-900E-ACF31A4B72BE}" type="presOf" srcId="{D2D5691F-79A8-4588-804D-64E97279B5C0}" destId="{464025F9-0E22-464F-B2ED-CE6A98832253}" srcOrd="0" destOrd="0" presId="urn:microsoft.com/office/officeart/2005/8/layout/vList2"/>
    <dgm:cxn modelId="{EA1E458E-6F25-4CB7-8EE9-1AECE3545C1F}" srcId="{23D9494D-376D-446C-8F5E-80ACBAE79E3C}" destId="{D2D5691F-79A8-4588-804D-64E97279B5C0}" srcOrd="2" destOrd="0" parTransId="{66E4C349-C144-4BD8-BBA4-EF0FD846E53D}" sibTransId="{1761818F-1E0C-4F52-B4D7-4713CCEF3299}"/>
    <dgm:cxn modelId="{A3C42E9B-DC5C-4D7B-A87B-59950A56E3CA}" type="presOf" srcId="{B1F7B6F1-20C0-454D-87DC-08BE3B3BBFF4}" destId="{852F5807-545C-467E-8C48-FF6C2960576A}" srcOrd="0" destOrd="0" presId="urn:microsoft.com/office/officeart/2005/8/layout/vList2"/>
    <dgm:cxn modelId="{4AAD58C5-F94E-4790-8652-8BA23A622CE7}" srcId="{23D9494D-376D-446C-8F5E-80ACBAE79E3C}" destId="{38B17DA5-099E-4CF6-A02D-B67DB93F77E8}" srcOrd="1" destOrd="0" parTransId="{737DF927-B525-437D-9D2B-0141F757E091}" sibTransId="{C3C39597-83A4-40F7-801B-4E0ACBA3FCBE}"/>
    <dgm:cxn modelId="{34018552-B5C7-4DBD-AD1C-8EFEB8E2F59B}" type="presParOf" srcId="{0FCC8800-F6C2-489E-8E69-5E3201A2D0CB}" destId="{F8495BD8-4C13-4EE4-BCBF-409CA8F6BAFF}" srcOrd="0" destOrd="0" presId="urn:microsoft.com/office/officeart/2005/8/layout/vList2"/>
    <dgm:cxn modelId="{F6F811B3-C715-4D21-9875-9BAC78ABFFD4}" type="presParOf" srcId="{0FCC8800-F6C2-489E-8E69-5E3201A2D0CB}" destId="{4F202A88-8A21-41DE-A366-D82CD795E8B3}" srcOrd="1" destOrd="0" presId="urn:microsoft.com/office/officeart/2005/8/layout/vList2"/>
    <dgm:cxn modelId="{88723AF1-D3BD-481F-B2B0-D296F76435F0}" type="presParOf" srcId="{0FCC8800-F6C2-489E-8E69-5E3201A2D0CB}" destId="{C69503D1-30F2-47E6-8A55-A44A957FAA0C}" srcOrd="2" destOrd="0" presId="urn:microsoft.com/office/officeart/2005/8/layout/vList2"/>
    <dgm:cxn modelId="{A1386520-CAD9-4775-860E-344CA1569797}" type="presParOf" srcId="{0FCC8800-F6C2-489E-8E69-5E3201A2D0CB}" destId="{1B70E12F-F472-47DA-9F24-8694965C712E}" srcOrd="3" destOrd="0" presId="urn:microsoft.com/office/officeart/2005/8/layout/vList2"/>
    <dgm:cxn modelId="{C34C3D19-9643-429B-BD5E-A7BAB75FC381}" type="presParOf" srcId="{0FCC8800-F6C2-489E-8E69-5E3201A2D0CB}" destId="{464025F9-0E22-464F-B2ED-CE6A98832253}" srcOrd="4" destOrd="0" presId="urn:microsoft.com/office/officeart/2005/8/layout/vList2"/>
    <dgm:cxn modelId="{4D7BF8BB-1622-4CA8-89BB-2E53C6BEA1B4}" type="presParOf" srcId="{0FCC8800-F6C2-489E-8E69-5E3201A2D0CB}" destId="{F413B1FA-D43B-4C6A-8B2F-217BEEB455A2}" srcOrd="5" destOrd="0" presId="urn:microsoft.com/office/officeart/2005/8/layout/vList2"/>
    <dgm:cxn modelId="{5A684D96-0D42-4601-9A66-756C29DD6BE0}" type="presParOf" srcId="{0FCC8800-F6C2-489E-8E69-5E3201A2D0CB}" destId="{852F5807-545C-467E-8C48-FF6C2960576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D9494D-376D-446C-8F5E-80ACBAE79E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9C7060-1ABD-47EA-94F9-92E2A5177A8E}">
      <dgm:prSet/>
      <dgm:spPr>
        <a:solidFill>
          <a:schemeClr val="bg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Le gradient (</a:t>
          </a:r>
          <a:r>
            <a:rPr lang="fr-FR" dirty="0" err="1">
              <a:solidFill>
                <a:schemeClr val="tx1"/>
              </a:solidFill>
            </a:rPr>
            <a:t>Gz</a:t>
          </a:r>
          <a:r>
            <a:rPr lang="fr-FR" dirty="0">
              <a:solidFill>
                <a:schemeClr val="tx1"/>
              </a:solidFill>
            </a:rPr>
            <a:t>) rend la fréquence dépendante de la position</a:t>
          </a:r>
          <a:endParaRPr lang="en-US" dirty="0">
            <a:solidFill>
              <a:schemeClr val="tx1"/>
            </a:solidFill>
          </a:endParaRPr>
        </a:p>
      </dgm:t>
    </dgm:pt>
    <dgm:pt modelId="{DDD60A26-CB3F-4586-A815-49931B1ECA39}" type="parTrans" cxnId="{602D922A-2DC2-4D53-8A0B-C3F8CF29A1A1}">
      <dgm:prSet/>
      <dgm:spPr/>
      <dgm:t>
        <a:bodyPr/>
        <a:lstStyle/>
        <a:p>
          <a:endParaRPr lang="en-US"/>
        </a:p>
      </dgm:t>
    </dgm:pt>
    <dgm:pt modelId="{A51E3F15-39FF-4A45-BC18-1F7998A75479}" type="sibTrans" cxnId="{602D922A-2DC2-4D53-8A0B-C3F8CF29A1A1}">
      <dgm:prSet/>
      <dgm:spPr/>
      <dgm:t>
        <a:bodyPr/>
        <a:lstStyle/>
        <a:p>
          <a:endParaRPr lang="en-US"/>
        </a:p>
      </dgm:t>
    </dgm:pt>
    <dgm:pt modelId="{38B17DA5-099E-4CF6-A02D-B67DB93F77E8}">
      <dgm:prSet/>
      <dgm:spPr>
        <a:solidFill>
          <a:schemeClr val="bg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Chaque position correspond à une fréquence de Larmor différente</a:t>
          </a:r>
          <a:endParaRPr lang="en-US" dirty="0">
            <a:solidFill>
              <a:schemeClr val="tx1"/>
            </a:solidFill>
          </a:endParaRPr>
        </a:p>
      </dgm:t>
    </dgm:pt>
    <dgm:pt modelId="{737DF927-B525-437D-9D2B-0141F757E091}" type="parTrans" cxnId="{4AAD58C5-F94E-4790-8652-8BA23A622CE7}">
      <dgm:prSet/>
      <dgm:spPr/>
      <dgm:t>
        <a:bodyPr/>
        <a:lstStyle/>
        <a:p>
          <a:endParaRPr lang="en-US"/>
        </a:p>
      </dgm:t>
    </dgm:pt>
    <dgm:pt modelId="{C3C39597-83A4-40F7-801B-4E0ACBA3FCBE}" type="sibTrans" cxnId="{4AAD58C5-F94E-4790-8652-8BA23A622CE7}">
      <dgm:prSet/>
      <dgm:spPr/>
      <dgm:t>
        <a:bodyPr/>
        <a:lstStyle/>
        <a:p>
          <a:endParaRPr lang="en-US"/>
        </a:p>
      </dgm:t>
    </dgm:pt>
    <dgm:pt modelId="{D2D5691F-79A8-4588-804D-64E97279B5C0}">
      <dgm:prSet/>
      <dgm:spPr>
        <a:solidFill>
          <a:schemeClr val="bg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L’impulsion RF sélectionne une bande de fréquences</a:t>
          </a:r>
          <a:endParaRPr lang="en-US" dirty="0">
            <a:solidFill>
              <a:schemeClr val="tx1"/>
            </a:solidFill>
          </a:endParaRPr>
        </a:p>
      </dgm:t>
    </dgm:pt>
    <dgm:pt modelId="{66E4C349-C144-4BD8-BBA4-EF0FD846E53D}" type="parTrans" cxnId="{EA1E458E-6F25-4CB7-8EE9-1AECE3545C1F}">
      <dgm:prSet/>
      <dgm:spPr/>
      <dgm:t>
        <a:bodyPr/>
        <a:lstStyle/>
        <a:p>
          <a:endParaRPr lang="en-US"/>
        </a:p>
      </dgm:t>
    </dgm:pt>
    <dgm:pt modelId="{1761818F-1E0C-4F52-B4D7-4713CCEF3299}" type="sibTrans" cxnId="{EA1E458E-6F25-4CB7-8EE9-1AECE3545C1F}">
      <dgm:prSet/>
      <dgm:spPr/>
      <dgm:t>
        <a:bodyPr/>
        <a:lstStyle/>
        <a:p>
          <a:endParaRPr lang="en-US"/>
        </a:p>
      </dgm:t>
    </dgm:pt>
    <dgm:pt modelId="{B1F7B6F1-20C0-454D-87DC-08BE3B3BBFF4}">
      <dgm:prSet/>
      <dgm:spPr>
        <a:solidFill>
          <a:schemeClr val="bg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Seules certaines positions sont excitées</a:t>
          </a:r>
          <a:endParaRPr lang="en-US" dirty="0">
            <a:solidFill>
              <a:schemeClr val="tx1"/>
            </a:solidFill>
          </a:endParaRPr>
        </a:p>
      </dgm:t>
    </dgm:pt>
    <dgm:pt modelId="{8280B18A-0777-4A40-A1E2-F75130E0C71B}" type="parTrans" cxnId="{B169556D-F392-4445-9E51-459104A46118}">
      <dgm:prSet/>
      <dgm:spPr/>
      <dgm:t>
        <a:bodyPr/>
        <a:lstStyle/>
        <a:p>
          <a:endParaRPr lang="en-US"/>
        </a:p>
      </dgm:t>
    </dgm:pt>
    <dgm:pt modelId="{9EC20274-9513-4DEB-B2E6-47D560FC5606}" type="sibTrans" cxnId="{B169556D-F392-4445-9E51-459104A46118}">
      <dgm:prSet/>
      <dgm:spPr/>
      <dgm:t>
        <a:bodyPr/>
        <a:lstStyle/>
        <a:p>
          <a:endParaRPr lang="en-US"/>
        </a:p>
      </dgm:t>
    </dgm:pt>
    <dgm:pt modelId="{AE47AB5D-4925-4C9B-9C91-E394370EA033}">
      <dgm:prSet/>
      <dgm:spPr>
        <a:solidFill>
          <a:schemeClr val="bg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La largeur de la bande = épaisseur de la coupe</a:t>
          </a:r>
          <a:endParaRPr lang="en-US" dirty="0">
            <a:solidFill>
              <a:schemeClr val="tx1"/>
            </a:solidFill>
          </a:endParaRPr>
        </a:p>
      </dgm:t>
    </dgm:pt>
    <dgm:pt modelId="{2232C41B-C1B6-4189-BB6E-AD293AF241F5}" type="parTrans" cxnId="{E938BF59-CBB3-40D8-A59C-D15EC9E976C6}">
      <dgm:prSet/>
      <dgm:spPr/>
      <dgm:t>
        <a:bodyPr/>
        <a:lstStyle/>
        <a:p>
          <a:endParaRPr lang="en-US"/>
        </a:p>
      </dgm:t>
    </dgm:pt>
    <dgm:pt modelId="{1BB306F6-CFE4-4C7E-B3BC-0BA53032F434}" type="sibTrans" cxnId="{E938BF59-CBB3-40D8-A59C-D15EC9E976C6}">
      <dgm:prSet/>
      <dgm:spPr/>
      <dgm:t>
        <a:bodyPr/>
        <a:lstStyle/>
        <a:p>
          <a:endParaRPr lang="en-US"/>
        </a:p>
      </dgm:t>
    </dgm:pt>
    <dgm:pt modelId="{0FCC8800-F6C2-489E-8E69-5E3201A2D0CB}" type="pres">
      <dgm:prSet presAssocID="{23D9494D-376D-446C-8F5E-80ACBAE79E3C}" presName="linear" presStyleCnt="0">
        <dgm:presLayoutVars>
          <dgm:animLvl val="lvl"/>
          <dgm:resizeHandles val="exact"/>
        </dgm:presLayoutVars>
      </dgm:prSet>
      <dgm:spPr/>
    </dgm:pt>
    <dgm:pt modelId="{F8495BD8-4C13-4EE4-BCBF-409CA8F6BAFF}" type="pres">
      <dgm:prSet presAssocID="{309C7060-1ABD-47EA-94F9-92E2A5177A8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F202A88-8A21-41DE-A366-D82CD795E8B3}" type="pres">
      <dgm:prSet presAssocID="{A51E3F15-39FF-4A45-BC18-1F7998A75479}" presName="spacer" presStyleCnt="0"/>
      <dgm:spPr/>
    </dgm:pt>
    <dgm:pt modelId="{C69503D1-30F2-47E6-8A55-A44A957FAA0C}" type="pres">
      <dgm:prSet presAssocID="{38B17DA5-099E-4CF6-A02D-B67DB93F77E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B70E12F-F472-47DA-9F24-8694965C712E}" type="pres">
      <dgm:prSet presAssocID="{C3C39597-83A4-40F7-801B-4E0ACBA3FCBE}" presName="spacer" presStyleCnt="0"/>
      <dgm:spPr/>
    </dgm:pt>
    <dgm:pt modelId="{464025F9-0E22-464F-B2ED-CE6A98832253}" type="pres">
      <dgm:prSet presAssocID="{D2D5691F-79A8-4588-804D-64E97279B5C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413B1FA-D43B-4C6A-8B2F-217BEEB455A2}" type="pres">
      <dgm:prSet presAssocID="{1761818F-1E0C-4F52-B4D7-4713CCEF3299}" presName="spacer" presStyleCnt="0"/>
      <dgm:spPr/>
    </dgm:pt>
    <dgm:pt modelId="{852F5807-545C-467E-8C48-FF6C2960576A}" type="pres">
      <dgm:prSet presAssocID="{B1F7B6F1-20C0-454D-87DC-08BE3B3BBFF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6B8FBD7-B96A-49ED-A33E-AE9082D8F02D}" type="pres">
      <dgm:prSet presAssocID="{9EC20274-9513-4DEB-B2E6-47D560FC5606}" presName="spacer" presStyleCnt="0"/>
      <dgm:spPr/>
    </dgm:pt>
    <dgm:pt modelId="{AFF8346B-C776-4CC0-9DC2-A796DD0CCFB7}" type="pres">
      <dgm:prSet presAssocID="{AE47AB5D-4925-4C9B-9C91-E394370EA03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A2C2803-F0FF-4F16-A568-EBB282EEE891}" type="presOf" srcId="{23D9494D-376D-446C-8F5E-80ACBAE79E3C}" destId="{0FCC8800-F6C2-489E-8E69-5E3201A2D0CB}" srcOrd="0" destOrd="0" presId="urn:microsoft.com/office/officeart/2005/8/layout/vList2"/>
    <dgm:cxn modelId="{F77F0E07-1774-4B57-9369-764CB819062B}" type="presOf" srcId="{38B17DA5-099E-4CF6-A02D-B67DB93F77E8}" destId="{C69503D1-30F2-47E6-8A55-A44A957FAA0C}" srcOrd="0" destOrd="0" presId="urn:microsoft.com/office/officeart/2005/8/layout/vList2"/>
    <dgm:cxn modelId="{602D922A-2DC2-4D53-8A0B-C3F8CF29A1A1}" srcId="{23D9494D-376D-446C-8F5E-80ACBAE79E3C}" destId="{309C7060-1ABD-47EA-94F9-92E2A5177A8E}" srcOrd="0" destOrd="0" parTransId="{DDD60A26-CB3F-4586-A815-49931B1ECA39}" sibTransId="{A51E3F15-39FF-4A45-BC18-1F7998A75479}"/>
    <dgm:cxn modelId="{5693912B-3A1B-484A-B476-A712531A8A32}" type="presOf" srcId="{AE47AB5D-4925-4C9B-9C91-E394370EA033}" destId="{AFF8346B-C776-4CC0-9DC2-A796DD0CCFB7}" srcOrd="0" destOrd="0" presId="urn:microsoft.com/office/officeart/2005/8/layout/vList2"/>
    <dgm:cxn modelId="{B169556D-F392-4445-9E51-459104A46118}" srcId="{23D9494D-376D-446C-8F5E-80ACBAE79E3C}" destId="{B1F7B6F1-20C0-454D-87DC-08BE3B3BBFF4}" srcOrd="3" destOrd="0" parTransId="{8280B18A-0777-4A40-A1E2-F75130E0C71B}" sibTransId="{9EC20274-9513-4DEB-B2E6-47D560FC5606}"/>
    <dgm:cxn modelId="{EC4F4174-C2EE-4608-AFCB-7EB8F0527606}" type="presOf" srcId="{309C7060-1ABD-47EA-94F9-92E2A5177A8E}" destId="{F8495BD8-4C13-4EE4-BCBF-409CA8F6BAFF}" srcOrd="0" destOrd="0" presId="urn:microsoft.com/office/officeart/2005/8/layout/vList2"/>
    <dgm:cxn modelId="{7326FE55-5806-4B4C-900E-ACF31A4B72BE}" type="presOf" srcId="{D2D5691F-79A8-4588-804D-64E97279B5C0}" destId="{464025F9-0E22-464F-B2ED-CE6A98832253}" srcOrd="0" destOrd="0" presId="urn:microsoft.com/office/officeart/2005/8/layout/vList2"/>
    <dgm:cxn modelId="{E938BF59-CBB3-40D8-A59C-D15EC9E976C6}" srcId="{23D9494D-376D-446C-8F5E-80ACBAE79E3C}" destId="{AE47AB5D-4925-4C9B-9C91-E394370EA033}" srcOrd="4" destOrd="0" parTransId="{2232C41B-C1B6-4189-BB6E-AD293AF241F5}" sibTransId="{1BB306F6-CFE4-4C7E-B3BC-0BA53032F434}"/>
    <dgm:cxn modelId="{EA1E458E-6F25-4CB7-8EE9-1AECE3545C1F}" srcId="{23D9494D-376D-446C-8F5E-80ACBAE79E3C}" destId="{D2D5691F-79A8-4588-804D-64E97279B5C0}" srcOrd="2" destOrd="0" parTransId="{66E4C349-C144-4BD8-BBA4-EF0FD846E53D}" sibTransId="{1761818F-1E0C-4F52-B4D7-4713CCEF3299}"/>
    <dgm:cxn modelId="{A3C42E9B-DC5C-4D7B-A87B-59950A56E3CA}" type="presOf" srcId="{B1F7B6F1-20C0-454D-87DC-08BE3B3BBFF4}" destId="{852F5807-545C-467E-8C48-FF6C2960576A}" srcOrd="0" destOrd="0" presId="urn:microsoft.com/office/officeart/2005/8/layout/vList2"/>
    <dgm:cxn modelId="{4AAD58C5-F94E-4790-8652-8BA23A622CE7}" srcId="{23D9494D-376D-446C-8F5E-80ACBAE79E3C}" destId="{38B17DA5-099E-4CF6-A02D-B67DB93F77E8}" srcOrd="1" destOrd="0" parTransId="{737DF927-B525-437D-9D2B-0141F757E091}" sibTransId="{C3C39597-83A4-40F7-801B-4E0ACBA3FCBE}"/>
    <dgm:cxn modelId="{34018552-B5C7-4DBD-AD1C-8EFEB8E2F59B}" type="presParOf" srcId="{0FCC8800-F6C2-489E-8E69-5E3201A2D0CB}" destId="{F8495BD8-4C13-4EE4-BCBF-409CA8F6BAFF}" srcOrd="0" destOrd="0" presId="urn:microsoft.com/office/officeart/2005/8/layout/vList2"/>
    <dgm:cxn modelId="{F6F811B3-C715-4D21-9875-9BAC78ABFFD4}" type="presParOf" srcId="{0FCC8800-F6C2-489E-8E69-5E3201A2D0CB}" destId="{4F202A88-8A21-41DE-A366-D82CD795E8B3}" srcOrd="1" destOrd="0" presId="urn:microsoft.com/office/officeart/2005/8/layout/vList2"/>
    <dgm:cxn modelId="{88723AF1-D3BD-481F-B2B0-D296F76435F0}" type="presParOf" srcId="{0FCC8800-F6C2-489E-8E69-5E3201A2D0CB}" destId="{C69503D1-30F2-47E6-8A55-A44A957FAA0C}" srcOrd="2" destOrd="0" presId="urn:microsoft.com/office/officeart/2005/8/layout/vList2"/>
    <dgm:cxn modelId="{A1386520-CAD9-4775-860E-344CA1569797}" type="presParOf" srcId="{0FCC8800-F6C2-489E-8E69-5E3201A2D0CB}" destId="{1B70E12F-F472-47DA-9F24-8694965C712E}" srcOrd="3" destOrd="0" presId="urn:microsoft.com/office/officeart/2005/8/layout/vList2"/>
    <dgm:cxn modelId="{C34C3D19-9643-429B-BD5E-A7BAB75FC381}" type="presParOf" srcId="{0FCC8800-F6C2-489E-8E69-5E3201A2D0CB}" destId="{464025F9-0E22-464F-B2ED-CE6A98832253}" srcOrd="4" destOrd="0" presId="urn:microsoft.com/office/officeart/2005/8/layout/vList2"/>
    <dgm:cxn modelId="{4D7BF8BB-1622-4CA8-89BB-2E53C6BEA1B4}" type="presParOf" srcId="{0FCC8800-F6C2-489E-8E69-5E3201A2D0CB}" destId="{F413B1FA-D43B-4C6A-8B2F-217BEEB455A2}" srcOrd="5" destOrd="0" presId="urn:microsoft.com/office/officeart/2005/8/layout/vList2"/>
    <dgm:cxn modelId="{5A684D96-0D42-4601-9A66-756C29DD6BE0}" type="presParOf" srcId="{0FCC8800-F6C2-489E-8E69-5E3201A2D0CB}" destId="{852F5807-545C-467E-8C48-FF6C2960576A}" srcOrd="6" destOrd="0" presId="urn:microsoft.com/office/officeart/2005/8/layout/vList2"/>
    <dgm:cxn modelId="{AE01E64B-27F1-4CF2-A5A4-CEF3CC15A8CA}" type="presParOf" srcId="{0FCC8800-F6C2-489E-8E69-5E3201A2D0CB}" destId="{B6B8FBD7-B96A-49ED-A33E-AE9082D8F02D}" srcOrd="7" destOrd="0" presId="urn:microsoft.com/office/officeart/2005/8/layout/vList2"/>
    <dgm:cxn modelId="{78B49E87-B9D9-45BF-B207-E205F6CCC6BC}" type="presParOf" srcId="{0FCC8800-F6C2-489E-8E69-5E3201A2D0CB}" destId="{AFF8346B-C776-4CC0-9DC2-A796DD0CCFB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95BD8-4C13-4EE4-BCBF-409CA8F6BAFF}">
      <dsp:nvSpPr>
        <dsp:cNvPr id="0" name=""/>
        <dsp:cNvSpPr/>
      </dsp:nvSpPr>
      <dsp:spPr>
        <a:xfrm>
          <a:off x="0" y="90576"/>
          <a:ext cx="6276588" cy="142974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dirty="0">
              <a:solidFill>
                <a:schemeClr val="tx1"/>
              </a:solidFill>
            </a:rPr>
            <a:t>Sélection de coupe </a:t>
          </a:r>
          <a:r>
            <a:rPr lang="fr-FR" sz="2600" kern="1200" dirty="0">
              <a:solidFill>
                <a:schemeClr val="tx1"/>
              </a:solidFill>
            </a:rPr>
            <a:t>= excitation d’une tranche spécifique du corps grâce à un gradient et une RF.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9794" y="160370"/>
        <a:ext cx="6137000" cy="1290152"/>
      </dsp:txXfrm>
    </dsp:sp>
    <dsp:sp modelId="{C69503D1-30F2-47E6-8A55-A44A957FAA0C}">
      <dsp:nvSpPr>
        <dsp:cNvPr id="0" name=""/>
        <dsp:cNvSpPr/>
      </dsp:nvSpPr>
      <dsp:spPr>
        <a:xfrm>
          <a:off x="0" y="1629145"/>
          <a:ext cx="6276588" cy="142974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>
              <a:solidFill>
                <a:schemeClr val="tx1"/>
              </a:solidFill>
            </a:rPr>
            <a:t>3 orientations de coupes : sagittale, frontale et transverse.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9794" y="1698939"/>
        <a:ext cx="6137000" cy="1290152"/>
      </dsp:txXfrm>
    </dsp:sp>
    <dsp:sp modelId="{464025F9-0E22-464F-B2ED-CE6A98832253}">
      <dsp:nvSpPr>
        <dsp:cNvPr id="0" name=""/>
        <dsp:cNvSpPr/>
      </dsp:nvSpPr>
      <dsp:spPr>
        <a:xfrm>
          <a:off x="0" y="3099816"/>
          <a:ext cx="6276588" cy="142974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>
              <a:solidFill>
                <a:schemeClr val="tx1"/>
              </a:solidFill>
            </a:rPr>
            <a:t>Le gradient </a:t>
          </a:r>
          <a:r>
            <a:rPr lang="fr-FR" sz="2600" kern="1200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fr-FR" sz="2600" kern="1200" dirty="0">
              <a:solidFill>
                <a:schemeClr val="tx1"/>
              </a:solidFill>
            </a:rPr>
            <a:t> rend la fréquence dépendante de la position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9794" y="3169610"/>
        <a:ext cx="6137000" cy="1290152"/>
      </dsp:txXfrm>
    </dsp:sp>
    <dsp:sp modelId="{852F5807-545C-467E-8C48-FF6C2960576A}">
      <dsp:nvSpPr>
        <dsp:cNvPr id="0" name=""/>
        <dsp:cNvSpPr/>
      </dsp:nvSpPr>
      <dsp:spPr>
        <a:xfrm>
          <a:off x="0" y="4604437"/>
          <a:ext cx="6276588" cy="142974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>
              <a:solidFill>
                <a:schemeClr val="tx1"/>
              </a:solidFill>
            </a:rPr>
            <a:t>L’impulsion RF </a:t>
          </a:r>
          <a:r>
            <a:rPr lang="fr-FR" sz="2600" kern="1200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fr-FR" sz="2600" kern="1200" dirty="0">
              <a:solidFill>
                <a:schemeClr val="tx1"/>
              </a:solidFill>
            </a:rPr>
            <a:t> excite uniquement les spins correspondant à une certaine plage de fréquences.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9794" y="4674231"/>
        <a:ext cx="6137000" cy="12901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95BD8-4C13-4EE4-BCBF-409CA8F6BAFF}">
      <dsp:nvSpPr>
        <dsp:cNvPr id="0" name=""/>
        <dsp:cNvSpPr/>
      </dsp:nvSpPr>
      <dsp:spPr>
        <a:xfrm>
          <a:off x="0" y="11287"/>
          <a:ext cx="6276588" cy="115362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>
              <a:solidFill>
                <a:schemeClr val="tx1"/>
              </a:solidFill>
            </a:rPr>
            <a:t>Le gradient (</a:t>
          </a:r>
          <a:r>
            <a:rPr lang="fr-FR" sz="2900" kern="1200" dirty="0" err="1">
              <a:solidFill>
                <a:schemeClr val="tx1"/>
              </a:solidFill>
            </a:rPr>
            <a:t>Gz</a:t>
          </a:r>
          <a:r>
            <a:rPr lang="fr-FR" sz="2900" kern="1200" dirty="0">
              <a:solidFill>
                <a:schemeClr val="tx1"/>
              </a:solidFill>
            </a:rPr>
            <a:t>) rend la fréquence dépendante de la position</a:t>
          </a:r>
          <a:endParaRPr lang="en-US" sz="2900" kern="1200" dirty="0">
            <a:solidFill>
              <a:schemeClr val="tx1"/>
            </a:solidFill>
          </a:endParaRPr>
        </a:p>
      </dsp:txBody>
      <dsp:txXfrm>
        <a:off x="56315" y="67602"/>
        <a:ext cx="6163958" cy="1040990"/>
      </dsp:txXfrm>
    </dsp:sp>
    <dsp:sp modelId="{C69503D1-30F2-47E6-8A55-A44A957FAA0C}">
      <dsp:nvSpPr>
        <dsp:cNvPr id="0" name=""/>
        <dsp:cNvSpPr/>
      </dsp:nvSpPr>
      <dsp:spPr>
        <a:xfrm>
          <a:off x="0" y="1248427"/>
          <a:ext cx="6276588" cy="115362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>
              <a:solidFill>
                <a:schemeClr val="tx1"/>
              </a:solidFill>
            </a:rPr>
            <a:t>Chaque position correspond à une fréquence de Larmor différente</a:t>
          </a:r>
          <a:endParaRPr lang="en-US" sz="2900" kern="1200" dirty="0">
            <a:solidFill>
              <a:schemeClr val="tx1"/>
            </a:solidFill>
          </a:endParaRPr>
        </a:p>
      </dsp:txBody>
      <dsp:txXfrm>
        <a:off x="56315" y="1304742"/>
        <a:ext cx="6163958" cy="1040990"/>
      </dsp:txXfrm>
    </dsp:sp>
    <dsp:sp modelId="{464025F9-0E22-464F-B2ED-CE6A98832253}">
      <dsp:nvSpPr>
        <dsp:cNvPr id="0" name=""/>
        <dsp:cNvSpPr/>
      </dsp:nvSpPr>
      <dsp:spPr>
        <a:xfrm>
          <a:off x="0" y="2485566"/>
          <a:ext cx="6276588" cy="115362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>
              <a:solidFill>
                <a:schemeClr val="tx1"/>
              </a:solidFill>
            </a:rPr>
            <a:t>L’impulsion RF sélectionne une bande de fréquences</a:t>
          </a:r>
          <a:endParaRPr lang="en-US" sz="2900" kern="1200" dirty="0">
            <a:solidFill>
              <a:schemeClr val="tx1"/>
            </a:solidFill>
          </a:endParaRPr>
        </a:p>
      </dsp:txBody>
      <dsp:txXfrm>
        <a:off x="56315" y="2541881"/>
        <a:ext cx="6163958" cy="1040990"/>
      </dsp:txXfrm>
    </dsp:sp>
    <dsp:sp modelId="{852F5807-545C-467E-8C48-FF6C2960576A}">
      <dsp:nvSpPr>
        <dsp:cNvPr id="0" name=""/>
        <dsp:cNvSpPr/>
      </dsp:nvSpPr>
      <dsp:spPr>
        <a:xfrm>
          <a:off x="0" y="3722707"/>
          <a:ext cx="6276588" cy="115362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>
              <a:solidFill>
                <a:schemeClr val="tx1"/>
              </a:solidFill>
            </a:rPr>
            <a:t>Seules certaines positions sont excitées</a:t>
          </a:r>
          <a:endParaRPr lang="en-US" sz="2900" kern="1200" dirty="0">
            <a:solidFill>
              <a:schemeClr val="tx1"/>
            </a:solidFill>
          </a:endParaRPr>
        </a:p>
      </dsp:txBody>
      <dsp:txXfrm>
        <a:off x="56315" y="3779022"/>
        <a:ext cx="6163958" cy="1040990"/>
      </dsp:txXfrm>
    </dsp:sp>
    <dsp:sp modelId="{AFF8346B-C776-4CC0-9DC2-A796DD0CCFB7}">
      <dsp:nvSpPr>
        <dsp:cNvPr id="0" name=""/>
        <dsp:cNvSpPr/>
      </dsp:nvSpPr>
      <dsp:spPr>
        <a:xfrm>
          <a:off x="0" y="4959846"/>
          <a:ext cx="6276588" cy="115362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>
              <a:solidFill>
                <a:schemeClr val="tx1"/>
              </a:solidFill>
            </a:rPr>
            <a:t>La largeur de la bande = épaisseur de la coupe</a:t>
          </a:r>
          <a:endParaRPr lang="en-US" sz="2900" kern="1200" dirty="0">
            <a:solidFill>
              <a:schemeClr val="tx1"/>
            </a:solidFill>
          </a:endParaRPr>
        </a:p>
      </dsp:txBody>
      <dsp:txXfrm>
        <a:off x="56315" y="5016161"/>
        <a:ext cx="6163958" cy="1040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CC3A01E-3FD6-0ED8-6774-62AA741B03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2C34D7B-9DAF-E534-682E-3AD21C7A64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DE83C-8478-4DCD-989B-743666691084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31ABAF5-86C6-9DFA-5B24-1FC8AA9204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3EA44BC-0F6C-AFDC-7A62-465AF4CCA0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3A9F2-90A5-4EE2-AF8C-F87D5CBC4E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7410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94326-4696-4B4C-B422-E3ADF205E2CE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DA766-AF2F-49C8-AE11-45F9ECC584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32276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5346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11B9D-F4A7-4D17-99E1-41ECC6CFA26E}" type="datetime1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618-A011-4F78-AC24-C72BEB49E08A}" type="datetime1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6525-19F0-4EAB-AE97-1C17B45E20F5}" type="datetime1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535D-A0B7-4316-B5C8-6B5479636653}" type="datetime1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90601-46EC-4DDE-AF78-98933DEAFF55}" type="datetime1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E5E8A-9752-4F6E-BE27-5E3172470D82}" type="datetime1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78C0-4380-4894-8FFF-5FE79963E77B}" type="datetime1">
              <a:rPr lang="en-US" smtClean="0"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A9F9-E0F4-4BE7-9944-6B1CDE861AF9}" type="datetime1">
              <a:rPr lang="en-US" smtClean="0"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285-3618-46F7-BCFE-E65342000D90}" type="datetime1">
              <a:rPr lang="en-US" smtClean="0"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6709-B97F-4EBB-A646-CA3E0B35C798}" type="datetime1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33A52-01FA-4780-A7C7-4059184D162A}" type="datetime1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BF92F-BEA2-4D9D-A71D-BA040A33EDFA}" type="datetime1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4.svg"/><Relationship Id="rId7" Type="http://schemas.openxmlformats.org/officeDocument/2006/relationships/diagramData" Target="../diagrams/data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microsoft.com/office/2007/relationships/diagramDrawing" Target="../diagrams/drawing2.xml"/><Relationship Id="rId5" Type="http://schemas.openxmlformats.org/officeDocument/2006/relationships/image" Target="../media/image9.svg"/><Relationship Id="rId10" Type="http://schemas.openxmlformats.org/officeDocument/2006/relationships/diagramColors" Target="../diagrams/colors2.xml"/><Relationship Id="rId4" Type="http://schemas.openxmlformats.org/officeDocument/2006/relationships/image" Target="../media/image8.png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sv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9.svg"/><Relationship Id="rId10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31.png"/><Relationship Id="rId4" Type="http://schemas.openxmlformats.org/officeDocument/2006/relationships/image" Target="../media/image4.sv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.svg"/><Relationship Id="rId7" Type="http://schemas.openxmlformats.org/officeDocument/2006/relationships/diagramData" Target="../diagrams/data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microsoft.com/office/2007/relationships/diagramDrawing" Target="../diagrams/drawing1.xml"/><Relationship Id="rId5" Type="http://schemas.openxmlformats.org/officeDocument/2006/relationships/image" Target="../media/image9.svg"/><Relationship Id="rId10" Type="http://schemas.openxmlformats.org/officeDocument/2006/relationships/diagramColors" Target="../diagrams/colors1.xml"/><Relationship Id="rId4" Type="http://schemas.openxmlformats.org/officeDocument/2006/relationships/image" Target="../media/image8.png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160485">
            <a:off x="15690548" y="6660869"/>
            <a:ext cx="4071672" cy="3874805"/>
          </a:xfrm>
          <a:custGeom>
            <a:avLst/>
            <a:gdLst/>
            <a:ahLst/>
            <a:cxnLst/>
            <a:rect l="l" t="t" r="r" b="b"/>
            <a:pathLst>
              <a:path w="4071672" h="3874805">
                <a:moveTo>
                  <a:pt x="0" y="0"/>
                </a:moveTo>
                <a:lnTo>
                  <a:pt x="4071672" y="0"/>
                </a:lnTo>
                <a:lnTo>
                  <a:pt x="4071672" y="3874805"/>
                </a:lnTo>
                <a:lnTo>
                  <a:pt x="0" y="38748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/>
          <p:cNvGrpSpPr/>
          <p:nvPr/>
        </p:nvGrpSpPr>
        <p:grpSpPr>
          <a:xfrm>
            <a:off x="3941302" y="3354489"/>
            <a:ext cx="10405395" cy="3224121"/>
            <a:chOff x="0" y="0"/>
            <a:chExt cx="2419814" cy="74978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19814" cy="749781"/>
            </a:xfrm>
            <a:custGeom>
              <a:avLst/>
              <a:gdLst/>
              <a:ahLst/>
              <a:cxnLst/>
              <a:rect l="l" t="t" r="r" b="b"/>
              <a:pathLst>
                <a:path w="2419814" h="749781">
                  <a:moveTo>
                    <a:pt x="0" y="0"/>
                  </a:moveTo>
                  <a:lnTo>
                    <a:pt x="2419814" y="0"/>
                  </a:lnTo>
                  <a:lnTo>
                    <a:pt x="2419814" y="749781"/>
                  </a:lnTo>
                  <a:lnTo>
                    <a:pt x="0" y="749781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419814" cy="787881"/>
            </a:xfrm>
            <a:prstGeom prst="rect">
              <a:avLst/>
            </a:prstGeom>
          </p:spPr>
          <p:txBody>
            <a:bodyPr lIns="57533" tIns="57533" rIns="57533" bIns="575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206933">
            <a:off x="-1529025" y="675944"/>
            <a:ext cx="4273840" cy="3448254"/>
          </a:xfrm>
          <a:custGeom>
            <a:avLst/>
            <a:gdLst/>
            <a:ahLst/>
            <a:cxnLst/>
            <a:rect l="l" t="t" r="r" b="b"/>
            <a:pathLst>
              <a:path w="4273840" h="3448254">
                <a:moveTo>
                  <a:pt x="0" y="0"/>
                </a:moveTo>
                <a:lnTo>
                  <a:pt x="4273840" y="0"/>
                </a:lnTo>
                <a:lnTo>
                  <a:pt x="4273840" y="3448254"/>
                </a:lnTo>
                <a:lnTo>
                  <a:pt x="0" y="34482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TextBox 7"/>
          <p:cNvSpPr txBox="1"/>
          <p:nvPr/>
        </p:nvSpPr>
        <p:spPr>
          <a:xfrm>
            <a:off x="5105439" y="3734998"/>
            <a:ext cx="8077122" cy="2558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1"/>
              </a:lnSpc>
            </a:pPr>
            <a:r>
              <a:rPr lang="en-US" sz="6438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GRADIENTS ET SÉLECTION DE COUPE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52D5A68-3C38-B3AF-7AF0-2E1B8D552A43}"/>
              </a:ext>
            </a:extLst>
          </p:cNvPr>
          <p:cNvSpPr txBox="1"/>
          <p:nvPr/>
        </p:nvSpPr>
        <p:spPr>
          <a:xfrm>
            <a:off x="5105439" y="7474886"/>
            <a:ext cx="67818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u="sng" dirty="0"/>
              <a:t>UE 832</a:t>
            </a:r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r>
              <a:rPr lang="fr-FR" sz="2800" dirty="0"/>
              <a:t>Roure Emilie, </a:t>
            </a:r>
            <a:r>
              <a:rPr lang="fr-FR" sz="2800" dirty="0" err="1"/>
              <a:t>Homsi</a:t>
            </a:r>
            <a:r>
              <a:rPr lang="fr-FR" sz="2800" dirty="0"/>
              <a:t> Rama</a:t>
            </a:r>
          </a:p>
          <a:p>
            <a:pPr algn="ctr"/>
            <a:endParaRPr lang="fr-F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8AF9A-9C47-1D8C-FC58-F502C9BC2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17566B3-79DF-022D-86FB-9CC397943A6A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B84E1F9-45CB-21D4-8F7E-CB2107CE5F0E}"/>
              </a:ext>
            </a:extLst>
          </p:cNvPr>
          <p:cNvGrpSpPr/>
          <p:nvPr/>
        </p:nvGrpSpPr>
        <p:grpSpPr>
          <a:xfrm>
            <a:off x="882412" y="0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CBA3839-5B90-F45D-4971-62CE2CB34584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B97E1E4-8DEC-F10F-D3F6-A21DF041F415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B25A4B7C-84F7-D20A-4820-A21F082B2AAC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8CFDD4-1C27-27ED-9C55-CC9EDA84F758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II.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Sélection</a:t>
            </a: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de coupe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7BBDAEC-3E48-540C-77EF-0F9B5D6DFE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1769" y="2596750"/>
            <a:ext cx="7564044" cy="5778323"/>
          </a:xfrm>
          <a:prstGeom prst="rect">
            <a:avLst/>
          </a:prstGeom>
        </p:spPr>
      </p:pic>
      <p:graphicFrame>
        <p:nvGraphicFramePr>
          <p:cNvPr id="15" name="ZoneTexte 11">
            <a:extLst>
              <a:ext uri="{FF2B5EF4-FFF2-40B4-BE49-F238E27FC236}">
                <a16:creationId xmlns:a16="http://schemas.microsoft.com/office/drawing/2014/main" id="{E53FE0AD-1D60-E896-C341-12255F3504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9704313"/>
              </p:ext>
            </p:extLst>
          </p:nvPr>
        </p:nvGraphicFramePr>
        <p:xfrm>
          <a:off x="1913391" y="2423534"/>
          <a:ext cx="6276588" cy="6124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42C3426D-5274-E60B-0158-7C068614FED2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08473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3F78F5-85E7-D796-3B79-11A5FCCFD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A6C1A9-E51C-4A0A-D413-2909F873A8E4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5F2B3C7-361D-5B6B-BE5C-1C57481908D4}"/>
              </a:ext>
            </a:extLst>
          </p:cNvPr>
          <p:cNvGrpSpPr/>
          <p:nvPr/>
        </p:nvGrpSpPr>
        <p:grpSpPr>
          <a:xfrm>
            <a:off x="870618" y="-139028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2CF5BA1-6595-C332-2784-8E30FF855070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818E10C-D802-3D12-B408-8822B552CF0A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0FBBCCBA-23BB-AEEA-A4AD-0A3E86923637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D629BB-7301-5469-F41E-674FC90A4CD7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III. Application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expérimentale</a:t>
            </a:r>
            <a:endParaRPr lang="en-US" sz="4400" b="1" dirty="0">
              <a:solidFill>
                <a:srgbClr val="000000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50B04F-C2E2-B773-200D-D69719B77179}"/>
              </a:ext>
            </a:extLst>
          </p:cNvPr>
          <p:cNvSpPr txBox="1"/>
          <p:nvPr/>
        </p:nvSpPr>
        <p:spPr>
          <a:xfrm>
            <a:off x="1459594" y="1798030"/>
            <a:ext cx="793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dirty="0"/>
              <a:t>A. Principe de l’expérience </a:t>
            </a:r>
            <a:endParaRPr lang="fr-FR" u="sng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4902D64-34DC-064D-B52A-B9003E3FFB42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32694A-DD1E-E25A-58E5-9F13401C2E79}"/>
              </a:ext>
            </a:extLst>
          </p:cNvPr>
          <p:cNvSpPr txBox="1"/>
          <p:nvPr/>
        </p:nvSpPr>
        <p:spPr>
          <a:xfrm>
            <a:off x="1891096" y="6374370"/>
            <a:ext cx="80911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/>
          </a:p>
          <a:p>
            <a:r>
              <a:rPr lang="fr-FR" sz="4000" dirty="0">
                <a:solidFill>
                  <a:srgbClr val="FF0000"/>
                </a:solidFill>
              </a:rPr>
              <a:t>But = transformer une position de l’espace en fréquence.</a:t>
            </a:r>
          </a:p>
          <a:p>
            <a:r>
              <a:rPr lang="fr-FR" sz="4000" dirty="0">
                <a:solidFill>
                  <a:srgbClr val="FF0000"/>
                </a:solidFill>
              </a:rPr>
              <a:t>           voir l’effet des gradients. 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E1E9C3D-B1E6-6BA3-C489-C23F51D16B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5" t="34726" r="14513" b="21683"/>
          <a:stretch>
            <a:fillRect/>
          </a:stretch>
        </p:blipFill>
        <p:spPr>
          <a:xfrm>
            <a:off x="9429742" y="2806640"/>
            <a:ext cx="6321287" cy="4038600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AE91E92B-A797-E236-6042-ED9924236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0629" y="2987072"/>
            <a:ext cx="739337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 d’un gradient (1 direction)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Fréquence de Larmor dépend de la position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Signal = mélange de fréquences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	👉 Profil spatial 1D </a:t>
            </a:r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D1E6AC06-51BD-98B1-1D95-96B47414EE17}"/>
              </a:ext>
            </a:extLst>
          </p:cNvPr>
          <p:cNvSpPr/>
          <p:nvPr/>
        </p:nvSpPr>
        <p:spPr>
          <a:xfrm>
            <a:off x="2071304" y="8232195"/>
            <a:ext cx="914400" cy="30480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05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018BFF-8E96-AC52-6E0D-73351BCE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727EDF0-5592-BEC7-B041-6CCEC7207BF4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743A396-8979-3D3A-57EA-2ABD306A2D02}"/>
              </a:ext>
            </a:extLst>
          </p:cNvPr>
          <p:cNvGrpSpPr/>
          <p:nvPr/>
        </p:nvGrpSpPr>
        <p:grpSpPr>
          <a:xfrm>
            <a:off x="952074" y="232885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3FA1E08-7777-B4F7-18CF-555CE7EB95AF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B444FDB-5C3F-F0D8-610F-794B9C3EFBE5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3837F1A9-A570-F14F-1986-F46F7EAF2E42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D2DEA69-1184-C959-3A6F-70591214AD1A}"/>
              </a:ext>
            </a:extLst>
          </p:cNvPr>
          <p:cNvSpPr txBox="1"/>
          <p:nvPr/>
        </p:nvSpPr>
        <p:spPr>
          <a:xfrm>
            <a:off x="2133600" y="643828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III. Application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experimentale</a:t>
            </a:r>
            <a:endParaRPr lang="en-US" sz="4400" b="1" dirty="0">
              <a:solidFill>
                <a:srgbClr val="000000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47C749F-A31A-83D1-7DA5-DAC989DCF430}"/>
              </a:ext>
            </a:extLst>
          </p:cNvPr>
          <p:cNvSpPr txBox="1"/>
          <p:nvPr/>
        </p:nvSpPr>
        <p:spPr>
          <a:xfrm>
            <a:off x="1378138" y="2045068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dirty="0"/>
              <a:t>B. Mise en évidence du rôle du gradient</a:t>
            </a:r>
            <a:endParaRPr lang="fr-FR" u="sng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7D5194-47CF-9DCD-3A22-7B93E10351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8440" y="3490383"/>
            <a:ext cx="9601200" cy="515831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1E671B89-2A4E-FFE2-3D2C-E5E5AA174A65}"/>
              </a:ext>
            </a:extLst>
          </p:cNvPr>
          <p:cNvSpPr/>
          <p:nvPr/>
        </p:nvSpPr>
        <p:spPr>
          <a:xfrm>
            <a:off x="10210800" y="3645826"/>
            <a:ext cx="3733800" cy="3215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A9D0C15-DEAC-D18E-2CCB-D4B3A5923722}"/>
              </a:ext>
            </a:extLst>
          </p:cNvPr>
          <p:cNvSpPr/>
          <p:nvPr/>
        </p:nvSpPr>
        <p:spPr>
          <a:xfrm>
            <a:off x="6486399" y="6990408"/>
            <a:ext cx="6816893" cy="18137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50"/>
              </a:solidFill>
            </a:endParaRP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D4D1ACAF-A181-8E5C-DC04-2C67AFA91C66}"/>
              </a:ext>
            </a:extLst>
          </p:cNvPr>
          <p:cNvCxnSpPr>
            <a:stCxn id="15" idx="6"/>
          </p:cNvCxnSpPr>
          <p:nvPr/>
        </p:nvCxnSpPr>
        <p:spPr>
          <a:xfrm flipV="1">
            <a:off x="13944600" y="5143500"/>
            <a:ext cx="685800" cy="1101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35ADB127-7265-3F47-7822-DF7E70F420C3}"/>
              </a:ext>
            </a:extLst>
          </p:cNvPr>
          <p:cNvCxnSpPr>
            <a:cxnSpLocks/>
          </p:cNvCxnSpPr>
          <p:nvPr/>
        </p:nvCxnSpPr>
        <p:spPr>
          <a:xfrm>
            <a:off x="13303292" y="8016932"/>
            <a:ext cx="1555708" cy="1794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id="{72EE5335-9A45-3B9D-44BC-9CBCBCE30C60}"/>
              </a:ext>
            </a:extLst>
          </p:cNvPr>
          <p:cNvSpPr/>
          <p:nvPr/>
        </p:nvSpPr>
        <p:spPr>
          <a:xfrm>
            <a:off x="4375775" y="6224984"/>
            <a:ext cx="1802963" cy="15034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50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9E4F28A-47FE-1733-B9F9-55729EA1D125}"/>
              </a:ext>
            </a:extLst>
          </p:cNvPr>
          <p:cNvCxnSpPr>
            <a:cxnSpLocks/>
          </p:cNvCxnSpPr>
          <p:nvPr/>
        </p:nvCxnSpPr>
        <p:spPr>
          <a:xfrm flipH="1">
            <a:off x="3763427" y="7322911"/>
            <a:ext cx="741769" cy="1827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9995B195-39D2-C5E2-3BE4-D2E25DD6B9B8}"/>
              </a:ext>
            </a:extLst>
          </p:cNvPr>
          <p:cNvSpPr txBox="1"/>
          <p:nvPr/>
        </p:nvSpPr>
        <p:spPr>
          <a:xfrm>
            <a:off x="1782224" y="7184214"/>
            <a:ext cx="2142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Réglage</a:t>
            </a:r>
            <a:r>
              <a:rPr lang="fr-FR" sz="2800" dirty="0"/>
              <a:t> </a:t>
            </a:r>
            <a:r>
              <a:rPr lang="fr-FR" sz="2800" dirty="0">
                <a:solidFill>
                  <a:srgbClr val="C00000"/>
                </a:solidFill>
              </a:rPr>
              <a:t>des gradients 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17AA1B5-B12B-1484-4ACC-3E69D8CB9C42}"/>
              </a:ext>
            </a:extLst>
          </p:cNvPr>
          <p:cNvSpPr txBox="1"/>
          <p:nvPr/>
        </p:nvSpPr>
        <p:spPr>
          <a:xfrm>
            <a:off x="14918297" y="7795338"/>
            <a:ext cx="2589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Séquence IRM (RF + gradients</a:t>
            </a:r>
            <a:r>
              <a:rPr lang="fr-FR" sz="2800" dirty="0"/>
              <a:t>)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3579A94-B6A5-4622-E756-50579C0BC2CD}"/>
              </a:ext>
            </a:extLst>
          </p:cNvPr>
          <p:cNvSpPr txBox="1"/>
          <p:nvPr/>
        </p:nvSpPr>
        <p:spPr>
          <a:xfrm>
            <a:off x="14923782" y="4502974"/>
            <a:ext cx="24374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Amplitude du signal en fonction de la fréquence</a:t>
            </a:r>
          </a:p>
        </p:txBody>
      </p:sp>
    </p:spTree>
    <p:extLst>
      <p:ext uri="{BB962C8B-B14F-4D97-AF65-F5344CB8AC3E}">
        <p14:creationId xmlns:p14="http://schemas.microsoft.com/office/powerpoint/2010/main" val="1928975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25992B-4BD9-372D-17D2-15ADB5B0C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19DE22C-E4D2-108B-F38D-63ECC43FAAB8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A430D15-5FD7-98BF-52C5-BA17A1D4F8AA}"/>
              </a:ext>
            </a:extLst>
          </p:cNvPr>
          <p:cNvGrpSpPr/>
          <p:nvPr/>
        </p:nvGrpSpPr>
        <p:grpSpPr>
          <a:xfrm>
            <a:off x="762000" y="0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6C0AB5B-9151-B82C-DDC8-CBBF3A48441A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0FFF720-C060-F8EA-0B90-1BD8B9609EE8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4ED4D1C8-7267-64B2-60BC-AFA4B76AACC2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035549A-A62D-0E02-9DA4-8FA7825CC509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III. Application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expérimentale</a:t>
            </a:r>
            <a:endParaRPr lang="en-US" sz="4400" b="1" dirty="0">
              <a:solidFill>
                <a:srgbClr val="000000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875BF6-5CB2-8712-6202-0735CB852BF3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48E3A1-793E-E128-72B0-9009EB31FF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8981" y="2222417"/>
            <a:ext cx="13046607" cy="699932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1CF1A75-1119-6CAB-ED61-ACD466B64D4B}"/>
              </a:ext>
            </a:extLst>
          </p:cNvPr>
          <p:cNvSpPr txBox="1"/>
          <p:nvPr/>
        </p:nvSpPr>
        <p:spPr>
          <a:xfrm>
            <a:off x="1066800" y="17145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Eau gradient (x):</a:t>
            </a:r>
          </a:p>
        </p:txBody>
      </p:sp>
    </p:spTree>
    <p:extLst>
      <p:ext uri="{BB962C8B-B14F-4D97-AF65-F5344CB8AC3E}">
        <p14:creationId xmlns:p14="http://schemas.microsoft.com/office/powerpoint/2010/main" val="618947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6530C3-618D-9D0C-3DBB-0C2F3BC4A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AC7DBBD-51AC-7065-1690-95CF27148A19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1E4C92C-96A2-A354-C83C-125B914C3ADC}"/>
              </a:ext>
            </a:extLst>
          </p:cNvPr>
          <p:cNvGrpSpPr/>
          <p:nvPr/>
        </p:nvGrpSpPr>
        <p:grpSpPr>
          <a:xfrm>
            <a:off x="762000" y="0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0F0A4BD-3312-9BFC-6546-8CDD9C64CA8C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9B61D61-B353-80AE-ECFB-A0632B3A534D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06C4FBB2-7E99-C5D5-65B8-50F68F4B5BE6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077ACE0-C480-861F-BCE8-00D8EBF7B4B5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III. Application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expérimentale</a:t>
            </a:r>
            <a:endParaRPr lang="en-US" sz="4400" b="1" dirty="0">
              <a:solidFill>
                <a:srgbClr val="000000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815348A-C8D2-FCD2-3FF3-8BFEA27F48C1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30A1EA6-E7B0-E039-30C8-74AFC9E4C50E}"/>
              </a:ext>
            </a:extLst>
          </p:cNvPr>
          <p:cNvSpPr txBox="1"/>
          <p:nvPr/>
        </p:nvSpPr>
        <p:spPr>
          <a:xfrm>
            <a:off x="1066800" y="17145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Huile gradient (x):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EB114D2-98AB-DCB4-443D-9C38B24EA8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1800" y="2328174"/>
            <a:ext cx="12628090" cy="675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46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818597-B80C-A467-5D04-42A94C2FA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829F662-DD7E-D27F-BBCF-6D1384AAEE6F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A3822CF-E940-7D2C-CEA6-C089402CF6A3}"/>
              </a:ext>
            </a:extLst>
          </p:cNvPr>
          <p:cNvGrpSpPr/>
          <p:nvPr/>
        </p:nvGrpSpPr>
        <p:grpSpPr>
          <a:xfrm>
            <a:off x="491082" y="311243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8D92EBD-6BFC-379B-B86D-CDD76BC2A14A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5AF756A-D35E-EC7E-EF8E-E310280085A4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C6F8EA98-410A-CF3D-6F31-48C4A1DF839D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D804299-AE96-8C7F-1C30-C4A6C29F120A}"/>
              </a:ext>
            </a:extLst>
          </p:cNvPr>
          <p:cNvSpPr txBox="1"/>
          <p:nvPr/>
        </p:nvSpPr>
        <p:spPr>
          <a:xfrm>
            <a:off x="169229" y="660400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III. Application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expérimentale</a:t>
            </a:r>
            <a:endParaRPr lang="en-US" sz="4400" b="1" dirty="0">
              <a:solidFill>
                <a:srgbClr val="000000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964AE57-6C37-46E6-D9E3-C1F0274E6832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11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C2C865-3F1B-A160-92CC-75F49AC70F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009" y="4303774"/>
            <a:ext cx="5494577" cy="40616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98D7EDF-2ED4-489A-5657-8CAF678C4D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3329" y="4254492"/>
            <a:ext cx="5494012" cy="406891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0BFF1C2-8ED6-A330-A96E-067BE72D7A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95597" y="4254492"/>
            <a:ext cx="5457741" cy="4057082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2DF8C02-0726-659F-9A71-137935DD6974}"/>
              </a:ext>
            </a:extLst>
          </p:cNvPr>
          <p:cNvSpPr txBox="1"/>
          <p:nvPr/>
        </p:nvSpPr>
        <p:spPr>
          <a:xfrm>
            <a:off x="3006636" y="8508283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X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20CF815-ACD6-3B78-D2AA-4E5B37DA57D2}"/>
              </a:ext>
            </a:extLst>
          </p:cNvPr>
          <p:cNvSpPr txBox="1"/>
          <p:nvPr/>
        </p:nvSpPr>
        <p:spPr>
          <a:xfrm>
            <a:off x="14853150" y="8403513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Y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8FE1BD4-C8A9-52F9-A70F-948F0CA24C6C}"/>
              </a:ext>
            </a:extLst>
          </p:cNvPr>
          <p:cNvSpPr txBox="1"/>
          <p:nvPr/>
        </p:nvSpPr>
        <p:spPr>
          <a:xfrm>
            <a:off x="8724196" y="8403513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Z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D0D272E-3950-E257-0BA2-C4F29C3F19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5" t="34726" r="14513" b="21683"/>
          <a:stretch>
            <a:fillRect/>
          </a:stretch>
        </p:blipFill>
        <p:spPr>
          <a:xfrm>
            <a:off x="1344958" y="2009596"/>
            <a:ext cx="2532535" cy="161800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100FC29-B7BD-E423-0BE5-7EB9623E6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33312" y="726983"/>
            <a:ext cx="2381531" cy="33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99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0DD5BA-D3B0-CC13-193C-0755952F7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33C41FC-C087-5AB7-CF4A-A73AF0D13336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972272D-01C9-0F0E-63CE-41FB8F9EA140}"/>
              </a:ext>
            </a:extLst>
          </p:cNvPr>
          <p:cNvGrpSpPr/>
          <p:nvPr/>
        </p:nvGrpSpPr>
        <p:grpSpPr>
          <a:xfrm>
            <a:off x="491082" y="311243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68FCB00-979A-C8D7-9BFD-0C603F3C024E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7815349-E09A-033F-0088-5D185C01524D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1D0D8D89-2BF8-D6C9-43F0-99C46BCE2DC9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C68B87B-B7BE-4473-8817-1B8427445DDC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III. Application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expérimentale</a:t>
            </a:r>
            <a:endParaRPr lang="en-US" sz="4400" b="1" dirty="0">
              <a:solidFill>
                <a:srgbClr val="000000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C43BBFF-A780-4567-AC19-22DEA8DFFE24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418FF7-FBD9-11BF-5600-BFCFEDBD244A}"/>
              </a:ext>
            </a:extLst>
          </p:cNvPr>
          <p:cNvSpPr txBox="1"/>
          <p:nvPr/>
        </p:nvSpPr>
        <p:spPr>
          <a:xfrm>
            <a:off x="3006636" y="8508283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X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0A6BCB7-05B6-BCE6-C6D6-B2590612FD86}"/>
              </a:ext>
            </a:extLst>
          </p:cNvPr>
          <p:cNvSpPr txBox="1"/>
          <p:nvPr/>
        </p:nvSpPr>
        <p:spPr>
          <a:xfrm>
            <a:off x="14168982" y="8215895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Y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FEF295B-B1E2-B11F-13C5-46B879C887C7}"/>
              </a:ext>
            </a:extLst>
          </p:cNvPr>
          <p:cNvSpPr txBox="1"/>
          <p:nvPr/>
        </p:nvSpPr>
        <p:spPr>
          <a:xfrm>
            <a:off x="8544730" y="8320993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Z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FCBCC3A-20E1-674C-DC25-C8437011BD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5" t="34726" r="14513" b="21683"/>
          <a:stretch>
            <a:fillRect/>
          </a:stretch>
        </p:blipFill>
        <p:spPr>
          <a:xfrm>
            <a:off x="1704839" y="1987887"/>
            <a:ext cx="2603593" cy="166340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8CE241E-492E-D79F-493E-3DE04DC449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840" y="4120793"/>
            <a:ext cx="5410200" cy="408500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C1C4FD9-1064-D1B0-C886-3EBC2436D8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4698" y="4120793"/>
            <a:ext cx="5241008" cy="4013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9B43E26-A8ED-2526-5FB2-79073DC1C5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61412" y="4138790"/>
            <a:ext cx="5393670" cy="397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1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62600" y="821292"/>
            <a:ext cx="61722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60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CONCLUSION</a:t>
            </a:r>
            <a:endParaRPr lang="en-US" sz="5838" b="1" dirty="0">
              <a:solidFill>
                <a:srgbClr val="000000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2120938" y="3302812"/>
            <a:ext cx="3927387" cy="5489801"/>
            <a:chOff x="0" y="0"/>
            <a:chExt cx="1034374" cy="1445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4374" cy="1445874"/>
            </a:xfrm>
            <a:custGeom>
              <a:avLst/>
              <a:gdLst/>
              <a:ahLst/>
              <a:cxnLst/>
              <a:rect l="l" t="t" r="r" b="b"/>
              <a:pathLst>
                <a:path w="1034374" h="1445874">
                  <a:moveTo>
                    <a:pt x="0" y="0"/>
                  </a:moveTo>
                  <a:lnTo>
                    <a:pt x="1034374" y="0"/>
                  </a:lnTo>
                  <a:lnTo>
                    <a:pt x="1034374" y="1445874"/>
                  </a:lnTo>
                  <a:lnTo>
                    <a:pt x="0" y="1445874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034374" cy="15220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180306" y="3313698"/>
            <a:ext cx="3927387" cy="5489801"/>
            <a:chOff x="0" y="0"/>
            <a:chExt cx="1034374" cy="14458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34374" cy="1445874"/>
            </a:xfrm>
            <a:custGeom>
              <a:avLst/>
              <a:gdLst/>
              <a:ahLst/>
              <a:cxnLst/>
              <a:rect l="l" t="t" r="r" b="b"/>
              <a:pathLst>
                <a:path w="1034374" h="1445874">
                  <a:moveTo>
                    <a:pt x="0" y="0"/>
                  </a:moveTo>
                  <a:lnTo>
                    <a:pt x="1034374" y="0"/>
                  </a:lnTo>
                  <a:lnTo>
                    <a:pt x="1034374" y="1445874"/>
                  </a:lnTo>
                  <a:lnTo>
                    <a:pt x="0" y="1445874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034374" cy="15220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93544" y="3313698"/>
            <a:ext cx="3927387" cy="5489801"/>
            <a:chOff x="0" y="0"/>
            <a:chExt cx="1034374" cy="14458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34374" cy="1445874"/>
            </a:xfrm>
            <a:custGeom>
              <a:avLst/>
              <a:gdLst/>
              <a:ahLst/>
              <a:cxnLst/>
              <a:rect l="l" t="t" r="r" b="b"/>
              <a:pathLst>
                <a:path w="1034374" h="1445874">
                  <a:moveTo>
                    <a:pt x="0" y="0"/>
                  </a:moveTo>
                  <a:lnTo>
                    <a:pt x="1034374" y="0"/>
                  </a:lnTo>
                  <a:lnTo>
                    <a:pt x="1034374" y="1445874"/>
                  </a:lnTo>
                  <a:lnTo>
                    <a:pt x="0" y="1445874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1034374" cy="15220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4653804">
            <a:off x="-2352033" y="-1071282"/>
            <a:ext cx="4704066" cy="4199964"/>
          </a:xfrm>
          <a:custGeom>
            <a:avLst/>
            <a:gdLst/>
            <a:ahLst/>
            <a:cxnLst/>
            <a:rect l="l" t="t" r="r" b="b"/>
            <a:pathLst>
              <a:path w="4704066" h="4199964">
                <a:moveTo>
                  <a:pt x="0" y="0"/>
                </a:moveTo>
                <a:lnTo>
                  <a:pt x="4704066" y="0"/>
                </a:lnTo>
                <a:lnTo>
                  <a:pt x="4704066" y="4199964"/>
                </a:lnTo>
                <a:lnTo>
                  <a:pt x="0" y="4199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13"/>
          <p:cNvSpPr/>
          <p:nvPr/>
        </p:nvSpPr>
        <p:spPr>
          <a:xfrm rot="-5051927">
            <a:off x="14658337" y="6042780"/>
            <a:ext cx="6168903" cy="4977243"/>
          </a:xfrm>
          <a:custGeom>
            <a:avLst/>
            <a:gdLst/>
            <a:ahLst/>
            <a:cxnLst/>
            <a:rect l="l" t="t" r="r" b="b"/>
            <a:pathLst>
              <a:path w="6168903" h="4977243">
                <a:moveTo>
                  <a:pt x="0" y="0"/>
                </a:moveTo>
                <a:lnTo>
                  <a:pt x="6168903" y="0"/>
                </a:lnTo>
                <a:lnTo>
                  <a:pt x="6168903" y="4977243"/>
                </a:lnTo>
                <a:lnTo>
                  <a:pt x="0" y="49772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FF897F7-5BA2-482F-1DA3-B5B750B094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8853" y="2131998"/>
            <a:ext cx="15510293" cy="70866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96B5922-7CAF-FF48-2709-075097FBB90F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7200" y="2132607"/>
            <a:ext cx="8492773" cy="7086655"/>
            <a:chOff x="0" y="0"/>
            <a:chExt cx="2375755" cy="22300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75755" cy="2230087"/>
            </a:xfrm>
            <a:custGeom>
              <a:avLst/>
              <a:gdLst/>
              <a:ahLst/>
              <a:cxnLst/>
              <a:rect l="l" t="t" r="r" b="b"/>
              <a:pathLst>
                <a:path w="2375755" h="2230087">
                  <a:moveTo>
                    <a:pt x="0" y="0"/>
                  </a:moveTo>
                  <a:lnTo>
                    <a:pt x="2375755" y="0"/>
                  </a:lnTo>
                  <a:lnTo>
                    <a:pt x="2375755" y="2230087"/>
                  </a:lnTo>
                  <a:lnTo>
                    <a:pt x="0" y="2230087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75755" cy="2268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48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3125162">
            <a:off x="15667503" y="629479"/>
            <a:ext cx="2676706" cy="1619066"/>
          </a:xfrm>
          <a:custGeom>
            <a:avLst/>
            <a:gdLst/>
            <a:ahLst/>
            <a:cxnLst/>
            <a:rect l="l" t="t" r="r" b="b"/>
            <a:pathLst>
              <a:path w="6320501" h="4391725">
                <a:moveTo>
                  <a:pt x="0" y="0"/>
                </a:moveTo>
                <a:lnTo>
                  <a:pt x="6320502" y="0"/>
                </a:lnTo>
                <a:lnTo>
                  <a:pt x="6320502" y="4391725"/>
                </a:lnTo>
                <a:lnTo>
                  <a:pt x="0" y="4391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TextBox 6"/>
          <p:cNvSpPr txBox="1"/>
          <p:nvPr/>
        </p:nvSpPr>
        <p:spPr>
          <a:xfrm>
            <a:off x="1142885" y="2631557"/>
            <a:ext cx="6819588" cy="95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6457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SOMMAIRE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504C35DA-C5B3-143B-5CFA-4080AC1E0085}"/>
              </a:ext>
            </a:extLst>
          </p:cNvPr>
          <p:cNvSpPr txBox="1"/>
          <p:nvPr/>
        </p:nvSpPr>
        <p:spPr>
          <a:xfrm>
            <a:off x="914400" y="4084585"/>
            <a:ext cx="77360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AutoNum type="romanUcPeriod"/>
            </a:pPr>
            <a:r>
              <a:rPr lang="fr-FR" sz="4000" dirty="0"/>
              <a:t>Gradients de champ magnétique.</a:t>
            </a:r>
          </a:p>
          <a:p>
            <a:pPr marL="400050" indent="-400050">
              <a:buAutoNum type="romanUcPeriod"/>
            </a:pPr>
            <a:endParaRPr lang="fr-FR" sz="4000" dirty="0"/>
          </a:p>
          <a:p>
            <a:pPr marL="400050" indent="-400050">
              <a:buAutoNum type="romanUcPeriod"/>
            </a:pPr>
            <a:r>
              <a:rPr lang="fr-FR" sz="4000" dirty="0"/>
              <a:t> Sélection de coupe.</a:t>
            </a:r>
          </a:p>
          <a:p>
            <a:pPr marL="400050" indent="-400050">
              <a:buAutoNum type="romanUcPeriod"/>
            </a:pPr>
            <a:endParaRPr lang="fr-FR" sz="4000" dirty="0"/>
          </a:p>
          <a:p>
            <a:pPr marL="400050" indent="-400050">
              <a:buAutoNum type="romanUcPeriod"/>
            </a:pPr>
            <a:r>
              <a:rPr lang="fr-FR" sz="4000" dirty="0"/>
              <a:t> Application expérimentale : expérience 1D.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B65197-9742-F8C6-F74B-5B7701AEB2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459" y="3848098"/>
            <a:ext cx="8740297" cy="365567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DC39289-A0E7-6636-B60C-2276C08C1658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/>
          <p:cNvGrpSpPr/>
          <p:nvPr/>
        </p:nvGrpSpPr>
        <p:grpSpPr>
          <a:xfrm>
            <a:off x="744742" y="190500"/>
            <a:ext cx="16764000" cy="9457984"/>
            <a:chOff x="0" y="-76200"/>
            <a:chExt cx="2864198" cy="18470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69CBC3-D85B-B4E4-435C-53595FE4883A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I. Gradient du champs magnétique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96686C-1204-00FB-C745-1D7C161B81B2}"/>
              </a:ext>
            </a:extLst>
          </p:cNvPr>
          <p:cNvSpPr txBox="1"/>
          <p:nvPr/>
        </p:nvSpPr>
        <p:spPr>
          <a:xfrm>
            <a:off x="1638493" y="3435082"/>
            <a:ext cx="143866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000" dirty="0"/>
              <a:t>Gradient = variation d’une donnée physique dans l’espace. </a:t>
            </a:r>
          </a:p>
          <a:p>
            <a:endParaRPr lang="fr-FR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000" dirty="0"/>
              <a:t>Des bobines modifient l’intensité du champ magnétique selon les 3 directions de l’espace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1A87D5C-B660-CE9C-FF23-C7DD674310A1}"/>
              </a:ext>
            </a:extLst>
          </p:cNvPr>
          <p:cNvSpPr txBox="1"/>
          <p:nvPr/>
        </p:nvSpPr>
        <p:spPr>
          <a:xfrm>
            <a:off x="1459595" y="203389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fr-FR" sz="4000" b="1" u="sng" dirty="0"/>
              <a:t> </a:t>
            </a:r>
            <a:r>
              <a:rPr lang="fr-FR" sz="3500" b="1" u="sng" dirty="0"/>
              <a:t>Définition</a:t>
            </a:r>
            <a:r>
              <a:rPr lang="fr-FR" u="sng" dirty="0"/>
              <a:t>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D8F5AB8-5395-8586-0DD5-4F207D2D38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063" y="7656367"/>
            <a:ext cx="7037403" cy="60496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25E852A-8A04-7666-FA65-2731B82F0C43}"/>
              </a:ext>
            </a:extLst>
          </p:cNvPr>
          <p:cNvSpPr txBox="1"/>
          <p:nvPr/>
        </p:nvSpPr>
        <p:spPr>
          <a:xfrm>
            <a:off x="2239073" y="6704413"/>
            <a:ext cx="680242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2">
                    <a:lumMod val="25000"/>
                  </a:schemeClr>
                </a:solidFill>
                <a:sym typeface="Wingdings" panose="05000000000000000000" pitchFamily="2" charset="2"/>
              </a:rPr>
              <a:t>Champ magnétique devient dépendant de la position : </a:t>
            </a:r>
          </a:p>
          <a:p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86B7DD-5BB0-8704-FB08-0B367B00351B}"/>
              </a:ext>
            </a:extLst>
          </p:cNvPr>
          <p:cNvSpPr/>
          <p:nvPr/>
        </p:nvSpPr>
        <p:spPr>
          <a:xfrm>
            <a:off x="2072114" y="6583160"/>
            <a:ext cx="7467600" cy="181373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351BFF40-1569-111C-A9EE-1E77289052F7}"/>
              </a:ext>
            </a:extLst>
          </p:cNvPr>
          <p:cNvSpPr/>
          <p:nvPr/>
        </p:nvSpPr>
        <p:spPr>
          <a:xfrm>
            <a:off x="9767167" y="7126250"/>
            <a:ext cx="1500410" cy="72755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D31B24-546C-9887-CB77-A52AF9B49839}"/>
              </a:ext>
            </a:extLst>
          </p:cNvPr>
          <p:cNvSpPr/>
          <p:nvPr/>
        </p:nvSpPr>
        <p:spPr>
          <a:xfrm>
            <a:off x="11817429" y="6471951"/>
            <a:ext cx="4207681" cy="203615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652F0A-8132-6ECD-143B-9513BDAC2445}"/>
              </a:ext>
            </a:extLst>
          </p:cNvPr>
          <p:cNvSpPr txBox="1"/>
          <p:nvPr/>
        </p:nvSpPr>
        <p:spPr>
          <a:xfrm>
            <a:off x="11841246" y="6583159"/>
            <a:ext cx="420768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2">
                    <a:lumMod val="25000"/>
                  </a:schemeClr>
                </a:solidFill>
                <a:sym typeface="Wingdings" panose="05000000000000000000" pitchFamily="2" charset="2"/>
              </a:rPr>
              <a:t>Fréquence de précession dépend également de la position :  Si gradient en z, et pas en x et y) :</a:t>
            </a:r>
          </a:p>
          <a:p>
            <a:pPr algn="ctr"/>
            <a:endParaRPr lang="fr-FR" sz="2800" dirty="0">
              <a:solidFill>
                <a:schemeClr val="bg2">
                  <a:lumMod val="25000"/>
                </a:schemeClr>
              </a:solidFill>
              <a:sym typeface="Wingdings" panose="05000000000000000000" pitchFamily="2" charset="2"/>
            </a:endParaRPr>
          </a:p>
          <a:p>
            <a:endParaRPr lang="fr-FR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DB8B186-DF76-107E-4872-BA3FACE4F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3019" y="8583905"/>
            <a:ext cx="2476500" cy="3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EED6B5ED-8C19-6CB7-FD7A-8B16F4329CE0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20BFEA-FD9F-75FB-14C6-13E233939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87C0DE-8473-93E0-A1C6-8B2326DB1FB0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2516BB7-A4B6-BC32-D28D-9B888F5F022B}"/>
              </a:ext>
            </a:extLst>
          </p:cNvPr>
          <p:cNvGrpSpPr/>
          <p:nvPr/>
        </p:nvGrpSpPr>
        <p:grpSpPr>
          <a:xfrm>
            <a:off x="882412" y="0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E462181-D4A5-24A4-D3F5-826A3246A20D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9B150D4-1E78-9981-4375-7C87C2BD5952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42F5DC64-6865-6D8B-403E-4A78F700647F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6124D30-07FB-9F0E-4845-64591E8D814D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I. Gradient du champs magnétique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5B06E0B-6A37-3987-BC5B-4C8F24B12D1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4178"/>
          <a:stretch>
            <a:fillRect/>
          </a:stretch>
        </p:blipFill>
        <p:spPr>
          <a:xfrm>
            <a:off x="896267" y="3465374"/>
            <a:ext cx="10686133" cy="426895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FC355EE-C8AE-5DB6-A983-BF11DD83E93E}"/>
              </a:ext>
            </a:extLst>
          </p:cNvPr>
          <p:cNvSpPr txBox="1"/>
          <p:nvPr/>
        </p:nvSpPr>
        <p:spPr>
          <a:xfrm>
            <a:off x="1447800" y="2037629"/>
            <a:ext cx="120056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500" b="1" dirty="0"/>
              <a:t>B.</a:t>
            </a:r>
            <a:r>
              <a:rPr lang="fr-FR" sz="3500" b="1" u="sng" dirty="0"/>
              <a:t> Effet des gradients pour la fréquence de Larmor</a:t>
            </a:r>
            <a:endParaRPr lang="fr-FR" sz="3500" u="sng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37A7279-B62F-5049-E77C-46C2EF93CB74}"/>
              </a:ext>
            </a:extLst>
          </p:cNvPr>
          <p:cNvSpPr txBox="1"/>
          <p:nvPr/>
        </p:nvSpPr>
        <p:spPr>
          <a:xfrm>
            <a:off x="11963400" y="3070325"/>
            <a:ext cx="513738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Si l’on applique le gradient, la fréquence de précession dépend directement de la position.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000" u="sng" dirty="0"/>
              <a:t>Conséquences</a:t>
            </a:r>
            <a:r>
              <a:rPr lang="fr-FR" sz="3000" dirty="0"/>
              <a:t> : les protons ne tournent plus à la même fréquence/ ne sont plus synchronisés </a:t>
            </a:r>
            <a:r>
              <a:rPr lang="fr-FR" sz="3000" dirty="0">
                <a:sym typeface="Wingdings" panose="05000000000000000000" pitchFamily="2" charset="2"/>
              </a:rPr>
              <a:t> permet une localisation.</a:t>
            </a:r>
            <a:endParaRPr lang="fr-FR" sz="3000" dirty="0"/>
          </a:p>
          <a:p>
            <a:endParaRPr lang="fr-FR" sz="30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A863807-B0F3-5F4C-3211-86478EDE368E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075FE49-4E34-D391-C6EA-8A525C813578}"/>
              </a:ext>
            </a:extLst>
          </p:cNvPr>
          <p:cNvSpPr txBox="1"/>
          <p:nvPr/>
        </p:nvSpPr>
        <p:spPr>
          <a:xfrm>
            <a:off x="3352800" y="8450424"/>
            <a:ext cx="13868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/>
              <a:t>Le gradient transforme une position dans l’espace en fréquence mesurable 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2008D635-1290-A9B2-EC92-8E1BF4664178}"/>
              </a:ext>
            </a:extLst>
          </p:cNvPr>
          <p:cNvSpPr/>
          <p:nvPr/>
        </p:nvSpPr>
        <p:spPr>
          <a:xfrm>
            <a:off x="2132300" y="8435692"/>
            <a:ext cx="1062582" cy="513218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2749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71A7FA-5FB7-96DC-2ADE-DB904FAAB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AD26BD1-21DD-CDE2-FA89-3467C854BAF3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3871C74-40A0-B136-0A01-29FD06806EA3}"/>
              </a:ext>
            </a:extLst>
          </p:cNvPr>
          <p:cNvGrpSpPr/>
          <p:nvPr/>
        </p:nvGrpSpPr>
        <p:grpSpPr>
          <a:xfrm>
            <a:off x="882412" y="105116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20B3565-D639-D750-36E3-5B413CC73BE6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AA022B3-BD37-13FE-F276-8DD37D504ED2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FA118B78-1BC9-5749-96DC-5C0C4157BDCD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9928D0A-D27A-9D97-8DF0-99D1AB96776C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I. Gradient du champs magnétique 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194C06F-D88C-92C9-C74B-D8FED262A2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5406" y="3981256"/>
            <a:ext cx="10615352" cy="39498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747FCC2-DE78-81B7-3129-1BC92393ACDE}"/>
              </a:ext>
            </a:extLst>
          </p:cNvPr>
          <p:cNvSpPr txBox="1"/>
          <p:nvPr/>
        </p:nvSpPr>
        <p:spPr>
          <a:xfrm>
            <a:off x="3810000" y="2482044"/>
            <a:ext cx="1211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/>
              <a:t>Sélection de coupe </a:t>
            </a:r>
            <a:r>
              <a:rPr lang="fr-FR" sz="2800" dirty="0">
                <a:sym typeface="Wingdings" panose="05000000000000000000" pitchFamily="2" charset="2"/>
              </a:rPr>
              <a:t></a:t>
            </a:r>
            <a:r>
              <a:rPr lang="fr-FR" sz="2800" dirty="0"/>
              <a:t> Choix de la tranche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/>
              <a:t>Codage de phase </a:t>
            </a:r>
            <a:r>
              <a:rPr lang="fr-FR" sz="2800" dirty="0">
                <a:sym typeface="Wingdings" panose="05000000000000000000" pitchFamily="2" charset="2"/>
              </a:rPr>
              <a:t> déphasage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>
                <a:sym typeface="Wingdings" panose="05000000000000000000" pitchFamily="2" charset="2"/>
              </a:rPr>
              <a:t>Codage de fréquence  lecture du signal </a:t>
            </a:r>
            <a:endParaRPr lang="fr-FR" sz="28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DA50FF-DA2F-A325-0959-4E02913AFBB5}"/>
              </a:ext>
            </a:extLst>
          </p:cNvPr>
          <p:cNvSpPr txBox="1"/>
          <p:nvPr/>
        </p:nvSpPr>
        <p:spPr>
          <a:xfrm>
            <a:off x="2438400" y="1876927"/>
            <a:ext cx="1226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Dans un IRM on a 3 types de gradients : </a:t>
            </a:r>
          </a:p>
        </p:txBody>
      </p:sp>
      <p:sp>
        <p:nvSpPr>
          <p:cNvPr id="12" name="Accolade fermante 11">
            <a:extLst>
              <a:ext uri="{FF2B5EF4-FFF2-40B4-BE49-F238E27FC236}">
                <a16:creationId xmlns:a16="http://schemas.microsoft.com/office/drawing/2014/main" id="{9E55D715-3070-864B-B12A-2B4C967E1358}"/>
              </a:ext>
            </a:extLst>
          </p:cNvPr>
          <p:cNvSpPr/>
          <p:nvPr/>
        </p:nvSpPr>
        <p:spPr>
          <a:xfrm>
            <a:off x="10501312" y="2922237"/>
            <a:ext cx="457200" cy="935437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7F12B0-03E8-1D9E-38F7-F218925C49BD}"/>
              </a:ext>
            </a:extLst>
          </p:cNvPr>
          <p:cNvSpPr txBox="1"/>
          <p:nvPr/>
        </p:nvSpPr>
        <p:spPr>
          <a:xfrm>
            <a:off x="11056558" y="3095108"/>
            <a:ext cx="3124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solidFill>
                  <a:schemeClr val="accent2"/>
                </a:solidFill>
              </a:rPr>
              <a:t>Codage spatiale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879B372-6BCF-FD0B-15C9-BC3A5568F6BB}"/>
              </a:ext>
            </a:extLst>
          </p:cNvPr>
          <p:cNvSpPr txBox="1"/>
          <p:nvPr/>
        </p:nvSpPr>
        <p:spPr>
          <a:xfrm>
            <a:off x="2738982" y="8125480"/>
            <a:ext cx="1348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But = les gradients servent à localiser précisément l’origine du signal dans le corps.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3B7A50-8DCE-B450-9F79-B5FEA8B3AA34}"/>
              </a:ext>
            </a:extLst>
          </p:cNvPr>
          <p:cNvSpPr/>
          <p:nvPr/>
        </p:nvSpPr>
        <p:spPr>
          <a:xfrm>
            <a:off x="2652490" y="8082344"/>
            <a:ext cx="12268200" cy="70207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211AB55-BDF4-A471-3699-B5427BF8C869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1073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C886D0-4F23-7632-7BF1-BD2E3244B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2C06793-0646-0138-A32A-A09AFE9A2CF7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ACB1990-F148-6C77-E534-FB054B18A8D4}"/>
              </a:ext>
            </a:extLst>
          </p:cNvPr>
          <p:cNvGrpSpPr/>
          <p:nvPr/>
        </p:nvGrpSpPr>
        <p:grpSpPr>
          <a:xfrm>
            <a:off x="882412" y="0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F90788B-8065-B28A-71FB-D43C295D9AF0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8F87FA9-772A-2593-9B03-F107D5606221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C65E8134-FDC4-4A97-C93C-162906E2A8FD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7C8C030-AACE-37F8-1431-659B744E63C5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II.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Sélection</a:t>
            </a: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de coupe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00A76B0-36D4-0ABB-B62D-AC78A673CF09}"/>
              </a:ext>
            </a:extLst>
          </p:cNvPr>
          <p:cNvSpPr txBox="1"/>
          <p:nvPr/>
        </p:nvSpPr>
        <p:spPr>
          <a:xfrm>
            <a:off x="1774706" y="1774558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fr-FR" sz="4000" b="1" u="sng" dirty="0"/>
              <a:t> </a:t>
            </a:r>
            <a:r>
              <a:rPr lang="fr-FR" sz="3500" b="1" u="sng" dirty="0"/>
              <a:t>Principe</a:t>
            </a:r>
            <a:r>
              <a:rPr lang="fr-FR" u="sng" dirty="0"/>
              <a:t>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28652CA0-AB65-1DF8-5040-E3E566D64F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05" y="2545126"/>
            <a:ext cx="4650272" cy="5731730"/>
          </a:xfrm>
          <a:prstGeom prst="rect">
            <a:avLst/>
          </a:prstGeom>
        </p:spPr>
      </p:pic>
      <p:graphicFrame>
        <p:nvGraphicFramePr>
          <p:cNvPr id="33" name="ZoneTexte 11">
            <a:extLst>
              <a:ext uri="{FF2B5EF4-FFF2-40B4-BE49-F238E27FC236}">
                <a16:creationId xmlns:a16="http://schemas.microsoft.com/office/drawing/2014/main" id="{C02F43C2-EC0D-6C38-41FA-EC33AD4C0F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6552725"/>
              </p:ext>
            </p:extLst>
          </p:nvPr>
        </p:nvGraphicFramePr>
        <p:xfrm>
          <a:off x="2966981" y="2799486"/>
          <a:ext cx="6276588" cy="6124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7" name="ZoneTexte 36">
            <a:extLst>
              <a:ext uri="{FF2B5EF4-FFF2-40B4-BE49-F238E27FC236}">
                <a16:creationId xmlns:a16="http://schemas.microsoft.com/office/drawing/2014/main" id="{5CD400CD-D3A7-5B9D-BB64-5194B16703E8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88203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8677DA-34D3-B3C4-61E7-416D9CB4B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C3DB34-9AF7-F29A-BE96-006EA976F6B5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8149D33-A82E-0DE8-A20C-69C341F68DBA}"/>
              </a:ext>
            </a:extLst>
          </p:cNvPr>
          <p:cNvGrpSpPr/>
          <p:nvPr/>
        </p:nvGrpSpPr>
        <p:grpSpPr>
          <a:xfrm>
            <a:off x="882412" y="0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B17BFB2-BDF3-8D97-AE53-9F93C7CAB36C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743045B-98A5-1586-E789-13759ED521E6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E435CE93-C2BF-C6BD-12D6-ABDA9ED48754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CE485C-62DD-8E27-3609-E4CB8FBD4103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II.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Sélection</a:t>
            </a: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de coupe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372AC1-D3B5-9B53-4B68-E11E983433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9986" y="3193411"/>
            <a:ext cx="12080088" cy="526950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2D5C2FB-7555-5C51-F8EE-BF3124D7548E}"/>
              </a:ext>
            </a:extLst>
          </p:cNvPr>
          <p:cNvSpPr txBox="1"/>
          <p:nvPr/>
        </p:nvSpPr>
        <p:spPr>
          <a:xfrm>
            <a:off x="2999986" y="2188960"/>
            <a:ext cx="9732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Résultat des différentes coupes sur une image d’IRM :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B3C016-2FB0-7339-E7CB-EAF48FA32801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7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8E04E71-C119-3A07-691B-554142ED6794}"/>
              </a:ext>
            </a:extLst>
          </p:cNvPr>
          <p:cNvSpPr txBox="1"/>
          <p:nvPr/>
        </p:nvSpPr>
        <p:spPr>
          <a:xfrm>
            <a:off x="4340850" y="8435692"/>
            <a:ext cx="1386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Exploration du corps dans différents plans sans bouger le patient.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42F14F83-236D-9F48-E206-1DF8BC1FF12E}"/>
              </a:ext>
            </a:extLst>
          </p:cNvPr>
          <p:cNvSpPr/>
          <p:nvPr/>
        </p:nvSpPr>
        <p:spPr>
          <a:xfrm>
            <a:off x="3136611" y="8449573"/>
            <a:ext cx="1062582" cy="513218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3324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9B99BE-F2E6-C2C1-5FD3-55069F46E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22F8797-D96F-F2FC-05DA-2FFB76F5D4C2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97F1A49-B6B6-84C1-6503-80C692EB292F}"/>
              </a:ext>
            </a:extLst>
          </p:cNvPr>
          <p:cNvGrpSpPr/>
          <p:nvPr/>
        </p:nvGrpSpPr>
        <p:grpSpPr>
          <a:xfrm>
            <a:off x="882412" y="0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180BD6-AD38-EA6B-8557-988CF5694388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CB4A188-E69A-FC18-5F32-12319D282A2B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14DBA704-BDFF-25B6-C1E2-3010AC281126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5B27219-39A7-0C47-D723-E0C828054436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II.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Sélection</a:t>
            </a: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de coupe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A00D06D-2B3E-B79D-666A-43E6C956A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7551" y="3236214"/>
            <a:ext cx="12772371" cy="561029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342E39F-4844-70FA-C194-D567C1379357}"/>
              </a:ext>
            </a:extLst>
          </p:cNvPr>
          <p:cNvSpPr txBox="1"/>
          <p:nvPr/>
        </p:nvSpPr>
        <p:spPr>
          <a:xfrm>
            <a:off x="2419137" y="1670631"/>
            <a:ext cx="1264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Le gradient transforme la position en fréquence et l’impulsion RF ne sélectionne qu’une plage de fréquences donc une tranche du corps </a:t>
            </a:r>
            <a:r>
              <a:rPr lang="fr-FR" sz="2800" dirty="0">
                <a:solidFill>
                  <a:srgbClr val="C00000"/>
                </a:solidFill>
                <a:sym typeface="Wingdings" panose="05000000000000000000" pitchFamily="2" charset="2"/>
              </a:rPr>
              <a:t> 1</a:t>
            </a:r>
            <a:r>
              <a:rPr lang="fr-FR" sz="2800" baseline="30000" dirty="0">
                <a:solidFill>
                  <a:srgbClr val="C00000"/>
                </a:solidFill>
                <a:sym typeface="Wingdings" panose="05000000000000000000" pitchFamily="2" charset="2"/>
              </a:rPr>
              <a:t>ere </a:t>
            </a:r>
            <a:r>
              <a:rPr lang="fr-FR" sz="2800" dirty="0">
                <a:solidFill>
                  <a:srgbClr val="C00000"/>
                </a:solidFill>
                <a:sym typeface="Wingdings" panose="05000000000000000000" pitchFamily="2" charset="2"/>
              </a:rPr>
              <a:t>étape de localisation du signal.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7DE7E69-367C-6C2A-C8EC-0EEAA509C8B7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646667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F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10603-E08C-F069-0A02-A968EAD8A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D5F4CEE-E4C7-8ACD-74E5-89CD4B66E8E0}"/>
              </a:ext>
            </a:extLst>
          </p:cNvPr>
          <p:cNvSpPr/>
          <p:nvPr/>
        </p:nvSpPr>
        <p:spPr>
          <a:xfrm rot="2807232">
            <a:off x="10752155" y="1445807"/>
            <a:ext cx="9943320" cy="8022549"/>
          </a:xfrm>
          <a:custGeom>
            <a:avLst/>
            <a:gdLst/>
            <a:ahLst/>
            <a:cxnLst/>
            <a:rect l="l" t="t" r="r" b="b"/>
            <a:pathLst>
              <a:path w="9943320" h="8022549">
                <a:moveTo>
                  <a:pt x="0" y="0"/>
                </a:moveTo>
                <a:lnTo>
                  <a:pt x="9943319" y="0"/>
                </a:lnTo>
                <a:lnTo>
                  <a:pt x="9943319" y="8022549"/>
                </a:lnTo>
                <a:lnTo>
                  <a:pt x="0" y="80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45BF16F-2834-B12E-BBB8-82E6479E4A24}"/>
              </a:ext>
            </a:extLst>
          </p:cNvPr>
          <p:cNvGrpSpPr/>
          <p:nvPr/>
        </p:nvGrpSpPr>
        <p:grpSpPr>
          <a:xfrm>
            <a:off x="882412" y="0"/>
            <a:ext cx="16764000" cy="9457984"/>
            <a:chOff x="0" y="-76200"/>
            <a:chExt cx="2864198" cy="1847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43433F4-E0A8-2B18-9E5B-057E3C2C605F}"/>
                </a:ext>
              </a:extLst>
            </p:cNvPr>
            <p:cNvSpPr/>
            <p:nvPr/>
          </p:nvSpPr>
          <p:spPr>
            <a:xfrm>
              <a:off x="0" y="0"/>
              <a:ext cx="2864198" cy="1770872"/>
            </a:xfrm>
            <a:custGeom>
              <a:avLst/>
              <a:gdLst/>
              <a:ahLst/>
              <a:cxnLst/>
              <a:rect l="l" t="t" r="r" b="b"/>
              <a:pathLst>
                <a:path w="2864198" h="1770872">
                  <a:moveTo>
                    <a:pt x="0" y="0"/>
                  </a:moveTo>
                  <a:lnTo>
                    <a:pt x="2864198" y="0"/>
                  </a:lnTo>
                  <a:lnTo>
                    <a:pt x="2864198" y="1770872"/>
                  </a:lnTo>
                  <a:lnTo>
                    <a:pt x="0" y="177087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5FC63E3-D83F-EF08-F2D8-F31B847DEE47}"/>
                </a:ext>
              </a:extLst>
            </p:cNvPr>
            <p:cNvSpPr txBox="1"/>
            <p:nvPr/>
          </p:nvSpPr>
          <p:spPr>
            <a:xfrm>
              <a:off x="0" y="-76200"/>
              <a:ext cx="2864198" cy="1847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959A20B0-9184-7E65-59E8-7605BC5080CE}"/>
              </a:ext>
            </a:extLst>
          </p:cNvPr>
          <p:cNvSpPr/>
          <p:nvPr/>
        </p:nvSpPr>
        <p:spPr>
          <a:xfrm rot="14433756">
            <a:off x="-251756" y="9052422"/>
            <a:ext cx="1514733" cy="1006291"/>
          </a:xfrm>
          <a:custGeom>
            <a:avLst/>
            <a:gdLst/>
            <a:ahLst/>
            <a:cxnLst/>
            <a:rect l="l" t="t" r="r" b="b"/>
            <a:pathLst>
              <a:path w="7085164" h="6325897">
                <a:moveTo>
                  <a:pt x="0" y="0"/>
                </a:moveTo>
                <a:lnTo>
                  <a:pt x="7085164" y="0"/>
                </a:lnTo>
                <a:lnTo>
                  <a:pt x="7085164" y="6325897"/>
                </a:lnTo>
                <a:lnTo>
                  <a:pt x="0" y="632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3840F15-33A1-CE23-59D3-F09308309EDE}"/>
              </a:ext>
            </a:extLst>
          </p:cNvPr>
          <p:cNvSpPr txBox="1"/>
          <p:nvPr/>
        </p:nvSpPr>
        <p:spPr>
          <a:xfrm>
            <a:off x="2738982" y="496606"/>
            <a:ext cx="12268200" cy="94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II. </a:t>
            </a:r>
            <a:r>
              <a:rPr lang="en-US" sz="4400" b="1" dirty="0" err="1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Sélection</a:t>
            </a:r>
            <a:r>
              <a:rPr lang="en-US" sz="4400" b="1" dirty="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de coupe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12EC31E-84B5-2CB3-EB8C-7AE7A7663BCD}"/>
              </a:ext>
            </a:extLst>
          </p:cNvPr>
          <p:cNvSpPr txBox="1"/>
          <p:nvPr/>
        </p:nvSpPr>
        <p:spPr>
          <a:xfrm>
            <a:off x="1568059" y="1734995"/>
            <a:ext cx="6846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B. </a:t>
            </a:r>
            <a:r>
              <a:rPr lang="fr-FR" sz="4000" b="1" u="sng" dirty="0"/>
              <a:t>Epaisseur de coupe</a:t>
            </a:r>
            <a:endParaRPr lang="fr-FR" u="sng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BFF95FD-63BE-D7E2-3474-59908097AE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2840" y="2725762"/>
            <a:ext cx="8847738" cy="544665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7CAD1BB-C348-06D8-B0BB-0117DF393952}"/>
              </a:ext>
            </a:extLst>
          </p:cNvPr>
          <p:cNvSpPr txBox="1"/>
          <p:nvPr/>
        </p:nvSpPr>
        <p:spPr>
          <a:xfrm>
            <a:off x="1568059" y="3087104"/>
            <a:ext cx="650147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Dépend de 2 paramètres : la bande passante de </a:t>
            </a:r>
            <a:r>
              <a:rPr lang="fr-FR" sz="2800" b="1" dirty="0"/>
              <a:t>l’impulsion RF </a:t>
            </a:r>
            <a:r>
              <a:rPr lang="fr-FR" sz="2800" dirty="0"/>
              <a:t>et l’intensité du</a:t>
            </a:r>
            <a:r>
              <a:rPr lang="fr-FR" sz="2800" b="1" dirty="0"/>
              <a:t> gradient </a:t>
            </a:r>
            <a:r>
              <a:rPr lang="fr-FR" sz="2800" dirty="0"/>
              <a:t>de sélection.</a:t>
            </a:r>
          </a:p>
          <a:p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Bande passante élevé = coupe plus épaisse.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Gradient élevé = bande passante plus fine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r>
              <a:rPr lang="fr-FR" sz="2800" dirty="0">
                <a:sym typeface="Wingdings" panose="05000000000000000000" pitchFamily="2" charset="2"/>
              </a:rPr>
              <a:t> Contrôle de l’épaisseur de la coupe. </a:t>
            </a:r>
            <a:endParaRPr lang="fr-FR" sz="28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C76AFD3-D1BD-8369-E551-52AADBAF78E4}"/>
              </a:ext>
            </a:extLst>
          </p:cNvPr>
          <p:cNvSpPr txBox="1"/>
          <p:nvPr/>
        </p:nvSpPr>
        <p:spPr>
          <a:xfrm>
            <a:off x="8229639" y="9745900"/>
            <a:ext cx="533400" cy="3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5827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568</Words>
  <Application>Microsoft Office PowerPoint</Application>
  <PresentationFormat>Personnalisé</PresentationFormat>
  <Paragraphs>101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Neue Machina Ultra-Bold</vt:lpstr>
      <vt:lpstr>Arial</vt:lpstr>
      <vt:lpstr>Calibri</vt:lpstr>
      <vt:lpstr>Aptos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Gradients et sélection de coupe</dc:title>
  <dc:creator>RAMA HOMSI</dc:creator>
  <cp:lastModifiedBy>Pauline LEFEBVRE</cp:lastModifiedBy>
  <cp:revision>10</cp:revision>
  <dcterms:created xsi:type="dcterms:W3CDTF">2006-08-16T00:00:00Z</dcterms:created>
  <dcterms:modified xsi:type="dcterms:W3CDTF">2026-03-27T10:17:06Z</dcterms:modified>
  <dc:identifier>DAHEHkDfgQc</dc:identifier>
</cp:coreProperties>
</file>