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18288000" cy="10287000"/>
  <p:notesSz cx="6858000" cy="9144000"/>
  <p:embeddedFontLst>
    <p:embeddedFont>
      <p:font typeface="Alice" panose="020B0604020202020204" charset="0"/>
      <p:regular r:id="rId18"/>
    </p:embeddedFont>
    <p:embeddedFont>
      <p:font typeface="Alice Bold" panose="020B0604020202020204" charset="0"/>
      <p:regular r:id="rId19"/>
    </p:embeddedFont>
    <p:embeddedFont>
      <p:font typeface="Alice Bold Italics" panose="020B0604020202020204" charset="0"/>
      <p:regular r:id="rId20"/>
    </p:embeddedFont>
    <p:embeddedFont>
      <p:font typeface="Alice Italics" panose="020B0604020202020204" charset="0"/>
      <p:regular r:id="rId21"/>
    </p:embeddedFont>
    <p:embeddedFont>
      <p:font typeface="Arimo" panose="020B0604020202020204" charset="0"/>
      <p:regular r:id="rId22"/>
    </p:embeddedFont>
    <p:embeddedFont>
      <p:font typeface="Arimo Bold" panose="020B0604020202020204" charset="0"/>
      <p:regular r:id="rId23"/>
    </p:embeddedFont>
    <p:embeddedFont>
      <p:font typeface="Open Sans Bold" panose="020B0806030504020204" pitchFamily="34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1836" y="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oupe-revelis.com/examens/irm/" TargetMode="External"/><Relationship Id="rId2" Type="http://schemas.openxmlformats.org/officeDocument/2006/relationships/hyperlink" Target="https://www.imaios.com/fr/e-mri/sequence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25"/>
            <a:ext cx="18288000" cy="12769478"/>
            <a:chOff x="0" y="0"/>
            <a:chExt cx="24384000" cy="170259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47000"/>
            </a:blip>
            <a:srcRect t="1928" b="1928"/>
            <a:stretch>
              <a:fillRect/>
            </a:stretch>
          </p:blipFill>
          <p:spPr>
            <a:xfrm>
              <a:off x="0" y="0"/>
              <a:ext cx="24384000" cy="17025971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1449550" y="84101"/>
            <a:ext cx="6714625" cy="1419535"/>
          </a:xfrm>
          <a:custGeom>
            <a:avLst/>
            <a:gdLst/>
            <a:ahLst/>
            <a:cxnLst/>
            <a:rect l="l" t="t" r="r" b="b"/>
            <a:pathLst>
              <a:path w="6714625" h="1419535">
                <a:moveTo>
                  <a:pt x="0" y="0"/>
                </a:moveTo>
                <a:lnTo>
                  <a:pt x="6714625" y="0"/>
                </a:lnTo>
                <a:lnTo>
                  <a:pt x="6714625" y="1419535"/>
                </a:lnTo>
                <a:lnTo>
                  <a:pt x="0" y="14195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46" t="-223" b="-223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317998" y="2417628"/>
            <a:ext cx="13652004" cy="4103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6"/>
              </a:lnSpc>
              <a:spcBef>
                <a:spcPct val="0"/>
              </a:spcBef>
            </a:pPr>
            <a:r>
              <a:rPr lang="en-US" sz="7278" spc="-181">
                <a:solidFill>
                  <a:srgbClr val="000000">
                    <a:alpha val="65882"/>
                  </a:srgbClr>
                </a:solidFill>
                <a:latin typeface="Alice Bold"/>
                <a:ea typeface="Alice Bold"/>
                <a:cs typeface="Alice Bold"/>
                <a:sym typeface="Alice Bold"/>
              </a:rPr>
              <a:t>Séquences </a:t>
            </a:r>
            <a:r>
              <a:rPr lang="en-US" sz="7278" spc="-181">
                <a:solidFill>
                  <a:srgbClr val="03539E">
                    <a:alpha val="65882"/>
                  </a:srgbClr>
                </a:solidFill>
                <a:latin typeface="Alice Bold"/>
                <a:ea typeface="Alice Bold"/>
                <a:cs typeface="Alice Bold"/>
                <a:sym typeface="Alice Bold"/>
              </a:rPr>
              <a:t>IRM</a:t>
            </a:r>
          </a:p>
          <a:p>
            <a:pPr marL="0" lvl="0" indent="0" algn="ctr">
              <a:lnSpc>
                <a:spcPts val="8006"/>
              </a:lnSpc>
              <a:spcBef>
                <a:spcPct val="0"/>
              </a:spcBef>
            </a:pPr>
            <a:r>
              <a:rPr lang="en-US" sz="7278">
                <a:solidFill>
                  <a:srgbClr val="000000">
                    <a:alpha val="65882"/>
                  </a:srgbClr>
                </a:solidFill>
                <a:latin typeface="Alice Bold"/>
                <a:ea typeface="Alice Bold"/>
                <a:cs typeface="Alice Bold"/>
                <a:sym typeface="Alice Bold"/>
              </a:rPr>
              <a:t>Écho de Spin &amp; Écho de Gradient</a:t>
            </a:r>
          </a:p>
          <a:p>
            <a:pPr marL="0" lvl="0" indent="0" algn="ctr">
              <a:lnSpc>
                <a:spcPts val="8006"/>
              </a:lnSpc>
              <a:spcBef>
                <a:spcPct val="0"/>
              </a:spcBef>
            </a:pPr>
            <a:endParaRPr lang="en-US" sz="7278">
              <a:solidFill>
                <a:srgbClr val="000000">
                  <a:alpha val="65882"/>
                </a:srgbClr>
              </a:solidFill>
              <a:latin typeface="Alice Bold"/>
              <a:ea typeface="Alice Bold"/>
              <a:cs typeface="Alice Bold"/>
              <a:sym typeface="Alice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37727" y="8260433"/>
            <a:ext cx="4170268" cy="1363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5"/>
              </a:lnSpc>
            </a:pPr>
            <a:r>
              <a:rPr lang="en-US" sz="2575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Batoul HANANO</a:t>
            </a:r>
          </a:p>
          <a:p>
            <a:pPr algn="l">
              <a:lnSpc>
                <a:spcPts val="3605"/>
              </a:lnSpc>
            </a:pPr>
            <a:r>
              <a:rPr lang="en-US" sz="2575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Mina KASHKOOLI</a:t>
            </a:r>
          </a:p>
          <a:p>
            <a:pPr algn="l">
              <a:lnSpc>
                <a:spcPts val="3605"/>
              </a:lnSpc>
              <a:spcBef>
                <a:spcPct val="0"/>
              </a:spcBef>
            </a:pPr>
            <a:r>
              <a:rPr lang="en-US" sz="2575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Lynda ZEMOUCHE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22861" y="6392597"/>
            <a:ext cx="13447141" cy="99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34"/>
              </a:lnSpc>
              <a:spcBef>
                <a:spcPct val="0"/>
              </a:spcBef>
            </a:pP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Analyse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structurelle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des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séquences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,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étude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comparative des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mécanismes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de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contraste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et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maîtrise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des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paramètres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d'acquisition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(TR, TE, </a:t>
            </a:r>
            <a:r>
              <a:rPr lang="en-US" sz="3026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Moyennes</a:t>
            </a:r>
            <a:r>
              <a:rPr lang="en-US" sz="3026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).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400" y="2245043"/>
            <a:ext cx="7994621" cy="4297109"/>
          </a:xfrm>
          <a:custGeom>
            <a:avLst/>
            <a:gdLst/>
            <a:ahLst/>
            <a:cxnLst/>
            <a:rect l="l" t="t" r="r" b="b"/>
            <a:pathLst>
              <a:path w="7994621" h="4297109">
                <a:moveTo>
                  <a:pt x="0" y="0"/>
                </a:moveTo>
                <a:lnTo>
                  <a:pt x="7994621" y="0"/>
                </a:lnTo>
                <a:lnTo>
                  <a:pt x="7994621" y="4297109"/>
                </a:lnTo>
                <a:lnTo>
                  <a:pt x="0" y="42971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520038" y="0"/>
            <a:ext cx="4394855" cy="1397301"/>
            <a:chOff x="0" y="0"/>
            <a:chExt cx="5859807" cy="1863067"/>
          </a:xfrm>
        </p:grpSpPr>
        <p:sp>
          <p:nvSpPr>
            <p:cNvPr id="4" name="AutoShape 4"/>
            <p:cNvSpPr/>
            <p:nvPr/>
          </p:nvSpPr>
          <p:spPr>
            <a:xfrm>
              <a:off x="552897" y="0"/>
              <a:ext cx="4754013" cy="1863067"/>
            </a:xfrm>
            <a:prstGeom prst="rect">
              <a:avLst/>
            </a:prstGeom>
            <a:solidFill>
              <a:srgbClr val="DA302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7481"/>
              <a:ext cx="5859807" cy="4813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733"/>
                </a:lnSpc>
              </a:pPr>
              <a:r>
                <a:rPr lang="en-US" sz="2462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04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38573"/>
              <a:ext cx="5859807" cy="12736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82"/>
                </a:lnSpc>
              </a:pPr>
              <a:r>
                <a:rPr lang="en-US" sz="1915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spin</a:t>
              </a:r>
            </a:p>
            <a:p>
              <a:pPr marL="0" lvl="0" indent="0" algn="ctr">
                <a:lnSpc>
                  <a:spcPts val="2538"/>
                </a:lnSpc>
              </a:pPr>
              <a:r>
                <a:rPr lang="en-US" sz="1813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Inversion Récupération,</a:t>
              </a:r>
            </a:p>
            <a:p>
              <a:pPr marL="0" lvl="0" indent="0" algn="ctr">
                <a:lnSpc>
                  <a:spcPts val="2538"/>
                </a:lnSpc>
              </a:pPr>
              <a:r>
                <a:rPr lang="en-US" sz="1813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 STIR et FLAIR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552681" y="6332898"/>
            <a:ext cx="7412892" cy="3706446"/>
          </a:xfrm>
          <a:custGeom>
            <a:avLst/>
            <a:gdLst/>
            <a:ahLst/>
            <a:cxnLst/>
            <a:rect l="l" t="t" r="r" b="b"/>
            <a:pathLst>
              <a:path w="7412892" h="3706446">
                <a:moveTo>
                  <a:pt x="0" y="0"/>
                </a:moveTo>
                <a:lnTo>
                  <a:pt x="7412893" y="0"/>
                </a:lnTo>
                <a:lnTo>
                  <a:pt x="7412893" y="3706446"/>
                </a:lnTo>
                <a:lnTo>
                  <a:pt x="0" y="37064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356571" y="2010551"/>
            <a:ext cx="7902729" cy="4297109"/>
          </a:xfrm>
          <a:custGeom>
            <a:avLst/>
            <a:gdLst/>
            <a:ahLst/>
            <a:cxnLst/>
            <a:rect l="l" t="t" r="r" b="b"/>
            <a:pathLst>
              <a:path w="7902729" h="4297109">
                <a:moveTo>
                  <a:pt x="0" y="0"/>
                </a:moveTo>
                <a:lnTo>
                  <a:pt x="7902729" y="0"/>
                </a:lnTo>
                <a:lnTo>
                  <a:pt x="7902729" y="4297109"/>
                </a:lnTo>
                <a:lnTo>
                  <a:pt x="0" y="42971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111347" y="6332898"/>
            <a:ext cx="8147953" cy="3708824"/>
          </a:xfrm>
          <a:custGeom>
            <a:avLst/>
            <a:gdLst/>
            <a:ahLst/>
            <a:cxnLst/>
            <a:rect l="l" t="t" r="r" b="b"/>
            <a:pathLst>
              <a:path w="8147953" h="3708824">
                <a:moveTo>
                  <a:pt x="0" y="0"/>
                </a:moveTo>
                <a:lnTo>
                  <a:pt x="8147953" y="0"/>
                </a:lnTo>
                <a:lnTo>
                  <a:pt x="8147953" y="3708824"/>
                </a:lnTo>
                <a:lnTo>
                  <a:pt x="0" y="37088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775" t="-21599" r="-1158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173476" y="1586074"/>
            <a:ext cx="2171303" cy="424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  <a:spcBef>
                <a:spcPct val="0"/>
              </a:spcBef>
            </a:pPr>
            <a:r>
              <a:rPr lang="en-US" sz="2413" dirty="0" err="1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Séquences</a:t>
            </a:r>
            <a:r>
              <a:rPr lang="en-US" sz="2413" dirty="0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 STIR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7823" y="4880019"/>
            <a:ext cx="9908756" cy="5356406"/>
          </a:xfrm>
          <a:custGeom>
            <a:avLst/>
            <a:gdLst/>
            <a:ahLst/>
            <a:cxnLst/>
            <a:rect l="l" t="t" r="r" b="b"/>
            <a:pathLst>
              <a:path w="9908756" h="5356406">
                <a:moveTo>
                  <a:pt x="0" y="0"/>
                </a:moveTo>
                <a:lnTo>
                  <a:pt x="9908756" y="0"/>
                </a:lnTo>
                <a:lnTo>
                  <a:pt x="9908756" y="5356406"/>
                </a:lnTo>
                <a:lnTo>
                  <a:pt x="0" y="5356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99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520038" y="0"/>
            <a:ext cx="4394855" cy="1397301"/>
            <a:chOff x="0" y="0"/>
            <a:chExt cx="5859807" cy="1863067"/>
          </a:xfrm>
        </p:grpSpPr>
        <p:sp>
          <p:nvSpPr>
            <p:cNvPr id="4" name="AutoShape 4"/>
            <p:cNvSpPr/>
            <p:nvPr/>
          </p:nvSpPr>
          <p:spPr>
            <a:xfrm>
              <a:off x="552897" y="0"/>
              <a:ext cx="4754013" cy="1863067"/>
            </a:xfrm>
            <a:prstGeom prst="rect">
              <a:avLst/>
            </a:prstGeom>
            <a:solidFill>
              <a:srgbClr val="CB6CE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7481"/>
              <a:ext cx="5859807" cy="4813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733"/>
                </a:lnSpc>
              </a:pPr>
              <a:r>
                <a:rPr lang="en-US" sz="2462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05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749876"/>
              <a:ext cx="5859807" cy="8510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82"/>
                </a:lnSpc>
              </a:pPr>
              <a:r>
                <a:rPr lang="en-US" sz="1915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gradient</a:t>
              </a:r>
            </a:p>
            <a:p>
              <a:pPr marL="0" lvl="0" indent="0" algn="ctr">
                <a:lnSpc>
                  <a:spcPts val="2538"/>
                </a:lnSpc>
              </a:pPr>
              <a:endParaRPr lang="en-US" sz="1915">
                <a:solidFill>
                  <a:srgbClr val="FFFFFF"/>
                </a:solidFill>
                <a:latin typeface="Alice Bold"/>
                <a:ea typeface="Alice Bold"/>
                <a:cs typeface="Alice Bold"/>
                <a:sym typeface="Alice Bold"/>
              </a:endParaR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16591" y="130294"/>
            <a:ext cx="9915931" cy="1672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La séquence en écho de gradient se distingue de l'écho de spin par :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endParaRPr lang="en-US" sz="23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marL="518157" lvl="1" indent="-259078" algn="l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un angle de bascule en général inférieur à 90°</a:t>
            </a:r>
          </a:p>
          <a:p>
            <a:pPr marL="518157" lvl="1" indent="-259078" algn="l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une absence d'impulsion RF de 180° de rephasage.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0" y="2351601"/>
            <a:ext cx="6529082" cy="2031062"/>
            <a:chOff x="0" y="0"/>
            <a:chExt cx="8705443" cy="2708082"/>
          </a:xfrm>
        </p:grpSpPr>
        <p:sp>
          <p:nvSpPr>
            <p:cNvPr id="9" name="AutoShape 9"/>
            <p:cNvSpPr/>
            <p:nvPr/>
          </p:nvSpPr>
          <p:spPr>
            <a:xfrm>
              <a:off x="821395" y="0"/>
              <a:ext cx="7062654" cy="2708082"/>
            </a:xfrm>
            <a:prstGeom prst="rect">
              <a:avLst/>
            </a:prstGeom>
            <a:solidFill>
              <a:srgbClr val="CB6CE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416576"/>
              <a:ext cx="8705443" cy="5821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9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10880" y="2473369"/>
            <a:ext cx="5307322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i="1">
                <a:solidFill>
                  <a:srgbClr val="000000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Excitation RF α</a:t>
            </a:r>
          </a:p>
          <a:p>
            <a:pPr algn="ctr">
              <a:lnSpc>
                <a:spcPts val="2939"/>
              </a:lnSpc>
              <a:spcBef>
                <a:spcPct val="0"/>
              </a:spcBef>
            </a:pPr>
            <a:endParaRPr lang="en-US" sz="2099" i="1">
              <a:solidFill>
                <a:srgbClr val="000000"/>
              </a:solidFill>
              <a:latin typeface="Alice Bold Italics"/>
              <a:ea typeface="Alice Bold Italics"/>
              <a:cs typeface="Alice Bold Italics"/>
              <a:sym typeface="Alice Bold Italics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Impulsion RF avec angle de bascule α 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(souvent &lt; 90°). Pas d'impulsion de 180° de refocalisation, ce qui permet des TR très courts.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762201" y="2348926"/>
            <a:ext cx="6590392" cy="2033736"/>
            <a:chOff x="0" y="0"/>
            <a:chExt cx="8787189" cy="2711648"/>
          </a:xfrm>
        </p:grpSpPr>
        <p:sp>
          <p:nvSpPr>
            <p:cNvPr id="13" name="AutoShape 13"/>
            <p:cNvSpPr/>
            <p:nvPr/>
          </p:nvSpPr>
          <p:spPr>
            <a:xfrm>
              <a:off x="829108" y="0"/>
              <a:ext cx="7128974" cy="2711648"/>
            </a:xfrm>
            <a:prstGeom prst="rect">
              <a:avLst/>
            </a:prstGeom>
            <a:solidFill>
              <a:srgbClr val="CB6CE6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1418517"/>
              <a:ext cx="8787189" cy="582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95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529082" y="2473369"/>
            <a:ext cx="4899739" cy="207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i="1">
                <a:solidFill>
                  <a:srgbClr val="000000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Inversion de Gradient</a:t>
            </a:r>
          </a:p>
          <a:p>
            <a:pPr algn="ctr">
              <a:lnSpc>
                <a:spcPts val="2939"/>
              </a:lnSpc>
              <a:spcBef>
                <a:spcPct val="0"/>
              </a:spcBef>
            </a:pPr>
            <a:endParaRPr lang="en-US" sz="2099" i="1">
              <a:solidFill>
                <a:srgbClr val="000000"/>
              </a:solidFill>
              <a:latin typeface="Alice Bold Italics"/>
              <a:ea typeface="Alice Bold Italics"/>
              <a:cs typeface="Alice Bold Italics"/>
              <a:sym typeface="Alice Bold Italics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L'écho est formé par un gradient bipolaire : un lobe de déphasage (négatif) suivi d'un lobe de rephasage (positif) de lecture.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1577044" y="2326760"/>
            <a:ext cx="6710956" cy="2031062"/>
            <a:chOff x="0" y="0"/>
            <a:chExt cx="8947941" cy="2708082"/>
          </a:xfrm>
        </p:grpSpPr>
        <p:sp>
          <p:nvSpPr>
            <p:cNvPr id="17" name="AutoShape 17"/>
            <p:cNvSpPr/>
            <p:nvPr/>
          </p:nvSpPr>
          <p:spPr>
            <a:xfrm>
              <a:off x="844275" y="0"/>
              <a:ext cx="7259391" cy="2708082"/>
            </a:xfrm>
            <a:prstGeom prst="rect">
              <a:avLst/>
            </a:prstGeom>
            <a:solidFill>
              <a:srgbClr val="CB6CE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1416576"/>
              <a:ext cx="8947941" cy="5821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69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352592" y="2473369"/>
            <a:ext cx="5159859" cy="2406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 i="1">
                <a:solidFill>
                  <a:srgbClr val="000000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Sensibilité T2*</a:t>
            </a:r>
          </a:p>
          <a:p>
            <a:pPr algn="ctr">
              <a:lnSpc>
                <a:spcPts val="2939"/>
              </a:lnSpc>
              <a:spcBef>
                <a:spcPct val="0"/>
              </a:spcBef>
            </a:pPr>
            <a:endParaRPr lang="en-US" sz="2099" i="1">
              <a:solidFill>
                <a:srgbClr val="000000"/>
              </a:solidFill>
              <a:latin typeface="Alice Bold Italics"/>
              <a:ea typeface="Alice Bold Italics"/>
              <a:cs typeface="Alice Bold Italics"/>
              <a:sym typeface="Alice Bold Italics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Les inhomogénéités de champ magnétique (B0) ne sont pas compensées. Le signal est pondéré T2* (susceptibilité magnétique).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10983044" y="5394369"/>
            <a:ext cx="6908329" cy="3885935"/>
          </a:xfrm>
          <a:custGeom>
            <a:avLst/>
            <a:gdLst/>
            <a:ahLst/>
            <a:cxnLst/>
            <a:rect l="l" t="t" r="r" b="b"/>
            <a:pathLst>
              <a:path w="6908329" h="3885935">
                <a:moveTo>
                  <a:pt x="0" y="0"/>
                </a:moveTo>
                <a:lnTo>
                  <a:pt x="6908329" y="0"/>
                </a:lnTo>
                <a:lnTo>
                  <a:pt x="6908329" y="3885935"/>
                </a:lnTo>
                <a:lnTo>
                  <a:pt x="0" y="38859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3874817" y="293269"/>
          <a:ext cx="12267576" cy="9700461"/>
        </p:xfrm>
        <a:graphic>
          <a:graphicData uri="http://schemas.openxmlformats.org/drawingml/2006/table">
            <a:tbl>
              <a:tblPr/>
              <a:tblGrid>
                <a:gridCol w="605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1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1085">
                <a:tc>
                  <a:txBody>
                    <a:bodyPr/>
                    <a:lstStyle/>
                    <a:p>
                      <a:pPr algn="ctr">
                        <a:lnSpc>
                          <a:spcPts val="2818"/>
                        </a:lnSpc>
                        <a:defRPr/>
                      </a:pPr>
                      <a:r>
                        <a:rPr lang="en-US" sz="2013">
                          <a:solidFill>
                            <a:srgbClr val="000000"/>
                          </a:solidFill>
                          <a:latin typeface="Alice Bold"/>
                          <a:ea typeface="Alice Bold"/>
                          <a:cs typeface="Alice Bold"/>
                          <a:sym typeface="Alice Bold"/>
                        </a:rPr>
                        <a:t>Écho de Spin (SE)  </a:t>
                      </a:r>
                      <a:endParaRPr lang="en-US" sz="1100"/>
                    </a:p>
                    <a:p>
                      <a:pPr algn="ctr">
                        <a:lnSpc>
                          <a:spcPts val="2818"/>
                        </a:lnSpc>
                      </a:pPr>
                      <a:r>
                        <a:rPr lang="en-US" sz="2013">
                          <a:solidFill>
                            <a:srgbClr val="000000"/>
                          </a:solidFill>
                          <a:latin typeface="Alice Bold"/>
                          <a:ea typeface="Alice Bold"/>
                          <a:cs typeface="Alice Bold"/>
                          <a:sym typeface="Alice Bold"/>
                        </a:rPr>
                        <a:t>Standard &amp; Robuste</a:t>
                      </a:r>
                    </a:p>
                    <a:p>
                      <a:pPr algn="ctr">
                        <a:lnSpc>
                          <a:spcPts val="1978"/>
                        </a:lnSpc>
                      </a:pPr>
                      <a:endParaRPr lang="en-US" sz="2013">
                        <a:solidFill>
                          <a:srgbClr val="000000"/>
                        </a:solidFill>
                        <a:latin typeface="Alice Bold"/>
                        <a:ea typeface="Alice Bold"/>
                        <a:cs typeface="Alice Bold"/>
                        <a:sym typeface="Alice Bold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B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18"/>
                        </a:lnSpc>
                        <a:defRPr/>
                      </a:pPr>
                      <a:r>
                        <a:rPr lang="en-US" sz="2013">
                          <a:solidFill>
                            <a:srgbClr val="000000"/>
                          </a:solidFill>
                          <a:latin typeface="Alice Bold"/>
                          <a:ea typeface="Alice Bold"/>
                          <a:cs typeface="Alice Bold"/>
                          <a:sym typeface="Alice Bold"/>
                        </a:rPr>
                        <a:t>Écho de Gradient (GRE)</a:t>
                      </a:r>
                      <a:endParaRPr lang="en-US" sz="1100"/>
                    </a:p>
                    <a:p>
                      <a:pPr algn="ctr">
                        <a:lnSpc>
                          <a:spcPts val="2818"/>
                        </a:lnSpc>
                      </a:pPr>
                      <a:r>
                        <a:rPr lang="en-US" sz="2013">
                          <a:solidFill>
                            <a:srgbClr val="000000"/>
                          </a:solidFill>
                          <a:latin typeface="Alice Bold"/>
                          <a:ea typeface="Alice Bold"/>
                          <a:cs typeface="Alice Bold"/>
                          <a:sym typeface="Alice Bold"/>
                        </a:rPr>
                        <a:t>Rapide &amp; Sensible</a:t>
                      </a:r>
                    </a:p>
                    <a:p>
                      <a:pPr algn="ctr">
                        <a:lnSpc>
                          <a:spcPts val="2818"/>
                        </a:lnSpc>
                      </a:pPr>
                      <a:endParaRPr lang="en-US" sz="2013">
                        <a:solidFill>
                          <a:srgbClr val="000000"/>
                        </a:solidFill>
                        <a:latin typeface="Alice Bold"/>
                        <a:ea typeface="Alice Bold"/>
                        <a:cs typeface="Alice Bold"/>
                        <a:sym typeface="Alice Bold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F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6543">
                <a:tc>
                  <a:txBody>
                    <a:bodyPr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099"/>
                        </a:lnSpc>
                      </a:pPr>
                      <a:r>
                        <a:rPr lang="en-US" sz="14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REFOCALISATION</a:t>
                      </a:r>
                    </a:p>
                    <a:p>
                      <a:pPr algn="ctr">
                        <a:lnSpc>
                          <a:spcPts val="2239"/>
                        </a:lnSpc>
                      </a:pPr>
                      <a:r>
                        <a:rPr lang="en-US" sz="15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Impulsion RF 180°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39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099"/>
                        </a:lnSpc>
                      </a:pPr>
                      <a:r>
                        <a:rPr lang="en-US" sz="14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REFOCALISATION</a:t>
                      </a:r>
                    </a:p>
                    <a:p>
                      <a:pPr algn="ctr">
                        <a:lnSpc>
                          <a:spcPts val="2239"/>
                        </a:lnSpc>
                      </a:pPr>
                      <a:r>
                        <a:rPr lang="en-US" sz="15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Gradient Bipolaire (+/-)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4949">
                <a:tc>
                  <a:txBody>
                    <a:bodyPr/>
                    <a:lstStyle/>
                    <a:p>
                      <a:pPr algn="l">
                        <a:lnSpc>
                          <a:spcPts val="2379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099"/>
                        </a:lnSpc>
                      </a:pPr>
                      <a:r>
                        <a:rPr lang="en-US" sz="14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CONTRASTE</a:t>
                      </a:r>
                    </a:p>
                    <a:p>
                      <a:pPr algn="ctr">
                        <a:lnSpc>
                          <a:spcPts val="2239"/>
                        </a:lnSpc>
                      </a:pPr>
                      <a:r>
                        <a:rPr lang="en-US" sz="15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T1, T2 Vrai, DP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12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099"/>
                        </a:lnSpc>
                      </a:pPr>
                      <a:r>
                        <a:rPr lang="en-US" sz="14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CONTRASTE</a:t>
                      </a:r>
                    </a:p>
                    <a:p>
                      <a:pPr algn="ctr">
                        <a:lnSpc>
                          <a:spcPts val="2239"/>
                        </a:lnSpc>
                      </a:pPr>
                      <a:r>
                        <a:rPr lang="en-US" sz="15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T1, T2*, Densité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8697">
                <a:tc>
                  <a:txBody>
                    <a:bodyPr/>
                    <a:lstStyle/>
                    <a:p>
                      <a:pPr algn="ctr">
                        <a:lnSpc>
                          <a:spcPts val="2398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118"/>
                        </a:lnSpc>
                      </a:pPr>
                      <a:r>
                        <a:rPr lang="en-US" sz="1513">
                          <a:solidFill>
                            <a:srgbClr val="64748B"/>
                          </a:solidFill>
                          <a:latin typeface="Alice Bold"/>
                          <a:ea typeface="Alice Bold"/>
                          <a:cs typeface="Alice Bold"/>
                          <a:sym typeface="Alice Bold"/>
                        </a:rPr>
                        <a:t>SENSIBILITÉ B0 (MÉTAL/AIR)</a:t>
                      </a:r>
                    </a:p>
                    <a:p>
                      <a:pPr algn="ctr">
                        <a:lnSpc>
                          <a:spcPts val="2118"/>
                        </a:lnSpc>
                      </a:pPr>
                      <a:r>
                        <a:rPr lang="en-US" sz="1513">
                          <a:solidFill>
                            <a:srgbClr val="000000"/>
                          </a:solidFill>
                          <a:latin typeface="Alice Bold"/>
                          <a:ea typeface="Alice Bold"/>
                          <a:cs typeface="Alice Bold"/>
                          <a:sym typeface="Alice Bold"/>
                        </a:rPr>
                        <a:t>Faible (Corrige T2*)</a:t>
                      </a:r>
                    </a:p>
                    <a:p>
                      <a:pPr algn="ctr">
                        <a:lnSpc>
                          <a:spcPts val="2398"/>
                        </a:lnSpc>
                      </a:pPr>
                      <a:endParaRPr lang="en-US" sz="1513">
                        <a:solidFill>
                          <a:srgbClr val="000000"/>
                        </a:solidFill>
                        <a:latin typeface="Alice Bold"/>
                        <a:ea typeface="Alice Bold"/>
                        <a:cs typeface="Alice Bold"/>
                        <a:sym typeface="Alice Bold"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9"/>
                        </a:lnSpc>
                        <a:defRPr/>
                      </a:pPr>
                      <a:r>
                        <a:rPr lang="en-US" sz="13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SENSIBILITÉ B0 (MÉTAL/AIR)</a:t>
                      </a:r>
                      <a:endParaRPr lang="en-US" sz="1100"/>
                    </a:p>
                    <a:p>
                      <a:pPr algn="ctr">
                        <a:lnSpc>
                          <a:spcPts val="2099"/>
                        </a:lnSpc>
                      </a:pPr>
                      <a:r>
                        <a:rPr lang="en-US" sz="14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Élevée (Sensible T2*)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4007"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099"/>
                        </a:lnSpc>
                      </a:pPr>
                      <a:r>
                        <a:rPr lang="en-US" sz="14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VITESSE &amp; TR</a:t>
                      </a:r>
                    </a:p>
                    <a:p>
                      <a:pPr algn="ctr">
                        <a:lnSpc>
                          <a:spcPts val="2239"/>
                        </a:lnSpc>
                      </a:pPr>
                      <a:r>
                        <a:rPr lang="en-US" sz="15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Lente (TR long)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VITESSE &amp; TR</a:t>
                      </a:r>
                      <a:endParaRPr lang="en-US" sz="1100"/>
                    </a:p>
                    <a:p>
                      <a:pPr algn="ctr">
                        <a:lnSpc>
                          <a:spcPts val="2239"/>
                        </a:lnSpc>
                      </a:pPr>
                      <a:r>
                        <a:rPr lang="en-US" sz="15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Très Rapide (TR court)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1383"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099"/>
                        </a:lnSpc>
                      </a:pPr>
                      <a:r>
                        <a:rPr lang="en-US" sz="14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DÉPÔT D'ÉNERGIE (SAR)</a:t>
                      </a:r>
                    </a:p>
                    <a:p>
                      <a:pPr algn="ctr">
                        <a:lnSpc>
                          <a:spcPts val="2239"/>
                        </a:lnSpc>
                      </a:pPr>
                      <a:r>
                        <a:rPr lang="en-US" sz="15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Élevé (RF 180° répétées)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 b="1">
                          <a:solidFill>
                            <a:srgbClr val="64748B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DÉPÔT D'ÉNERGIE (SAR)</a:t>
                      </a:r>
                      <a:endParaRPr lang="en-US" sz="1100"/>
                    </a:p>
                    <a:p>
                      <a:pPr algn="ctr">
                        <a:lnSpc>
                          <a:spcPts val="2239"/>
                        </a:lnSpc>
                      </a:pPr>
                      <a:r>
                        <a:rPr lang="en-US" sz="1599" b="1">
                          <a:solidFill>
                            <a:srgbClr val="1E293B"/>
                          </a:solidFill>
                          <a:latin typeface="Arimo Bold"/>
                          <a:ea typeface="Arimo Bold"/>
                          <a:cs typeface="Arimo Bold"/>
                          <a:sym typeface="Arimo Bold"/>
                        </a:rPr>
                        <a:t>Faible (Angle &lt; 90°)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03797"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APPLICATIONS CLÉS</a:t>
                      </a:r>
                      <a:endParaRPr lang="en-US" sz="1100"/>
                    </a:p>
                    <a:p>
                      <a:pPr algn="ctr">
                        <a:lnSpc>
                          <a:spcPts val="2199"/>
                        </a:lnSpc>
                      </a:pPr>
                      <a:r>
                        <a:rPr lang="en-US" sz="15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Cerveau, Rachis, MSK, Pelvis.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APPLICATIONS CLÉS</a:t>
                      </a:r>
                      <a:endParaRPr lang="en-US" sz="1100"/>
                    </a:p>
                    <a:p>
                      <a:pPr algn="ctr">
                        <a:lnSpc>
                          <a:spcPts val="2199"/>
                        </a:lnSpc>
                      </a:pPr>
                      <a:r>
                        <a:rPr lang="en-US" sz="15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Abdomen (Apnée), Angio-IRM, Hématomes, Calcifications.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-520038" y="0"/>
            <a:ext cx="4394855" cy="1716695"/>
            <a:chOff x="0" y="0"/>
            <a:chExt cx="5859807" cy="2288927"/>
          </a:xfrm>
        </p:grpSpPr>
        <p:sp>
          <p:nvSpPr>
            <p:cNvPr id="4" name="AutoShape 4"/>
            <p:cNvSpPr/>
            <p:nvPr/>
          </p:nvSpPr>
          <p:spPr>
            <a:xfrm>
              <a:off x="552897" y="0"/>
              <a:ext cx="4754013" cy="1863067"/>
            </a:xfrm>
            <a:prstGeom prst="rect">
              <a:avLst/>
            </a:prstGeom>
            <a:solidFill>
              <a:srgbClr val="03539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7481"/>
              <a:ext cx="5859807" cy="4813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733"/>
                </a:lnSpc>
              </a:pPr>
              <a:r>
                <a:rPr lang="en-US" sz="2462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06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56428" y="530780"/>
              <a:ext cx="4146950" cy="175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682"/>
                </a:lnSpc>
              </a:pPr>
              <a:r>
                <a:rPr lang="en-US" sz="1915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Spin vs Écho de Gradient</a:t>
              </a:r>
            </a:p>
            <a:p>
              <a:pPr marL="0" lvl="0" indent="0" algn="ctr">
                <a:lnSpc>
                  <a:spcPts val="2682"/>
                </a:lnSpc>
              </a:pPr>
              <a:endParaRPr lang="en-US" sz="1915">
                <a:solidFill>
                  <a:srgbClr val="FFFFFF"/>
                </a:solidFill>
                <a:latin typeface="Alice Bold"/>
                <a:ea typeface="Alice Bold"/>
                <a:cs typeface="Alice Bold"/>
                <a:sym typeface="Alice Bold"/>
              </a:endParaRPr>
            </a:p>
            <a:p>
              <a:pPr marL="0" lvl="0" indent="0" algn="ctr">
                <a:lnSpc>
                  <a:spcPts val="2538"/>
                </a:lnSpc>
              </a:pPr>
              <a:endParaRPr lang="en-US" sz="1915">
                <a:solidFill>
                  <a:srgbClr val="FFFFFF"/>
                </a:solidFill>
                <a:latin typeface="Alice Bold"/>
                <a:ea typeface="Alice Bold"/>
                <a:cs typeface="Alice Bold"/>
                <a:sym typeface="Alice Bold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2173023" y="1323705"/>
            <a:ext cx="1691421" cy="843060"/>
          </a:xfrm>
          <a:custGeom>
            <a:avLst/>
            <a:gdLst/>
            <a:ahLst/>
            <a:cxnLst/>
            <a:rect l="l" t="t" r="r" b="b"/>
            <a:pathLst>
              <a:path w="1691421" h="843060">
                <a:moveTo>
                  <a:pt x="0" y="0"/>
                </a:moveTo>
                <a:lnTo>
                  <a:pt x="1691421" y="0"/>
                </a:lnTo>
                <a:lnTo>
                  <a:pt x="1691421" y="843060"/>
                </a:lnTo>
                <a:lnTo>
                  <a:pt x="0" y="8430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832312" y="1266625"/>
            <a:ext cx="2517402" cy="900139"/>
          </a:xfrm>
          <a:custGeom>
            <a:avLst/>
            <a:gdLst/>
            <a:ahLst/>
            <a:cxnLst/>
            <a:rect l="l" t="t" r="r" b="b"/>
            <a:pathLst>
              <a:path w="2517402" h="900139">
                <a:moveTo>
                  <a:pt x="0" y="0"/>
                </a:moveTo>
                <a:lnTo>
                  <a:pt x="2517403" y="0"/>
                </a:lnTo>
                <a:lnTo>
                  <a:pt x="2517403" y="900140"/>
                </a:lnTo>
                <a:lnTo>
                  <a:pt x="0" y="90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2822" y="1650899"/>
            <a:ext cx="17148890" cy="7937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0284" lvl="1" indent="-405142" algn="l">
              <a:lnSpc>
                <a:spcPts val="5254"/>
              </a:lnSpc>
              <a:buFont typeface="Arial"/>
              <a:buChar char="•"/>
            </a:pPr>
            <a:r>
              <a:rPr lang="en-US" sz="3753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Les séquences IRM reposent sur des principes communs mais diffèrent par leurs mécanismes de formation du signal.</a:t>
            </a:r>
          </a:p>
          <a:p>
            <a:pPr algn="l">
              <a:lnSpc>
                <a:spcPts val="5254"/>
              </a:lnSpc>
            </a:pPr>
            <a:endParaRPr lang="en-US" sz="3753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marL="810284" lvl="1" indent="-405142" algn="l">
              <a:lnSpc>
                <a:spcPts val="5254"/>
              </a:lnSpc>
              <a:buFont typeface="Arial"/>
              <a:buChar char="•"/>
            </a:pPr>
            <a:r>
              <a:rPr lang="en-US" sz="3753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L’écho de spin offre un contraste fiable (T1/T2), tandis que l’écho de gradient permet des acquisitions plus rapides mais sensibles aux inhomogénéités (T2*).</a:t>
            </a:r>
          </a:p>
          <a:p>
            <a:pPr algn="l">
              <a:lnSpc>
                <a:spcPts val="5254"/>
              </a:lnSpc>
            </a:pPr>
            <a:r>
              <a:rPr lang="en-US" sz="3753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 </a:t>
            </a:r>
          </a:p>
          <a:p>
            <a:pPr marL="810284" lvl="1" indent="-405142" algn="l">
              <a:lnSpc>
                <a:spcPts val="5254"/>
              </a:lnSpc>
              <a:buFont typeface="Arial"/>
              <a:buChar char="•"/>
            </a:pPr>
            <a:r>
              <a:rPr lang="en-US" sz="3753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Le choix des paramètres (TR, TE, NEX, angle de bascule) est essentiel pour optimiser l’image.</a:t>
            </a:r>
          </a:p>
          <a:p>
            <a:pPr algn="l">
              <a:lnSpc>
                <a:spcPts val="5254"/>
              </a:lnSpc>
            </a:pPr>
            <a:endParaRPr lang="en-US" sz="3753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marL="810284" lvl="1" indent="-405142" algn="l">
              <a:lnSpc>
                <a:spcPts val="5254"/>
              </a:lnSpc>
              <a:buFont typeface="Arial"/>
              <a:buChar char="•"/>
            </a:pPr>
            <a:r>
              <a:rPr lang="en-US" sz="3753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Le choix de la séquence dépend du compromis entre qualité, rapidité et objectif clinique.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520038" y="0"/>
            <a:ext cx="4394855" cy="1397301"/>
            <a:chOff x="0" y="0"/>
            <a:chExt cx="5859807" cy="1863067"/>
          </a:xfrm>
        </p:grpSpPr>
        <p:sp>
          <p:nvSpPr>
            <p:cNvPr id="4" name="AutoShape 4"/>
            <p:cNvSpPr/>
            <p:nvPr/>
          </p:nvSpPr>
          <p:spPr>
            <a:xfrm>
              <a:off x="552897" y="0"/>
              <a:ext cx="4754013" cy="1863067"/>
            </a:xfrm>
            <a:prstGeom prst="rect">
              <a:avLst/>
            </a:prstGeom>
            <a:solidFill>
              <a:srgbClr val="856E5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87481"/>
              <a:ext cx="5859807" cy="4813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733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502205"/>
              <a:ext cx="5859807" cy="697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362"/>
                </a:lnSpc>
              </a:pPr>
              <a:r>
                <a:rPr lang="en-US" sz="3115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Conslusion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36733" y="0"/>
            <a:ext cx="18288000" cy="12769478"/>
            <a:chOff x="0" y="0"/>
            <a:chExt cx="24384000" cy="17025971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>
              <a:alphaModFix amt="29000"/>
            </a:blip>
            <a:srcRect t="3856"/>
            <a:stretch>
              <a:fillRect/>
            </a:stretch>
          </p:blipFill>
          <p:spPr>
            <a:xfrm>
              <a:off x="0" y="0"/>
              <a:ext cx="24384000" cy="170259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15000" y="1124926"/>
            <a:ext cx="5520631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22"/>
              </a:lnSpc>
              <a:spcBef>
                <a:spcPct val="0"/>
              </a:spcBef>
            </a:pPr>
            <a:r>
              <a:rPr lang="en-US" sz="5515" dirty="0" err="1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Bibliographie</a:t>
            </a:r>
            <a:endParaRPr lang="en-US" sz="5515" dirty="0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800" y="3086100"/>
            <a:ext cx="1074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hlinkClick r:id="rId2"/>
              </a:rPr>
              <a:t>https://www.imaios.com/fr/e-mri/sequences</a:t>
            </a:r>
            <a:endParaRPr lang="fr-FR" sz="3600" dirty="0"/>
          </a:p>
          <a:p>
            <a:endParaRPr lang="fr-FR" sz="3600" dirty="0"/>
          </a:p>
        </p:txBody>
      </p:sp>
      <p:sp>
        <p:nvSpPr>
          <p:cNvPr id="8" name="Rectangle 7"/>
          <p:cNvSpPr/>
          <p:nvPr/>
        </p:nvSpPr>
        <p:spPr>
          <a:xfrm>
            <a:off x="1447800" y="4286429"/>
            <a:ext cx="9113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hlinkClick r:id="rId3"/>
              </a:rPr>
              <a:t>https://www.groupe-revelis.com/examens/irm/</a:t>
            </a:r>
            <a:endParaRPr lang="fr-FR" sz="3600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939739"/>
            <a:ext cx="14554200" cy="74481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00200" y="5981700"/>
            <a:ext cx="2590800" cy="3429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648200" y="419100"/>
            <a:ext cx="9144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Suite...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Explication de paramètres sur l’IRM pédagogique</a:t>
            </a:r>
            <a:endParaRPr lang="fr-FR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81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24245"/>
            <a:ext cx="18288000" cy="10711245"/>
          </a:xfrm>
          <a:custGeom>
            <a:avLst/>
            <a:gdLst/>
            <a:ahLst/>
            <a:cxnLst/>
            <a:rect l="l" t="t" r="r" b="b"/>
            <a:pathLst>
              <a:path w="18288000" h="10711245">
                <a:moveTo>
                  <a:pt x="0" y="0"/>
                </a:moveTo>
                <a:lnTo>
                  <a:pt x="18288000" y="0"/>
                </a:lnTo>
                <a:lnTo>
                  <a:pt x="18288000" y="10711245"/>
                </a:lnTo>
                <a:lnTo>
                  <a:pt x="0" y="10711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76" b="-6876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97B2">
                <a:alpha val="100000"/>
              </a:srgbClr>
            </a:gs>
            <a:gs pos="100000">
              <a:srgbClr val="7ED957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9620" y="2359326"/>
            <a:ext cx="7492065" cy="6076236"/>
            <a:chOff x="0" y="0"/>
            <a:chExt cx="1005095" cy="8151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5095" cy="815155"/>
            </a:xfrm>
            <a:custGeom>
              <a:avLst/>
              <a:gdLst/>
              <a:ahLst/>
              <a:cxnLst/>
              <a:rect l="l" t="t" r="r" b="b"/>
              <a:pathLst>
                <a:path w="1005095" h="815155">
                  <a:moveTo>
                    <a:pt x="0" y="0"/>
                  </a:moveTo>
                  <a:lnTo>
                    <a:pt x="1005095" y="0"/>
                  </a:lnTo>
                  <a:lnTo>
                    <a:pt x="1005095" y="815155"/>
                  </a:lnTo>
                  <a:lnTo>
                    <a:pt x="0" y="815155"/>
                  </a:lnTo>
                  <a:close/>
                </a:path>
              </a:pathLst>
            </a:custGeom>
            <a:blipFill>
              <a:blip r:embed="rId2"/>
              <a:stretch>
                <a:fillRect l="-18010" r="-18010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8827913" y="517301"/>
            <a:ext cx="1458577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F4E4D1"/>
                </a:solidFill>
                <a:latin typeface="Alice Bold"/>
                <a:ea typeface="Alice Bold"/>
                <a:cs typeface="Alice Bold"/>
                <a:sym typeface="Alice Bold"/>
              </a:rPr>
              <a:t>01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827913" y="2033227"/>
            <a:ext cx="1458577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F4E4D1"/>
                </a:solidFill>
                <a:latin typeface="Alice Bold"/>
                <a:ea typeface="Alice Bold"/>
                <a:cs typeface="Alice Bold"/>
                <a:sym typeface="Alice Bold"/>
              </a:rPr>
              <a:t>02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27913" y="3549154"/>
            <a:ext cx="1458577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F4E4D1"/>
                </a:solidFill>
                <a:latin typeface="Alice Bold"/>
                <a:ea typeface="Alice Bold"/>
                <a:cs typeface="Alice Bold"/>
                <a:sym typeface="Alice Bold"/>
              </a:rPr>
              <a:t>03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27913" y="5065080"/>
            <a:ext cx="1458577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F4E4D1"/>
                </a:solidFill>
                <a:latin typeface="Alice Bold"/>
                <a:ea typeface="Alice Bold"/>
                <a:cs typeface="Alice Bold"/>
                <a:sym typeface="Alice Bold"/>
              </a:rPr>
              <a:t>04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27913" y="6581007"/>
            <a:ext cx="1458577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F4E4D1"/>
                </a:solidFill>
                <a:latin typeface="Alice Bold"/>
                <a:ea typeface="Alice Bold"/>
                <a:cs typeface="Alice Bold"/>
                <a:sym typeface="Alice Bold"/>
              </a:rPr>
              <a:t>05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827913" y="8096934"/>
            <a:ext cx="1458577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F4E4D1"/>
                </a:solidFill>
                <a:latin typeface="Alice Bold"/>
                <a:ea typeface="Alice Bold"/>
                <a:cs typeface="Alice Bold"/>
                <a:sym typeface="Alice Bold"/>
              </a:rPr>
              <a:t>06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600735" y="3870881"/>
            <a:ext cx="6241958" cy="556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54"/>
              </a:lnSpc>
            </a:pPr>
            <a:r>
              <a:rPr lang="en-US" sz="3426">
                <a:solidFill>
                  <a:srgbClr val="F4E4D1"/>
                </a:solidFill>
                <a:latin typeface="Alice"/>
                <a:ea typeface="Alice"/>
                <a:cs typeface="Alice"/>
                <a:sym typeface="Alice"/>
              </a:rPr>
              <a:t>Classification des séquences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00442" y="849552"/>
            <a:ext cx="6658858" cy="557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60"/>
              </a:lnSpc>
            </a:pPr>
            <a:r>
              <a:rPr lang="en-US" sz="3354">
                <a:solidFill>
                  <a:srgbClr val="F4E4D1"/>
                </a:solidFill>
                <a:latin typeface="Alice"/>
                <a:ea typeface="Alice"/>
                <a:cs typeface="Alice"/>
                <a:sym typeface="Alice"/>
              </a:rPr>
              <a:t>Qu’est ce qu’une séquence IRM 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600442" y="5367791"/>
            <a:ext cx="3305837" cy="556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54"/>
              </a:lnSpc>
            </a:pPr>
            <a:r>
              <a:rPr lang="en-US" sz="3426">
                <a:solidFill>
                  <a:srgbClr val="F4E4D1"/>
                </a:solidFill>
                <a:latin typeface="Alice"/>
                <a:ea typeface="Alice"/>
                <a:cs typeface="Alice"/>
                <a:sym typeface="Alice"/>
              </a:rPr>
              <a:t>Écho de spin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600735" y="2311701"/>
            <a:ext cx="6241958" cy="557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60"/>
              </a:lnSpc>
            </a:pPr>
            <a:r>
              <a:rPr lang="en-US" sz="3354">
                <a:solidFill>
                  <a:srgbClr val="F4E4D1"/>
                </a:solidFill>
                <a:latin typeface="Alice"/>
                <a:ea typeface="Alice"/>
                <a:cs typeface="Alice"/>
                <a:sym typeface="Alice"/>
              </a:rPr>
              <a:t>Paramètres Fondamentaux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600442" y="6864702"/>
            <a:ext cx="3305837" cy="556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54"/>
              </a:lnSpc>
            </a:pPr>
            <a:r>
              <a:rPr lang="en-US" sz="3426">
                <a:solidFill>
                  <a:srgbClr val="F4E4D1"/>
                </a:solidFill>
                <a:latin typeface="Alice"/>
                <a:ea typeface="Alice"/>
                <a:cs typeface="Alice"/>
                <a:sym typeface="Alice"/>
              </a:rPr>
              <a:t>Écho de gradient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600442" y="8420752"/>
            <a:ext cx="6658858" cy="556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54"/>
              </a:lnSpc>
            </a:pPr>
            <a:r>
              <a:rPr lang="en-US" sz="3426">
                <a:solidFill>
                  <a:srgbClr val="F4E4D1"/>
                </a:solidFill>
                <a:latin typeface="Alice"/>
                <a:ea typeface="Alice"/>
                <a:cs typeface="Alice"/>
                <a:sym typeface="Alice"/>
              </a:rPr>
              <a:t>Écho de Spin vs Écho de Gradient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54828" y="1021268"/>
            <a:ext cx="5076245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59"/>
              </a:lnSpc>
            </a:pPr>
            <a:r>
              <a:rPr lang="en-US" sz="6299" u="none">
                <a:solidFill>
                  <a:srgbClr val="F4E4D1"/>
                </a:solidFill>
                <a:latin typeface="Alice Bold"/>
                <a:ea typeface="Alice Bold"/>
                <a:cs typeface="Alice Bold"/>
                <a:sym typeface="Alice Bold"/>
              </a:rPr>
              <a:t>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0019" y="2642368"/>
            <a:ext cx="4958690" cy="3586441"/>
            <a:chOff x="0" y="0"/>
            <a:chExt cx="971195" cy="702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1195" cy="702430"/>
            </a:xfrm>
            <a:custGeom>
              <a:avLst/>
              <a:gdLst/>
              <a:ahLst/>
              <a:cxnLst/>
              <a:rect l="l" t="t" r="r" b="b"/>
              <a:pathLst>
                <a:path w="971195" h="702430">
                  <a:moveTo>
                    <a:pt x="30494" y="0"/>
                  </a:moveTo>
                  <a:lnTo>
                    <a:pt x="940701" y="0"/>
                  </a:lnTo>
                  <a:cubicBezTo>
                    <a:pt x="957543" y="0"/>
                    <a:pt x="971195" y="13653"/>
                    <a:pt x="971195" y="30494"/>
                  </a:cubicBezTo>
                  <a:lnTo>
                    <a:pt x="971195" y="671936"/>
                  </a:lnTo>
                  <a:cubicBezTo>
                    <a:pt x="971195" y="688778"/>
                    <a:pt x="957543" y="702430"/>
                    <a:pt x="940701" y="702430"/>
                  </a:cubicBezTo>
                  <a:lnTo>
                    <a:pt x="30494" y="702430"/>
                  </a:lnTo>
                  <a:cubicBezTo>
                    <a:pt x="13653" y="702430"/>
                    <a:pt x="0" y="688778"/>
                    <a:pt x="0" y="671936"/>
                  </a:cubicBezTo>
                  <a:lnTo>
                    <a:pt x="0" y="30494"/>
                  </a:lnTo>
                  <a:cubicBezTo>
                    <a:pt x="0" y="13653"/>
                    <a:pt x="13653" y="0"/>
                    <a:pt x="30494" y="0"/>
                  </a:cubicBezTo>
                  <a:close/>
                </a:path>
              </a:pathLst>
            </a:custGeom>
            <a:solidFill>
              <a:srgbClr val="A5C9E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71195" cy="7405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  <a:p>
              <a:pPr algn="ctr">
                <a:lnSpc>
                  <a:spcPts val="4339"/>
                </a:lnSpc>
                <a:spcBef>
                  <a:spcPct val="0"/>
                </a:spcBef>
              </a:pPr>
              <a:r>
                <a:rPr lang="en-US" sz="3099" dirty="0">
                  <a:solidFill>
                    <a:srgbClr val="000000"/>
                  </a:solidFill>
                  <a:latin typeface="Alice"/>
                  <a:ea typeface="Alice"/>
                  <a:cs typeface="Alice"/>
                  <a:sym typeface="Alice"/>
                </a:rPr>
                <a:t>RF Excitation</a:t>
              </a:r>
            </a:p>
            <a:p>
              <a:pPr algn="ctr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Impulsions (90°, 180°...) pour </a:t>
              </a:r>
              <a:r>
                <a:rPr lang="en-US" sz="2100" dirty="0" err="1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basculer</a:t>
              </a:r>
              <a:r>
                <a:rPr lang="en-US" sz="2100" dirty="0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 </a:t>
              </a:r>
              <a:r>
                <a:rPr lang="en-US" sz="2100" dirty="0" err="1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l'aimantation</a:t>
              </a:r>
              <a:r>
                <a:rPr lang="en-US" sz="2100" dirty="0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 et </a:t>
              </a:r>
              <a:r>
                <a:rPr lang="en-US" sz="2100" dirty="0" err="1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créer</a:t>
              </a:r>
              <a:r>
                <a:rPr lang="en-US" sz="2100" dirty="0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 la </a:t>
              </a:r>
              <a:r>
                <a:rPr lang="en-US" sz="2100" dirty="0" err="1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cohérence</a:t>
              </a:r>
              <a:r>
                <a:rPr lang="en-US" sz="2100" dirty="0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 de phase.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787920" y="2642368"/>
            <a:ext cx="4278874" cy="3586441"/>
            <a:chOff x="0" y="0"/>
            <a:chExt cx="880427" cy="7379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80427" cy="737951"/>
            </a:xfrm>
            <a:custGeom>
              <a:avLst/>
              <a:gdLst/>
              <a:ahLst/>
              <a:cxnLst/>
              <a:rect l="l" t="t" r="r" b="b"/>
              <a:pathLst>
                <a:path w="880427" h="737951">
                  <a:moveTo>
                    <a:pt x="35339" y="0"/>
                  </a:moveTo>
                  <a:lnTo>
                    <a:pt x="845088" y="0"/>
                  </a:lnTo>
                  <a:cubicBezTo>
                    <a:pt x="864605" y="0"/>
                    <a:pt x="880427" y="15822"/>
                    <a:pt x="880427" y="35339"/>
                  </a:cubicBezTo>
                  <a:lnTo>
                    <a:pt x="880427" y="702612"/>
                  </a:lnTo>
                  <a:cubicBezTo>
                    <a:pt x="880427" y="722129"/>
                    <a:pt x="864605" y="737951"/>
                    <a:pt x="845088" y="737951"/>
                  </a:cubicBezTo>
                  <a:lnTo>
                    <a:pt x="35339" y="737951"/>
                  </a:lnTo>
                  <a:cubicBezTo>
                    <a:pt x="15822" y="737951"/>
                    <a:pt x="0" y="722129"/>
                    <a:pt x="0" y="702612"/>
                  </a:cubicBezTo>
                  <a:lnTo>
                    <a:pt x="0" y="35339"/>
                  </a:lnTo>
                  <a:cubicBezTo>
                    <a:pt x="0" y="15822"/>
                    <a:pt x="15822" y="0"/>
                    <a:pt x="35339" y="0"/>
                  </a:cubicBezTo>
                  <a:close/>
                </a:path>
              </a:pathLst>
            </a:custGeom>
            <a:solidFill>
              <a:srgbClr val="E2A9F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80427" cy="776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5879"/>
                </a:lnSpc>
                <a:spcBef>
                  <a:spcPct val="0"/>
                </a:spcBef>
              </a:pPr>
              <a:r>
                <a:rPr lang="en-US" sz="4199">
                  <a:solidFill>
                    <a:srgbClr val="000000"/>
                  </a:solidFill>
                  <a:latin typeface="Alice"/>
                  <a:ea typeface="Alice"/>
                  <a:cs typeface="Alice"/>
                  <a:sym typeface="Alice"/>
                </a:rPr>
                <a:t>Gslice</a:t>
              </a:r>
            </a:p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Sélection de coupe (z)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75130" y="2642368"/>
            <a:ext cx="4560761" cy="3586441"/>
            <a:chOff x="0" y="0"/>
            <a:chExt cx="938428" cy="7379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8428" cy="737951"/>
            </a:xfrm>
            <a:custGeom>
              <a:avLst/>
              <a:gdLst/>
              <a:ahLst/>
              <a:cxnLst/>
              <a:rect l="l" t="t" r="r" b="b"/>
              <a:pathLst>
                <a:path w="938428" h="737951">
                  <a:moveTo>
                    <a:pt x="33154" y="0"/>
                  </a:moveTo>
                  <a:lnTo>
                    <a:pt x="905274" y="0"/>
                  </a:lnTo>
                  <a:cubicBezTo>
                    <a:pt x="914067" y="0"/>
                    <a:pt x="922500" y="3493"/>
                    <a:pt x="928717" y="9711"/>
                  </a:cubicBezTo>
                  <a:cubicBezTo>
                    <a:pt x="934935" y="15928"/>
                    <a:pt x="938428" y="24361"/>
                    <a:pt x="938428" y="33154"/>
                  </a:cubicBezTo>
                  <a:lnTo>
                    <a:pt x="938428" y="704796"/>
                  </a:lnTo>
                  <a:cubicBezTo>
                    <a:pt x="938428" y="713589"/>
                    <a:pt x="934935" y="722022"/>
                    <a:pt x="928717" y="728240"/>
                  </a:cubicBezTo>
                  <a:cubicBezTo>
                    <a:pt x="922500" y="734458"/>
                    <a:pt x="914067" y="737951"/>
                    <a:pt x="905274" y="737951"/>
                  </a:cubicBezTo>
                  <a:lnTo>
                    <a:pt x="33154" y="737951"/>
                  </a:lnTo>
                  <a:cubicBezTo>
                    <a:pt x="24361" y="737951"/>
                    <a:pt x="15928" y="734458"/>
                    <a:pt x="9711" y="728240"/>
                  </a:cubicBezTo>
                  <a:cubicBezTo>
                    <a:pt x="3493" y="722022"/>
                    <a:pt x="0" y="713589"/>
                    <a:pt x="0" y="704796"/>
                  </a:cubicBezTo>
                  <a:lnTo>
                    <a:pt x="0" y="33154"/>
                  </a:lnTo>
                  <a:cubicBezTo>
                    <a:pt x="0" y="24361"/>
                    <a:pt x="3493" y="15928"/>
                    <a:pt x="9711" y="9711"/>
                  </a:cubicBezTo>
                  <a:cubicBezTo>
                    <a:pt x="15928" y="3493"/>
                    <a:pt x="24361" y="0"/>
                    <a:pt x="33154" y="0"/>
                  </a:cubicBezTo>
                  <a:close/>
                </a:path>
              </a:pathLst>
            </a:custGeom>
            <a:solidFill>
              <a:srgbClr val="3DC66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38428" cy="776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5319"/>
                </a:lnSpc>
                <a:spcBef>
                  <a:spcPct val="0"/>
                </a:spcBef>
              </a:pPr>
              <a:r>
                <a:rPr lang="en-US" sz="3799">
                  <a:solidFill>
                    <a:srgbClr val="000000"/>
                  </a:solidFill>
                  <a:latin typeface="Alice"/>
                  <a:ea typeface="Alice"/>
                  <a:cs typeface="Alice"/>
                  <a:sym typeface="Alice"/>
                </a:rPr>
                <a:t>Gphase</a:t>
              </a:r>
            </a:p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Encodage de Phase (Y)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76475" y="4871051"/>
            <a:ext cx="983680" cy="544897"/>
            <a:chOff x="0" y="0"/>
            <a:chExt cx="1918970" cy="10629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18970" cy="1062990"/>
            </a:xfrm>
            <a:custGeom>
              <a:avLst/>
              <a:gdLst/>
              <a:ahLst/>
              <a:cxnLst/>
              <a:rect l="l" t="t" r="r" b="b"/>
              <a:pathLst>
                <a:path w="1918970" h="1062990">
                  <a:moveTo>
                    <a:pt x="1918970" y="532130"/>
                  </a:moveTo>
                  <a:lnTo>
                    <a:pt x="615950" y="0"/>
                  </a:lnTo>
                  <a:lnTo>
                    <a:pt x="615950" y="417830"/>
                  </a:lnTo>
                  <a:lnTo>
                    <a:pt x="0" y="417830"/>
                  </a:lnTo>
                  <a:lnTo>
                    <a:pt x="0" y="645160"/>
                  </a:lnTo>
                  <a:lnTo>
                    <a:pt x="615950" y="645160"/>
                  </a:lnTo>
                  <a:lnTo>
                    <a:pt x="615950" y="1062990"/>
                  </a:lnTo>
                  <a:close/>
                </a:path>
              </a:pathLst>
            </a:custGeom>
            <a:solidFill>
              <a:srgbClr val="5170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066794" y="4747320"/>
            <a:ext cx="983680" cy="544897"/>
            <a:chOff x="0" y="0"/>
            <a:chExt cx="1918970" cy="106299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18970" cy="1062990"/>
            </a:xfrm>
            <a:custGeom>
              <a:avLst/>
              <a:gdLst/>
              <a:ahLst/>
              <a:cxnLst/>
              <a:rect l="l" t="t" r="r" b="b"/>
              <a:pathLst>
                <a:path w="1918970" h="1062990">
                  <a:moveTo>
                    <a:pt x="1918970" y="532130"/>
                  </a:moveTo>
                  <a:lnTo>
                    <a:pt x="615950" y="0"/>
                  </a:lnTo>
                  <a:lnTo>
                    <a:pt x="615950" y="417830"/>
                  </a:lnTo>
                  <a:lnTo>
                    <a:pt x="0" y="417830"/>
                  </a:lnTo>
                  <a:lnTo>
                    <a:pt x="0" y="645160"/>
                  </a:lnTo>
                  <a:lnTo>
                    <a:pt x="615950" y="645160"/>
                  </a:lnTo>
                  <a:lnTo>
                    <a:pt x="615950" y="1062990"/>
                  </a:lnTo>
                  <a:close/>
                </a:path>
              </a:pathLst>
            </a:custGeom>
            <a:solidFill>
              <a:srgbClr val="5170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2050474" y="6655333"/>
            <a:ext cx="4485417" cy="3118968"/>
            <a:chOff x="0" y="0"/>
            <a:chExt cx="922925" cy="64176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22925" cy="641763"/>
            </a:xfrm>
            <a:custGeom>
              <a:avLst/>
              <a:gdLst/>
              <a:ahLst/>
              <a:cxnLst/>
              <a:rect l="l" t="t" r="r" b="b"/>
              <a:pathLst>
                <a:path w="922925" h="641763">
                  <a:moveTo>
                    <a:pt x="33711" y="0"/>
                  </a:moveTo>
                  <a:lnTo>
                    <a:pt x="889214" y="0"/>
                  </a:lnTo>
                  <a:cubicBezTo>
                    <a:pt x="907832" y="0"/>
                    <a:pt x="922925" y="15093"/>
                    <a:pt x="922925" y="33711"/>
                  </a:cubicBezTo>
                  <a:lnTo>
                    <a:pt x="922925" y="608052"/>
                  </a:lnTo>
                  <a:cubicBezTo>
                    <a:pt x="922925" y="626670"/>
                    <a:pt x="907832" y="641763"/>
                    <a:pt x="889214" y="641763"/>
                  </a:cubicBezTo>
                  <a:lnTo>
                    <a:pt x="33711" y="641763"/>
                  </a:lnTo>
                  <a:cubicBezTo>
                    <a:pt x="15093" y="641763"/>
                    <a:pt x="0" y="626670"/>
                    <a:pt x="0" y="608052"/>
                  </a:cubicBezTo>
                  <a:lnTo>
                    <a:pt x="0" y="33711"/>
                  </a:lnTo>
                  <a:cubicBezTo>
                    <a:pt x="0" y="15093"/>
                    <a:pt x="15093" y="0"/>
                    <a:pt x="33711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922925" cy="6798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5879"/>
                </a:lnSpc>
                <a:spcBef>
                  <a:spcPct val="0"/>
                </a:spcBef>
              </a:pPr>
              <a:r>
                <a:rPr lang="en-US" sz="4199">
                  <a:solidFill>
                    <a:srgbClr val="000000"/>
                  </a:solidFill>
                  <a:latin typeface="Alice"/>
                  <a:ea typeface="Alice"/>
                  <a:cs typeface="Alice"/>
                  <a:sym typeface="Alice"/>
                </a:rPr>
                <a:t>Gread</a:t>
              </a:r>
            </a:p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700">
                  <a:solidFill>
                    <a:srgbClr val="000000"/>
                  </a:solidFill>
                  <a:latin typeface="Alice"/>
                  <a:ea typeface="Alice"/>
                  <a:cs typeface="Alice"/>
                  <a:sym typeface="Alice"/>
                </a:rPr>
                <a:t>Lecture/Fréquence (X)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149220" y="7583053"/>
            <a:ext cx="5409414" cy="1203538"/>
            <a:chOff x="0" y="0"/>
            <a:chExt cx="1787338" cy="39766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787338" cy="397664"/>
            </a:xfrm>
            <a:custGeom>
              <a:avLst/>
              <a:gdLst/>
              <a:ahLst/>
              <a:cxnLst/>
              <a:rect l="l" t="t" r="r" b="b"/>
              <a:pathLst>
                <a:path w="1787338" h="397664">
                  <a:moveTo>
                    <a:pt x="239386" y="165538"/>
                  </a:moveTo>
                  <a:lnTo>
                    <a:pt x="1787338" y="165538"/>
                  </a:lnTo>
                  <a:lnTo>
                    <a:pt x="1787338" y="232113"/>
                  </a:lnTo>
                  <a:lnTo>
                    <a:pt x="239373" y="232113"/>
                  </a:lnTo>
                  <a:lnTo>
                    <a:pt x="302255" y="397664"/>
                  </a:lnTo>
                  <a:lnTo>
                    <a:pt x="0" y="198832"/>
                  </a:lnTo>
                  <a:lnTo>
                    <a:pt x="302255" y="0"/>
                  </a:lnTo>
                  <a:lnTo>
                    <a:pt x="239386" y="165538"/>
                  </a:lnTo>
                  <a:close/>
                </a:path>
              </a:pathLst>
            </a:custGeom>
            <a:solidFill>
              <a:srgbClr val="5170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20650" y="146050"/>
              <a:ext cx="1666688" cy="86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6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90019" y="6655333"/>
            <a:ext cx="4986456" cy="3118968"/>
            <a:chOff x="0" y="0"/>
            <a:chExt cx="1026020" cy="64176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26020" cy="641763"/>
            </a:xfrm>
            <a:custGeom>
              <a:avLst/>
              <a:gdLst/>
              <a:ahLst/>
              <a:cxnLst/>
              <a:rect l="l" t="t" r="r" b="b"/>
              <a:pathLst>
                <a:path w="1026020" h="641763">
                  <a:moveTo>
                    <a:pt x="30324" y="0"/>
                  </a:moveTo>
                  <a:lnTo>
                    <a:pt x="995696" y="0"/>
                  </a:lnTo>
                  <a:cubicBezTo>
                    <a:pt x="1003738" y="0"/>
                    <a:pt x="1011451" y="3195"/>
                    <a:pt x="1017138" y="8882"/>
                  </a:cubicBezTo>
                  <a:cubicBezTo>
                    <a:pt x="1022825" y="14569"/>
                    <a:pt x="1026020" y="22282"/>
                    <a:pt x="1026020" y="30324"/>
                  </a:cubicBezTo>
                  <a:lnTo>
                    <a:pt x="1026020" y="611439"/>
                  </a:lnTo>
                  <a:cubicBezTo>
                    <a:pt x="1026020" y="628187"/>
                    <a:pt x="1012443" y="641763"/>
                    <a:pt x="995696" y="641763"/>
                  </a:cubicBezTo>
                  <a:lnTo>
                    <a:pt x="30324" y="641763"/>
                  </a:lnTo>
                  <a:cubicBezTo>
                    <a:pt x="13577" y="641763"/>
                    <a:pt x="0" y="628187"/>
                    <a:pt x="0" y="611439"/>
                  </a:cubicBezTo>
                  <a:lnTo>
                    <a:pt x="0" y="30324"/>
                  </a:lnTo>
                  <a:cubicBezTo>
                    <a:pt x="0" y="13577"/>
                    <a:pt x="13577" y="0"/>
                    <a:pt x="30324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026020" cy="6798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4059"/>
                </a:lnSpc>
                <a:spcBef>
                  <a:spcPct val="0"/>
                </a:spcBef>
              </a:pPr>
              <a:r>
                <a:rPr lang="en-US" sz="2899">
                  <a:solidFill>
                    <a:srgbClr val="000000"/>
                  </a:solidFill>
                  <a:latin typeface="Alice"/>
                  <a:ea typeface="Alice"/>
                  <a:cs typeface="Alice"/>
                  <a:sym typeface="Alice"/>
                </a:rPr>
                <a:t>ADC / Signal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0" y="0"/>
            <a:ext cx="3716723" cy="1874019"/>
            <a:chOff x="0" y="0"/>
            <a:chExt cx="4955631" cy="2498692"/>
          </a:xfrm>
        </p:grpSpPr>
        <p:sp>
          <p:nvSpPr>
            <p:cNvPr id="25" name="AutoShape 25"/>
            <p:cNvSpPr/>
            <p:nvPr/>
          </p:nvSpPr>
          <p:spPr>
            <a:xfrm>
              <a:off x="0" y="0"/>
              <a:ext cx="4955631" cy="2498692"/>
            </a:xfrm>
            <a:prstGeom prst="rect">
              <a:avLst/>
            </a:prstGeom>
            <a:solidFill>
              <a:srgbClr val="0CC0D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279344" y="298325"/>
              <a:ext cx="4396943" cy="598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04"/>
                </a:lnSpc>
              </a:pPr>
              <a:r>
                <a:rPr lang="en-US" sz="3157">
                  <a:solidFill>
                    <a:srgbClr val="000000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01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279344" y="1077207"/>
              <a:ext cx="4396943" cy="11512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64"/>
                </a:lnSpc>
              </a:pPr>
              <a:r>
                <a:rPr lang="en-US" sz="2474">
                  <a:solidFill>
                    <a:srgbClr val="000000"/>
                  </a:solidFill>
                  <a:latin typeface="Alice Bold"/>
                  <a:ea typeface="Alice Bold"/>
                  <a:cs typeface="Alice Bold"/>
                  <a:sym typeface="Alice Bold"/>
                </a:rPr>
                <a:t>Qu’est ce qu’une séquence IRM ?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2619630" y="2778325"/>
            <a:ext cx="1097093" cy="1117793"/>
          </a:xfrm>
          <a:custGeom>
            <a:avLst/>
            <a:gdLst/>
            <a:ahLst/>
            <a:cxnLst/>
            <a:rect l="l" t="t" r="r" b="b"/>
            <a:pathLst>
              <a:path w="1097093" h="1117793">
                <a:moveTo>
                  <a:pt x="0" y="0"/>
                </a:moveTo>
                <a:lnTo>
                  <a:pt x="1097093" y="0"/>
                </a:lnTo>
                <a:lnTo>
                  <a:pt x="1097093" y="1117793"/>
                </a:lnTo>
                <a:lnTo>
                  <a:pt x="0" y="11177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8232142" y="2778325"/>
            <a:ext cx="1259555" cy="1253751"/>
          </a:xfrm>
          <a:custGeom>
            <a:avLst/>
            <a:gdLst/>
            <a:ahLst/>
            <a:cxnLst/>
            <a:rect l="l" t="t" r="r" b="b"/>
            <a:pathLst>
              <a:path w="1259555" h="1253751">
                <a:moveTo>
                  <a:pt x="0" y="0"/>
                </a:moveTo>
                <a:lnTo>
                  <a:pt x="1259555" y="0"/>
                </a:lnTo>
                <a:lnTo>
                  <a:pt x="1259555" y="1253751"/>
                </a:lnTo>
                <a:lnTo>
                  <a:pt x="0" y="12537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3647519" y="2798886"/>
            <a:ext cx="1215982" cy="1233190"/>
          </a:xfrm>
          <a:custGeom>
            <a:avLst/>
            <a:gdLst/>
            <a:ahLst/>
            <a:cxnLst/>
            <a:rect l="l" t="t" r="r" b="b"/>
            <a:pathLst>
              <a:path w="1215982" h="1233190">
                <a:moveTo>
                  <a:pt x="0" y="0"/>
                </a:moveTo>
                <a:lnTo>
                  <a:pt x="1215982" y="0"/>
                </a:lnTo>
                <a:lnTo>
                  <a:pt x="1215982" y="1233190"/>
                </a:lnTo>
                <a:lnTo>
                  <a:pt x="0" y="12331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2772109" y="6880206"/>
            <a:ext cx="1233190" cy="1233190"/>
          </a:xfrm>
          <a:custGeom>
            <a:avLst/>
            <a:gdLst/>
            <a:ahLst/>
            <a:cxnLst/>
            <a:rect l="l" t="t" r="r" b="b"/>
            <a:pathLst>
              <a:path w="1233190" h="1233190">
                <a:moveTo>
                  <a:pt x="0" y="0"/>
                </a:moveTo>
                <a:lnTo>
                  <a:pt x="1233190" y="0"/>
                </a:lnTo>
                <a:lnTo>
                  <a:pt x="1233190" y="1233190"/>
                </a:lnTo>
                <a:lnTo>
                  <a:pt x="0" y="12331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927948" y="6880206"/>
            <a:ext cx="935554" cy="929557"/>
          </a:xfrm>
          <a:custGeom>
            <a:avLst/>
            <a:gdLst/>
            <a:ahLst/>
            <a:cxnLst/>
            <a:rect l="l" t="t" r="r" b="b"/>
            <a:pathLst>
              <a:path w="935554" h="929557">
                <a:moveTo>
                  <a:pt x="0" y="0"/>
                </a:moveTo>
                <a:lnTo>
                  <a:pt x="935553" y="0"/>
                </a:lnTo>
                <a:lnTo>
                  <a:pt x="935553" y="929557"/>
                </a:lnTo>
                <a:lnTo>
                  <a:pt x="0" y="9295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250" t="-12211" r="-12188" b="-12024"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3825018" y="732323"/>
            <a:ext cx="12747660" cy="1173734"/>
            <a:chOff x="0" y="0"/>
            <a:chExt cx="16996880" cy="1564978"/>
          </a:xfrm>
        </p:grpSpPr>
        <p:sp>
          <p:nvSpPr>
            <p:cNvPr id="34" name="TextBox 34"/>
            <p:cNvSpPr txBox="1"/>
            <p:nvPr/>
          </p:nvSpPr>
          <p:spPr>
            <a:xfrm>
              <a:off x="0" y="428413"/>
              <a:ext cx="16607556" cy="11365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08"/>
                </a:lnSpc>
              </a:pPr>
              <a:endParaRPr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89324" y="-85725"/>
              <a:ext cx="16607556" cy="93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 spc="168">
                  <a:solidFill>
                    <a:srgbClr val="000000"/>
                  </a:solidFill>
                  <a:latin typeface="Alice Italics"/>
                  <a:ea typeface="Alice Italics"/>
                  <a:cs typeface="Alice Italics"/>
                  <a:sym typeface="Alice Italics"/>
                </a:rPr>
                <a:t>Chronologie Simplifiée d'une Séquence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5462" y="1941508"/>
            <a:ext cx="4187375" cy="7316792"/>
            <a:chOff x="0" y="0"/>
            <a:chExt cx="3873156" cy="67677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73156" cy="6767743"/>
            </a:xfrm>
            <a:custGeom>
              <a:avLst/>
              <a:gdLst/>
              <a:ahLst/>
              <a:cxnLst/>
              <a:rect l="l" t="t" r="r" b="b"/>
              <a:pathLst>
                <a:path w="3873156" h="6767743">
                  <a:moveTo>
                    <a:pt x="3748696" y="6767742"/>
                  </a:moveTo>
                  <a:lnTo>
                    <a:pt x="124460" y="6767742"/>
                  </a:lnTo>
                  <a:cubicBezTo>
                    <a:pt x="55880" y="6767742"/>
                    <a:pt x="0" y="6711862"/>
                    <a:pt x="0" y="66432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748696" y="0"/>
                  </a:lnTo>
                  <a:cubicBezTo>
                    <a:pt x="3817276" y="0"/>
                    <a:pt x="3873156" y="55880"/>
                    <a:pt x="3873156" y="124460"/>
                  </a:cubicBezTo>
                  <a:lnTo>
                    <a:pt x="3873156" y="6643282"/>
                  </a:lnTo>
                  <a:cubicBezTo>
                    <a:pt x="3873156" y="6711862"/>
                    <a:pt x="3817276" y="6767743"/>
                    <a:pt x="3748696" y="6767743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4876130" y="1941508"/>
            <a:ext cx="4005364" cy="7316792"/>
            <a:chOff x="0" y="0"/>
            <a:chExt cx="3704802" cy="676774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04803" cy="6767743"/>
            </a:xfrm>
            <a:custGeom>
              <a:avLst/>
              <a:gdLst/>
              <a:ahLst/>
              <a:cxnLst/>
              <a:rect l="l" t="t" r="r" b="b"/>
              <a:pathLst>
                <a:path w="3704803" h="6767743">
                  <a:moveTo>
                    <a:pt x="3580342" y="6767742"/>
                  </a:moveTo>
                  <a:lnTo>
                    <a:pt x="124460" y="6767742"/>
                  </a:lnTo>
                  <a:cubicBezTo>
                    <a:pt x="55880" y="6767742"/>
                    <a:pt x="0" y="6711862"/>
                    <a:pt x="0" y="66432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80343" y="0"/>
                  </a:lnTo>
                  <a:cubicBezTo>
                    <a:pt x="3648923" y="0"/>
                    <a:pt x="3704803" y="55880"/>
                    <a:pt x="3704803" y="124460"/>
                  </a:cubicBezTo>
                  <a:lnTo>
                    <a:pt x="3704803" y="6643282"/>
                  </a:lnTo>
                  <a:cubicBezTo>
                    <a:pt x="3704803" y="6711862"/>
                    <a:pt x="3648923" y="6767743"/>
                    <a:pt x="3580343" y="6767743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252969" y="1941508"/>
            <a:ext cx="4187375" cy="7316792"/>
            <a:chOff x="0" y="0"/>
            <a:chExt cx="3873156" cy="676774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73156" cy="6767743"/>
            </a:xfrm>
            <a:custGeom>
              <a:avLst/>
              <a:gdLst/>
              <a:ahLst/>
              <a:cxnLst/>
              <a:rect l="l" t="t" r="r" b="b"/>
              <a:pathLst>
                <a:path w="3873156" h="6767743">
                  <a:moveTo>
                    <a:pt x="3748696" y="6767742"/>
                  </a:moveTo>
                  <a:lnTo>
                    <a:pt x="124460" y="6767742"/>
                  </a:lnTo>
                  <a:cubicBezTo>
                    <a:pt x="55880" y="6767742"/>
                    <a:pt x="0" y="6711862"/>
                    <a:pt x="0" y="66432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748696" y="0"/>
                  </a:lnTo>
                  <a:cubicBezTo>
                    <a:pt x="3817276" y="0"/>
                    <a:pt x="3873156" y="55880"/>
                    <a:pt x="3873156" y="124460"/>
                  </a:cubicBezTo>
                  <a:lnTo>
                    <a:pt x="3873156" y="6643282"/>
                  </a:lnTo>
                  <a:cubicBezTo>
                    <a:pt x="3873156" y="6711862"/>
                    <a:pt x="3817276" y="6767743"/>
                    <a:pt x="3748696" y="6767743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3171436" cy="1599078"/>
            <a:chOff x="0" y="0"/>
            <a:chExt cx="4228581" cy="2132104"/>
          </a:xfrm>
        </p:grpSpPr>
        <p:sp>
          <p:nvSpPr>
            <p:cNvPr id="9" name="AutoShape 9"/>
            <p:cNvSpPr/>
            <p:nvPr/>
          </p:nvSpPr>
          <p:spPr>
            <a:xfrm>
              <a:off x="0" y="0"/>
              <a:ext cx="4228581" cy="2132104"/>
            </a:xfrm>
            <a:prstGeom prst="rect">
              <a:avLst/>
            </a:prstGeom>
            <a:solidFill>
              <a:srgbClr val="3DCC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238361" y="265479"/>
              <a:ext cx="3751859" cy="5241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90"/>
                </a:lnSpc>
              </a:pPr>
              <a:r>
                <a:rPr lang="en-US" sz="2694">
                  <a:solidFill>
                    <a:srgbClr val="000000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02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38361" y="920307"/>
              <a:ext cx="3751859" cy="9653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56"/>
                </a:lnSpc>
              </a:pPr>
              <a:r>
                <a:rPr lang="en-US" sz="2111">
                  <a:solidFill>
                    <a:srgbClr val="000000"/>
                  </a:solidFill>
                  <a:latin typeface="Alice Bold"/>
                  <a:ea typeface="Alice Bold"/>
                  <a:cs typeface="Alice Bold"/>
                  <a:sym typeface="Alice Bold"/>
                </a:rPr>
                <a:t>Paramètres Fondamentaux 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0016059" y="8888346"/>
            <a:ext cx="2880764" cy="739907"/>
          </a:xfrm>
          <a:custGeom>
            <a:avLst/>
            <a:gdLst/>
            <a:ahLst/>
            <a:cxnLst/>
            <a:rect l="l" t="t" r="r" b="b"/>
            <a:pathLst>
              <a:path w="2880764" h="739907">
                <a:moveTo>
                  <a:pt x="0" y="0"/>
                </a:moveTo>
                <a:lnTo>
                  <a:pt x="2880764" y="0"/>
                </a:lnTo>
                <a:lnTo>
                  <a:pt x="2880764" y="739908"/>
                </a:lnTo>
                <a:lnTo>
                  <a:pt x="0" y="7399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671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44922" y="8629504"/>
            <a:ext cx="2240804" cy="1467022"/>
          </a:xfrm>
          <a:custGeom>
            <a:avLst/>
            <a:gdLst/>
            <a:ahLst/>
            <a:cxnLst/>
            <a:rect l="l" t="t" r="r" b="b"/>
            <a:pathLst>
              <a:path w="2240804" h="1467022">
                <a:moveTo>
                  <a:pt x="0" y="0"/>
                </a:moveTo>
                <a:lnTo>
                  <a:pt x="2240804" y="0"/>
                </a:lnTo>
                <a:lnTo>
                  <a:pt x="2240804" y="1467022"/>
                </a:lnTo>
                <a:lnTo>
                  <a:pt x="0" y="14670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5825313" y="8629504"/>
            <a:ext cx="2106998" cy="1467022"/>
          </a:xfrm>
          <a:custGeom>
            <a:avLst/>
            <a:gdLst/>
            <a:ahLst/>
            <a:cxnLst/>
            <a:rect l="l" t="t" r="r" b="b"/>
            <a:pathLst>
              <a:path w="2106998" h="1467022">
                <a:moveTo>
                  <a:pt x="0" y="0"/>
                </a:moveTo>
                <a:lnTo>
                  <a:pt x="2106998" y="0"/>
                </a:lnTo>
                <a:lnTo>
                  <a:pt x="2106998" y="1467022"/>
                </a:lnTo>
                <a:lnTo>
                  <a:pt x="0" y="14670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3811819" y="1941508"/>
            <a:ext cx="4005364" cy="7211871"/>
            <a:chOff x="0" y="0"/>
            <a:chExt cx="3704802" cy="667069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04803" cy="6670695"/>
            </a:xfrm>
            <a:custGeom>
              <a:avLst/>
              <a:gdLst/>
              <a:ahLst/>
              <a:cxnLst/>
              <a:rect l="l" t="t" r="r" b="b"/>
              <a:pathLst>
                <a:path w="3704803" h="6670695">
                  <a:moveTo>
                    <a:pt x="3580342" y="6670694"/>
                  </a:moveTo>
                  <a:lnTo>
                    <a:pt x="124460" y="6670694"/>
                  </a:lnTo>
                  <a:cubicBezTo>
                    <a:pt x="55880" y="6670694"/>
                    <a:pt x="0" y="6614815"/>
                    <a:pt x="0" y="654623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80343" y="0"/>
                  </a:lnTo>
                  <a:cubicBezTo>
                    <a:pt x="3648923" y="0"/>
                    <a:pt x="3704803" y="55880"/>
                    <a:pt x="3704803" y="124460"/>
                  </a:cubicBezTo>
                  <a:lnTo>
                    <a:pt x="3704803" y="6546235"/>
                  </a:lnTo>
                  <a:cubicBezTo>
                    <a:pt x="3704803" y="6614815"/>
                    <a:pt x="3648923" y="6670695"/>
                    <a:pt x="3580343" y="6670695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17" name="Freeform 17"/>
          <p:cNvSpPr/>
          <p:nvPr/>
        </p:nvSpPr>
        <p:spPr>
          <a:xfrm>
            <a:off x="14973869" y="8669172"/>
            <a:ext cx="1578005" cy="1387687"/>
          </a:xfrm>
          <a:custGeom>
            <a:avLst/>
            <a:gdLst/>
            <a:ahLst/>
            <a:cxnLst/>
            <a:rect l="l" t="t" r="r" b="b"/>
            <a:pathLst>
              <a:path w="1578005" h="1387687">
                <a:moveTo>
                  <a:pt x="0" y="0"/>
                </a:moveTo>
                <a:lnTo>
                  <a:pt x="1578005" y="0"/>
                </a:lnTo>
                <a:lnTo>
                  <a:pt x="1578005" y="1387686"/>
                </a:lnTo>
                <a:lnTo>
                  <a:pt x="0" y="13876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864" b="-7649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598444" y="667177"/>
            <a:ext cx="5091112" cy="484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1"/>
              </a:lnSpc>
              <a:spcBef>
                <a:spcPct val="0"/>
              </a:spcBef>
            </a:pPr>
            <a:r>
              <a:rPr lang="en-US" sz="3262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Paramètres Fondamentaux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05484" y="2110181"/>
            <a:ext cx="3388048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3539E"/>
                </a:solidFill>
                <a:latin typeface="Alice Bold"/>
                <a:ea typeface="Alice Bold"/>
                <a:cs typeface="Alice Bold"/>
                <a:sym typeface="Alice Bold"/>
              </a:rPr>
              <a:t>TE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3539E"/>
                </a:solidFill>
                <a:latin typeface="Alice Bold"/>
                <a:ea typeface="Alice Bold"/>
                <a:cs typeface="Alice Bold"/>
                <a:sym typeface="Alice Bold"/>
              </a:rPr>
              <a:t>Temps d'Écho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25103" y="3545059"/>
            <a:ext cx="3868093" cy="560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Délai entre l'excitation RF (90°) et le recueil du signal (sommet de l'écho). Il détermine la quantité de décroissance transversale.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marL="431799" lvl="1" indent="-215899" algn="ctr">
              <a:lnSpc>
                <a:spcPts val="27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TE Court (&lt; 30ms) : Minimise l'effet T2 (pondération T1 ou PD).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marL="431799" lvl="1" indent="-215899" algn="ctr">
              <a:lnSpc>
                <a:spcPts val="27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TE Long (&gt; 80ms) : Maximise les différences T2 (pondération T2).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algn="just">
              <a:lnSpc>
                <a:spcPts val="2659"/>
              </a:lnSpc>
            </a:pPr>
            <a:endParaRPr lang="en-US" sz="19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116153" y="2110181"/>
            <a:ext cx="3388048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BF63"/>
                </a:solidFill>
                <a:latin typeface="Alice Bold"/>
                <a:ea typeface="Alice Bold"/>
                <a:cs typeface="Alice Bold"/>
                <a:sym typeface="Alice Bold"/>
              </a:rPr>
              <a:t>TR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spc="62">
                <a:solidFill>
                  <a:srgbClr val="00BF63"/>
                </a:solidFill>
                <a:latin typeface="Alice Bold"/>
                <a:ea typeface="Alice Bold"/>
                <a:cs typeface="Alice Bold"/>
                <a:sym typeface="Alice Bold"/>
              </a:rPr>
              <a:t>Temps de Répétition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endParaRPr lang="en-US" sz="2499" spc="62">
              <a:solidFill>
                <a:srgbClr val="00BF63"/>
              </a:solidFill>
              <a:latin typeface="Alice Bold"/>
              <a:ea typeface="Alice Bold"/>
              <a:cs typeface="Alice Bold"/>
              <a:sym typeface="Alice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4876130" y="3545059"/>
            <a:ext cx="3868093" cy="5084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Délai entre deux impulsions d'excitation successives sur la même coupe. Il contrôle la repousse longitudinale.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marL="410209" lvl="1" indent="-205105" algn="ctr">
              <a:lnSpc>
                <a:spcPts val="2659"/>
              </a:lnSpc>
              <a:spcBef>
                <a:spcPct val="0"/>
              </a:spcBef>
              <a:buFont typeface="Arial"/>
              <a:buChar char="•"/>
            </a:pPr>
            <a:r>
              <a:rPr lang="en-US" sz="18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TR Court (&lt; 700ms) : Maximise les différences T1 (pondération T1).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marL="410209" lvl="1" indent="-205105" algn="ctr">
              <a:lnSpc>
                <a:spcPts val="2659"/>
              </a:lnSpc>
              <a:spcBef>
                <a:spcPct val="0"/>
              </a:spcBef>
              <a:buFont typeface="Arial"/>
              <a:buChar char="•"/>
            </a:pPr>
            <a:r>
              <a:rPr lang="en-US" sz="18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TR Long (&gt; 2000ms) : Minimise l'effet T1 (pondération T2 ou PD).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9492991" y="2110181"/>
            <a:ext cx="3388048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FF66C4"/>
                </a:solidFill>
                <a:latin typeface="Alice Bold"/>
                <a:ea typeface="Alice Bold"/>
                <a:cs typeface="Alice Bold"/>
                <a:sym typeface="Alice Bold"/>
              </a:rPr>
              <a:t>NEX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spc="62" dirty="0" err="1">
                <a:solidFill>
                  <a:srgbClr val="FF66C4"/>
                </a:solidFill>
                <a:latin typeface="Alice Bold"/>
                <a:ea typeface="Alice Bold"/>
                <a:cs typeface="Alice Bold"/>
                <a:sym typeface="Alice Bold"/>
              </a:rPr>
              <a:t>Moyennages</a:t>
            </a:r>
            <a:r>
              <a:rPr lang="en-US" sz="2499" spc="62" dirty="0">
                <a:solidFill>
                  <a:srgbClr val="FF66C4"/>
                </a:solidFill>
                <a:latin typeface="Alice Bold"/>
                <a:ea typeface="Alice Bold"/>
                <a:cs typeface="Alice Bold"/>
                <a:sym typeface="Alice Bold"/>
              </a:rPr>
              <a:t> 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endParaRPr lang="en-US" sz="2499" spc="62" dirty="0">
              <a:solidFill>
                <a:srgbClr val="FF66C4"/>
              </a:solidFill>
              <a:latin typeface="Alice Bold"/>
              <a:ea typeface="Alice Bold"/>
              <a:cs typeface="Alice Bold"/>
              <a:sym typeface="Alice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462519" y="3649980"/>
            <a:ext cx="3868093" cy="560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Nombre de fois que chaque ligne du plan de Fourier (k-space) est acquise et moyennée pour réduire le bruit aléatoire.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 Bold"/>
              <a:ea typeface="Alice Bold"/>
              <a:cs typeface="Alice Bold"/>
              <a:sym typeface="Alice Bold"/>
            </a:endParaRPr>
          </a:p>
          <a:p>
            <a:pPr marL="431799" lvl="1" indent="-215899" algn="l">
              <a:lnSpc>
                <a:spcPts val="27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SNR ∝ √NEX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       Temps ∝ NEX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marL="431799" lvl="1" indent="-215899" algn="l">
              <a:lnSpc>
                <a:spcPts val="27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Doubler le NEX double le temps mais augmente le SNR de seulement 40% (√2).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endParaRPr lang="en-US" sz="19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algn="just">
              <a:lnSpc>
                <a:spcPts val="2659"/>
              </a:lnSpc>
            </a:pPr>
            <a:endParaRPr lang="en-US" sz="199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4108991" y="2110181"/>
            <a:ext cx="3388048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EE271B"/>
                </a:solidFill>
                <a:latin typeface="Alice Bold"/>
                <a:ea typeface="Alice Bold"/>
                <a:cs typeface="Alice Bold"/>
                <a:sym typeface="Alice Bold"/>
              </a:rPr>
              <a:t>Angle de Bascule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EE271B"/>
                </a:solidFill>
                <a:latin typeface="Alice Bold"/>
                <a:ea typeface="Alice Bold"/>
                <a:cs typeface="Alice Bold"/>
                <a:sym typeface="Alice Bold"/>
              </a:rPr>
              <a:t>(Flip Angle)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endParaRPr lang="en-US" sz="2499">
              <a:solidFill>
                <a:srgbClr val="EE271B"/>
              </a:solidFill>
              <a:latin typeface="Alice Bold"/>
              <a:ea typeface="Alice Bold"/>
              <a:cs typeface="Alice Bold"/>
              <a:sym typeface="Alice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4108991" y="3648330"/>
            <a:ext cx="3618327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Angle de rotation de l’aimantation après l’impulsion RF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021369" y="6058707"/>
            <a:ext cx="3782150" cy="2815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5220" lvl="1" indent="-212610" algn="l">
              <a:lnSpc>
                <a:spcPts val="2757"/>
              </a:lnSpc>
              <a:buFont typeface="Arial"/>
              <a:buChar char="•"/>
            </a:pPr>
            <a:r>
              <a:rPr lang="en-US" sz="196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 Petit flip angle → acquisition     plus rapide</a:t>
            </a:r>
          </a:p>
          <a:p>
            <a:pPr marL="425220" lvl="1" indent="-212610" algn="l">
              <a:lnSpc>
                <a:spcPts val="2757"/>
              </a:lnSpc>
              <a:buFont typeface="Arial"/>
              <a:buChar char="•"/>
            </a:pPr>
            <a:r>
              <a:rPr lang="en-US" sz="1969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 Grand flip angle → signal plus élevé</a:t>
            </a:r>
          </a:p>
          <a:p>
            <a:pPr algn="l">
              <a:lnSpc>
                <a:spcPts val="2903"/>
              </a:lnSpc>
              <a:spcBef>
                <a:spcPct val="0"/>
              </a:spcBef>
            </a:pPr>
            <a:endParaRPr lang="en-US" sz="1969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  <a:p>
            <a:pPr marL="447786" lvl="1" indent="-223893" algn="l">
              <a:lnSpc>
                <a:spcPts val="2903"/>
              </a:lnSpc>
              <a:buFont typeface="Arial"/>
              <a:buChar char="•"/>
            </a:pPr>
            <a:r>
              <a:rPr lang="en-US" sz="2074">
                <a:solidFill>
                  <a:srgbClr val="000000"/>
                </a:solidFill>
                <a:latin typeface="Alice"/>
                <a:ea typeface="Alice"/>
                <a:cs typeface="Alice"/>
                <a:sym typeface="Alice"/>
              </a:rPr>
              <a:t> Paramètre clé dans les séquences Gradient Echo</a:t>
            </a:r>
          </a:p>
          <a:p>
            <a:pPr algn="l">
              <a:lnSpc>
                <a:spcPts val="2903"/>
              </a:lnSpc>
              <a:spcBef>
                <a:spcPct val="0"/>
              </a:spcBef>
            </a:pPr>
            <a:endParaRPr lang="en-US" sz="2074">
              <a:solidFill>
                <a:srgbClr val="000000"/>
              </a:solidFill>
              <a:latin typeface="Alice"/>
              <a:ea typeface="Alice"/>
              <a:cs typeface="Alice"/>
              <a:sym typeface="Alic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710199" y="680489"/>
            <a:ext cx="14175172" cy="8791953"/>
          </a:xfrm>
          <a:prstGeom prst="rect">
            <a:avLst/>
          </a:prstGeom>
          <a:solidFill>
            <a:srgbClr val="3DC662"/>
          </a:solidFill>
        </p:spPr>
      </p:sp>
      <p:grpSp>
        <p:nvGrpSpPr>
          <p:cNvPr id="3" name="Group 3"/>
          <p:cNvGrpSpPr/>
          <p:nvPr/>
        </p:nvGrpSpPr>
        <p:grpSpPr>
          <a:xfrm>
            <a:off x="203718" y="4106037"/>
            <a:ext cx="3506481" cy="1768012"/>
            <a:chOff x="0" y="0"/>
            <a:chExt cx="4675308" cy="2357350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4675308" cy="2357350"/>
            </a:xfrm>
            <a:prstGeom prst="rect">
              <a:avLst/>
            </a:prstGeom>
            <a:solidFill>
              <a:srgbClr val="3DCC5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263543" y="281988"/>
              <a:ext cx="4148222" cy="5910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06"/>
                </a:lnSpc>
              </a:pPr>
              <a:r>
                <a:rPr lang="en-US" sz="2978">
                  <a:solidFill>
                    <a:srgbClr val="000000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03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63543" y="1022564"/>
              <a:ext cx="4148222" cy="10623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268"/>
                </a:lnSpc>
              </a:pPr>
              <a:r>
                <a:rPr lang="en-US" sz="2334">
                  <a:solidFill>
                    <a:srgbClr val="000000"/>
                  </a:solidFill>
                  <a:latin typeface="Alice Bold"/>
                  <a:ea typeface="Alice Bold"/>
                  <a:cs typeface="Alice Bold"/>
                  <a:sym typeface="Alice Bold"/>
                </a:rPr>
                <a:t>Classification des séquences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3939225" y="1242209"/>
            <a:ext cx="13717121" cy="7495668"/>
          </a:xfrm>
          <a:custGeom>
            <a:avLst/>
            <a:gdLst/>
            <a:ahLst/>
            <a:cxnLst/>
            <a:rect l="l" t="t" r="r" b="b"/>
            <a:pathLst>
              <a:path w="13717121" h="7495668">
                <a:moveTo>
                  <a:pt x="0" y="0"/>
                </a:moveTo>
                <a:lnTo>
                  <a:pt x="13717121" y="0"/>
                </a:lnTo>
                <a:lnTo>
                  <a:pt x="13717121" y="7495668"/>
                </a:lnTo>
                <a:lnTo>
                  <a:pt x="0" y="74956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81" r="-1981" b="-357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733399" y="3169106"/>
            <a:ext cx="12525901" cy="6920852"/>
          </a:xfrm>
          <a:prstGeom prst="rect">
            <a:avLst/>
          </a:prstGeom>
          <a:solidFill>
            <a:srgbClr val="DA3020"/>
          </a:solidFill>
        </p:spPr>
      </p:sp>
      <p:grpSp>
        <p:nvGrpSpPr>
          <p:cNvPr id="3" name="Group 3"/>
          <p:cNvGrpSpPr/>
          <p:nvPr/>
        </p:nvGrpSpPr>
        <p:grpSpPr>
          <a:xfrm>
            <a:off x="418067" y="5360339"/>
            <a:ext cx="4712351" cy="1810516"/>
            <a:chOff x="0" y="0"/>
            <a:chExt cx="6283135" cy="2414021"/>
          </a:xfrm>
        </p:grpSpPr>
        <p:sp>
          <p:nvSpPr>
            <p:cNvPr id="4" name="AutoShape 4"/>
            <p:cNvSpPr/>
            <p:nvPr/>
          </p:nvSpPr>
          <p:spPr>
            <a:xfrm>
              <a:off x="592121" y="0"/>
              <a:ext cx="5091279" cy="2414021"/>
            </a:xfrm>
            <a:prstGeom prst="rect">
              <a:avLst/>
            </a:prstGeom>
            <a:solidFill>
              <a:srgbClr val="DA302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14" y="439313"/>
              <a:ext cx="6275521" cy="6170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41"/>
                </a:lnSpc>
              </a:pPr>
              <a:r>
                <a:rPr lang="en-US" sz="3190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04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330750"/>
              <a:ext cx="6275521" cy="7027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67"/>
                </a:lnSpc>
              </a:pPr>
              <a:r>
                <a:rPr lang="en-US" sz="3190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spin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130419" y="3488817"/>
            <a:ext cx="11834605" cy="6281429"/>
            <a:chOff x="0" y="0"/>
            <a:chExt cx="1531366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31366" cy="812800"/>
            </a:xfrm>
            <a:custGeom>
              <a:avLst/>
              <a:gdLst/>
              <a:ahLst/>
              <a:cxnLst/>
              <a:rect l="l" t="t" r="r" b="b"/>
              <a:pathLst>
                <a:path w="1531366" h="812800">
                  <a:moveTo>
                    <a:pt x="0" y="0"/>
                  </a:moveTo>
                  <a:lnTo>
                    <a:pt x="1531366" y="0"/>
                  </a:lnTo>
                  <a:lnTo>
                    <a:pt x="1531366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t="-2251" b="-3726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0" y="518051"/>
            <a:ext cx="12633149" cy="2301858"/>
            <a:chOff x="0" y="0"/>
            <a:chExt cx="16844199" cy="3069143"/>
          </a:xfrm>
        </p:grpSpPr>
        <p:sp>
          <p:nvSpPr>
            <p:cNvPr id="10" name="AutoShape 10"/>
            <p:cNvSpPr/>
            <p:nvPr/>
          </p:nvSpPr>
          <p:spPr>
            <a:xfrm>
              <a:off x="813324" y="0"/>
              <a:ext cx="6993261" cy="3069143"/>
            </a:xfrm>
            <a:prstGeom prst="rect">
              <a:avLst/>
            </a:prstGeom>
            <a:solidFill>
              <a:srgbClr val="DA30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0458" y="611755"/>
              <a:ext cx="6288909" cy="66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7"/>
                </a:lnSpc>
              </a:pPr>
              <a:endParaRPr/>
            </a:p>
            <a:p>
              <a:pPr marL="0" lvl="0" indent="0" algn="ctr">
                <a:lnSpc>
                  <a:spcPts val="1680"/>
                </a:lnSpc>
              </a:pPr>
              <a:endParaRPr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690937"/>
              <a:ext cx="8619909" cy="894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679"/>
                </a:lnSpc>
              </a:pPr>
              <a:endParaRPr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9037613" y="0"/>
              <a:ext cx="6993261" cy="3069143"/>
            </a:xfrm>
            <a:prstGeom prst="rect">
              <a:avLst/>
            </a:prstGeom>
            <a:solidFill>
              <a:srgbClr val="DA302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8234747" y="611755"/>
              <a:ext cx="6288909" cy="66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7"/>
                </a:lnSpc>
              </a:pPr>
              <a:endParaRPr/>
            </a:p>
            <a:p>
              <a:pPr marL="0" lvl="0" indent="0" algn="ctr">
                <a:lnSpc>
                  <a:spcPts val="1680"/>
                </a:lnSpc>
              </a:pPr>
              <a:endParaRPr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224289" y="1690937"/>
              <a:ext cx="8619909" cy="894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679"/>
                </a:lnSpc>
              </a:pPr>
              <a:endParaRPr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161631" y="248755"/>
              <a:ext cx="6745225" cy="25712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8"/>
                </a:lnSpc>
                <a:spcBef>
                  <a:spcPct val="0"/>
                </a:spcBef>
              </a:pPr>
              <a:r>
                <a:rPr lang="en-US" sz="2363" i="1" u="sng">
                  <a:solidFill>
                    <a:srgbClr val="000000"/>
                  </a:solidFill>
                  <a:latin typeface="Alice Bold Italics"/>
                  <a:ea typeface="Alice Bold Italics"/>
                  <a:cs typeface="Alice Bold Italics"/>
                  <a:sym typeface="Alice Bold Italics"/>
                </a:rPr>
                <a:t>Signal (Écho)</a:t>
              </a:r>
            </a:p>
            <a:p>
              <a:pPr algn="ctr">
                <a:lnSpc>
                  <a:spcPts val="3028"/>
                </a:lnSpc>
                <a:spcBef>
                  <a:spcPct val="0"/>
                </a:spcBef>
              </a:pPr>
              <a:endParaRPr lang="en-US" sz="2363" i="1" u="sng">
                <a:solidFill>
                  <a:srgbClr val="000000"/>
                </a:solidFill>
                <a:latin typeface="Alice Bold Italics"/>
                <a:ea typeface="Alice Bold Italics"/>
                <a:cs typeface="Alice Bold Italics"/>
                <a:sym typeface="Alice Bold Italics"/>
              </a:endParaRPr>
            </a:p>
            <a:p>
              <a:pPr algn="ctr">
                <a:lnSpc>
                  <a:spcPts val="3028"/>
                </a:lnSpc>
                <a:spcBef>
                  <a:spcPct val="0"/>
                </a:spcBef>
              </a:pPr>
              <a:r>
                <a:rPr lang="en-US" sz="2163">
                  <a:solidFill>
                    <a:srgbClr val="FFFFFF"/>
                  </a:solidFill>
                  <a:latin typeface="Alice"/>
                  <a:ea typeface="Alice"/>
                  <a:cs typeface="Alice"/>
                  <a:sym typeface="Alice"/>
                </a:rPr>
                <a:t>L'écho se forme au temps TE (Temps d'Écho). C'est un "Écho de Spin" pondéré en T2 "vrai" (T2), contrairement au T2*.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77018" y="608011"/>
            <a:ext cx="4936630" cy="2164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6"/>
              </a:lnSpc>
              <a:spcBef>
                <a:spcPct val="0"/>
              </a:spcBef>
            </a:pPr>
            <a:r>
              <a:rPr lang="en-US" sz="2326" i="1" u="sng">
                <a:solidFill>
                  <a:srgbClr val="000000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Séquence RF</a:t>
            </a:r>
          </a:p>
          <a:p>
            <a:pPr algn="ctr">
              <a:lnSpc>
                <a:spcPts val="2836"/>
              </a:lnSpc>
              <a:spcBef>
                <a:spcPct val="0"/>
              </a:spcBef>
            </a:pPr>
            <a:endParaRPr lang="en-US" sz="2326" i="1" u="sng">
              <a:solidFill>
                <a:srgbClr val="000000"/>
              </a:solidFill>
              <a:latin typeface="Alice Bold Italics"/>
              <a:ea typeface="Alice Bold Italics"/>
              <a:cs typeface="Alice Bold Italics"/>
              <a:sym typeface="Alice Bold Italics"/>
            </a:endParaRPr>
          </a:p>
          <a:p>
            <a:pPr algn="ctr">
              <a:lnSpc>
                <a:spcPts val="2836"/>
              </a:lnSpc>
              <a:spcBef>
                <a:spcPct val="0"/>
              </a:spcBef>
            </a:pPr>
            <a:r>
              <a:rPr lang="en-US" sz="2026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Impulsion 90° (excitation) suivie d'une impulsion 180° (refocalisation) à TE/2. </a:t>
            </a:r>
          </a:p>
          <a:p>
            <a:pPr algn="ctr">
              <a:lnSpc>
                <a:spcPts val="2836"/>
              </a:lnSpc>
              <a:spcBef>
                <a:spcPct val="0"/>
              </a:spcBef>
            </a:pPr>
            <a:r>
              <a:rPr lang="en-US" sz="2026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Le 180° corrige les déphasages constants (inhomogénéités B0).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2064646" y="499001"/>
            <a:ext cx="6464932" cy="2301858"/>
            <a:chOff x="0" y="0"/>
            <a:chExt cx="8619909" cy="3069143"/>
          </a:xfrm>
        </p:grpSpPr>
        <p:sp>
          <p:nvSpPr>
            <p:cNvPr id="19" name="AutoShape 19"/>
            <p:cNvSpPr/>
            <p:nvPr/>
          </p:nvSpPr>
          <p:spPr>
            <a:xfrm>
              <a:off x="813324" y="0"/>
              <a:ext cx="6993261" cy="3069143"/>
            </a:xfrm>
            <a:prstGeom prst="rect">
              <a:avLst/>
            </a:prstGeom>
            <a:solidFill>
              <a:srgbClr val="DA302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0458" y="611755"/>
              <a:ext cx="6288909" cy="66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7"/>
                </a:lnSpc>
              </a:pPr>
              <a:endParaRPr/>
            </a:p>
            <a:p>
              <a:pPr marL="0" lvl="0" indent="0" algn="ctr">
                <a:lnSpc>
                  <a:spcPts val="1680"/>
                </a:lnSpc>
              </a:pPr>
              <a:endParaRPr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90937"/>
              <a:ext cx="8619909" cy="894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67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3200387" y="598486"/>
            <a:ext cx="4058913" cy="197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 i="1" u="sng">
                <a:solidFill>
                  <a:srgbClr val="1E293B"/>
                </a:solidFill>
                <a:latin typeface="Alice Bold Italics"/>
                <a:ea typeface="Alice Bold Italics"/>
                <a:cs typeface="Alice Bold Italics"/>
                <a:sym typeface="Alice Bold Italics"/>
              </a:rPr>
              <a:t>Timing</a:t>
            </a:r>
          </a:p>
          <a:p>
            <a:pPr algn="ctr">
              <a:lnSpc>
                <a:spcPts val="3079"/>
              </a:lnSpc>
              <a:spcBef>
                <a:spcPct val="0"/>
              </a:spcBef>
            </a:pPr>
            <a:endParaRPr lang="en-US" sz="2399" i="1" u="sng">
              <a:solidFill>
                <a:srgbClr val="1E293B"/>
              </a:solidFill>
              <a:latin typeface="Alice Bold Italics"/>
              <a:ea typeface="Alice Bold Italics"/>
              <a:cs typeface="Alice Bold Italics"/>
              <a:sym typeface="Alice Bold Italics"/>
            </a:endParaRPr>
          </a:p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Alice"/>
                <a:ea typeface="Alice"/>
                <a:cs typeface="Alice"/>
                <a:sym typeface="Alice"/>
              </a:rPr>
              <a:t>TR (Temps de Répétition) : délai entre deux impulsions de 90°. Contrôle la pondération T1.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5179" y="-125619"/>
            <a:ext cx="4656402" cy="1789019"/>
            <a:chOff x="0" y="0"/>
            <a:chExt cx="6208535" cy="2385359"/>
          </a:xfrm>
        </p:grpSpPr>
        <p:sp>
          <p:nvSpPr>
            <p:cNvPr id="3" name="AutoShape 3"/>
            <p:cNvSpPr/>
            <p:nvPr/>
          </p:nvSpPr>
          <p:spPr>
            <a:xfrm>
              <a:off x="585091" y="0"/>
              <a:ext cx="5030830" cy="2385359"/>
            </a:xfrm>
            <a:prstGeom prst="rect">
              <a:avLst/>
            </a:prstGeom>
            <a:solidFill>
              <a:srgbClr val="DA302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523" y="434324"/>
              <a:ext cx="6201012" cy="609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99"/>
                </a:lnSpc>
              </a:pPr>
              <a:r>
                <a:rPr lang="en-US" sz="3153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304633"/>
              <a:ext cx="6201012" cy="704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14"/>
                </a:lnSpc>
              </a:pPr>
              <a:r>
                <a:rPr lang="en-US" sz="3153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spin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5216005" y="6257065"/>
            <a:ext cx="7855990" cy="4144035"/>
          </a:xfrm>
          <a:custGeom>
            <a:avLst/>
            <a:gdLst/>
            <a:ahLst/>
            <a:cxnLst/>
            <a:rect l="l" t="t" r="r" b="b"/>
            <a:pathLst>
              <a:path w="7855990" h="4144035">
                <a:moveTo>
                  <a:pt x="0" y="0"/>
                </a:moveTo>
                <a:lnTo>
                  <a:pt x="7855990" y="0"/>
                </a:lnTo>
                <a:lnTo>
                  <a:pt x="7855990" y="4144035"/>
                </a:lnTo>
                <a:lnTo>
                  <a:pt x="0" y="4144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33373" y="2110674"/>
            <a:ext cx="7732197" cy="4146391"/>
          </a:xfrm>
          <a:custGeom>
            <a:avLst/>
            <a:gdLst/>
            <a:ahLst/>
            <a:cxnLst/>
            <a:rect l="l" t="t" r="r" b="b"/>
            <a:pathLst>
              <a:path w="7732197" h="4146391">
                <a:moveTo>
                  <a:pt x="0" y="0"/>
                </a:moveTo>
                <a:lnTo>
                  <a:pt x="7732197" y="0"/>
                </a:lnTo>
                <a:lnTo>
                  <a:pt x="7732197" y="4146391"/>
                </a:lnTo>
                <a:lnTo>
                  <a:pt x="0" y="41463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05736" y="1913854"/>
            <a:ext cx="8082264" cy="4343211"/>
          </a:xfrm>
          <a:custGeom>
            <a:avLst/>
            <a:gdLst/>
            <a:ahLst/>
            <a:cxnLst/>
            <a:rect l="l" t="t" r="r" b="b"/>
            <a:pathLst>
              <a:path w="8082264" h="4343211">
                <a:moveTo>
                  <a:pt x="0" y="0"/>
                </a:moveTo>
                <a:lnTo>
                  <a:pt x="8082264" y="0"/>
                </a:lnTo>
                <a:lnTo>
                  <a:pt x="8082264" y="4343211"/>
                </a:lnTo>
                <a:lnTo>
                  <a:pt x="0" y="43432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84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559284" y="297655"/>
            <a:ext cx="11153977" cy="1347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37"/>
              </a:lnSpc>
              <a:spcBef>
                <a:spcPct val="0"/>
              </a:spcBef>
            </a:pPr>
            <a:r>
              <a:rPr lang="en-US" sz="3624" dirty="0" err="1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Une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624" dirty="0" err="1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séquence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624" dirty="0" err="1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en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624" dirty="0" err="1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écho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 de spin </a:t>
            </a:r>
            <a:r>
              <a:rPr lang="en-US" sz="3624" dirty="0" err="1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comporte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624" dirty="0" err="1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deux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624" dirty="0" err="1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paramètres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624" dirty="0" err="1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essentiels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Italics"/>
                <a:ea typeface="Alice Italics"/>
                <a:cs typeface="Alice Italics"/>
                <a:sym typeface="Alice Italics"/>
              </a:rPr>
              <a:t> : </a:t>
            </a:r>
            <a:r>
              <a:rPr lang="en-US" sz="3624" dirty="0">
                <a:gradFill>
                  <a:gsLst>
                    <a:gs pos="0">
                      <a:srgbClr val="000000">
                        <a:alpha val="67000"/>
                      </a:srgbClr>
                    </a:gs>
                    <a:gs pos="100000">
                      <a:srgbClr val="737373">
                        <a:alpha val="67000"/>
                      </a:srgbClr>
                    </a:gs>
                  </a:gsLst>
                  <a:lin ang="0"/>
                </a:gradFill>
                <a:latin typeface="Alice Bold Italics"/>
                <a:ea typeface="Alice Bold Italics"/>
                <a:cs typeface="Alice Bold Italics"/>
                <a:sym typeface="Alice Bold Italics"/>
              </a:rPr>
              <a:t>le TR et le TE.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3373" y="4812019"/>
            <a:ext cx="2679998" cy="331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1"/>
              </a:lnSpc>
              <a:spcBef>
                <a:spcPct val="0"/>
              </a:spcBef>
            </a:pPr>
            <a:r>
              <a:rPr lang="en-US" sz="2334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TR Court + TE Court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630095" y="4533503"/>
            <a:ext cx="2369939" cy="320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0"/>
              </a:lnSpc>
              <a:spcBef>
                <a:spcPct val="0"/>
              </a:spcBef>
            </a:pPr>
            <a:r>
              <a:rPr lang="en-US" sz="2234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TR Long + TE Long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587569" y="8926819"/>
            <a:ext cx="2578001" cy="331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1"/>
              </a:lnSpc>
              <a:spcBef>
                <a:spcPct val="0"/>
              </a:spcBef>
            </a:pPr>
            <a:r>
              <a:rPr lang="en-US" sz="2334">
                <a:solidFill>
                  <a:srgbClr val="000000"/>
                </a:solidFill>
                <a:latin typeface="Alice Bold"/>
                <a:ea typeface="Alice Bold"/>
                <a:cs typeface="Alice Bold"/>
                <a:sym typeface="Alice Bold"/>
              </a:rPr>
              <a:t>TR Long + TE Court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5816" y="1654442"/>
            <a:ext cx="8293768" cy="4229822"/>
          </a:xfrm>
          <a:custGeom>
            <a:avLst/>
            <a:gdLst/>
            <a:ahLst/>
            <a:cxnLst/>
            <a:rect l="l" t="t" r="r" b="b"/>
            <a:pathLst>
              <a:path w="8293768" h="4229822">
                <a:moveTo>
                  <a:pt x="0" y="0"/>
                </a:moveTo>
                <a:lnTo>
                  <a:pt x="8293768" y="0"/>
                </a:lnTo>
                <a:lnTo>
                  <a:pt x="8293768" y="4229822"/>
                </a:lnTo>
                <a:lnTo>
                  <a:pt x="0" y="4229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05917" y="1631179"/>
            <a:ext cx="7307040" cy="4110210"/>
          </a:xfrm>
          <a:custGeom>
            <a:avLst/>
            <a:gdLst/>
            <a:ahLst/>
            <a:cxnLst/>
            <a:rect l="l" t="t" r="r" b="b"/>
            <a:pathLst>
              <a:path w="7307040" h="4110210">
                <a:moveTo>
                  <a:pt x="0" y="0"/>
                </a:moveTo>
                <a:lnTo>
                  <a:pt x="7307040" y="0"/>
                </a:lnTo>
                <a:lnTo>
                  <a:pt x="7307040" y="4110210"/>
                </a:lnTo>
                <a:lnTo>
                  <a:pt x="0" y="4110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5816" y="5884264"/>
            <a:ext cx="7798641" cy="4386735"/>
          </a:xfrm>
          <a:custGeom>
            <a:avLst/>
            <a:gdLst/>
            <a:ahLst/>
            <a:cxnLst/>
            <a:rect l="l" t="t" r="r" b="b"/>
            <a:pathLst>
              <a:path w="7798641" h="4386735">
                <a:moveTo>
                  <a:pt x="0" y="0"/>
                </a:moveTo>
                <a:lnTo>
                  <a:pt x="7798641" y="0"/>
                </a:lnTo>
                <a:lnTo>
                  <a:pt x="7798641" y="4386735"/>
                </a:lnTo>
                <a:lnTo>
                  <a:pt x="0" y="43867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694682" y="-125619"/>
            <a:ext cx="4475583" cy="1867476"/>
            <a:chOff x="0" y="0"/>
            <a:chExt cx="5967444" cy="2489968"/>
          </a:xfrm>
        </p:grpSpPr>
        <p:sp>
          <p:nvSpPr>
            <p:cNvPr id="6" name="AutoShape 6"/>
            <p:cNvSpPr/>
            <p:nvPr/>
          </p:nvSpPr>
          <p:spPr>
            <a:xfrm>
              <a:off x="563053" y="0"/>
              <a:ext cx="4841338" cy="2295512"/>
            </a:xfrm>
            <a:prstGeom prst="rect">
              <a:avLst/>
            </a:prstGeom>
            <a:solidFill>
              <a:srgbClr val="DA302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93341"/>
              <a:ext cx="5967444" cy="5858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8"/>
                </a:lnSpc>
              </a:pPr>
              <a:r>
                <a:rPr lang="en-US" sz="3034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04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15369"/>
              <a:ext cx="5967444" cy="1774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04"/>
                </a:lnSpc>
              </a:pPr>
              <a:r>
                <a:rPr lang="en-US" sz="2360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spin</a:t>
              </a:r>
            </a:p>
            <a:p>
              <a:pPr marL="0" lvl="0" indent="0" algn="ctr">
                <a:lnSpc>
                  <a:spcPts val="3304"/>
                </a:lnSpc>
              </a:pPr>
              <a:r>
                <a:rPr lang="en-US" sz="2360" spc="49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spin rapide</a:t>
              </a:r>
            </a:p>
            <a:p>
              <a:pPr marL="0" lvl="0" indent="0" algn="ctr">
                <a:lnSpc>
                  <a:spcPts val="4247"/>
                </a:lnSpc>
              </a:pPr>
              <a:endParaRPr lang="en-US" sz="2360" spc="49">
                <a:solidFill>
                  <a:srgbClr val="FFFFFF"/>
                </a:solidFill>
                <a:latin typeface="Alice Bold"/>
                <a:ea typeface="Alice Bold"/>
                <a:cs typeface="Alice Bold"/>
                <a:sym typeface="Alice Bold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9826612" y="6018064"/>
            <a:ext cx="8136561" cy="4119134"/>
          </a:xfrm>
          <a:custGeom>
            <a:avLst/>
            <a:gdLst/>
            <a:ahLst/>
            <a:cxnLst/>
            <a:rect l="l" t="t" r="r" b="b"/>
            <a:pathLst>
              <a:path w="8136561" h="4119134">
                <a:moveTo>
                  <a:pt x="0" y="0"/>
                </a:moveTo>
                <a:lnTo>
                  <a:pt x="8136562" y="0"/>
                </a:lnTo>
                <a:lnTo>
                  <a:pt x="8136562" y="4119134"/>
                </a:lnTo>
                <a:lnTo>
                  <a:pt x="0" y="41191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401442" y="7660841"/>
            <a:ext cx="1606476" cy="233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31"/>
              </a:lnSpc>
              <a:spcBef>
                <a:spcPct val="0"/>
              </a:spcBef>
            </a:pPr>
            <a:r>
              <a:rPr lang="en-US" sz="1308">
                <a:solidFill>
                  <a:srgbClr val="5170FF"/>
                </a:solidFill>
                <a:latin typeface="Alice Bold"/>
                <a:ea typeface="Alice Bold"/>
                <a:cs typeface="Alice Bold"/>
                <a:sym typeface="Alice Bold"/>
              </a:rPr>
              <a:t>Slice 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51592" y="7660841"/>
            <a:ext cx="1606476" cy="233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31"/>
              </a:lnSpc>
              <a:spcBef>
                <a:spcPct val="0"/>
              </a:spcBef>
            </a:pPr>
            <a:r>
              <a:rPr lang="en-US" sz="1308">
                <a:solidFill>
                  <a:srgbClr val="F02A22"/>
                </a:solidFill>
                <a:latin typeface="Alice Bold"/>
                <a:ea typeface="Alice Bold"/>
                <a:cs typeface="Alice Bold"/>
                <a:sym typeface="Alice Bold"/>
              </a:rPr>
              <a:t>Slice 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578922" y="820859"/>
            <a:ext cx="11941076" cy="434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8"/>
              </a:lnSpc>
              <a:spcBef>
                <a:spcPct val="0"/>
              </a:spcBef>
            </a:pP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L’intérêt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des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séquences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d’écho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de spin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rapide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réside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dans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leur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vitesse</a:t>
            </a:r>
            <a:endParaRPr lang="en-US" sz="3034" dirty="0">
              <a:solidFill>
                <a:srgbClr val="000000"/>
              </a:solidFill>
              <a:latin typeface="Alice Italics"/>
              <a:ea typeface="Alice Italics"/>
              <a:cs typeface="Alice Italics"/>
              <a:sym typeface="Alice Itali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5030" y="3010154"/>
            <a:ext cx="9214407" cy="4699348"/>
          </a:xfrm>
          <a:custGeom>
            <a:avLst/>
            <a:gdLst/>
            <a:ahLst/>
            <a:cxnLst/>
            <a:rect l="l" t="t" r="r" b="b"/>
            <a:pathLst>
              <a:path w="9214407" h="4699348">
                <a:moveTo>
                  <a:pt x="0" y="0"/>
                </a:moveTo>
                <a:lnTo>
                  <a:pt x="9214407" y="0"/>
                </a:lnTo>
                <a:lnTo>
                  <a:pt x="9214407" y="4699348"/>
                </a:lnTo>
                <a:lnTo>
                  <a:pt x="0" y="4699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966316" y="2780914"/>
            <a:ext cx="9021807" cy="4725171"/>
          </a:xfrm>
          <a:custGeom>
            <a:avLst/>
            <a:gdLst/>
            <a:ahLst/>
            <a:cxnLst/>
            <a:rect l="l" t="t" r="r" b="b"/>
            <a:pathLst>
              <a:path w="9021807" h="4725171">
                <a:moveTo>
                  <a:pt x="0" y="0"/>
                </a:moveTo>
                <a:lnTo>
                  <a:pt x="9021807" y="0"/>
                </a:lnTo>
                <a:lnTo>
                  <a:pt x="9021807" y="4725172"/>
                </a:lnTo>
                <a:lnTo>
                  <a:pt x="0" y="47251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19428" y="-152400"/>
            <a:ext cx="4475583" cy="2103270"/>
            <a:chOff x="0" y="0"/>
            <a:chExt cx="5967444" cy="2804360"/>
          </a:xfrm>
        </p:grpSpPr>
        <p:sp>
          <p:nvSpPr>
            <p:cNvPr id="5" name="AutoShape 5"/>
            <p:cNvSpPr/>
            <p:nvPr/>
          </p:nvSpPr>
          <p:spPr>
            <a:xfrm>
              <a:off x="563053" y="0"/>
              <a:ext cx="4841338" cy="2295512"/>
            </a:xfrm>
            <a:prstGeom prst="rect">
              <a:avLst/>
            </a:prstGeom>
            <a:solidFill>
              <a:srgbClr val="DA302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93341"/>
              <a:ext cx="5967444" cy="5858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68"/>
                </a:lnSpc>
              </a:pPr>
              <a:r>
                <a:rPr lang="en-US" sz="3034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04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70603" y="692135"/>
              <a:ext cx="5596840" cy="21122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34"/>
                </a:lnSpc>
              </a:pPr>
              <a:r>
                <a:rPr lang="en-US" sz="2167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spin</a:t>
              </a:r>
            </a:p>
            <a:p>
              <a:pPr marL="0" lvl="0" indent="0" algn="ctr">
                <a:lnSpc>
                  <a:spcPts val="3034"/>
                </a:lnSpc>
              </a:pPr>
              <a:r>
                <a:rPr lang="en-US" sz="2167" spc="45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Écho de spin ultra</a:t>
              </a:r>
            </a:p>
            <a:p>
              <a:pPr marL="0" lvl="0" indent="0" algn="ctr">
                <a:lnSpc>
                  <a:spcPts val="3034"/>
                </a:lnSpc>
              </a:pPr>
              <a:r>
                <a:rPr lang="en-US" sz="2167" spc="45">
                  <a:solidFill>
                    <a:srgbClr val="FFFFFF"/>
                  </a:solidFill>
                  <a:latin typeface="Alice Bold"/>
                  <a:ea typeface="Alice Bold"/>
                  <a:cs typeface="Alice Bold"/>
                  <a:sym typeface="Alice Bold"/>
                </a:rPr>
                <a:t> rapide</a:t>
              </a:r>
            </a:p>
            <a:p>
              <a:pPr marL="0" lvl="0" indent="0" algn="ctr">
                <a:lnSpc>
                  <a:spcPts val="3720"/>
                </a:lnSpc>
              </a:pPr>
              <a:endParaRPr lang="en-US" sz="2167" spc="45">
                <a:solidFill>
                  <a:srgbClr val="FFFFFF"/>
                </a:solidFill>
                <a:latin typeface="Alice Bold"/>
                <a:ea typeface="Alice Bold"/>
                <a:cs typeface="Alice Bold"/>
                <a:sym typeface="Alice Bold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157900" y="409918"/>
            <a:ext cx="14583955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8"/>
              </a:lnSpc>
              <a:spcBef>
                <a:spcPct val="0"/>
              </a:spcBef>
            </a:pP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Ces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séquences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sont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bien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adaptées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à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l’imagerie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des structures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liquidiennes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non-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circulantes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qui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apparaissent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en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hypersignal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 T2 (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Cholangio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-IRM et </a:t>
            </a:r>
            <a:r>
              <a:rPr lang="en-US" sz="3034" dirty="0" err="1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Uro</a:t>
            </a:r>
            <a:r>
              <a:rPr lang="en-US" sz="3034" dirty="0">
                <a:solidFill>
                  <a:srgbClr val="000000"/>
                </a:solidFill>
                <a:latin typeface="Alice Italics"/>
                <a:ea typeface="Alice Italics"/>
                <a:cs typeface="Alice Italics"/>
                <a:sym typeface="Alice Italics"/>
              </a:rPr>
              <a:t>-IRM).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899</Words>
  <Application>Microsoft Office PowerPoint</Application>
  <PresentationFormat>Personnalisé</PresentationFormat>
  <Paragraphs>179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7" baseType="lpstr">
      <vt:lpstr>Alice Bold</vt:lpstr>
      <vt:lpstr>Open Sans Bold</vt:lpstr>
      <vt:lpstr>Alice</vt:lpstr>
      <vt:lpstr>Arial</vt:lpstr>
      <vt:lpstr>Alice Bold Italics</vt:lpstr>
      <vt:lpstr>Calibri</vt:lpstr>
      <vt:lpstr>Arimo</vt:lpstr>
      <vt:lpstr>Alice Italics</vt:lpstr>
      <vt:lpstr>Arimo Bold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séquences IRM</dc:title>
  <cp:lastModifiedBy>Pauline LEFEBVRE</cp:lastModifiedBy>
  <cp:revision>5</cp:revision>
  <dcterms:created xsi:type="dcterms:W3CDTF">2006-08-16T00:00:00Z</dcterms:created>
  <dcterms:modified xsi:type="dcterms:W3CDTF">2026-03-27T10:18:57Z</dcterms:modified>
  <dc:identifier>DAHB8FULWD0</dc:identifier>
</cp:coreProperties>
</file>