
<file path=[Content_Types].xml><?xml version="1.0" encoding="utf-8"?>
<Types xmlns="http://schemas.openxmlformats.org/package/2006/content-types"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42467D6-52E7-4143-80C0-6DEEF3403FFB}">
  <a:tblStyle styleId="{D42467D6-52E7-4143-80C0-6DEEF3403FFB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98A0CF8-A12C-4D23-AE85-2ECFBFF6018B}" styleName="Table_1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DFD"/>
          </a:solidFill>
        </a:fill>
      </a:tcStyle>
    </a:wholeTbl>
    <a:band1H>
      <a:tcTxStyle/>
      <a:tcStyle>
        <a:tcBdr/>
        <a:fill>
          <a:solidFill>
            <a:srgbClr val="CDD8FB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8FB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54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96296434dc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396296434dc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d17fa9051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3d17fa9051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d17fa90510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3d17fa90510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96296434dc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396296434dc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96296434dc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396296434dc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d0b0fd4b59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3d0b0fd4b59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96434a1f58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96434a1f58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cee8f3baca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cee8f3baca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cee8f3baca_1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cee8f3baca_1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cee8f3baca_1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cee8f3baca_1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d0b0fd4b59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d0b0fd4b59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d0b0fd4b59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d0b0fd4b59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96296434dc_10_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g396296434dc_1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96296434d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96296434d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96296434dc_8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g396296434dc_8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>
  <p:cSld name="Titre et contenu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" name="Google Shape;51;p13"/>
          <p:cNvGraphicFramePr/>
          <p:nvPr/>
        </p:nvGraphicFramePr>
        <p:xfrm>
          <a:off x="-4" y="0"/>
          <a:ext cx="7620175" cy="281960"/>
        </p:xfrm>
        <a:graphic>
          <a:graphicData uri="http://schemas.openxmlformats.org/drawingml/2006/table">
            <a:tbl>
              <a:tblPr firstRow="1" bandRow="1">
                <a:noFill/>
                <a:tableStyleId>{D42467D6-52E7-4143-80C0-6DEEF3403FFB}</a:tableStyleId>
              </a:tblPr>
              <a:tblGrid>
                <a:gridCol w="1587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59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590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04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4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Rappels</a:t>
                      </a:r>
                      <a:endParaRPr sz="1100"/>
                    </a:p>
                  </a:txBody>
                  <a:tcPr marL="84425" marR="84425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A7F2">
                        <a:alpha val="8784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400" b="1" u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Pondérations</a:t>
                      </a:r>
                      <a:endParaRPr sz="1100"/>
                    </a:p>
                  </a:txBody>
                  <a:tcPr marL="84425" marR="84425" marT="34300" marB="34300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400" b="1" u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Autres contrastes</a:t>
                      </a:r>
                      <a:endParaRPr sz="1100"/>
                    </a:p>
                  </a:txBody>
                  <a:tcPr marL="84425" marR="84425" marT="34300" marB="34300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400" b="1" u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Produits de contraste</a:t>
                      </a:r>
                      <a:endParaRPr sz="1100"/>
                    </a:p>
                  </a:txBody>
                  <a:tcPr marL="84425" marR="84425" marT="34300" marB="34300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2" name="Google Shape;52;p13"/>
          <p:cNvSpPr txBox="1">
            <a:spLocks noGrp="1"/>
          </p:cNvSpPr>
          <p:nvPr>
            <p:ph type="dt" idx="10"/>
          </p:nvPr>
        </p:nvSpPr>
        <p:spPr>
          <a:xfrm>
            <a:off x="457200" y="4867281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125" tIns="39550" rIns="79125" bIns="395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6553200" y="4867281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125" tIns="39550" rIns="79125" bIns="39550" anchor="ctr" anchorCtr="0">
            <a:normAutofit/>
          </a:bodyPr>
          <a:lstStyle>
            <a:lvl1pPr marL="0" lvl="0" indent="0" algn="r">
              <a:spcBef>
                <a:spcPts val="0"/>
              </a:spcBef>
              <a:buNone/>
              <a:defRPr sz="10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0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0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0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0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0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0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0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0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Disposition personnalisée">
  <p:cSld name="4_Disposition personnalisé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sldNum" idx="12"/>
          </p:nvPr>
        </p:nvSpPr>
        <p:spPr>
          <a:xfrm>
            <a:off x="6553200" y="4867282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  <p:graphicFrame>
        <p:nvGraphicFramePr>
          <p:cNvPr id="56" name="Google Shape;56;p14"/>
          <p:cNvGraphicFramePr/>
          <p:nvPr/>
        </p:nvGraphicFramePr>
        <p:xfrm>
          <a:off x="-4" y="0"/>
          <a:ext cx="7139000" cy="236240"/>
        </p:xfrm>
        <a:graphic>
          <a:graphicData uri="http://schemas.openxmlformats.org/drawingml/2006/table">
            <a:tbl>
              <a:tblPr firstRow="1" bandRow="1">
                <a:noFill/>
                <a:tableStyleId>{098A0CF8-A12C-4D23-AE85-2ECFBFF6018B}</a:tableStyleId>
              </a:tblPr>
              <a:tblGrid>
                <a:gridCol w="1476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4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8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9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Rappels</a:t>
                      </a:r>
                      <a:endParaRPr/>
                    </a:p>
                  </a:txBody>
                  <a:tcPr marL="84400" marR="84400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1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Pondérations</a:t>
                      </a:r>
                      <a:endParaRPr/>
                    </a:p>
                  </a:txBody>
                  <a:tcPr marL="84400" marR="84400" marT="34300" marB="34300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1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Autres contrastes</a:t>
                      </a:r>
                      <a:endParaRPr/>
                    </a:p>
                  </a:txBody>
                  <a:tcPr marL="84400" marR="84400" marT="34300" marB="34300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sz="11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Cartographie</a:t>
                      </a:r>
                      <a:endParaRPr/>
                    </a:p>
                  </a:txBody>
                  <a:tcPr marL="84400" marR="84400" marT="34300" marB="34300">
                    <a:lnL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A7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np-mn.fr/les-fondamentaux-chapitre-8-imagerie-par-resonance-magnetique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3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imaios.com/fr/e-Cours/e-MRI/Signal-RMN-et-Contraste-de-base/enregistrement-signal" TargetMode="Externa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13" Type="http://schemas.openxmlformats.org/officeDocument/2006/relationships/image" Target="../media/image26.gif"/><Relationship Id="rId3" Type="http://schemas.openxmlformats.org/officeDocument/2006/relationships/image" Target="../media/image16.jpg"/><Relationship Id="rId7" Type="http://schemas.openxmlformats.org/officeDocument/2006/relationships/image" Target="../media/image20.jp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jpg"/><Relationship Id="rId11" Type="http://schemas.openxmlformats.org/officeDocument/2006/relationships/image" Target="../media/image24.jpg"/><Relationship Id="rId5" Type="http://schemas.openxmlformats.org/officeDocument/2006/relationships/image" Target="../media/image18.jpg"/><Relationship Id="rId10" Type="http://schemas.openxmlformats.org/officeDocument/2006/relationships/image" Target="../media/image23.jpg"/><Relationship Id="rId4" Type="http://schemas.openxmlformats.org/officeDocument/2006/relationships/image" Target="../media/image17.jpg"/><Relationship Id="rId9" Type="http://schemas.openxmlformats.org/officeDocument/2006/relationships/image" Target="../media/image2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>
            <a:spLocks noGrp="1"/>
          </p:cNvSpPr>
          <p:nvPr>
            <p:ph type="ctrTitle"/>
          </p:nvPr>
        </p:nvSpPr>
        <p:spPr>
          <a:xfrm>
            <a:off x="275358" y="748050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Cours inversés :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Cartographie T1/T2</a:t>
            </a:r>
            <a:endParaRPr/>
          </a:p>
        </p:txBody>
      </p:sp>
      <p:sp>
        <p:nvSpPr>
          <p:cNvPr id="62" name="Google Shape;62;p15"/>
          <p:cNvSpPr txBox="1">
            <a:spLocks noGrp="1"/>
          </p:cNvSpPr>
          <p:nvPr>
            <p:ph type="subTitle" idx="1"/>
          </p:nvPr>
        </p:nvSpPr>
        <p:spPr>
          <a:xfrm>
            <a:off x="275350" y="2717000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40"/>
              <a:buNone/>
            </a:pPr>
            <a:r>
              <a:rPr lang="fr" sz="1620"/>
              <a:t>Alexis KLEIN</a:t>
            </a:r>
            <a:endParaRPr sz="1620"/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40"/>
              <a:buNone/>
            </a:pPr>
            <a:r>
              <a:rPr lang="fr" sz="1620"/>
              <a:t>Fatoumata Binta BAH</a:t>
            </a:r>
            <a:endParaRPr sz="1620"/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40"/>
              <a:buNone/>
            </a:pPr>
            <a:r>
              <a:rPr lang="fr" sz="1620"/>
              <a:t>Thomas BENETEAU</a:t>
            </a:r>
            <a:endParaRPr sz="1620"/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40"/>
              <a:buNone/>
            </a:pPr>
            <a:r>
              <a:rPr lang="fr" sz="1620"/>
              <a:t>UE832 </a:t>
            </a:r>
            <a:endParaRPr sz="1620"/>
          </a:p>
        </p:txBody>
      </p:sp>
      <p:pic>
        <p:nvPicPr>
          <p:cNvPr id="63" name="Google Shape;6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106300"/>
            <a:ext cx="2993736" cy="103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20312" y="4142374"/>
            <a:ext cx="3259030" cy="965053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51900" y="0"/>
            <a:ext cx="2192100" cy="12979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E894B3CB-16B6-CF40-C7FB-BC890116E48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1</a:t>
            </a:fld>
            <a:endParaRPr lang="fr-F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4"/>
          <p:cNvSpPr txBox="1">
            <a:spLocks noGrp="1"/>
          </p:cNvSpPr>
          <p:nvPr>
            <p:ph type="title"/>
          </p:nvPr>
        </p:nvSpPr>
        <p:spPr>
          <a:xfrm>
            <a:off x="311700" y="4162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Cartographie T1/T2</a:t>
            </a:r>
            <a:endParaRPr/>
          </a:p>
        </p:txBody>
      </p:sp>
      <p:sp>
        <p:nvSpPr>
          <p:cNvPr id="178" name="Google Shape;178;p24"/>
          <p:cNvSpPr txBox="1">
            <a:spLocks noGrp="1"/>
          </p:cNvSpPr>
          <p:nvPr>
            <p:ph type="body" idx="1"/>
          </p:nvPr>
        </p:nvSpPr>
        <p:spPr>
          <a:xfrm>
            <a:off x="5246200" y="1366500"/>
            <a:ext cx="3646200" cy="24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fr"/>
              <a:t>La cartographie T1 et T2 sont des biomarqueurs quantitatifs en IRM cardiaque qui reflètent les modifications de la microstructure du myocarde.</a:t>
            </a:r>
            <a:endParaRPr/>
          </a:p>
        </p:txBody>
      </p:sp>
      <p:pic>
        <p:nvPicPr>
          <p:cNvPr id="179" name="Google Shape;17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1" y="1315825"/>
            <a:ext cx="4934500" cy="3076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04550" y="3294600"/>
            <a:ext cx="1657350" cy="35242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1591F9C7-1604-7ECD-7369-BB14F184635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10</a:t>
            </a:fld>
            <a:endParaRPr lang="fr-F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5"/>
          <p:cNvSpPr txBox="1">
            <a:spLocks noGrp="1"/>
          </p:cNvSpPr>
          <p:nvPr>
            <p:ph type="title"/>
          </p:nvPr>
        </p:nvSpPr>
        <p:spPr>
          <a:xfrm>
            <a:off x="181200" y="1949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Exemple T1: EAU</a:t>
            </a:r>
            <a:endParaRPr/>
          </a:p>
        </p:txBody>
      </p:sp>
      <p:sp>
        <p:nvSpPr>
          <p:cNvPr id="186" name="Google Shape;186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87" name="Google Shape;187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3525" y="913125"/>
            <a:ext cx="7575951" cy="42303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BC908C87-01FC-523D-E8B3-B9EAE3C0343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11</a:t>
            </a:fld>
            <a:endParaRPr lang="fr-F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6"/>
          <p:cNvSpPr txBox="1">
            <a:spLocks noGrp="1"/>
          </p:cNvSpPr>
          <p:nvPr>
            <p:ph type="title"/>
          </p:nvPr>
        </p:nvSpPr>
        <p:spPr>
          <a:xfrm>
            <a:off x="0" y="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Exemple T1 : Huile</a:t>
            </a:r>
            <a:endParaRPr/>
          </a:p>
        </p:txBody>
      </p:sp>
      <p:sp>
        <p:nvSpPr>
          <p:cNvPr id="193" name="Google Shape;193;p2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94" name="Google Shape;194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7425" y="678250"/>
            <a:ext cx="7989151" cy="44652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F37B7039-1DA5-D478-B090-BABF1383B8C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12</a:t>
            </a:fld>
            <a:endParaRPr lang="fr-F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Applications cliniques </a:t>
            </a:r>
            <a:endParaRPr/>
          </a:p>
        </p:txBody>
      </p:sp>
      <p:sp>
        <p:nvSpPr>
          <p:cNvPr id="200" name="Google Shape;200;p2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201" name="Google Shape;201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91350" y="0"/>
            <a:ext cx="2152650" cy="171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804732"/>
            <a:ext cx="9144000" cy="240898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3501F3B7-090C-C048-107F-15EB07121F8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13</a:t>
            </a:fld>
            <a:endParaRPr lang="fr-F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Recherche </a:t>
            </a:r>
            <a:endParaRPr/>
          </a:p>
        </p:txBody>
      </p:sp>
      <p:sp>
        <p:nvSpPr>
          <p:cNvPr id="208" name="Google Shape;208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209" name="Google Shape;209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2091525"/>
            <a:ext cx="8520601" cy="2272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15100" y="-12"/>
            <a:ext cx="2628900" cy="191452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DA5D0EB4-1FB8-3FC1-75C8-7DC46F003B8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14</a:t>
            </a:fld>
            <a:endParaRPr lang="fr-F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Sources</a:t>
            </a:r>
            <a:endParaRPr/>
          </a:p>
        </p:txBody>
      </p:sp>
      <p:sp>
        <p:nvSpPr>
          <p:cNvPr id="216" name="Google Shape;216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fr">
                <a:solidFill>
                  <a:schemeClr val="dk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Les fondamentaux - Chapitre 8 - Imagerie par résonance magnétique - CNP MN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fr">
                <a:solidFill>
                  <a:schemeClr val="dk1"/>
                </a:solidFill>
              </a:rPr>
              <a:t>Cours de madame Lefebvre (UE832)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fr">
                <a:solidFill>
                  <a:schemeClr val="dk1"/>
                </a:solidFill>
              </a:rPr>
              <a:t>Experiments Complete_2.0.pdf 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A2FF2EF9-8DD9-56E8-9C71-C26677709A8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15</a:t>
            </a:fld>
            <a:endParaRPr lang="fr-F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0"/>
          <p:cNvSpPr txBox="1">
            <a:spLocks noGrp="1"/>
          </p:cNvSpPr>
          <p:nvPr>
            <p:ph type="ctrTitle"/>
          </p:nvPr>
        </p:nvSpPr>
        <p:spPr>
          <a:xfrm>
            <a:off x="275358" y="748050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Merci de votre attention. </a:t>
            </a:r>
            <a:endParaRPr/>
          </a:p>
        </p:txBody>
      </p:sp>
      <p:sp>
        <p:nvSpPr>
          <p:cNvPr id="222" name="Google Shape;222;p30"/>
          <p:cNvSpPr txBox="1">
            <a:spLocks noGrp="1"/>
          </p:cNvSpPr>
          <p:nvPr>
            <p:ph type="subTitle" idx="1"/>
          </p:nvPr>
        </p:nvSpPr>
        <p:spPr>
          <a:xfrm>
            <a:off x="275350" y="2717000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40"/>
              <a:buNone/>
            </a:pPr>
            <a:r>
              <a:rPr lang="fr" sz="1620"/>
              <a:t>Alexis KLEIN</a:t>
            </a:r>
            <a:endParaRPr sz="1620"/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40"/>
              <a:buNone/>
            </a:pPr>
            <a:r>
              <a:rPr lang="fr" sz="1620"/>
              <a:t>Fatoumata Binta BAH</a:t>
            </a:r>
            <a:endParaRPr sz="1620"/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40"/>
              <a:buNone/>
            </a:pPr>
            <a:r>
              <a:rPr lang="fr" sz="1620"/>
              <a:t>Thomas BENETEAU</a:t>
            </a:r>
            <a:endParaRPr sz="1620"/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40"/>
              <a:buNone/>
            </a:pPr>
            <a:r>
              <a:rPr lang="fr" sz="1620"/>
              <a:t>UE832 </a:t>
            </a:r>
            <a:endParaRPr sz="1620"/>
          </a:p>
        </p:txBody>
      </p:sp>
      <p:pic>
        <p:nvPicPr>
          <p:cNvPr id="223" name="Google Shape;223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106300"/>
            <a:ext cx="2993736" cy="103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84962" y="4142374"/>
            <a:ext cx="3259030" cy="96505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624CFE33-2823-C32C-94DB-9017F5E34B7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16</a:t>
            </a:fld>
            <a:endParaRPr lang="fr-F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>
            <a:spLocks noGrp="1"/>
          </p:cNvSpPr>
          <p:nvPr>
            <p:ph type="title"/>
          </p:nvPr>
        </p:nvSpPr>
        <p:spPr>
          <a:xfrm>
            <a:off x="358125" y="4635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fr" sz="2520"/>
              <a:t>Sommaire </a:t>
            </a:r>
            <a:endParaRPr sz="2520"/>
          </a:p>
        </p:txBody>
      </p:sp>
      <p:sp>
        <p:nvSpPr>
          <p:cNvPr id="71" name="Google Shape;71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"/>
              <a:t>IRM et principe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"/>
              <a:t>T1/T2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"/>
              <a:t>Cartographie T1/T2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"/>
              <a:t>Méthodes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"/>
              <a:t>Applications cliniques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"/>
              <a:t>Recherche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"/>
              <a:t>Conclusion-limites</a:t>
            </a:r>
            <a:endParaRPr/>
          </a:p>
        </p:txBody>
      </p:sp>
      <p:pic>
        <p:nvPicPr>
          <p:cNvPr id="72" name="Google Shape;7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1" y="902625"/>
            <a:ext cx="4136325" cy="30060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DFB402D6-74F0-C5C3-DA0F-29927BBE39F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2</a:t>
            </a:fld>
            <a:endParaRPr lang="fr-F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IRM</a:t>
            </a:r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"/>
              <a:t>Rayonnement non ionisant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"/>
              <a:t>Examen indolore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"/>
              <a:t>Technique non invasive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"/>
              <a:t>Images en 2D ou 3D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"/>
              <a:t>Imagerie des tissus mous</a:t>
            </a:r>
            <a:endParaRPr/>
          </a:p>
        </p:txBody>
      </p:sp>
      <p:pic>
        <p:nvPicPr>
          <p:cNvPr id="79" name="Google Shape;7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54475" y="1284700"/>
            <a:ext cx="5401849" cy="279487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F093E27E-52E1-98AC-B2F4-92A9EF87337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3</a:t>
            </a:fld>
            <a:endParaRPr lang="fr-F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Principe de l’IRM</a:t>
            </a:r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"/>
              <a:t>Le corps contient beaucoup d’eau (protons H)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"/>
              <a:t>Les protons se comportent comme de petits aimants.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"/>
              <a:t>Sous un champ magnétique B₀ → ils s’alignent.</a:t>
            </a:r>
            <a:endParaRPr/>
          </a:p>
          <a:p>
            <a:pPr marL="4572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86" name="Google Shape;86;p18" title="Les-fondamentaux-8.3-300x179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36075" y="2478668"/>
            <a:ext cx="2857500" cy="210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6826" y="2424101"/>
            <a:ext cx="4281074" cy="2396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08E9F61-E041-A6DB-B1C2-FEA0846F03C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4</a:t>
            </a:fld>
            <a:endParaRPr lang="fr-F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Excitation</a:t>
            </a:r>
            <a:endParaRPr/>
          </a:p>
        </p:txBody>
      </p:sp>
      <p:sp>
        <p:nvSpPr>
          <p:cNvPr id="93" name="Google Shape;93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"/>
              <a:t>Envoi d’une impulsion radiofréquence (RF)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"/>
              <a:t>Les protons sont perturbés.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"/>
              <a:t>La magnétisation bascule.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94" name="Google Shape;94;p19" title="Les-fondamentaux-8.4-300x105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93350" y="2423775"/>
            <a:ext cx="4215800" cy="21451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EBBBE29C-BBB5-B23B-B560-F890E6A6C3D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5</a:t>
            </a:fld>
            <a:endParaRPr lang="fr-F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Relaxation</a:t>
            </a:r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"/>
              <a:t>Les protons retournent à l’équilibre.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"/>
              <a:t>Récupération de la composante longitudinale Mz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"/>
              <a:t>Disparition de la composante transversale Mxy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"/>
              <a:t>Deux phénomènes :</a:t>
            </a:r>
            <a:endParaRPr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fr"/>
              <a:t>– T1 (longitudinal)</a:t>
            </a:r>
            <a:endParaRPr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fr"/>
              <a:t>– T2 (transversal)</a:t>
            </a:r>
            <a:endParaRPr/>
          </a:p>
          <a:p>
            <a:pPr marL="4572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01" name="Google Shape;101;p20" title="hrmn_1_1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04950" y="2375350"/>
            <a:ext cx="5668575" cy="27681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988D73E-89D9-1B24-F576-11F3AF82B68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6</a:t>
            </a:fld>
            <a:endParaRPr lang="fr-F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1"/>
          <p:cNvSpPr txBox="1">
            <a:spLocks noGrp="1"/>
          </p:cNvSpPr>
          <p:nvPr>
            <p:ph type="sldNum" idx="12"/>
          </p:nvPr>
        </p:nvSpPr>
        <p:spPr>
          <a:xfrm>
            <a:off x="6553200" y="4867281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125" tIns="39550" rIns="79125" bIns="3955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7</a:t>
            </a:fld>
            <a:endParaRPr/>
          </a:p>
        </p:txBody>
      </p:sp>
      <p:sp>
        <p:nvSpPr>
          <p:cNvPr id="107" name="Google Shape;107;p21"/>
          <p:cNvSpPr txBox="1"/>
          <p:nvPr/>
        </p:nvSpPr>
        <p:spPr>
          <a:xfrm>
            <a:off x="83826" y="293906"/>
            <a:ext cx="6500279" cy="409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125" tIns="39550" rIns="79125" bIns="3955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fr" sz="240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Relaxation du signal</a:t>
            </a:r>
            <a:endParaRPr sz="240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21"/>
          <p:cNvSpPr txBox="1"/>
          <p:nvPr/>
        </p:nvSpPr>
        <p:spPr>
          <a:xfrm>
            <a:off x="143491" y="870879"/>
            <a:ext cx="8677779" cy="360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125" tIns="39550" rIns="79125" bIns="39550" anchor="t" anchorCtr="0">
            <a:normAutofit/>
          </a:bodyPr>
          <a:lstStyle/>
          <a:p>
            <a:pPr marL="29210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A7F2"/>
              </a:buClr>
              <a:buSzPts val="1700"/>
              <a:buFont typeface="Noto Sans Symbols"/>
              <a:buChar char="⮲"/>
            </a:pPr>
            <a:r>
              <a:rPr lang="fr" sz="17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Temps T1 et T2 :</a:t>
            </a:r>
            <a:endParaRPr sz="1200"/>
          </a:p>
        </p:txBody>
      </p:sp>
      <p:pic>
        <p:nvPicPr>
          <p:cNvPr id="109" name="Google Shape;109;p21"/>
          <p:cNvPicPr preferRelativeResize="0"/>
          <p:nvPr/>
        </p:nvPicPr>
        <p:blipFill rotWithShape="1">
          <a:blip r:embed="rId3">
            <a:alphaModFix/>
          </a:blip>
          <a:srcRect l="8701"/>
          <a:stretch/>
        </p:blipFill>
        <p:spPr>
          <a:xfrm>
            <a:off x="772053" y="1821263"/>
            <a:ext cx="2231753" cy="17733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94522" y="1639045"/>
            <a:ext cx="1932643" cy="13659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2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55790" y="3380463"/>
            <a:ext cx="1670582" cy="1469131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21"/>
          <p:cNvSpPr/>
          <p:nvPr/>
        </p:nvSpPr>
        <p:spPr>
          <a:xfrm rot="-1712585">
            <a:off x="3272030" y="2338125"/>
            <a:ext cx="1626727" cy="181087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125" tIns="39550" rIns="79125" bIns="39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21"/>
          <p:cNvSpPr/>
          <p:nvPr/>
        </p:nvSpPr>
        <p:spPr>
          <a:xfrm rot="1720469">
            <a:off x="3267991" y="3570113"/>
            <a:ext cx="1681554" cy="181181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125" tIns="39550" rIns="79125" bIns="39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21"/>
          <p:cNvSpPr txBox="1"/>
          <p:nvPr/>
        </p:nvSpPr>
        <p:spPr>
          <a:xfrm>
            <a:off x="2779227" y="3734168"/>
            <a:ext cx="1250681" cy="438581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125" tIns="39550" rIns="79125" bIns="3955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Décroissance en T</a:t>
            </a:r>
            <a:r>
              <a:rPr lang="fr" sz="1400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200"/>
          </a:p>
        </p:txBody>
      </p:sp>
      <p:sp>
        <p:nvSpPr>
          <p:cNvPr id="115" name="Google Shape;115;p21"/>
          <p:cNvSpPr txBox="1"/>
          <p:nvPr/>
        </p:nvSpPr>
        <p:spPr>
          <a:xfrm>
            <a:off x="2779226" y="1778210"/>
            <a:ext cx="1395833" cy="253915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125" tIns="39550" rIns="79125" bIns="3955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Repousse en T</a:t>
            </a:r>
            <a:r>
              <a:rPr lang="fr" sz="1400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200"/>
          </a:p>
        </p:txBody>
      </p:sp>
      <p:sp>
        <p:nvSpPr>
          <p:cNvPr id="116" name="Google Shape;116;p21"/>
          <p:cNvSpPr txBox="1"/>
          <p:nvPr/>
        </p:nvSpPr>
        <p:spPr>
          <a:xfrm>
            <a:off x="5247845" y="1385129"/>
            <a:ext cx="3534637" cy="253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125" tIns="39550" rIns="79125" bIns="395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Relaxation longitudinale = le long de l’axe z</a:t>
            </a:r>
            <a:endParaRPr sz="1200"/>
          </a:p>
        </p:txBody>
      </p:sp>
      <p:sp>
        <p:nvSpPr>
          <p:cNvPr id="117" name="Google Shape;117;p21"/>
          <p:cNvSpPr txBox="1"/>
          <p:nvPr/>
        </p:nvSpPr>
        <p:spPr>
          <a:xfrm>
            <a:off x="5323309" y="3159212"/>
            <a:ext cx="333760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125" tIns="39550" rIns="79125" bIns="395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Relaxation transversale = dans le plan </a:t>
            </a:r>
            <a:r>
              <a:rPr lang="fr" sz="1400" b="1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xy</a:t>
            </a:r>
            <a:endParaRPr sz="1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21"/>
          <p:cNvSpPr/>
          <p:nvPr/>
        </p:nvSpPr>
        <p:spPr>
          <a:xfrm>
            <a:off x="143491" y="4711094"/>
            <a:ext cx="2824560" cy="207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125" tIns="39550" rIns="79125" bIns="395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Enregistrement du signal en IRM (imaios.com)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9" name="Google Shape;119;p21" descr="C:\Users\JSLO\Documents\Enseignement\relaxation.gif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69025" y="1228797"/>
            <a:ext cx="1068310" cy="930598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21"/>
          <p:cNvSpPr/>
          <p:nvPr/>
        </p:nvSpPr>
        <p:spPr>
          <a:xfrm>
            <a:off x="50" y="0"/>
            <a:ext cx="9144000" cy="702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21"/>
          <p:cNvSpPr/>
          <p:nvPr/>
        </p:nvSpPr>
        <p:spPr>
          <a:xfrm>
            <a:off x="50" y="4800250"/>
            <a:ext cx="9144000" cy="273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Méthodes </a:t>
            </a:r>
            <a:endParaRPr/>
          </a:p>
        </p:txBody>
      </p:sp>
      <p:sp>
        <p:nvSpPr>
          <p:cNvPr id="127" name="Google Shape;127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endParaRPr/>
          </a:p>
        </p:txBody>
      </p:sp>
      <p:pic>
        <p:nvPicPr>
          <p:cNvPr id="128" name="Google Shape;128;p22"/>
          <p:cNvPicPr preferRelativeResize="0"/>
          <p:nvPr/>
        </p:nvPicPr>
        <p:blipFill rotWithShape="1">
          <a:blip r:embed="rId3">
            <a:alphaModFix/>
          </a:blip>
          <a:srcRect t="15669"/>
          <a:stretch/>
        </p:blipFill>
        <p:spPr>
          <a:xfrm>
            <a:off x="0" y="445025"/>
            <a:ext cx="9144000" cy="4472951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2"/>
          <p:cNvSpPr/>
          <p:nvPr/>
        </p:nvSpPr>
        <p:spPr>
          <a:xfrm>
            <a:off x="0" y="4485625"/>
            <a:ext cx="9144000" cy="273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0" name="Google Shape;130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47225" y="3707550"/>
            <a:ext cx="2037923" cy="123785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22"/>
          <p:cNvSpPr txBox="1"/>
          <p:nvPr/>
        </p:nvSpPr>
        <p:spPr>
          <a:xfrm>
            <a:off x="955833" y="172007"/>
            <a:ext cx="5688300" cy="4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fr"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Cartographie T1/T2</a:t>
            </a:r>
            <a:endParaRPr sz="2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228D91FB-E5D2-C756-FE26-D517E5E5C92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8</a:t>
            </a:fld>
            <a:endParaRPr lang="fr-F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3"/>
          <p:cNvSpPr txBox="1">
            <a:spLocks noGrp="1"/>
          </p:cNvSpPr>
          <p:nvPr>
            <p:ph type="sldNum" idx="12"/>
          </p:nvPr>
        </p:nvSpPr>
        <p:spPr>
          <a:xfrm>
            <a:off x="6553200" y="4867282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fr"/>
              <a:t>9</a:t>
            </a:fld>
            <a:endParaRPr/>
          </a:p>
        </p:txBody>
      </p:sp>
      <p:sp>
        <p:nvSpPr>
          <p:cNvPr id="137" name="Google Shape;137;p23"/>
          <p:cNvSpPr txBox="1"/>
          <p:nvPr/>
        </p:nvSpPr>
        <p:spPr>
          <a:xfrm>
            <a:off x="925358" y="293907"/>
            <a:ext cx="5688234" cy="409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fr"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Cartographie T1/T2</a:t>
            </a:r>
            <a:endParaRPr sz="2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23"/>
          <p:cNvSpPr txBox="1"/>
          <p:nvPr/>
        </p:nvSpPr>
        <p:spPr>
          <a:xfrm>
            <a:off x="973838" y="1007054"/>
            <a:ext cx="7050695" cy="1021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7F2"/>
              </a:buClr>
              <a:buSzPts val="1350"/>
              <a:buFont typeface="Noto Sans Symbols"/>
              <a:buChar char="⮲"/>
            </a:pPr>
            <a:r>
              <a:rPr lang="fr" sz="135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Exemple : cartographie T1</a:t>
            </a:r>
            <a:endParaRPr/>
          </a:p>
          <a:p>
            <a:pPr marL="742950" marR="0" lvl="1" indent="-285750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rgbClr val="00A7F2"/>
              </a:buClr>
              <a:buSzPts val="1350"/>
              <a:buFont typeface="Arial"/>
              <a:buChar char="–"/>
            </a:pPr>
            <a:r>
              <a:rPr lang="fr"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Objectif </a:t>
            </a:r>
            <a:r>
              <a:rPr lang="fr"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échantillonnage</a:t>
            </a:r>
            <a:r>
              <a:rPr lang="fr"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la courbe de repousse (Mz) après un pulse d’inversion pour chaque pixel de l’</a:t>
            </a:r>
            <a:r>
              <a:rPr lang="fr"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image.</a:t>
            </a:r>
            <a:r>
              <a:rPr lang="fr"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marL="742950" marR="0" lvl="1" indent="-285750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rgbClr val="00A7F2"/>
              </a:buClr>
              <a:buSzPts val="1350"/>
              <a:buFont typeface="Arial"/>
              <a:buChar char="–"/>
            </a:pPr>
            <a:r>
              <a:rPr lang="fr" sz="1350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Cartographie ≠ </a:t>
            </a:r>
            <a:r>
              <a:rPr lang="fr" sz="135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Pondération.</a:t>
            </a:r>
            <a:endParaRPr sz="13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23"/>
          <p:cNvSpPr txBox="1"/>
          <p:nvPr/>
        </p:nvSpPr>
        <p:spPr>
          <a:xfrm>
            <a:off x="6756968" y="258032"/>
            <a:ext cx="1074720" cy="1015663"/>
          </a:xfrm>
          <a:prstGeom prst="rect">
            <a:avLst/>
          </a:prstGeom>
          <a:solidFill>
            <a:srgbClr val="FFD961"/>
          </a:solidFill>
          <a:ln w="2540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 b="0" i="0" u="sng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Cartographie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Mapping,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Quantification</a:t>
            </a:r>
            <a:endParaRPr/>
          </a:p>
        </p:txBody>
      </p:sp>
      <p:pic>
        <p:nvPicPr>
          <p:cNvPr id="140" name="Google Shape;140;p23" descr="Résultat de recherche d'images pour &quot;point d'exclamation mgs&quot;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08506" y="112589"/>
            <a:ext cx="166241" cy="2090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70917" y="2284064"/>
            <a:ext cx="913391" cy="913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2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95010" y="2385055"/>
            <a:ext cx="913391" cy="913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2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19102" y="2492204"/>
            <a:ext cx="913391" cy="913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2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645843" y="2588697"/>
            <a:ext cx="913391" cy="913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772583" y="2691316"/>
            <a:ext cx="913391" cy="913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2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899323" y="2787809"/>
            <a:ext cx="913391" cy="913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2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2026063" y="2888148"/>
            <a:ext cx="913391" cy="913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2152804" y="2988487"/>
            <a:ext cx="913391" cy="913391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23"/>
          <p:cNvSpPr/>
          <p:nvPr/>
        </p:nvSpPr>
        <p:spPr>
          <a:xfrm>
            <a:off x="3098992" y="2284064"/>
            <a:ext cx="373607" cy="1703874"/>
          </a:xfrm>
          <a:prstGeom prst="rightBrace">
            <a:avLst>
              <a:gd name="adj1" fmla="val 43607"/>
              <a:gd name="adj2" fmla="val 50914"/>
            </a:avLst>
          </a:prstGeom>
          <a:noFill/>
          <a:ln w="38100" cap="flat" cmpd="sng">
            <a:solidFill>
              <a:srgbClr val="5899B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" name="Google Shape;150;p23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6017982" y="2313061"/>
            <a:ext cx="1759461" cy="176804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1" name="Google Shape;151;p23"/>
          <p:cNvCxnSpPr/>
          <p:nvPr/>
        </p:nvCxnSpPr>
        <p:spPr>
          <a:xfrm>
            <a:off x="1257703" y="3336388"/>
            <a:ext cx="836762" cy="678890"/>
          </a:xfrm>
          <a:prstGeom prst="straightConnector1">
            <a:avLst/>
          </a:prstGeom>
          <a:noFill/>
          <a:ln w="57150" cap="flat" cmpd="sng">
            <a:solidFill>
              <a:srgbClr val="0C0C0C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52" name="Google Shape;152;p23"/>
          <p:cNvSpPr txBox="1"/>
          <p:nvPr/>
        </p:nvSpPr>
        <p:spPr>
          <a:xfrm>
            <a:off x="918892" y="3218001"/>
            <a:ext cx="3864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05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TI</a:t>
            </a:r>
            <a:r>
              <a:rPr lang="fr" sz="1050" b="1" i="0" u="none" strike="noStrike" cap="none" baseline="-25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153" name="Google Shape;153;p23"/>
          <p:cNvSpPr txBox="1"/>
          <p:nvPr/>
        </p:nvSpPr>
        <p:spPr>
          <a:xfrm>
            <a:off x="1851860" y="3987938"/>
            <a:ext cx="432048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05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TI</a:t>
            </a:r>
            <a:r>
              <a:rPr lang="fr" sz="1050" b="1" i="0" u="none" strike="noStrike" cap="none" baseline="-25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/>
          </a:p>
        </p:txBody>
      </p:sp>
      <p:cxnSp>
        <p:nvCxnSpPr>
          <p:cNvPr id="154" name="Google Shape;154;p23"/>
          <p:cNvCxnSpPr/>
          <p:nvPr/>
        </p:nvCxnSpPr>
        <p:spPr>
          <a:xfrm>
            <a:off x="1355284" y="3584615"/>
            <a:ext cx="362491" cy="323833"/>
          </a:xfrm>
          <a:prstGeom prst="straightConnector1">
            <a:avLst/>
          </a:prstGeom>
          <a:noFill/>
          <a:ln w="38100" cap="flat" cmpd="sng">
            <a:solidFill>
              <a:srgbClr val="C00000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155" name="Google Shape;155;p23"/>
          <p:cNvCxnSpPr/>
          <p:nvPr/>
        </p:nvCxnSpPr>
        <p:spPr>
          <a:xfrm>
            <a:off x="3568327" y="3847839"/>
            <a:ext cx="177083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56" name="Google Shape;156;p23"/>
          <p:cNvSpPr txBox="1"/>
          <p:nvPr/>
        </p:nvSpPr>
        <p:spPr>
          <a:xfrm>
            <a:off x="4346673" y="3847839"/>
            <a:ext cx="340158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 </a:t>
            </a:r>
            <a:endParaRPr/>
          </a:p>
        </p:txBody>
      </p:sp>
      <p:pic>
        <p:nvPicPr>
          <p:cNvPr id="157" name="Google Shape;157;p23" descr="phase-sensitive IR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3574998" y="2430704"/>
            <a:ext cx="1922708" cy="1417136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23"/>
          <p:cNvSpPr/>
          <p:nvPr/>
        </p:nvSpPr>
        <p:spPr>
          <a:xfrm>
            <a:off x="3612246" y="2673366"/>
            <a:ext cx="59141" cy="67392"/>
          </a:xfrm>
          <a:prstGeom prst="flowChartSummingJunction">
            <a:avLst/>
          </a:prstGeom>
          <a:noFill/>
          <a:ln w="127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23"/>
          <p:cNvSpPr/>
          <p:nvPr/>
        </p:nvSpPr>
        <p:spPr>
          <a:xfrm>
            <a:off x="3666487" y="2799972"/>
            <a:ext cx="59141" cy="67392"/>
          </a:xfrm>
          <a:prstGeom prst="flowChartSummingJunction">
            <a:avLst/>
          </a:prstGeom>
          <a:noFill/>
          <a:ln w="127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23"/>
          <p:cNvSpPr/>
          <p:nvPr/>
        </p:nvSpPr>
        <p:spPr>
          <a:xfrm>
            <a:off x="4258111" y="2766276"/>
            <a:ext cx="59141" cy="67392"/>
          </a:xfrm>
          <a:prstGeom prst="flowChartSummingJunction">
            <a:avLst/>
          </a:prstGeom>
          <a:noFill/>
          <a:ln w="127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23"/>
          <p:cNvSpPr/>
          <p:nvPr/>
        </p:nvSpPr>
        <p:spPr>
          <a:xfrm>
            <a:off x="4376422" y="2715024"/>
            <a:ext cx="59141" cy="67392"/>
          </a:xfrm>
          <a:prstGeom prst="flowChartSummingJunction">
            <a:avLst/>
          </a:prstGeom>
          <a:noFill/>
          <a:ln w="127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23"/>
          <p:cNvSpPr/>
          <p:nvPr/>
        </p:nvSpPr>
        <p:spPr>
          <a:xfrm>
            <a:off x="4717095" y="2608509"/>
            <a:ext cx="59141" cy="67392"/>
          </a:xfrm>
          <a:prstGeom prst="flowChartSummingJunction">
            <a:avLst/>
          </a:prstGeom>
          <a:noFill/>
          <a:ln w="127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23"/>
          <p:cNvSpPr/>
          <p:nvPr/>
        </p:nvSpPr>
        <p:spPr>
          <a:xfrm>
            <a:off x="5240343" y="2541117"/>
            <a:ext cx="59141" cy="67392"/>
          </a:xfrm>
          <a:prstGeom prst="flowChartSummingJunction">
            <a:avLst/>
          </a:prstGeom>
          <a:noFill/>
          <a:ln w="127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23"/>
          <p:cNvSpPr/>
          <p:nvPr/>
        </p:nvSpPr>
        <p:spPr>
          <a:xfrm>
            <a:off x="3925806" y="2997173"/>
            <a:ext cx="59141" cy="67392"/>
          </a:xfrm>
          <a:prstGeom prst="flowChartSummingJunction">
            <a:avLst/>
          </a:prstGeom>
          <a:noFill/>
          <a:ln w="127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23"/>
          <p:cNvSpPr/>
          <p:nvPr/>
        </p:nvSpPr>
        <p:spPr>
          <a:xfrm>
            <a:off x="4012358" y="2915202"/>
            <a:ext cx="59141" cy="67392"/>
          </a:xfrm>
          <a:prstGeom prst="flowChartSummingJunction">
            <a:avLst/>
          </a:prstGeom>
          <a:noFill/>
          <a:ln w="127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23"/>
          <p:cNvSpPr txBox="1"/>
          <p:nvPr/>
        </p:nvSpPr>
        <p:spPr>
          <a:xfrm>
            <a:off x="5502210" y="4266851"/>
            <a:ext cx="1649324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050" b="0" i="1" u="none" strike="noStrike" cap="none">
                <a:solidFill>
                  <a:srgbClr val="00CCFF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r>
              <a:rPr lang="fr" sz="1050" b="0" i="1" u="none" strike="noStrike" cap="none" baseline="-25000">
                <a:solidFill>
                  <a:srgbClr val="00CCFF"/>
                </a:solidFill>
                <a:latin typeface="Arial"/>
                <a:ea typeface="Arial"/>
                <a:cs typeface="Arial"/>
                <a:sym typeface="Arial"/>
              </a:rPr>
              <a:t>z</a:t>
            </a:r>
            <a:r>
              <a:rPr lang="fr" sz="1050" b="0" i="1" u="none" strike="noStrike" cap="none">
                <a:solidFill>
                  <a:srgbClr val="00CCFF"/>
                </a:solidFill>
                <a:latin typeface="Arial"/>
                <a:ea typeface="Arial"/>
                <a:cs typeface="Arial"/>
                <a:sym typeface="Arial"/>
              </a:rPr>
              <a:t> = M</a:t>
            </a:r>
            <a:r>
              <a:rPr lang="fr" sz="1050" b="0" i="1" u="none" strike="noStrike" cap="none" baseline="-25000">
                <a:solidFill>
                  <a:srgbClr val="00CCFF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fr" sz="1050" b="0" i="1" u="none" strike="noStrike" cap="none">
                <a:solidFill>
                  <a:srgbClr val="00CCFF"/>
                </a:solidFill>
                <a:latin typeface="Arial"/>
                <a:ea typeface="Arial"/>
                <a:cs typeface="Arial"/>
                <a:sym typeface="Arial"/>
              </a:rPr>
              <a:t>.(1-2e</a:t>
            </a:r>
            <a:r>
              <a:rPr lang="fr" sz="1050" b="0" i="1" u="none" strike="noStrike" cap="none" baseline="30000">
                <a:solidFill>
                  <a:srgbClr val="00CCFF"/>
                </a:solidFill>
                <a:latin typeface="Arial"/>
                <a:ea typeface="Arial"/>
                <a:cs typeface="Arial"/>
                <a:sym typeface="Arial"/>
              </a:rPr>
              <a:t>(-TI/T1)</a:t>
            </a:r>
            <a:r>
              <a:rPr lang="fr" sz="1050" b="0" i="1" u="none" strike="noStrike" cap="none">
                <a:solidFill>
                  <a:srgbClr val="00CCFF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sz="1050" b="0" i="1" u="none" strike="noStrike" cap="none" baseline="30000">
              <a:solidFill>
                <a:srgbClr val="00CC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23"/>
          <p:cNvSpPr/>
          <p:nvPr/>
        </p:nvSpPr>
        <p:spPr>
          <a:xfrm>
            <a:off x="5522552" y="3048737"/>
            <a:ext cx="446928" cy="194111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 w="25400" cap="flat" cmpd="sng">
            <a:solidFill>
              <a:srgbClr val="18181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23"/>
          <p:cNvSpPr/>
          <p:nvPr/>
        </p:nvSpPr>
        <p:spPr>
          <a:xfrm>
            <a:off x="5637763" y="3064566"/>
            <a:ext cx="330836" cy="1040267"/>
          </a:xfrm>
          <a:prstGeom prst="bentArrow">
            <a:avLst>
              <a:gd name="adj1" fmla="val 33642"/>
              <a:gd name="adj2" fmla="val 26246"/>
              <a:gd name="adj3" fmla="val 25000"/>
              <a:gd name="adj4" fmla="val 35029"/>
            </a:avLst>
          </a:prstGeom>
          <a:solidFill>
            <a:schemeClr val="accent2"/>
          </a:solidFill>
          <a:ln w="25400" cap="flat" cmpd="sng">
            <a:solidFill>
              <a:srgbClr val="18181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23"/>
          <p:cNvSpPr/>
          <p:nvPr/>
        </p:nvSpPr>
        <p:spPr>
          <a:xfrm rot="2785299">
            <a:off x="4377711" y="4131961"/>
            <a:ext cx="270928" cy="283094"/>
          </a:xfrm>
          <a:prstGeom prst="plus">
            <a:avLst>
              <a:gd name="adj" fmla="val 40821"/>
            </a:avLst>
          </a:prstGeom>
          <a:solidFill>
            <a:schemeClr val="accent2"/>
          </a:solidFill>
          <a:ln w="25400" cap="flat" cmpd="sng">
            <a:solidFill>
              <a:srgbClr val="18181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23"/>
          <p:cNvSpPr txBox="1"/>
          <p:nvPr/>
        </p:nvSpPr>
        <p:spPr>
          <a:xfrm>
            <a:off x="3568320" y="4446575"/>
            <a:ext cx="14418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Nombre </a:t>
            </a:r>
            <a:r>
              <a:rPr lang="fr" sz="1050"/>
              <a:t>de pixels</a:t>
            </a:r>
            <a:endParaRPr/>
          </a:p>
        </p:txBody>
      </p:sp>
      <p:sp>
        <p:nvSpPr>
          <p:cNvPr id="171" name="Google Shape;171;p23"/>
          <p:cNvSpPr/>
          <p:nvPr/>
        </p:nvSpPr>
        <p:spPr>
          <a:xfrm>
            <a:off x="0" y="-4750"/>
            <a:ext cx="9144000" cy="273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23"/>
          <p:cNvSpPr/>
          <p:nvPr/>
        </p:nvSpPr>
        <p:spPr>
          <a:xfrm>
            <a:off x="0" y="4861975"/>
            <a:ext cx="9144000" cy="273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TM03457515[[fn=Vue]]</Template>
  <TotalTime>1</TotalTime>
  <Words>320</Words>
  <Application>Microsoft Office PowerPoint</Application>
  <PresentationFormat>Affichage à l'écran (16:9)</PresentationFormat>
  <Paragraphs>88</Paragraphs>
  <Slides>16</Slides>
  <Notes>16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0" baseType="lpstr">
      <vt:lpstr>Arial</vt:lpstr>
      <vt:lpstr>Calibri</vt:lpstr>
      <vt:lpstr>Noto Sans Symbols</vt:lpstr>
      <vt:lpstr>Simple Light</vt:lpstr>
      <vt:lpstr>Cours inversés :  Cartographie T1/T2</vt:lpstr>
      <vt:lpstr>Sommaire </vt:lpstr>
      <vt:lpstr>IRM</vt:lpstr>
      <vt:lpstr>Principe de l’IRM</vt:lpstr>
      <vt:lpstr>Excitation</vt:lpstr>
      <vt:lpstr>Relaxation</vt:lpstr>
      <vt:lpstr>Présentation PowerPoint</vt:lpstr>
      <vt:lpstr>Méthodes </vt:lpstr>
      <vt:lpstr>Présentation PowerPoint</vt:lpstr>
      <vt:lpstr>Cartographie T1/T2</vt:lpstr>
      <vt:lpstr>Exemple T1: EAU</vt:lpstr>
      <vt:lpstr>Exemple T1 : Huile</vt:lpstr>
      <vt:lpstr>Applications cliniques </vt:lpstr>
      <vt:lpstr>Recherche </vt:lpstr>
      <vt:lpstr>Sources</vt:lpstr>
      <vt:lpstr>Merci de votre attention.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Alexis .K</dc:creator>
  <cp:lastModifiedBy>Alexis .K</cp:lastModifiedBy>
  <cp:revision>1</cp:revision>
  <dcterms:modified xsi:type="dcterms:W3CDTF">2026-03-23T07:43:25Z</dcterms:modified>
</cp:coreProperties>
</file>